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62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885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94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esmos.com/" TargetMode="External"/><Relationship Id="rId13" Type="http://schemas.openxmlformats.org/officeDocument/2006/relationships/hyperlink" Target="&#1603;&#1578;&#1575;&#1576;%202.pdf" TargetMode="External"/><Relationship Id="rId18" Type="http://schemas.openxmlformats.org/officeDocument/2006/relationships/hyperlink" Target="https://v-clock.com/timer/" TargetMode="Externa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1.gif"/><Relationship Id="rId7" Type="http://schemas.openxmlformats.org/officeDocument/2006/relationships/image" Target="../media/image2.jpg"/><Relationship Id="rId12" Type="http://schemas.openxmlformats.org/officeDocument/2006/relationships/image" Target="../media/image5.svg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heelofnames.com/ar/" TargetMode="External"/><Relationship Id="rId20" Type="http://schemas.openxmlformats.org/officeDocument/2006/relationships/image" Target="../media/image1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11" Type="http://schemas.openxmlformats.org/officeDocument/2006/relationships/image" Target="../media/image4.png"/><Relationship Id="rId5" Type="http://schemas.openxmlformats.org/officeDocument/2006/relationships/theme" Target="../theme/theme1.xml"/><Relationship Id="rId15" Type="http://schemas.openxmlformats.org/officeDocument/2006/relationships/image" Target="../media/image7.svg"/><Relationship Id="rId10" Type="http://schemas.openxmlformats.org/officeDocument/2006/relationships/hyperlink" Target="https://www.a-calc.info/" TargetMode="Externa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صورة 33">
            <a:extLst>
              <a:ext uri="{FF2B5EF4-FFF2-40B4-BE49-F238E27FC236}">
                <a16:creationId xmlns:a16="http://schemas.microsoft.com/office/drawing/2014/main" id="{8B0C2C52-B451-C69D-E1A1-E793FD691E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1" t="20753" r="15821" b="15247"/>
          <a:stretch/>
        </p:blipFill>
        <p:spPr>
          <a:xfrm>
            <a:off x="1" y="11952"/>
            <a:ext cx="1025108" cy="1059870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87DC836A-EE30-1E29-6DA0-E4F0B57C7B95}"/>
              </a:ext>
            </a:extLst>
          </p:cNvPr>
          <p:cNvSpPr/>
          <p:nvPr userDrawn="1"/>
        </p:nvSpPr>
        <p:spPr>
          <a:xfrm>
            <a:off x="0" y="6489290"/>
            <a:ext cx="12192000" cy="3982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3B2953B-FCCB-D33F-826C-A8EE3CCF129C}"/>
              </a:ext>
            </a:extLst>
          </p:cNvPr>
          <p:cNvSpPr/>
          <p:nvPr userDrawn="1"/>
        </p:nvSpPr>
        <p:spPr>
          <a:xfrm>
            <a:off x="11848945" y="0"/>
            <a:ext cx="368583" cy="66515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BE964862-4CA1-A362-079C-5091C55664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30291" r="11680" b="28491"/>
          <a:stretch/>
        </p:blipFill>
        <p:spPr>
          <a:xfrm>
            <a:off x="1091038" y="5880153"/>
            <a:ext cx="1303848" cy="609137"/>
          </a:xfrm>
          <a:prstGeom prst="rect">
            <a:avLst/>
          </a:prstGeom>
        </p:spPr>
      </p:pic>
      <p:graphicFrame>
        <p:nvGraphicFramePr>
          <p:cNvPr id="31" name="جدول 31">
            <a:extLst>
              <a:ext uri="{FF2B5EF4-FFF2-40B4-BE49-F238E27FC236}">
                <a16:creationId xmlns:a16="http://schemas.microsoft.com/office/drawing/2014/main" id="{99BB72A0-813D-CEE1-A47F-217792B7934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05113845"/>
              </p:ext>
            </p:extLst>
          </p:nvPr>
        </p:nvGraphicFramePr>
        <p:xfrm>
          <a:off x="1061458" y="11952"/>
          <a:ext cx="10787487" cy="9044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86850">
                  <a:extLst>
                    <a:ext uri="{9D8B030D-6E8A-4147-A177-3AD203B41FA5}">
                      <a16:colId xmlns:a16="http://schemas.microsoft.com/office/drawing/2014/main" val="494889673"/>
                    </a:ext>
                  </a:extLst>
                </a:gridCol>
                <a:gridCol w="1648803">
                  <a:extLst>
                    <a:ext uri="{9D8B030D-6E8A-4147-A177-3AD203B41FA5}">
                      <a16:colId xmlns:a16="http://schemas.microsoft.com/office/drawing/2014/main" val="1154894856"/>
                    </a:ext>
                  </a:extLst>
                </a:gridCol>
                <a:gridCol w="1648803">
                  <a:extLst>
                    <a:ext uri="{9D8B030D-6E8A-4147-A177-3AD203B41FA5}">
                      <a16:colId xmlns:a16="http://schemas.microsoft.com/office/drawing/2014/main" val="1051525762"/>
                    </a:ext>
                  </a:extLst>
                </a:gridCol>
                <a:gridCol w="5903031">
                  <a:extLst>
                    <a:ext uri="{9D8B030D-6E8A-4147-A177-3AD203B41FA5}">
                      <a16:colId xmlns:a16="http://schemas.microsoft.com/office/drawing/2014/main" val="1902859373"/>
                    </a:ext>
                  </a:extLst>
                </a:gridCol>
              </a:tblGrid>
              <a:tr h="45223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bg1"/>
                          </a:solidFill>
                          <a:cs typeface="Khalid Art bold" pitchFamily="2" charset="-78"/>
                        </a:rPr>
                        <a:t>اليوم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bg1"/>
                          </a:solidFill>
                          <a:cs typeface="Khalid Art bold" pitchFamily="2" charset="-78"/>
                        </a:rPr>
                        <a:t>التاريخ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bg1"/>
                          </a:solidFill>
                          <a:cs typeface="Khalid Art bold" pitchFamily="2" charset="-78"/>
                        </a:rPr>
                        <a:t>الصف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bg1"/>
                          </a:solidFill>
                          <a:cs typeface="Khalid Art bold" pitchFamily="2" charset="-78"/>
                        </a:rPr>
                        <a:t>الموضوع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240709"/>
                  </a:ext>
                </a:extLst>
              </a:tr>
              <a:tr h="452230"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cs typeface="Khalid Art bold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cs typeface="Khalid Art bold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cs typeface="Khalid Art bold" pitchFamily="2" charset="-78"/>
                        </a:rPr>
                        <a:t>2 ث 1 – 2ث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cs typeface="Khalid Art bold" pitchFamily="2" charset="-78"/>
                        </a:rPr>
                        <a:t>العمليات على المصفوفات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264929"/>
                  </a:ext>
                </a:extLst>
              </a:tr>
            </a:tbl>
          </a:graphicData>
        </a:graphic>
      </p:graphicFrame>
      <p:graphicFrame>
        <p:nvGraphicFramePr>
          <p:cNvPr id="32" name="جدول 32">
            <a:extLst>
              <a:ext uri="{FF2B5EF4-FFF2-40B4-BE49-F238E27FC236}">
                <a16:creationId xmlns:a16="http://schemas.microsoft.com/office/drawing/2014/main" id="{708A951D-2488-C4D3-2BB9-F21F743DBAE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57187617"/>
              </p:ext>
            </p:extLst>
          </p:nvPr>
        </p:nvGraphicFramePr>
        <p:xfrm>
          <a:off x="-29722" y="916411"/>
          <a:ext cx="1062072" cy="557288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1062072">
                  <a:extLst>
                    <a:ext uri="{9D8B030D-6E8A-4147-A177-3AD203B41FA5}">
                      <a16:colId xmlns:a16="http://schemas.microsoft.com/office/drawing/2014/main" val="1520289312"/>
                    </a:ext>
                  </a:extLst>
                </a:gridCol>
              </a:tblGrid>
              <a:tr h="111457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629409"/>
                  </a:ext>
                </a:extLst>
              </a:tr>
              <a:tr h="111457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712792"/>
                  </a:ext>
                </a:extLst>
              </a:tr>
              <a:tr h="111457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93397"/>
                  </a:ext>
                </a:extLst>
              </a:tr>
              <a:tr h="111457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420781"/>
                  </a:ext>
                </a:extLst>
              </a:tr>
              <a:tr h="111457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551495"/>
                  </a:ext>
                </a:extLst>
              </a:tr>
            </a:tbl>
          </a:graphicData>
        </a:graphic>
      </p:graphicFrame>
      <p:pic>
        <p:nvPicPr>
          <p:cNvPr id="36" name="صورة 35">
            <a:hlinkClick r:id="rId8"/>
            <a:extLst>
              <a:ext uri="{FF2B5EF4-FFF2-40B4-BE49-F238E27FC236}">
                <a16:creationId xmlns:a16="http://schemas.microsoft.com/office/drawing/2014/main" id="{819DE7F6-EFF7-21D1-F1FC-D4536CE1DF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7" t="15735" r="21326" b="23784"/>
          <a:stretch/>
        </p:blipFill>
        <p:spPr>
          <a:xfrm>
            <a:off x="106162" y="3323022"/>
            <a:ext cx="851959" cy="840602"/>
          </a:xfrm>
          <a:prstGeom prst="rect">
            <a:avLst/>
          </a:prstGeom>
        </p:spPr>
      </p:pic>
      <p:pic>
        <p:nvPicPr>
          <p:cNvPr id="37" name="رسم 36" descr="آلة حاسبة مع تعبئة خالصة">
            <a:hlinkClick r:id="rId10"/>
            <a:extLst>
              <a:ext uri="{FF2B5EF4-FFF2-40B4-BE49-F238E27FC236}">
                <a16:creationId xmlns:a16="http://schemas.microsoft.com/office/drawing/2014/main" id="{D25D8038-0D3D-FF22-5D44-B7CB37B71E6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659" y="1071822"/>
            <a:ext cx="904462" cy="904462"/>
          </a:xfrm>
          <a:prstGeom prst="rect">
            <a:avLst/>
          </a:prstGeom>
        </p:spPr>
      </p:pic>
      <p:pic>
        <p:nvPicPr>
          <p:cNvPr id="38" name="رسم 37" descr="كتاب مفتوح مع تعبئة خالصة">
            <a:hlinkClick r:id="rId13" action="ppaction://hlinkfile"/>
            <a:extLst>
              <a:ext uri="{FF2B5EF4-FFF2-40B4-BE49-F238E27FC236}">
                <a16:creationId xmlns:a16="http://schemas.microsoft.com/office/drawing/2014/main" id="{8CB0D60B-883C-19A2-043F-0B4986BB6CB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1799" y="2124987"/>
            <a:ext cx="904463" cy="904463"/>
          </a:xfrm>
          <a:prstGeom prst="rect">
            <a:avLst/>
          </a:prstGeom>
        </p:spPr>
      </p:pic>
      <p:pic>
        <p:nvPicPr>
          <p:cNvPr id="39" name="Picture 4" descr="Spinning wheel Icons - 496 free icons">
            <a:hlinkClick r:id="rId16"/>
            <a:extLst>
              <a:ext uri="{FF2B5EF4-FFF2-40B4-BE49-F238E27FC236}">
                <a16:creationId xmlns:a16="http://schemas.microsoft.com/office/drawing/2014/main" id="{1E94C748-64F2-09E7-F1C8-17FCAD9A4F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7" y="5475006"/>
            <a:ext cx="1045048" cy="86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رسم 39" descr="ساعة توقيت مع تعبئة خالصة">
            <a:hlinkClick r:id="rId18"/>
            <a:extLst>
              <a:ext uri="{FF2B5EF4-FFF2-40B4-BE49-F238E27FC236}">
                <a16:creationId xmlns:a16="http://schemas.microsoft.com/office/drawing/2014/main" id="{DEF1C790-AC92-3543-1E13-9CB7FD189259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6162" y="4315788"/>
            <a:ext cx="904462" cy="860732"/>
          </a:xfrm>
          <a:prstGeom prst="rect">
            <a:avLst/>
          </a:prstGeom>
        </p:spPr>
      </p:pic>
      <p:pic>
        <p:nvPicPr>
          <p:cNvPr id="1032" name="Picture 8" descr="صور علم السعودية متحرك في الهواء تنزيل مجاني - صور متحركة Gif Images">
            <a:extLst>
              <a:ext uri="{FF2B5EF4-FFF2-40B4-BE49-F238E27FC236}">
                <a16:creationId xmlns:a16="http://schemas.microsoft.com/office/drawing/2014/main" id="{33A56D26-C585-0A5A-04ED-08EF6F0F66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69" y="834451"/>
            <a:ext cx="1733858" cy="115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19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49" r:id="rId4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E71B5F49-4239-58C0-2AEF-142521F58E44}"/>
              </a:ext>
            </a:extLst>
          </p:cNvPr>
          <p:cNvSpPr txBox="1"/>
          <p:nvPr/>
        </p:nvSpPr>
        <p:spPr>
          <a:xfrm>
            <a:off x="9838817" y="1151956"/>
            <a:ext cx="1871970" cy="4964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tx1"/>
                </a:solidFill>
                <a:cs typeface="Khalid Art bold" pitchFamily="2" charset="-78"/>
              </a:rPr>
              <a:t>قدرات  : </a:t>
            </a:r>
            <a:endParaRPr sz="24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BAB7A1D-AFA2-7BC7-ED17-C188223DE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2"/>
          <a:stretch/>
        </p:blipFill>
        <p:spPr bwMode="auto">
          <a:xfrm>
            <a:off x="9423163" y="4530244"/>
            <a:ext cx="2287624" cy="170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FB91EE9D-48E1-BF33-AEBE-24BE05EB3969}"/>
              </a:ext>
            </a:extLst>
          </p:cNvPr>
          <p:cNvSpPr txBox="1"/>
          <p:nvPr/>
        </p:nvSpPr>
        <p:spPr>
          <a:xfrm>
            <a:off x="4149979" y="1872288"/>
            <a:ext cx="75608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90779" indent="-290779" algn="just" rtl="1">
              <a:buFont typeface="Wingdings" panose="05000000000000000000" pitchFamily="2" charset="2"/>
              <a:buChar char="v"/>
            </a:pPr>
            <a:r>
              <a:rPr lang="ar-SA" sz="2400" dirty="0">
                <a:solidFill>
                  <a:srgbClr val="870981"/>
                </a:solidFill>
                <a:cs typeface="Khalid Art bold" pitchFamily="2" charset="-78"/>
              </a:rPr>
              <a:t>إذا كان ل = ق + ٥ ، ل عدد أولي أيّ مما يلي هو قيمة ق ؟</a:t>
            </a:r>
          </a:p>
        </p:txBody>
      </p:sp>
      <p:graphicFrame>
        <p:nvGraphicFramePr>
          <p:cNvPr id="7" name="جدول 9">
            <a:extLst>
              <a:ext uri="{FF2B5EF4-FFF2-40B4-BE49-F238E27FC236}">
                <a16:creationId xmlns:a16="http://schemas.microsoft.com/office/drawing/2014/main" id="{A782CDA8-44D7-4F46-2B02-4F93654E04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82859"/>
              </p:ext>
            </p:extLst>
          </p:nvPr>
        </p:nvGraphicFramePr>
        <p:xfrm>
          <a:off x="5045572" y="2856807"/>
          <a:ext cx="6555576" cy="45881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38894">
                  <a:extLst>
                    <a:ext uri="{9D8B030D-6E8A-4147-A177-3AD203B41FA5}">
                      <a16:colId xmlns:a16="http://schemas.microsoft.com/office/drawing/2014/main" val="1838590930"/>
                    </a:ext>
                  </a:extLst>
                </a:gridCol>
                <a:gridCol w="1638894">
                  <a:extLst>
                    <a:ext uri="{9D8B030D-6E8A-4147-A177-3AD203B41FA5}">
                      <a16:colId xmlns:a16="http://schemas.microsoft.com/office/drawing/2014/main" val="3243220708"/>
                    </a:ext>
                  </a:extLst>
                </a:gridCol>
                <a:gridCol w="1638894">
                  <a:extLst>
                    <a:ext uri="{9D8B030D-6E8A-4147-A177-3AD203B41FA5}">
                      <a16:colId xmlns:a16="http://schemas.microsoft.com/office/drawing/2014/main" val="1568561707"/>
                    </a:ext>
                  </a:extLst>
                </a:gridCol>
                <a:gridCol w="1638894">
                  <a:extLst>
                    <a:ext uri="{9D8B030D-6E8A-4147-A177-3AD203B41FA5}">
                      <a16:colId xmlns:a16="http://schemas.microsoft.com/office/drawing/2014/main" val="105757114"/>
                    </a:ext>
                  </a:extLst>
                </a:gridCol>
              </a:tblGrid>
              <a:tr h="286108"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solidFill>
                            <a:sysClr val="windowText" lastClr="000000"/>
                          </a:solidFill>
                        </a:rPr>
                        <a:t>أ) 5</a:t>
                      </a:r>
                    </a:p>
                  </a:txBody>
                  <a:tcPr marL="93052" marR="93052" marT="46526" marB="46526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solidFill>
                            <a:sysClr val="windowText" lastClr="000000"/>
                          </a:solidFill>
                        </a:rPr>
                        <a:t>ب) 9</a:t>
                      </a:r>
                    </a:p>
                  </a:txBody>
                  <a:tcPr marL="93052" marR="93052" marT="46526" marB="46526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solidFill>
                            <a:sysClr val="windowText" lastClr="000000"/>
                          </a:solidFill>
                        </a:rPr>
                        <a:t>ج) 4</a:t>
                      </a:r>
                    </a:p>
                  </a:txBody>
                  <a:tcPr marL="93052" marR="93052" marT="46526" marB="46526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solidFill>
                            <a:sysClr val="windowText" lastClr="000000"/>
                          </a:solidFill>
                        </a:rPr>
                        <a:t>د)  8</a:t>
                      </a:r>
                    </a:p>
                  </a:txBody>
                  <a:tcPr marL="93052" marR="93052" marT="46526" marB="46526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1600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0656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6B03CB4-B999-FEBF-18C8-2CC944BB4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286" y="1035767"/>
            <a:ext cx="2502784" cy="1589446"/>
          </a:xfrm>
          <a:prstGeom prst="rect">
            <a:avLst/>
          </a:prstGeom>
        </p:spPr>
      </p:pic>
      <p:sp>
        <p:nvSpPr>
          <p:cNvPr id="5" name="Google Shape;792;p29">
            <a:extLst>
              <a:ext uri="{FF2B5EF4-FFF2-40B4-BE49-F238E27FC236}">
                <a16:creationId xmlns:a16="http://schemas.microsoft.com/office/drawing/2014/main" id="{E78CADE0-AF72-639D-6A40-C93A40A05E16}"/>
              </a:ext>
            </a:extLst>
          </p:cNvPr>
          <p:cNvSpPr txBox="1"/>
          <p:nvPr/>
        </p:nvSpPr>
        <p:spPr>
          <a:xfrm>
            <a:off x="8819535" y="1013964"/>
            <a:ext cx="2953141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0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العمليات على المصفوفات </a:t>
            </a:r>
            <a:endParaRPr sz="20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  <p:sp>
        <p:nvSpPr>
          <p:cNvPr id="6" name="Google Shape;792;p29">
            <a:extLst>
              <a:ext uri="{FF2B5EF4-FFF2-40B4-BE49-F238E27FC236}">
                <a16:creationId xmlns:a16="http://schemas.microsoft.com/office/drawing/2014/main" id="{FC751115-00E5-CD08-F761-EB0B7EC72417}"/>
              </a:ext>
            </a:extLst>
          </p:cNvPr>
          <p:cNvSpPr txBox="1"/>
          <p:nvPr/>
        </p:nvSpPr>
        <p:spPr>
          <a:xfrm>
            <a:off x="9527458" y="1689687"/>
            <a:ext cx="2245218" cy="3898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136A7A9-EA1F-C354-9210-6453F34CE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2207" y="2258802"/>
            <a:ext cx="7480469" cy="127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57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92;p29">
            <a:extLst>
              <a:ext uri="{FF2B5EF4-FFF2-40B4-BE49-F238E27FC236}">
                <a16:creationId xmlns:a16="http://schemas.microsoft.com/office/drawing/2014/main" id="{FC751115-00E5-CD08-F761-EB0B7EC72417}"/>
              </a:ext>
            </a:extLst>
          </p:cNvPr>
          <p:cNvSpPr txBox="1"/>
          <p:nvPr/>
        </p:nvSpPr>
        <p:spPr>
          <a:xfrm>
            <a:off x="9562402" y="1013964"/>
            <a:ext cx="2245218" cy="3898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20480B7C-5850-BCFC-7A01-E475E3C16B44}"/>
              </a:ext>
            </a:extLst>
          </p:cNvPr>
          <p:cNvSpPr/>
          <p:nvPr/>
        </p:nvSpPr>
        <p:spPr>
          <a:xfrm>
            <a:off x="3421626" y="2784978"/>
            <a:ext cx="1489588" cy="644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A2846269-EC84-0235-D75D-66B55FDA81CD}"/>
              </a:ext>
            </a:extLst>
          </p:cNvPr>
          <p:cNvSpPr/>
          <p:nvPr/>
        </p:nvSpPr>
        <p:spPr>
          <a:xfrm>
            <a:off x="3701845" y="2218748"/>
            <a:ext cx="2232740" cy="214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B56C5C4D-3DCD-EA42-744A-340726A8E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287" y="1673354"/>
            <a:ext cx="9210333" cy="298713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577C1D9-5D73-325E-21ED-28354333B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643" y="3529772"/>
            <a:ext cx="2048232" cy="261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08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2D61C72-C8B3-591E-B866-353C7CC28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1261" y="1502645"/>
            <a:ext cx="9213092" cy="1314297"/>
          </a:xfrm>
          <a:prstGeom prst="rect">
            <a:avLst/>
          </a:prstGeom>
        </p:spPr>
      </p:pic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049021F4-C1B5-5393-8615-A530F4036DA1}"/>
              </a:ext>
            </a:extLst>
          </p:cNvPr>
          <p:cNvSpPr txBox="1"/>
          <p:nvPr/>
        </p:nvSpPr>
        <p:spPr>
          <a:xfrm>
            <a:off x="10456607" y="1098362"/>
            <a:ext cx="1283678" cy="386096"/>
          </a:xfrm>
          <a:prstGeom prst="rect">
            <a:avLst/>
          </a:prstGeom>
          <a:solidFill>
            <a:schemeClr val="accent5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tx1"/>
                </a:solidFill>
                <a:cs typeface="Khalid Art bold" pitchFamily="2" charset="-78"/>
              </a:rPr>
              <a:t>تأكد :</a:t>
            </a:r>
            <a:endParaRPr sz="24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838994FE-D109-143E-FFC2-9C7B64067BB7}"/>
              </a:ext>
            </a:extLst>
          </p:cNvPr>
          <p:cNvCxnSpPr>
            <a:cxnSpLocks/>
          </p:cNvCxnSpPr>
          <p:nvPr/>
        </p:nvCxnSpPr>
        <p:spPr>
          <a:xfrm>
            <a:off x="6813755" y="2256503"/>
            <a:ext cx="0" cy="34806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69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049021F4-C1B5-5393-8615-A530F4036DA1}"/>
              </a:ext>
            </a:extLst>
          </p:cNvPr>
          <p:cNvSpPr txBox="1"/>
          <p:nvPr/>
        </p:nvSpPr>
        <p:spPr>
          <a:xfrm>
            <a:off x="10456607" y="1098362"/>
            <a:ext cx="1283678" cy="386096"/>
          </a:xfrm>
          <a:prstGeom prst="rect">
            <a:avLst/>
          </a:prstGeom>
          <a:solidFill>
            <a:schemeClr val="accent5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tx1"/>
                </a:solidFill>
                <a:cs typeface="Khalid Art bold" pitchFamily="2" charset="-78"/>
              </a:rPr>
              <a:t>تأكد :</a:t>
            </a:r>
            <a:endParaRPr sz="24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6DFEEB3-FB9B-3153-0A0D-EE96E9EC6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8672" y="1617866"/>
            <a:ext cx="8731614" cy="2346785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9951817C-93DC-B8D7-9C75-1DCA1B0870D3}"/>
              </a:ext>
            </a:extLst>
          </p:cNvPr>
          <p:cNvSpPr/>
          <p:nvPr/>
        </p:nvSpPr>
        <p:spPr>
          <a:xfrm>
            <a:off x="4085303" y="3111910"/>
            <a:ext cx="2389239" cy="986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500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22E9AA6-2B8A-B32B-9016-9E6FBEE27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6876" y="1489586"/>
            <a:ext cx="10483409" cy="887823"/>
          </a:xfrm>
          <a:prstGeom prst="rect">
            <a:avLst/>
          </a:prstGeom>
        </p:spPr>
      </p:pic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9E254953-2FFC-226C-7243-1ABE768F18D8}"/>
              </a:ext>
            </a:extLst>
          </p:cNvPr>
          <p:cNvSpPr txBox="1"/>
          <p:nvPr/>
        </p:nvSpPr>
        <p:spPr>
          <a:xfrm>
            <a:off x="8539316" y="1098361"/>
            <a:ext cx="3200969" cy="391225"/>
          </a:xfrm>
          <a:prstGeom prst="rect">
            <a:avLst/>
          </a:prstGeom>
          <a:solidFill>
            <a:schemeClr val="accent5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tx1"/>
                </a:solidFill>
                <a:cs typeface="Khalid Art bold" pitchFamily="2" charset="-78"/>
              </a:rPr>
              <a:t>مسائل التفكير العليا : </a:t>
            </a:r>
            <a:endParaRPr sz="2400" dirty="0">
              <a:solidFill>
                <a:schemeClr val="tx1"/>
              </a:solidFill>
              <a:cs typeface="Khalid Art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9897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2;p29">
            <a:extLst>
              <a:ext uri="{FF2B5EF4-FFF2-40B4-BE49-F238E27FC236}">
                <a16:creationId xmlns:a16="http://schemas.microsoft.com/office/drawing/2014/main" id="{CCF598DD-25C1-AD2B-BE91-C2A56149D6A1}"/>
              </a:ext>
            </a:extLst>
          </p:cNvPr>
          <p:cNvSpPr txBox="1"/>
          <p:nvPr/>
        </p:nvSpPr>
        <p:spPr>
          <a:xfrm>
            <a:off x="9792930" y="1053487"/>
            <a:ext cx="1871970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تحصيلي : </a:t>
            </a:r>
            <a:endParaRPr sz="24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329126A-37B7-B647-ECF7-4379F3D44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8162" y="1752600"/>
            <a:ext cx="6226738" cy="21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10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2;p29">
            <a:extLst>
              <a:ext uri="{FF2B5EF4-FFF2-40B4-BE49-F238E27FC236}">
                <a16:creationId xmlns:a16="http://schemas.microsoft.com/office/drawing/2014/main" id="{CCF598DD-25C1-AD2B-BE91-C2A56149D6A1}"/>
              </a:ext>
            </a:extLst>
          </p:cNvPr>
          <p:cNvSpPr txBox="1"/>
          <p:nvPr/>
        </p:nvSpPr>
        <p:spPr>
          <a:xfrm>
            <a:off x="9792930" y="1053487"/>
            <a:ext cx="1871970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تحصيلي : </a:t>
            </a:r>
            <a:endParaRPr sz="24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EB5924D-DB98-7467-6C9E-261876B2B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800" y="1732167"/>
            <a:ext cx="613410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82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2;p29">
            <a:extLst>
              <a:ext uri="{FF2B5EF4-FFF2-40B4-BE49-F238E27FC236}">
                <a16:creationId xmlns:a16="http://schemas.microsoft.com/office/drawing/2014/main" id="{CCF598DD-25C1-AD2B-BE91-C2A56149D6A1}"/>
              </a:ext>
            </a:extLst>
          </p:cNvPr>
          <p:cNvSpPr txBox="1"/>
          <p:nvPr/>
        </p:nvSpPr>
        <p:spPr>
          <a:xfrm>
            <a:off x="9792930" y="1053487"/>
            <a:ext cx="1871970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تحصيلي : </a:t>
            </a:r>
            <a:endParaRPr sz="24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09B7797-8533-9B32-FCF8-B71CCCCF8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725" y="1789778"/>
            <a:ext cx="8639175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43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E71B5F49-4239-58C0-2AEF-142521F58E44}"/>
              </a:ext>
            </a:extLst>
          </p:cNvPr>
          <p:cNvSpPr txBox="1"/>
          <p:nvPr/>
        </p:nvSpPr>
        <p:spPr>
          <a:xfrm>
            <a:off x="9838817" y="1151956"/>
            <a:ext cx="1871970" cy="4964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tx1"/>
                </a:solidFill>
                <a:cs typeface="Khalid Art bold" pitchFamily="2" charset="-78"/>
              </a:rPr>
              <a:t>قدرات  : </a:t>
            </a:r>
            <a:endParaRPr sz="24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BAB7A1D-AFA2-7BC7-ED17-C188223DE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2"/>
          <a:stretch/>
        </p:blipFill>
        <p:spPr bwMode="auto">
          <a:xfrm>
            <a:off x="9313524" y="4524048"/>
            <a:ext cx="2287624" cy="170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FB91EE9D-48E1-BF33-AEBE-24BE05EB3969}"/>
              </a:ext>
            </a:extLst>
          </p:cNvPr>
          <p:cNvSpPr txBox="1"/>
          <p:nvPr/>
        </p:nvSpPr>
        <p:spPr>
          <a:xfrm>
            <a:off x="5368413" y="1872288"/>
            <a:ext cx="63423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90779" indent="-290779" algn="just" rtl="1">
              <a:buFont typeface="Wingdings" panose="05000000000000000000" pitchFamily="2" charset="2"/>
              <a:buChar char="v"/>
            </a:pPr>
            <a:r>
              <a:rPr lang="ar-SA" sz="2400" dirty="0">
                <a:solidFill>
                  <a:srgbClr val="870981"/>
                </a:solidFill>
                <a:cs typeface="Khalid Art bold" pitchFamily="2" charset="-78"/>
              </a:rPr>
              <a:t> أي من الأعداد التالية غير  أولي ؟</a:t>
            </a:r>
          </a:p>
        </p:txBody>
      </p:sp>
      <p:graphicFrame>
        <p:nvGraphicFramePr>
          <p:cNvPr id="7" name="جدول 9">
            <a:extLst>
              <a:ext uri="{FF2B5EF4-FFF2-40B4-BE49-F238E27FC236}">
                <a16:creationId xmlns:a16="http://schemas.microsoft.com/office/drawing/2014/main" id="{A782CDA8-44D7-4F46-2B02-4F93654E04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473368"/>
              </p:ext>
            </p:extLst>
          </p:nvPr>
        </p:nvGraphicFramePr>
        <p:xfrm>
          <a:off x="5045572" y="2856807"/>
          <a:ext cx="6555576" cy="45881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38894">
                  <a:extLst>
                    <a:ext uri="{9D8B030D-6E8A-4147-A177-3AD203B41FA5}">
                      <a16:colId xmlns:a16="http://schemas.microsoft.com/office/drawing/2014/main" val="1838590930"/>
                    </a:ext>
                  </a:extLst>
                </a:gridCol>
                <a:gridCol w="1638894">
                  <a:extLst>
                    <a:ext uri="{9D8B030D-6E8A-4147-A177-3AD203B41FA5}">
                      <a16:colId xmlns:a16="http://schemas.microsoft.com/office/drawing/2014/main" val="3243220708"/>
                    </a:ext>
                  </a:extLst>
                </a:gridCol>
                <a:gridCol w="1638894">
                  <a:extLst>
                    <a:ext uri="{9D8B030D-6E8A-4147-A177-3AD203B41FA5}">
                      <a16:colId xmlns:a16="http://schemas.microsoft.com/office/drawing/2014/main" val="1568561707"/>
                    </a:ext>
                  </a:extLst>
                </a:gridCol>
                <a:gridCol w="1638894">
                  <a:extLst>
                    <a:ext uri="{9D8B030D-6E8A-4147-A177-3AD203B41FA5}">
                      <a16:colId xmlns:a16="http://schemas.microsoft.com/office/drawing/2014/main" val="105757114"/>
                    </a:ext>
                  </a:extLst>
                </a:gridCol>
              </a:tblGrid>
              <a:tr h="286108"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solidFill>
                            <a:sysClr val="windowText" lastClr="000000"/>
                          </a:solidFill>
                        </a:rPr>
                        <a:t>أ)  83</a:t>
                      </a:r>
                    </a:p>
                  </a:txBody>
                  <a:tcPr marL="93052" marR="93052" marT="46526" marB="46526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solidFill>
                            <a:sysClr val="windowText" lastClr="000000"/>
                          </a:solidFill>
                        </a:rPr>
                        <a:t>ب)  87</a:t>
                      </a:r>
                    </a:p>
                  </a:txBody>
                  <a:tcPr marL="93052" marR="93052" marT="46526" marB="46526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solidFill>
                            <a:sysClr val="windowText" lastClr="000000"/>
                          </a:solidFill>
                        </a:rPr>
                        <a:t>ج) 89</a:t>
                      </a:r>
                    </a:p>
                  </a:txBody>
                  <a:tcPr marL="93052" marR="93052" marT="46526" marB="46526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solidFill>
                            <a:sysClr val="windowText" lastClr="000000"/>
                          </a:solidFill>
                        </a:rPr>
                        <a:t>د) 71</a:t>
                      </a:r>
                    </a:p>
                  </a:txBody>
                  <a:tcPr marL="93052" marR="93052" marT="46526" marB="46526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1600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287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>
            <a:extLst>
              <a:ext uri="{FF2B5EF4-FFF2-40B4-BE49-F238E27FC236}">
                <a16:creationId xmlns:a16="http://schemas.microsoft.com/office/drawing/2014/main" id="{A666F6FE-5D0B-C3F2-EF18-9244D8E0397F}"/>
              </a:ext>
            </a:extLst>
          </p:cNvPr>
          <p:cNvSpPr/>
          <p:nvPr/>
        </p:nvSpPr>
        <p:spPr>
          <a:xfrm>
            <a:off x="8742587" y="2254336"/>
            <a:ext cx="2887792" cy="3512283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6BE11C34-A60A-38EE-F796-C218FD51B98C}"/>
              </a:ext>
            </a:extLst>
          </p:cNvPr>
          <p:cNvSpPr/>
          <p:nvPr/>
        </p:nvSpPr>
        <p:spPr>
          <a:xfrm>
            <a:off x="9186096" y="1470110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id="{6CC2E56A-C885-1031-84C1-227A6124E8F7}"/>
              </a:ext>
            </a:extLst>
          </p:cNvPr>
          <p:cNvSpPr/>
          <p:nvPr/>
        </p:nvSpPr>
        <p:spPr>
          <a:xfrm>
            <a:off x="5051581" y="2254336"/>
            <a:ext cx="3119025" cy="3512283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4D0711D0-23CF-2DFA-9FFA-5594B6F8B422}"/>
              </a:ext>
            </a:extLst>
          </p:cNvPr>
          <p:cNvSpPr/>
          <p:nvPr/>
        </p:nvSpPr>
        <p:spPr>
          <a:xfrm>
            <a:off x="5797912" y="1470110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6" name="مخطط انسيابي: معالجة متعاقبة 5">
            <a:extLst>
              <a:ext uri="{FF2B5EF4-FFF2-40B4-BE49-F238E27FC236}">
                <a16:creationId xmlns:a16="http://schemas.microsoft.com/office/drawing/2014/main" id="{E9D75A05-ACB1-E9C8-C110-1D171B9AFBD3}"/>
              </a:ext>
            </a:extLst>
          </p:cNvPr>
          <p:cNvSpPr/>
          <p:nvPr/>
        </p:nvSpPr>
        <p:spPr>
          <a:xfrm>
            <a:off x="1599146" y="2254335"/>
            <a:ext cx="3119025" cy="3512284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خطط انسيابي: محطة طرفية 6">
            <a:extLst>
              <a:ext uri="{FF2B5EF4-FFF2-40B4-BE49-F238E27FC236}">
                <a16:creationId xmlns:a16="http://schemas.microsoft.com/office/drawing/2014/main" id="{8959B220-8D2C-E7C3-D741-DD3175DD7F19}"/>
              </a:ext>
            </a:extLst>
          </p:cNvPr>
          <p:cNvSpPr/>
          <p:nvPr/>
        </p:nvSpPr>
        <p:spPr>
          <a:xfrm>
            <a:off x="2252585" y="1458157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67EF2EB-D72D-AD03-3223-902E00FABF58}"/>
              </a:ext>
            </a:extLst>
          </p:cNvPr>
          <p:cNvSpPr txBox="1"/>
          <p:nvPr/>
        </p:nvSpPr>
        <p:spPr>
          <a:xfrm>
            <a:off x="5197779" y="2797430"/>
            <a:ext cx="2758263" cy="14003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spcAft>
                <a:spcPts val="600"/>
              </a:spcAft>
            </a:pPr>
            <a:r>
              <a:rPr lang="ar-SA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Khalid Art bold" pitchFamily="2" charset="-78"/>
              </a:rPr>
              <a:t>1- اجمع المصفوفات و أطرحها </a:t>
            </a:r>
          </a:p>
          <a:p>
            <a:pPr algn="justLow">
              <a:spcAft>
                <a:spcPts val="600"/>
              </a:spcAft>
            </a:pPr>
            <a:r>
              <a:rPr lang="ar-SA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Khalid Art bold" pitchFamily="2" charset="-78"/>
              </a:rPr>
              <a:t>2- اضرب مصفوفة في عدد ثابت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C9E1193-2D0B-5A27-281C-934A3E5D6D22}"/>
              </a:ext>
            </a:extLst>
          </p:cNvPr>
          <p:cNvSpPr txBox="1"/>
          <p:nvPr/>
        </p:nvSpPr>
        <p:spPr>
          <a:xfrm>
            <a:off x="8742587" y="3075057"/>
            <a:ext cx="275826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spcAft>
                <a:spcPts val="600"/>
              </a:spcAft>
            </a:pPr>
            <a:r>
              <a:rPr lang="ar-SA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Khalid Art bold" pitchFamily="2" charset="-78"/>
              </a:rPr>
              <a:t>درست تنظيم البيانات في مصفوفات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BF993FA-4D9B-6792-B09D-1C7630DBD6E0}"/>
              </a:ext>
            </a:extLst>
          </p:cNvPr>
          <p:cNvSpPr txBox="1"/>
          <p:nvPr/>
        </p:nvSpPr>
        <p:spPr>
          <a:xfrm>
            <a:off x="1810351" y="3075057"/>
            <a:ext cx="2626182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  <a:spcAft>
                <a:spcPts val="1200"/>
              </a:spcAft>
            </a:pPr>
            <a:r>
              <a:rPr lang="ar-SA" sz="2000" dirty="0">
                <a:solidFill>
                  <a:schemeClr val="tx1"/>
                </a:solidFill>
                <a:latin typeface="Arial" panose="020B0604020202020204" pitchFamily="34" charset="0"/>
                <a:cs typeface="Khalid Art bold" pitchFamily="2" charset="-78"/>
              </a:rPr>
              <a:t>جمع مصفوفتين</a:t>
            </a:r>
          </a:p>
          <a:p>
            <a:pPr algn="ctr">
              <a:lnSpc>
                <a:spcPts val="2500"/>
              </a:lnSpc>
              <a:spcAft>
                <a:spcPts val="1200"/>
              </a:spcAft>
            </a:pPr>
            <a:r>
              <a:rPr lang="ar-SA" sz="2000" dirty="0">
                <a:solidFill>
                  <a:schemeClr val="tx1"/>
                </a:solidFill>
                <a:latin typeface="Arial" panose="020B0604020202020204" pitchFamily="34" charset="0"/>
                <a:cs typeface="Khalid Art bold" pitchFamily="2" charset="-78"/>
              </a:rPr>
              <a:t> طرح مصفوفتين</a:t>
            </a:r>
          </a:p>
          <a:p>
            <a:pPr algn="ctr">
              <a:lnSpc>
                <a:spcPts val="2500"/>
              </a:lnSpc>
              <a:spcAft>
                <a:spcPts val="1200"/>
              </a:spcAft>
            </a:pPr>
            <a:r>
              <a:rPr lang="ar-SA" sz="2000" dirty="0">
                <a:latin typeface="Arial" panose="020B0604020202020204" pitchFamily="34" charset="0"/>
                <a:cs typeface="Khalid Art bold" pitchFamily="2" charset="-78"/>
              </a:rPr>
              <a:t>ضرب المصفوفة في عدد ثابت </a:t>
            </a:r>
          </a:p>
          <a:p>
            <a:pPr algn="ctr">
              <a:lnSpc>
                <a:spcPts val="2500"/>
              </a:lnSpc>
              <a:spcAft>
                <a:spcPts val="1200"/>
              </a:spcAft>
            </a:pPr>
            <a:endParaRPr lang="ar-SA" sz="2000" dirty="0">
              <a:latin typeface="Arial" panose="020B0604020202020204" pitchFamily="34" charset="0"/>
              <a:cs typeface="Khalid Art bold" pitchFamily="2" charset="-78"/>
            </a:endParaRPr>
          </a:p>
          <a:p>
            <a:pPr algn="ctr">
              <a:lnSpc>
                <a:spcPts val="2500"/>
              </a:lnSpc>
              <a:spcAft>
                <a:spcPts val="1200"/>
              </a:spcAft>
            </a:pPr>
            <a:endParaRPr lang="ar-SA" sz="2000" dirty="0">
              <a:solidFill>
                <a:schemeClr val="tx1"/>
              </a:solidFill>
              <a:latin typeface="Arial" panose="020B0604020202020204" pitchFamily="34" charset="0"/>
              <a:cs typeface="Khalid Art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340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FFA4712-3D0A-2439-9E50-F84A8AC6B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4766" y="2109019"/>
            <a:ext cx="9906021" cy="2639961"/>
          </a:xfrm>
          <a:prstGeom prst="rect">
            <a:avLst/>
          </a:prstGeom>
        </p:spPr>
      </p:pic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137C0216-F8B0-6905-741C-D386D9E2E0B5}"/>
              </a:ext>
            </a:extLst>
          </p:cNvPr>
          <p:cNvSpPr txBox="1"/>
          <p:nvPr/>
        </p:nvSpPr>
        <p:spPr>
          <a:xfrm>
            <a:off x="9838817" y="1151956"/>
            <a:ext cx="1871970" cy="4964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accent2">
                    <a:lumMod val="50000"/>
                  </a:schemeClr>
                </a:solidFill>
                <a:cs typeface="Khalid Art bold" pitchFamily="2" charset="-78"/>
              </a:rPr>
              <a:t>لماذا؟؟</a:t>
            </a:r>
            <a:endParaRPr sz="2400" dirty="0">
              <a:solidFill>
                <a:schemeClr val="accent2">
                  <a:lumMod val="50000"/>
                </a:schemeClr>
              </a:solidFill>
              <a:cs typeface="Khalid Art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77456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38EA0E3-16BD-0B8B-F8B9-67C7F4156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447" y="1113042"/>
            <a:ext cx="9108931" cy="527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59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6B03CB4-B999-FEBF-18C8-2CC944BB4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267" y="966107"/>
            <a:ext cx="2009775" cy="1276350"/>
          </a:xfrm>
          <a:prstGeom prst="rect">
            <a:avLst/>
          </a:prstGeom>
        </p:spPr>
      </p:pic>
      <p:sp>
        <p:nvSpPr>
          <p:cNvPr id="5" name="Google Shape;792;p29">
            <a:extLst>
              <a:ext uri="{FF2B5EF4-FFF2-40B4-BE49-F238E27FC236}">
                <a16:creationId xmlns:a16="http://schemas.microsoft.com/office/drawing/2014/main" id="{E78CADE0-AF72-639D-6A40-C93A40A05E16}"/>
              </a:ext>
            </a:extLst>
          </p:cNvPr>
          <p:cNvSpPr txBox="1"/>
          <p:nvPr/>
        </p:nvSpPr>
        <p:spPr>
          <a:xfrm>
            <a:off x="8750331" y="1013964"/>
            <a:ext cx="3022345" cy="389836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0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جمع المصفوفات و طرحها </a:t>
            </a:r>
            <a:endParaRPr sz="20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56C5664-14D6-E7C4-64F2-4309E32BA6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79F1E9"/>
              </a:clrFrom>
              <a:clrTo>
                <a:srgbClr val="79F1E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3604" t="4935"/>
          <a:stretch/>
        </p:blipFill>
        <p:spPr>
          <a:xfrm>
            <a:off x="6096000" y="2080089"/>
            <a:ext cx="5579041" cy="812536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382B95E0-14C0-BDB0-71EC-7EAA6C5EB9E6}"/>
              </a:ext>
            </a:extLst>
          </p:cNvPr>
          <p:cNvSpPr/>
          <p:nvPr/>
        </p:nvSpPr>
        <p:spPr>
          <a:xfrm>
            <a:off x="2477267" y="2320205"/>
            <a:ext cx="2345456" cy="16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A2ED07F4-E0E5-3191-1592-265DCE50C803}"/>
                  </a:ext>
                </a:extLst>
              </p:cNvPr>
              <p:cNvSpPr txBox="1"/>
              <p:nvPr/>
            </p:nvSpPr>
            <p:spPr>
              <a:xfrm>
                <a:off x="977137" y="2235586"/>
                <a:ext cx="6127954" cy="6570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ar-SA" sz="2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ar-SA" sz="22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ar-SA" sz="2200" b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SA" sz="2200" b="1" i="0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ar-SA" sz="2200" b="1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SA" sz="2200" b="1" i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ar-SA" sz="2200" b="1" i="0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</m:mr>
                            <m:mr>
                              <m:e>
                                <m:r>
                                  <a:rPr lang="ar-SA" sz="2200" b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SA" sz="2200" b="1" i="0" smtClean="0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e>
                              <m:e>
                                <m:r>
                                  <a:rPr lang="ar-SA" sz="2200" b="1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SA" sz="2200" b="1" i="0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ar-SA" sz="2200" b="1" i="0" smtClean="0">
                                    <a:latin typeface="Cambria Math" panose="02040503050406030204" pitchFamily="18" charset="0"/>
                                  </a:rPr>
                                  <m:t>𝟏𝟖</m:t>
                                </m:r>
                              </m:e>
                            </m:mr>
                          </m:m>
                        </m:e>
                      </m:d>
                      <m:r>
                        <a:rPr lang="ar-SA" sz="22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ar-SA" sz="2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ar-SA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ar-SA" sz="2200" b="1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SA" sz="2200" b="1" i="0" smtClean="0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e>
                              <m:e>
                                <m:r>
                                  <a:rPr lang="ar-SA" sz="2200" b="1" i="0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e>
                              <m:e>
                                <m:r>
                                  <a:rPr lang="ar-SA" sz="2200" b="1" i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  <m:mr>
                              <m:e>
                                <m:r>
                                  <a:rPr lang="ar-SA" sz="2200" b="1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SA" sz="2200" b="1" i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ar-SA" sz="2200" b="1" i="0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ar-SA" sz="2200" b="1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SA" sz="2200" b="1" i="0" smtClean="0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ar-SA" sz="2200" dirty="0"/>
              </a:p>
            </p:txBody>
          </p:sp>
        </mc:Choice>
        <mc:Fallback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A2ED07F4-E0E5-3191-1592-265DCE50C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137" y="2235586"/>
                <a:ext cx="6127954" cy="6570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Google Shape;792;p29">
            <a:extLst>
              <a:ext uri="{FF2B5EF4-FFF2-40B4-BE49-F238E27FC236}">
                <a16:creationId xmlns:a16="http://schemas.microsoft.com/office/drawing/2014/main" id="{F89288C1-3842-4465-7DF7-703ECDFD143F}"/>
              </a:ext>
            </a:extLst>
          </p:cNvPr>
          <p:cNvSpPr txBox="1"/>
          <p:nvPr/>
        </p:nvSpPr>
        <p:spPr>
          <a:xfrm>
            <a:off x="9527458" y="1513370"/>
            <a:ext cx="2245218" cy="3898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C6BA2B7A-6B3B-3CD9-8CF7-D08E5628BFEE}"/>
              </a:ext>
            </a:extLst>
          </p:cNvPr>
          <p:cNvCxnSpPr>
            <a:cxnSpLocks/>
          </p:cNvCxnSpPr>
          <p:nvPr/>
        </p:nvCxnSpPr>
        <p:spPr>
          <a:xfrm>
            <a:off x="6561036" y="2312117"/>
            <a:ext cx="117987" cy="38969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816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B9CEE0C-736B-9054-05B5-D144BD31E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209" y="1285874"/>
            <a:ext cx="7896225" cy="480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6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6B03CB4-B999-FEBF-18C8-2CC944BB4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286" y="1035767"/>
            <a:ext cx="2502784" cy="1589446"/>
          </a:xfrm>
          <a:prstGeom prst="rect">
            <a:avLst/>
          </a:prstGeom>
        </p:spPr>
      </p:pic>
      <p:sp>
        <p:nvSpPr>
          <p:cNvPr id="5" name="Google Shape;792;p29">
            <a:extLst>
              <a:ext uri="{FF2B5EF4-FFF2-40B4-BE49-F238E27FC236}">
                <a16:creationId xmlns:a16="http://schemas.microsoft.com/office/drawing/2014/main" id="{E78CADE0-AF72-639D-6A40-C93A40A05E16}"/>
              </a:ext>
            </a:extLst>
          </p:cNvPr>
          <p:cNvSpPr txBox="1"/>
          <p:nvPr/>
        </p:nvSpPr>
        <p:spPr>
          <a:xfrm>
            <a:off x="8819535" y="1013964"/>
            <a:ext cx="2953141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0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ضرب مصفوفة في عدد ثابت </a:t>
            </a:r>
            <a:endParaRPr sz="20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  <p:sp>
        <p:nvSpPr>
          <p:cNvPr id="6" name="Google Shape;792;p29">
            <a:extLst>
              <a:ext uri="{FF2B5EF4-FFF2-40B4-BE49-F238E27FC236}">
                <a16:creationId xmlns:a16="http://schemas.microsoft.com/office/drawing/2014/main" id="{FC751115-00E5-CD08-F761-EB0B7EC72417}"/>
              </a:ext>
            </a:extLst>
          </p:cNvPr>
          <p:cNvSpPr txBox="1"/>
          <p:nvPr/>
        </p:nvSpPr>
        <p:spPr>
          <a:xfrm>
            <a:off x="9527458" y="1689687"/>
            <a:ext cx="2245218" cy="3898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83DAD4B-2D0D-4898-BFBC-D883D183D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5070" y="2211560"/>
            <a:ext cx="7921196" cy="94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92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0950064-B908-7B9F-E2CD-93E8538DD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684" y="1452870"/>
            <a:ext cx="8716336" cy="395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87997"/>
      </p:ext>
    </p:extLst>
  </p:cSld>
  <p:clrMapOvr>
    <a:masterClrMapping/>
  </p:clrMapOvr>
</p:sld>
</file>

<file path=ppt/theme/theme1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1388</TotalTime>
  <Words>131</Words>
  <Application>Microsoft Office PowerPoint</Application>
  <PresentationFormat>شاشة عريضة</PresentationFormat>
  <Paragraphs>36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 Math</vt:lpstr>
      <vt:lpstr>Nahdi-Black</vt:lpstr>
      <vt:lpstr>Wingdings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حميده الحربي</dc:creator>
  <cp:lastModifiedBy>حميده الحربي</cp:lastModifiedBy>
  <cp:revision>4</cp:revision>
  <dcterms:created xsi:type="dcterms:W3CDTF">2023-09-11T20:34:30Z</dcterms:created>
  <dcterms:modified xsi:type="dcterms:W3CDTF">2023-09-12T19:42:33Z</dcterms:modified>
</cp:coreProperties>
</file>