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22"/>
  </p:notesMasterIdLst>
  <p:sldIdLst>
    <p:sldId id="272" r:id="rId2"/>
    <p:sldId id="293" r:id="rId3"/>
    <p:sldId id="294" r:id="rId4"/>
    <p:sldId id="295" r:id="rId5"/>
    <p:sldId id="319" r:id="rId6"/>
    <p:sldId id="309" r:id="rId7"/>
    <p:sldId id="278" r:id="rId8"/>
    <p:sldId id="284" r:id="rId9"/>
    <p:sldId id="256" r:id="rId10"/>
    <p:sldId id="297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8" r:id="rId19"/>
    <p:sldId id="290" r:id="rId20"/>
    <p:sldId id="301" r:id="rId2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91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867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D64232-82F4-452A-A4BC-53490E56171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720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6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35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9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5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1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5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4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wmf"/><Relationship Id="rId5" Type="http://schemas.openxmlformats.org/officeDocument/2006/relationships/image" Target="../media/image1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hyperlink" Target="https://wordwall.net/ar/resource/21261082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2513" y="553749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الثلاثاء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13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الأول : المقارنة والتصنيف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درس أحل المسألة </a:t>
            </a: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الهدف من الدرس: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التعرف على معاني المفردات بالدرس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وتصنيف الأشياء وفق خاصية </a:t>
            </a:r>
            <a:r>
              <a:rPr lang="ar-SA" sz="2400" b="1" dirty="0" smtClean="0">
                <a:cs typeface="Akhbar MT" pitchFamily="2" charset="-78"/>
              </a:rPr>
              <a:t>واحدة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القيمة المستهدفة: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غرس قيمة التنظيم والترتيب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6" y="1407722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3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efault 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817245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efault 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692695"/>
            <a:ext cx="6012160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aST (Cobalt) CD-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2884488"/>
            <a:ext cx="17589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849" y="4430722"/>
            <a:ext cx="595146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EG" sz="4400" b="1" dirty="0" smtClean="0">
                <a:solidFill>
                  <a:srgbClr val="000099"/>
                </a:solidFill>
                <a:latin typeface="Calibri" pitchFamily="34" charset="0"/>
              </a:rPr>
              <a:t>أمثل المسألة لتصنيف مجموعة من الأشياء وفق خاصية معينة</a:t>
            </a:r>
            <a:endParaRPr lang="ar-EG" sz="44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61097" y="946393"/>
            <a:ext cx="51593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6000" b="1" dirty="0" smtClean="0">
                <a:solidFill>
                  <a:srgbClr val="000099"/>
                </a:solidFill>
                <a:latin typeface="Calibri" pitchFamily="34" charset="0"/>
              </a:rPr>
              <a:t>فكرة الدرس</a:t>
            </a:r>
            <a:endParaRPr lang="ar-EG" sz="6000" b="1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66013"/>
      </p:ext>
    </p:extLst>
  </p:cSld>
  <p:clrMapOvr>
    <a:masterClrMapping/>
  </p:clrMapOvr>
  <p:transition>
    <p:comb dir="vert"/>
    <p:sndAc>
      <p:stSnd>
        <p:snd r:embed="rId2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14282" y="152400"/>
            <a:ext cx="8777318" cy="65199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واقعية التوضيح خزانة الملابس مرسومة باليد, لهجة صفراء, بدلة سترة الصينية,  قديم PNG وملف PSD للتحميل مجانا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71744"/>
            <a:ext cx="2714644" cy="4071866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440542" y="257123"/>
            <a:ext cx="70070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50800"/>
                <a:solidFill>
                  <a:schemeClr val="bg1"/>
                </a:solidFill>
                <a:effectLst/>
              </a:rPr>
              <a:t>صنفي يا صغيرتي </a:t>
            </a:r>
          </a:p>
          <a:p>
            <a:pPr algn="ctr"/>
            <a:r>
              <a:rPr lang="ar-SA" sz="5400" b="1" cap="none" spc="0" dirty="0" smtClean="0">
                <a:ln w="50800"/>
                <a:solidFill>
                  <a:schemeClr val="bg1"/>
                </a:solidFill>
                <a:effectLst/>
              </a:rPr>
              <a:t>الأشياء التي توضع </a:t>
            </a:r>
            <a:r>
              <a:rPr lang="ar-SA" sz="5400" b="1" dirty="0" smtClean="0">
                <a:ln w="50800"/>
                <a:solidFill>
                  <a:schemeClr val="bg1"/>
                </a:solidFill>
              </a:rPr>
              <a:t>في ا</a:t>
            </a:r>
            <a:r>
              <a:rPr lang="ar-SA" sz="5400" b="1" cap="none" spc="0" dirty="0" smtClean="0">
                <a:ln w="50800"/>
                <a:solidFill>
                  <a:schemeClr val="bg1"/>
                </a:solidFill>
                <a:effectLst/>
              </a:rPr>
              <a:t>لخزانة</a:t>
            </a:r>
            <a:endParaRPr lang="ar-SA" sz="5400" b="1" cap="none" spc="0" dirty="0">
              <a:ln w="50800"/>
              <a:solidFill>
                <a:schemeClr val="bg1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643702" y="357166"/>
            <a:ext cx="1899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نشاط 1</a:t>
            </a:r>
            <a:endParaRPr lang="ar-S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صورة 8" descr="pngegg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2214554"/>
            <a:ext cx="1991489" cy="2438405"/>
          </a:xfrm>
          <a:prstGeom prst="rect">
            <a:avLst/>
          </a:prstGeom>
        </p:spPr>
      </p:pic>
      <p:pic>
        <p:nvPicPr>
          <p:cNvPr id="3080" name="Picture 8" descr="زي مدرسي ملابس كرتون صفراء ، ملابس رسوم متحركة مرسومة باليد, رسم توضيحي  مجاني, الأصفر, المدرسي PNG والمتجهات للتحميل مجانا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5214950"/>
            <a:ext cx="1457365" cy="1457365"/>
          </a:xfrm>
          <a:prstGeom prst="rect">
            <a:avLst/>
          </a:prstGeom>
          <a:noFill/>
        </p:spPr>
      </p:pic>
      <p:pic>
        <p:nvPicPr>
          <p:cNvPr id="3084" name="Picture 12" descr="إشتري سروال طفل نمط كرتون سروال طفل ترفيهي &amp; Teen Girl Pants &amp; Leggings -  في Jol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4786322"/>
            <a:ext cx="1357322" cy="1809762"/>
          </a:xfrm>
          <a:prstGeom prst="rect">
            <a:avLst/>
          </a:prstGeom>
          <a:noFill/>
        </p:spPr>
      </p:pic>
      <p:pic>
        <p:nvPicPr>
          <p:cNvPr id="3086" name="Picture 14" descr="اللوازم المدرسية الكرتون حقيبة مدرسية للأطفال حقيبة مدرسية تصميم حقيبة,  ادوات مكتبيه, فصل دراسي جديد, حفل مدرسة PNG وملف PSD للتحميل مجانا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1785926"/>
            <a:ext cx="1214446" cy="1218494"/>
          </a:xfrm>
          <a:prstGeom prst="rect">
            <a:avLst/>
          </a:prstGeom>
          <a:noFill/>
        </p:spPr>
      </p:pic>
      <p:pic>
        <p:nvPicPr>
          <p:cNvPr id="3088" name="Picture 16" descr="كوب القهوة من أكمي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3214686"/>
            <a:ext cx="1500198" cy="1500198"/>
          </a:xfrm>
          <a:prstGeom prst="rect">
            <a:avLst/>
          </a:prstGeom>
          <a:noFill/>
        </p:spPr>
      </p:pic>
      <p:pic>
        <p:nvPicPr>
          <p:cNvPr id="3090" name="Picture 18" descr="https://encrypted-tbn0.gstatic.com/images?q=tbn%3AANd9GcSETRg6QkWdBULaIYUHfY6AVKXMtyY0c_Alje1H0zRJg_WzMjghpuGXGtLBPFwqGHFPLvoFXpY&amp;usqp=CA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7818" y="5000636"/>
            <a:ext cx="1643074" cy="1643075"/>
          </a:xfrm>
          <a:prstGeom prst="rect">
            <a:avLst/>
          </a:prstGeom>
          <a:noFill/>
        </p:spPr>
      </p:pic>
      <p:pic>
        <p:nvPicPr>
          <p:cNvPr id="3092" name="Picture 20" descr="وعاء رمادي وعاء دائري مقلاة مخزون, وعاء, رسم, وعاء دائري PNG وملف PSD  للتحميل مجانا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3071810"/>
            <a:ext cx="1457365" cy="1457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86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1338"/>
            <a:ext cx="8610600" cy="653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6143636" y="5929330"/>
            <a:ext cx="20409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صفحة 12</a:t>
            </a:r>
            <a:endParaRPr lang="ar-SA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4282" y="214290"/>
            <a:ext cx="8715436" cy="6357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857224" y="357166"/>
            <a:ext cx="784304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المطلوب أن تبحث </a:t>
            </a:r>
            <a:r>
              <a:rPr lang="ar-EG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الطالب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ة</a:t>
            </a:r>
            <a:r>
              <a:rPr lang="ar-EG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عن الأشكال المتماثلة 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ف</a:t>
            </a:r>
            <a:r>
              <a:rPr lang="ar-EG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ي الجهة اليمنى </a:t>
            </a:r>
            <a:endParaRPr lang="ar-SA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ar-EG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و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ت</a:t>
            </a:r>
            <a:r>
              <a:rPr lang="ar-EG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صلها بخط باللوحة العليا</a:t>
            </a:r>
            <a:endParaRPr lang="ar-SA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وتوضح ما هي الخاصية التي اعتمدتها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في تصنيفها 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857364"/>
            <a:ext cx="707236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صورة 6" descr="kisspng-pencil-sharpener-cartoon-character-illustration-pencil-5a963d2ca9cbd4.254364411519795500695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28792" y="-428652"/>
            <a:ext cx="5929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60055"/>
      </p:ext>
    </p:extLst>
  </p:cSld>
  <p:clrMapOvr>
    <a:masterClrMapping/>
  </p:clrMapOvr>
  <p:transition>
    <p:pull dir="u"/>
    <p:sndAc>
      <p:stSnd>
        <p:snd r:embed="rId2" name="SOUND49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6000792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6357950" y="357165"/>
            <a:ext cx="2571768" cy="6286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سمي الأشياء التي أمامك </a:t>
            </a:r>
          </a:p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وصنفيها حسب اللون </a:t>
            </a:r>
          </a:p>
          <a:p>
            <a:pPr algn="ctr"/>
            <a:endParaRPr lang="ar-SA" sz="4000" dirty="0" smtClean="0">
              <a:solidFill>
                <a:schemeClr val="tx1"/>
              </a:solidFill>
            </a:endParaRPr>
          </a:p>
          <a:p>
            <a:pPr algn="ctr"/>
            <a:endParaRPr lang="ar-SA" sz="4000" dirty="0" smtClean="0">
              <a:solidFill>
                <a:schemeClr val="tx1"/>
              </a:solidFill>
            </a:endParaRPr>
          </a:p>
          <a:p>
            <a:pPr algn="ctr"/>
            <a:endParaRPr lang="ar-SA" sz="4000" dirty="0" smtClean="0">
              <a:solidFill>
                <a:schemeClr val="tx1"/>
              </a:solidFill>
            </a:endParaRPr>
          </a:p>
          <a:p>
            <a:pPr algn="ctr"/>
            <a:endParaRPr lang="ar-SA" sz="4000" dirty="0" smtClean="0">
              <a:solidFill>
                <a:schemeClr val="tx1"/>
              </a:solidFill>
            </a:endParaRPr>
          </a:p>
          <a:p>
            <a:pPr algn="ctr"/>
            <a:endParaRPr lang="ar-SA" sz="4000" dirty="0">
              <a:solidFill>
                <a:schemeClr val="tx1"/>
              </a:solidFill>
            </a:endParaRPr>
          </a:p>
        </p:txBody>
      </p:sp>
      <p:pic>
        <p:nvPicPr>
          <p:cNvPr id="6" name="صورة 5" descr="El Rincon de mis Imagen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3429000"/>
            <a:ext cx="2143140" cy="29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CKMC007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88913"/>
            <a:ext cx="41036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19700" y="836613"/>
            <a:ext cx="23574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400" b="1">
                <a:solidFill>
                  <a:srgbClr val="0000CC"/>
                </a:solidFill>
                <a:latin typeface="Calibri" pitchFamily="34" charset="0"/>
              </a:rPr>
              <a:t>نشاط منزلي</a:t>
            </a:r>
            <a:endParaRPr lang="en-US" sz="440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9" name="Picture 8" descr="BCKLC238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8400" y="2924175"/>
            <a:ext cx="6859588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3350" y="3500438"/>
            <a:ext cx="62420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 dirty="0">
                <a:solidFill>
                  <a:schemeClr val="bg1"/>
                </a:solidFill>
                <a:latin typeface="Calibri" pitchFamily="34" charset="0"/>
              </a:rPr>
              <a:t>أطلب إلى طفلك أن يحضر أشياء من المنزل متنوعة الألوان، ويصنفها وفق اللون.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93840"/>
      </p:ext>
    </p:extLst>
  </p:cSld>
  <p:clrMapOvr>
    <a:masterClrMapping/>
  </p:clrMapOvr>
  <p:transition>
    <p:zoom dir="in"/>
    <p:sndAc>
      <p:stSnd>
        <p:snd r:embed="rId2" name="Windows XP Hardware Ins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1 - arcade game mis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1 - arcade game mis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إتقان العمل في ميزان الإسلام | المنتدى العالمي للوسطي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786322"/>
            <a:ext cx="7786742" cy="1857361"/>
          </a:xfrm>
          <a:prstGeom prst="rect">
            <a:avLst/>
          </a:prstGeom>
          <a:noFill/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4648200" cy="41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437955" y="743955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 ختامي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  <p:pic>
        <p:nvPicPr>
          <p:cNvPr id="3" name="Picture 2" descr="30 - Lessons - Blendspac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36" y="1224212"/>
            <a:ext cx="2878830" cy="21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hlinkClick r:id="rId19"/>
          </p:cNvPr>
          <p:cNvSpPr/>
          <p:nvPr/>
        </p:nvSpPr>
        <p:spPr>
          <a:xfrm>
            <a:off x="1524954" y="3790863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https://wordwall.net/ar/resource/21261082</a:t>
            </a:r>
          </a:p>
        </p:txBody>
      </p:sp>
    </p:spTree>
    <p:extLst>
      <p:ext uri="{BB962C8B-B14F-4D97-AF65-F5344CB8AC3E}">
        <p14:creationId xmlns:p14="http://schemas.microsoft.com/office/powerpoint/2010/main" val="2340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 descr="27dc98ce632b46e951a82e81c7a7890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381000"/>
            <a:ext cx="8255000" cy="60198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524000" y="609600"/>
            <a:ext cx="26324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الواجب :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066800" y="4572000"/>
            <a:ext cx="7327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استكمال حل الأنشطة وتنفيذ النشاط ص 13 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286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81689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5072066" y="857232"/>
            <a:ext cx="3071834" cy="2500330"/>
          </a:xfrm>
          <a:prstGeom prst="rect">
            <a:avLst/>
          </a:prstGeom>
          <a:solidFill>
            <a:srgbClr val="AE8D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cs typeface="Akhbar MT" pitchFamily="2" charset="-78"/>
              </a:rPr>
              <a:t>من يستفيد من العرض</a:t>
            </a:r>
          </a:p>
          <a:p>
            <a:pPr algn="ctr"/>
            <a:r>
              <a:rPr lang="ar-SA" sz="3600" b="1" dirty="0" smtClean="0">
                <a:cs typeface="Akhbar MT" pitchFamily="2" charset="-78"/>
              </a:rPr>
              <a:t>أرجو ذكر المصدر </a:t>
            </a:r>
            <a:endParaRPr lang="ar-SA" sz="3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02207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128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8252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9095759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42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3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علبة 11"/>
          <p:cNvSpPr/>
          <p:nvPr/>
        </p:nvSpPr>
        <p:spPr>
          <a:xfrm>
            <a:off x="7295553" y="1033109"/>
            <a:ext cx="762000" cy="914400"/>
          </a:xfrm>
          <a:prstGeom prst="can">
            <a:avLst/>
          </a:prstGeom>
          <a:solidFill>
            <a:srgbClr val="FFCC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ar-SA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2053" y="1229172"/>
            <a:ext cx="48006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رابط كسهم مستقيم 15"/>
          <p:cNvCxnSpPr/>
          <p:nvPr/>
        </p:nvCxnSpPr>
        <p:spPr>
          <a:xfrm rot="5400000">
            <a:off x="3124200" y="3276600"/>
            <a:ext cx="1295400" cy="533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rot="5400000">
            <a:off x="2590800" y="3200400"/>
            <a:ext cx="1295400" cy="533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rot="5400000">
            <a:off x="3848100" y="2781300"/>
            <a:ext cx="1905000" cy="914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 rot="16200000" flipH="1">
            <a:off x="4876800" y="3810000"/>
            <a:ext cx="1676400" cy="152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 rot="16200000" flipH="1">
            <a:off x="4191000" y="3429000"/>
            <a:ext cx="1752600" cy="838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/>
          <p:cNvCxnSpPr/>
          <p:nvPr/>
        </p:nvCxnSpPr>
        <p:spPr>
          <a:xfrm rot="16200000" flipH="1">
            <a:off x="4381500" y="2628900"/>
            <a:ext cx="1828800" cy="1752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"/>
          <p:cNvSpPr/>
          <p:nvPr/>
        </p:nvSpPr>
        <p:spPr>
          <a:xfrm>
            <a:off x="457200" y="151954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صل بخط بين كل أداة من </a:t>
            </a: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أدوات </a:t>
            </a: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الرحلة مع </a:t>
            </a: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السلة </a:t>
            </a: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المناسبة لها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في الصورة التالية:</a:t>
            </a:r>
            <a:endParaRPr lang="ar-S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58060"/>
            <a:ext cx="39993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92121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72763" y="69944"/>
            <a:ext cx="4674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3600" b="1" dirty="0" smtClean="0">
                <a:ln w="50800"/>
              </a:rPr>
              <a:t>نشاهد هذا المقطع</a:t>
            </a:r>
          </a:p>
          <a:p>
            <a:pPr algn="ctr"/>
            <a:r>
              <a:rPr lang="ar-SA" sz="3600" b="1" dirty="0" smtClean="0">
                <a:ln w="50800"/>
              </a:rPr>
              <a:t>لنتعرف على درسنا لهذا اليوم </a:t>
            </a:r>
            <a:endParaRPr lang="ar-SA" sz="3600" b="1" cap="none" spc="0" dirty="0">
              <a:ln w="50800"/>
              <a:effectLst/>
            </a:endParaRPr>
          </a:p>
        </p:txBody>
      </p:sp>
      <p:pic>
        <p:nvPicPr>
          <p:cNvPr id="7" name="KRNEE52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513954"/>
            <a:ext cx="7696200" cy="473140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6" y="1513954"/>
            <a:ext cx="5066108" cy="548939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 descr="6d1e56bb38522ea36bba55f93afe5a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95600" y="609600"/>
            <a:ext cx="396134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إذًًا سوف نقوم </a:t>
            </a:r>
          </a:p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بتصنيف الأشياء </a:t>
            </a:r>
          </a:p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حسب :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38600" y="3200400"/>
            <a:ext cx="20986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SA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لونها </a:t>
            </a:r>
          </a:p>
          <a:p>
            <a:pPr algn="ctr"/>
            <a:r>
              <a:rPr lang="ar-SA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وحجمها</a:t>
            </a:r>
          </a:p>
          <a:p>
            <a:pPr algn="ctr"/>
            <a:r>
              <a:rPr lang="ar-SA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وشكلها</a:t>
            </a:r>
            <a:endParaRPr lang="ar-S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الأول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962400"/>
            <a:ext cx="533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</TotalTime>
  <Words>174</Words>
  <Application>Microsoft Office PowerPoint</Application>
  <PresentationFormat>عرض على الشاشة (4:3)</PresentationFormat>
  <Paragraphs>45</Paragraphs>
  <Slides>20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6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307</cp:revision>
  <dcterms:created xsi:type="dcterms:W3CDTF">2006-08-16T00:00:00Z</dcterms:created>
  <dcterms:modified xsi:type="dcterms:W3CDTF">2023-08-26T04:50:34Z</dcterms:modified>
</cp:coreProperties>
</file>