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22"/>
  </p:notesMasterIdLst>
  <p:sldIdLst>
    <p:sldId id="272" r:id="rId2"/>
    <p:sldId id="293" r:id="rId3"/>
    <p:sldId id="294" r:id="rId4"/>
    <p:sldId id="310" r:id="rId5"/>
    <p:sldId id="295" r:id="rId6"/>
    <p:sldId id="302" r:id="rId7"/>
    <p:sldId id="303" r:id="rId8"/>
    <p:sldId id="278" r:id="rId9"/>
    <p:sldId id="284" r:id="rId10"/>
    <p:sldId id="256" r:id="rId11"/>
    <p:sldId id="297" r:id="rId12"/>
    <p:sldId id="304" r:id="rId13"/>
    <p:sldId id="305" r:id="rId14"/>
    <p:sldId id="306" r:id="rId15"/>
    <p:sldId id="307" r:id="rId16"/>
    <p:sldId id="308" r:id="rId17"/>
    <p:sldId id="309" r:id="rId18"/>
    <p:sldId id="299" r:id="rId19"/>
    <p:sldId id="290" r:id="rId20"/>
    <p:sldId id="301" r:id="rId2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91" autoAdjust="0"/>
    <p:restoredTop sz="94599" autoAdjust="0"/>
  </p:normalViewPr>
  <p:slideViewPr>
    <p:cSldViewPr>
      <p:cViewPr varScale="1">
        <p:scale>
          <a:sx n="69" d="100"/>
          <a:sy n="69" d="100"/>
        </p:scale>
        <p:origin x="140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6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265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048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B7DF4E-7621-4675-B195-DCBECF237488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5903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150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C8C364-E5CD-4B63-BC80-868056B268C6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470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355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EE97C-650E-4022-BD7F-E090FE5D84C5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4514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5604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D5D66D-32B9-44CC-9D92-E1B790E68B70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290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28676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D64232-82F4-452A-A4BC-53490E561719}" type="slidenum">
              <a:rPr lang="ar-SA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7203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38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68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9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2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46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1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623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6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57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1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8/26/2023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5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41.jpe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19" Type="http://schemas.openxmlformats.org/officeDocument/2006/relationships/hyperlink" Target="https://www.liveworksheets.com/cf2005792bm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785813"/>
            <a:ext cx="758348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الأول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962400"/>
            <a:ext cx="5334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2513" y="553749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:12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الأول : المقارنة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والتصنيف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: التصنيف وفق خاصية واحدة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>
              <a:defRPr/>
            </a:pPr>
            <a:r>
              <a:rPr lang="ar-SA" sz="2400" b="1" dirty="0">
                <a:solidFill>
                  <a:srgbClr val="FF0000"/>
                </a:solidFill>
                <a:cs typeface="Akhbar MT" pitchFamily="2" charset="-78"/>
              </a:rPr>
              <a:t>الهدف من الدرس: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التعرف على معاني المفردات بالدرس 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وتصنيف الأشياء وفق خاصية </a:t>
            </a:r>
            <a:r>
              <a:rPr lang="ar-SA" sz="2400" b="1" dirty="0" smtClean="0">
                <a:cs typeface="Akhbar MT" pitchFamily="2" charset="-78"/>
              </a:rPr>
              <a:t>واحدة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القيمة المستهدفة: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غرس قيمة التنظيم والترتيب</a:t>
            </a: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76" y="1407722"/>
            <a:ext cx="5066108" cy="54893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608053" y="765728"/>
            <a:ext cx="21804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صفحة </a:t>
            </a:r>
            <a:r>
              <a:rPr lang="ar-SA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  <a:endParaRPr lang="ar-SA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93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762000" y="457200"/>
            <a:ext cx="7848600" cy="990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dirty="0" smtClean="0"/>
              <a:t>نشاط 1 : صنفي يا صغيرتي ما يأتي :  </a:t>
            </a:r>
            <a:endParaRPr lang="ar-SA" sz="4400" dirty="0"/>
          </a:p>
        </p:txBody>
      </p:sp>
      <p:sp>
        <p:nvSpPr>
          <p:cNvPr id="5" name="مستطيل 4"/>
          <p:cNvSpPr/>
          <p:nvPr/>
        </p:nvSpPr>
        <p:spPr>
          <a:xfrm>
            <a:off x="152400" y="1828800"/>
            <a:ext cx="8839200" cy="472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47106" name="Picture 2" descr="منزل محتوى مجاني ، منزل كارتون الفن مجانا ق 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0518" y="4823046"/>
            <a:ext cx="2590800" cy="1600200"/>
          </a:xfrm>
          <a:prstGeom prst="rect">
            <a:avLst/>
          </a:prstGeom>
          <a:noFill/>
        </p:spPr>
      </p:pic>
      <p:pic>
        <p:nvPicPr>
          <p:cNvPr id="15" name="صورة 14" descr="pngeg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2717" y="3186828"/>
            <a:ext cx="2127510" cy="2008343"/>
          </a:xfrm>
          <a:prstGeom prst="rect">
            <a:avLst/>
          </a:prstGeom>
        </p:spPr>
      </p:pic>
      <p:pic>
        <p:nvPicPr>
          <p:cNvPr id="47112" name="Picture 8" descr="Red cartoon house exterior with blue clouded sky Front Home Architecture  Concept Flat Design Style. Vector illustration of Facade Building:: موقع  تصميمي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546" y="2279148"/>
            <a:ext cx="2082081" cy="1581150"/>
          </a:xfrm>
          <a:prstGeom prst="rect">
            <a:avLst/>
          </a:prstGeom>
          <a:noFill/>
        </p:spPr>
      </p:pic>
      <p:pic>
        <p:nvPicPr>
          <p:cNvPr id="47114" name="Picture 10" descr="زهرة زرقاء صورة - Cliparts.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3773" y="2046836"/>
            <a:ext cx="1676400" cy="2345128"/>
          </a:xfrm>
          <a:prstGeom prst="rect">
            <a:avLst/>
          </a:prstGeom>
          <a:noFill/>
        </p:spPr>
      </p:pic>
      <p:pic>
        <p:nvPicPr>
          <p:cNvPr id="18" name="Picture 10" descr="زهرة زرقاء صورة - Cliparts.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1752600"/>
            <a:ext cx="1676400" cy="2497528"/>
          </a:xfrm>
          <a:prstGeom prst="rect">
            <a:avLst/>
          </a:prstGeom>
          <a:noFill/>
        </p:spPr>
      </p:pic>
      <p:pic>
        <p:nvPicPr>
          <p:cNvPr id="19" name="Picture 10" descr="زهرة زرقاء صورة - Cliparts.c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33259" y="4040940"/>
            <a:ext cx="1676400" cy="2268928"/>
          </a:xfrm>
          <a:prstGeom prst="rect">
            <a:avLst/>
          </a:prstGeom>
          <a:noFill/>
        </p:spPr>
      </p:pic>
      <p:pic>
        <p:nvPicPr>
          <p:cNvPr id="47122" name="Picture 18" descr="كارتون فاكهة صورة الفراولة لطيف, فراولة, فاكهة, رسوم متحركة PNG والمتجهات  للتحميل مجانا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960" y="4909782"/>
            <a:ext cx="1752599" cy="1676399"/>
          </a:xfrm>
          <a:prstGeom prst="rect">
            <a:avLst/>
          </a:prstGeom>
          <a:noFill/>
        </p:spPr>
      </p:pic>
      <p:pic>
        <p:nvPicPr>
          <p:cNvPr id="47124" name="Picture 20" descr="كارتون الفاكهة لطيف صورة الكرز, كرز, رسوم متحركة, جميل PNG والمتجهات  للتحميل مجانا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24198" y="1978364"/>
            <a:ext cx="1981200" cy="1828800"/>
          </a:xfrm>
          <a:prstGeom prst="rect">
            <a:avLst/>
          </a:prstGeom>
          <a:noFill/>
        </p:spPr>
      </p:pic>
      <p:pic>
        <p:nvPicPr>
          <p:cNvPr id="47126" name="Picture 22" descr="كارتون أبل ، كارتون الفاكهة 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300" y="5271371"/>
            <a:ext cx="1295400" cy="122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7884819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895600" y="381000"/>
            <a:ext cx="6019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سمي الأشياء التي أمامك </a:t>
            </a:r>
          </a:p>
          <a:p>
            <a:pPr algn="ctr"/>
            <a:r>
              <a:rPr lang="ar-SA" sz="36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 أذكري الرابط بينها</a:t>
            </a:r>
            <a:endParaRPr lang="ar-SA" sz="3600" dirty="0">
              <a:solidFill>
                <a:schemeClr val="bg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828800"/>
            <a:ext cx="8534400" cy="4724400"/>
          </a:xfrm>
          <a:prstGeom prst="rect">
            <a:avLst/>
          </a:prstGeom>
        </p:spPr>
      </p:pic>
      <p:sp>
        <p:nvSpPr>
          <p:cNvPr id="18" name="مستطيل 17"/>
          <p:cNvSpPr/>
          <p:nvPr/>
        </p:nvSpPr>
        <p:spPr>
          <a:xfrm>
            <a:off x="959971" y="5486400"/>
            <a:ext cx="22124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صفحة </a:t>
            </a:r>
            <a:r>
              <a:rPr lang="ar-SA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8</a:t>
            </a:r>
            <a:endParaRPr lang="ar-SA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7" name="صورة 16" descr="El Rincon de mis Imagen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029" y="-92122"/>
            <a:ext cx="295216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76552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2209800"/>
            <a:ext cx="876299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علبة 21"/>
          <p:cNvSpPr/>
          <p:nvPr/>
        </p:nvSpPr>
        <p:spPr>
          <a:xfrm>
            <a:off x="4419600" y="304800"/>
            <a:ext cx="762000" cy="914400"/>
          </a:xfrm>
          <a:prstGeom prst="can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6905596" y="3716615"/>
            <a:ext cx="1566386" cy="170628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كمثرى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صفراء</a:t>
            </a: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5449129" y="3716615"/>
            <a:ext cx="1530916" cy="1706285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ليمونة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صفراء</a:t>
            </a: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4410501" y="3710126"/>
            <a:ext cx="1083985" cy="1660743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موز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أصفر</a:t>
            </a:r>
          </a:p>
        </p:txBody>
      </p:sp>
      <p:sp>
        <p:nvSpPr>
          <p:cNvPr id="35" name="مخطط انسيابي: محطة طرفية 34"/>
          <p:cNvSpPr/>
          <p:nvPr/>
        </p:nvSpPr>
        <p:spPr>
          <a:xfrm>
            <a:off x="304801" y="5900384"/>
            <a:ext cx="8885830" cy="917790"/>
          </a:xfrm>
          <a:prstGeom prst="flowChartTerminator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الصفة المشتركة </a:t>
            </a:r>
            <a:r>
              <a:rPr lang="ar-SA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بينهم </a:t>
            </a:r>
            <a:r>
              <a:rPr lang="ar-EG" sz="36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هي </a:t>
            </a: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اللون الأصفر</a:t>
            </a:r>
            <a:endParaRPr lang="ar-SA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مستطيل مستدير الزوايا 18"/>
          <p:cNvSpPr/>
          <p:nvPr/>
        </p:nvSpPr>
        <p:spPr bwMode="auto">
          <a:xfrm>
            <a:off x="3083672" y="1358900"/>
            <a:ext cx="3229128" cy="851297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W1 SHUROOQ 08 003" pitchFamily="2" charset="-78"/>
              </a:rPr>
              <a:t>ن</a:t>
            </a:r>
            <a:r>
              <a:rPr lang="ar-SA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W1 SHUROOQ 08 003" pitchFamily="2" charset="-78"/>
              </a:rPr>
              <a:t>تعرف </a:t>
            </a:r>
            <a:r>
              <a:rPr lang="ar-SA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W1 SHUROOQ 08 003" pitchFamily="2" charset="-78"/>
              </a:rPr>
              <a:t>على الأشياء التالية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0" y="45720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ضع </a:t>
            </a:r>
            <a:r>
              <a:rPr lang="en-U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O</a:t>
            </a:r>
            <a:r>
              <a:rPr lang="ar-EG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 حول الشيء داخل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الإطار الذي له نفس الصفة السابقة </a:t>
            </a:r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و× </a:t>
            </a: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على الأشياء التي ليست لها الصفة نفسها.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 </a:t>
            </a:r>
            <a:endParaRPr lang="ar-EG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7538591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38238" y="2209800"/>
            <a:ext cx="6867525" cy="2438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علبة 21"/>
          <p:cNvSpPr/>
          <p:nvPr/>
        </p:nvSpPr>
        <p:spPr>
          <a:xfrm>
            <a:off x="4419600" y="304800"/>
            <a:ext cx="762000" cy="914400"/>
          </a:xfrm>
          <a:prstGeom prst="can">
            <a:avLst/>
          </a:prstGeom>
          <a:solidFill>
            <a:srgbClr val="00B0F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مجموعة 36"/>
          <p:cNvGrpSpPr>
            <a:grpSpLocks/>
          </p:cNvGrpSpPr>
          <p:nvPr/>
        </p:nvGrpSpPr>
        <p:grpSpPr bwMode="auto">
          <a:xfrm>
            <a:off x="2667000" y="1358900"/>
            <a:ext cx="4119663" cy="851297"/>
            <a:chOff x="2667000" y="1358503"/>
            <a:chExt cx="4119663" cy="851694"/>
          </a:xfrm>
        </p:grpSpPr>
        <p:sp>
          <p:nvSpPr>
            <p:cNvPr id="38" name="مستطيل مستدير الزوايا 37"/>
            <p:cNvSpPr/>
            <p:nvPr/>
          </p:nvSpPr>
          <p:spPr>
            <a:xfrm>
              <a:off x="2667000" y="1358503"/>
              <a:ext cx="4119663" cy="851694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Akhbar MT" pitchFamily="2" charset="-78"/>
                </a:rPr>
                <a:t>تعرف على الأشياء التالية</a:t>
              </a:r>
            </a:p>
          </p:txBody>
        </p:sp>
        <p:grpSp>
          <p:nvGrpSpPr>
            <p:cNvPr id="6157" name="مجموعة 12"/>
            <p:cNvGrpSpPr>
              <a:grpSpLocks/>
            </p:cNvGrpSpPr>
            <p:nvPr/>
          </p:nvGrpSpPr>
          <p:grpSpPr bwMode="auto">
            <a:xfrm>
              <a:off x="6248400" y="1361769"/>
              <a:ext cx="533400" cy="609600"/>
              <a:chOff x="5486400" y="609600"/>
              <a:chExt cx="533400" cy="609600"/>
            </a:xfrm>
          </p:grpSpPr>
          <p:sp>
            <p:nvSpPr>
              <p:cNvPr id="43" name="قوس 42"/>
              <p:cNvSpPr/>
              <p:nvPr/>
            </p:nvSpPr>
            <p:spPr>
              <a:xfrm>
                <a:off x="5562600" y="609511"/>
                <a:ext cx="457200" cy="533649"/>
              </a:xfrm>
              <a:prstGeom prst="arc">
                <a:avLst/>
              </a:pr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44" name="قوس 43"/>
              <p:cNvSpPr/>
              <p:nvPr/>
            </p:nvSpPr>
            <p:spPr>
              <a:xfrm>
                <a:off x="5486400" y="685746"/>
                <a:ext cx="457200" cy="533649"/>
              </a:xfrm>
              <a:prstGeom prst="arc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  <p:grpSp>
          <p:nvGrpSpPr>
            <p:cNvPr id="6158" name="مجموعة 15"/>
            <p:cNvGrpSpPr>
              <a:grpSpLocks/>
            </p:cNvGrpSpPr>
            <p:nvPr/>
          </p:nvGrpSpPr>
          <p:grpSpPr bwMode="auto">
            <a:xfrm>
              <a:off x="2667000" y="1524000"/>
              <a:ext cx="533400" cy="609600"/>
              <a:chOff x="3455185" y="1317469"/>
              <a:chExt cx="533400" cy="609600"/>
            </a:xfrm>
          </p:grpSpPr>
          <p:sp>
            <p:nvSpPr>
              <p:cNvPr id="41" name="قوس 40"/>
              <p:cNvSpPr/>
              <p:nvPr/>
            </p:nvSpPr>
            <p:spPr>
              <a:xfrm rot="11153724">
                <a:off x="3531385" y="1317149"/>
                <a:ext cx="457200" cy="533649"/>
              </a:xfrm>
              <a:prstGeom prst="arc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42" name="قوس 41"/>
              <p:cNvSpPr/>
              <p:nvPr/>
            </p:nvSpPr>
            <p:spPr>
              <a:xfrm rot="11153724">
                <a:off x="3455185" y="1393384"/>
                <a:ext cx="457200" cy="533649"/>
              </a:xfrm>
              <a:prstGeom prst="arc">
                <a:avLst/>
              </a:prstGeom>
              <a:ln>
                <a:solidFill>
                  <a:srgbClr val="660066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</p:grpSp>
      <p:sp>
        <p:nvSpPr>
          <p:cNvPr id="24" name="مخطط انسيابي: محطة طرفية 23"/>
          <p:cNvSpPr/>
          <p:nvPr/>
        </p:nvSpPr>
        <p:spPr>
          <a:xfrm>
            <a:off x="228600" y="5943600"/>
            <a:ext cx="8763000" cy="762000"/>
          </a:xfrm>
          <a:prstGeom prst="flowChartTermina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إذن الصفة هي اللون الأزرق</a:t>
            </a:r>
            <a:endParaRPr lang="ar-SA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28600" y="474213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ضع 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O</a:t>
            </a: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 حول الشيء داخل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الإطار الذي له نفس الصفة السابقة </a:t>
            </a:r>
            <a:r>
              <a:rPr lang="ar-SA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و× </a:t>
            </a:r>
            <a:r>
              <a:rPr lang="ar-EG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على الأشياء التي ليست لها الصفة نفسها.</a:t>
            </a:r>
            <a:endParaRPr lang="ar-SA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662375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873 - pinball game chu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3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" y="2308414"/>
            <a:ext cx="8839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علبة 21"/>
          <p:cNvSpPr/>
          <p:nvPr/>
        </p:nvSpPr>
        <p:spPr>
          <a:xfrm>
            <a:off x="4419600" y="304800"/>
            <a:ext cx="762000" cy="914400"/>
          </a:xfrm>
          <a:prstGeom prst="can">
            <a:avLst/>
          </a:prstGeom>
          <a:solidFill>
            <a:srgbClr val="C0000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ar-S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5" name="مستطيل مستدير الزوايا 24"/>
          <p:cNvSpPr/>
          <p:nvPr/>
        </p:nvSpPr>
        <p:spPr>
          <a:xfrm>
            <a:off x="7053131" y="4059199"/>
            <a:ext cx="1458200" cy="157245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إناء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برتقالي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Akhbar MT" pitchFamily="2" charset="-78"/>
            </a:endParaRPr>
          </a:p>
        </p:txBody>
      </p:sp>
      <p:sp>
        <p:nvSpPr>
          <p:cNvPr id="26" name="مستطيل مستدير الزوايا 25"/>
          <p:cNvSpPr/>
          <p:nvPr/>
        </p:nvSpPr>
        <p:spPr>
          <a:xfrm>
            <a:off x="4368908" y="3894955"/>
            <a:ext cx="1458200" cy="157245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طبق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برتقالي</a:t>
            </a:r>
            <a:endParaRPr lang="ar-SA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Akhbar MT" pitchFamily="2" charset="-78"/>
            </a:endParaRPr>
          </a:p>
        </p:txBody>
      </p:sp>
      <p:sp>
        <p:nvSpPr>
          <p:cNvPr id="27" name="مستطيل مستدير الزوايا 26"/>
          <p:cNvSpPr/>
          <p:nvPr/>
        </p:nvSpPr>
        <p:spPr>
          <a:xfrm>
            <a:off x="5715000" y="4038600"/>
            <a:ext cx="1458200" cy="1572458"/>
          </a:xfrm>
          <a:prstGeom prst="round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كوب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khbar MT" pitchFamily="2" charset="-78"/>
              </a:rPr>
              <a:t>برتقالي</a:t>
            </a:r>
          </a:p>
        </p:txBody>
      </p:sp>
      <p:grpSp>
        <p:nvGrpSpPr>
          <p:cNvPr id="2" name="مجموعة 37"/>
          <p:cNvGrpSpPr>
            <a:grpSpLocks/>
          </p:cNvGrpSpPr>
          <p:nvPr/>
        </p:nvGrpSpPr>
        <p:grpSpPr bwMode="auto">
          <a:xfrm>
            <a:off x="2667000" y="1358900"/>
            <a:ext cx="4114800" cy="850900"/>
            <a:chOff x="2667000" y="1358503"/>
            <a:chExt cx="4114800" cy="851297"/>
          </a:xfrm>
        </p:grpSpPr>
        <p:sp>
          <p:nvSpPr>
            <p:cNvPr id="39" name="مستطيل مستدير الزوايا 38"/>
            <p:cNvSpPr/>
            <p:nvPr/>
          </p:nvSpPr>
          <p:spPr>
            <a:xfrm>
              <a:off x="2667000" y="1358503"/>
              <a:ext cx="4062473" cy="851297"/>
            </a:xfrm>
            <a:prstGeom prst="round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4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+mn-lt"/>
                  <a:cs typeface="W1 SHUROOQ 08 003" pitchFamily="2" charset="-78"/>
                </a:rPr>
                <a:t>تعرف على الأشياء التالية</a:t>
              </a:r>
            </a:p>
          </p:txBody>
        </p:sp>
        <p:grpSp>
          <p:nvGrpSpPr>
            <p:cNvPr id="8205" name="مجموعة 12"/>
            <p:cNvGrpSpPr>
              <a:grpSpLocks/>
            </p:cNvGrpSpPr>
            <p:nvPr/>
          </p:nvGrpSpPr>
          <p:grpSpPr bwMode="auto">
            <a:xfrm>
              <a:off x="6248400" y="1361769"/>
              <a:ext cx="533400" cy="609600"/>
              <a:chOff x="5486400" y="609600"/>
              <a:chExt cx="533400" cy="609600"/>
            </a:xfrm>
          </p:grpSpPr>
          <p:sp>
            <p:nvSpPr>
              <p:cNvPr id="44" name="قوس 43"/>
              <p:cNvSpPr/>
              <p:nvPr/>
            </p:nvSpPr>
            <p:spPr>
              <a:xfrm>
                <a:off x="5562600" y="609511"/>
                <a:ext cx="457200" cy="533649"/>
              </a:xfrm>
              <a:prstGeom prst="arc">
                <a:avLst/>
              </a:prstGeom>
              <a:ln/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45" name="قوس 44"/>
              <p:cNvSpPr/>
              <p:nvPr/>
            </p:nvSpPr>
            <p:spPr>
              <a:xfrm>
                <a:off x="5486400" y="685746"/>
                <a:ext cx="457200" cy="533649"/>
              </a:xfrm>
              <a:prstGeom prst="arc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  <p:grpSp>
          <p:nvGrpSpPr>
            <p:cNvPr id="8206" name="مجموعة 15"/>
            <p:cNvGrpSpPr>
              <a:grpSpLocks/>
            </p:cNvGrpSpPr>
            <p:nvPr/>
          </p:nvGrpSpPr>
          <p:grpSpPr bwMode="auto">
            <a:xfrm>
              <a:off x="2667000" y="1524000"/>
              <a:ext cx="533400" cy="609600"/>
              <a:chOff x="3455185" y="1317469"/>
              <a:chExt cx="533400" cy="609600"/>
            </a:xfrm>
          </p:grpSpPr>
          <p:sp>
            <p:nvSpPr>
              <p:cNvPr id="42" name="قوس 41"/>
              <p:cNvSpPr/>
              <p:nvPr/>
            </p:nvSpPr>
            <p:spPr>
              <a:xfrm rot="11153724">
                <a:off x="3531385" y="1317149"/>
                <a:ext cx="457200" cy="533649"/>
              </a:xfrm>
              <a:prstGeom prst="arc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  <p:sp>
            <p:nvSpPr>
              <p:cNvPr id="43" name="قوس 42"/>
              <p:cNvSpPr/>
              <p:nvPr/>
            </p:nvSpPr>
            <p:spPr>
              <a:xfrm rot="11153724">
                <a:off x="3455185" y="1393384"/>
                <a:ext cx="457200" cy="533649"/>
              </a:xfrm>
              <a:prstGeom prst="arc">
                <a:avLst/>
              </a:prstGeom>
              <a:ln>
                <a:solidFill>
                  <a:srgbClr val="660066"/>
                </a:solidFill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 dirty="0"/>
              </a:p>
            </p:txBody>
          </p:sp>
        </p:grpSp>
      </p:grpSp>
      <p:sp>
        <p:nvSpPr>
          <p:cNvPr id="28" name="مخطط انسيابي: محطة طرفية 27"/>
          <p:cNvSpPr/>
          <p:nvPr/>
        </p:nvSpPr>
        <p:spPr>
          <a:xfrm>
            <a:off x="304800" y="5943600"/>
            <a:ext cx="8839200" cy="762000"/>
          </a:xfrm>
          <a:prstGeom prst="flowChartTerminator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إذن الصفة هي اللون البرتقالي</a:t>
            </a:r>
            <a:endParaRPr lang="ar-SA" sz="36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99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-15922" y="458953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ضع 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O</a:t>
            </a: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 حول الشيء داخل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الإطار الذي له نفس الصفة السابقة </a:t>
            </a:r>
            <a:r>
              <a:rPr lang="ar-S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و× </a:t>
            </a:r>
            <a:r>
              <a:rPr lang="ar-EG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على الأشياء التي ليست لها الصفة نفسها.</a:t>
            </a:r>
            <a:endParaRPr lang="ar-SA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5537216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53 - cartoon bou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93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93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9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873 - pinball game chuck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3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علبة 11"/>
          <p:cNvSpPr/>
          <p:nvPr/>
        </p:nvSpPr>
        <p:spPr>
          <a:xfrm>
            <a:off x="7295553" y="1033109"/>
            <a:ext cx="762000" cy="914400"/>
          </a:xfrm>
          <a:prstGeom prst="can">
            <a:avLst/>
          </a:prstGeom>
          <a:solidFill>
            <a:srgbClr val="FFCCF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ar-SA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8536" y="1229172"/>
            <a:ext cx="48006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رابط كسهم مستقيم 15"/>
          <p:cNvCxnSpPr/>
          <p:nvPr/>
        </p:nvCxnSpPr>
        <p:spPr>
          <a:xfrm rot="5400000">
            <a:off x="3124200" y="3276600"/>
            <a:ext cx="1295400" cy="533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rot="5400000">
            <a:off x="2590800" y="3200400"/>
            <a:ext cx="1295400" cy="533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rot="5400000">
            <a:off x="3848100" y="2781300"/>
            <a:ext cx="1905000" cy="914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rot="16200000" flipH="1">
            <a:off x="4876800" y="3810000"/>
            <a:ext cx="1676400" cy="1524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كسهم مستقيم 26"/>
          <p:cNvCxnSpPr/>
          <p:nvPr/>
        </p:nvCxnSpPr>
        <p:spPr>
          <a:xfrm rot="16200000" flipH="1">
            <a:off x="4191000" y="3429000"/>
            <a:ext cx="1752600" cy="8382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كسهم مستقيم 28"/>
          <p:cNvCxnSpPr/>
          <p:nvPr/>
        </p:nvCxnSpPr>
        <p:spPr>
          <a:xfrm rot="16200000" flipH="1">
            <a:off x="4381500" y="2628900"/>
            <a:ext cx="1828800" cy="1752600"/>
          </a:xfrm>
          <a:prstGeom prst="straightConnector1">
            <a:avLst/>
          </a:prstGeom>
          <a:ln w="508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مستطيل 2"/>
          <p:cNvSpPr/>
          <p:nvPr/>
        </p:nvSpPr>
        <p:spPr>
          <a:xfrm>
            <a:off x="457200" y="151954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صل بخط بين كل أداة من </a:t>
            </a: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أدوات </a:t>
            </a: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الرحلة مع </a:t>
            </a:r>
            <a:r>
              <a:rPr lang="ar-EG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السلة </a:t>
            </a: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المناسبة لها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في الصورة التالية:</a:t>
            </a:r>
            <a:endParaRPr lang="ar-S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58060"/>
            <a:ext cx="4532708" cy="54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92121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40"/>
            <a:ext cx="6825403" cy="44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4437955" y="743955"/>
            <a:ext cx="3100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نشاط ختامي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95" y="1474677"/>
            <a:ext cx="5066108" cy="5489390"/>
          </a:xfrm>
          <a:prstGeom prst="rect">
            <a:avLst/>
          </a:prstGeom>
        </p:spPr>
      </p:pic>
      <p:pic>
        <p:nvPicPr>
          <p:cNvPr id="1026" name="Picture 2" descr="Tutorial Liveworksheets Español Cómo Crear Hacer Seguimiento Fichas  Interactivas Live Workheet 1t Grade Paage Math Heet For Firt Grader Free  Printable 1 Ubtraction Adjective Workheet — Calamityjanetheshow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875" y="1745604"/>
            <a:ext cx="2878830" cy="161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hlinkClick r:id="rId19"/>
          </p:cNvPr>
          <p:cNvSpPr/>
          <p:nvPr/>
        </p:nvSpPr>
        <p:spPr>
          <a:xfrm>
            <a:off x="1146836" y="3817832"/>
            <a:ext cx="5357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https://www.liveworksheets.com/cf2005792bm</a:t>
            </a:r>
          </a:p>
        </p:txBody>
      </p:sp>
    </p:spTree>
    <p:extLst>
      <p:ext uri="{BB962C8B-B14F-4D97-AF65-F5344CB8AC3E}">
        <p14:creationId xmlns:p14="http://schemas.microsoft.com/office/powerpoint/2010/main" val="4750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27dc98ce632b46e951a82e81c7a7890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381000"/>
            <a:ext cx="8255000" cy="60198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524000" y="609600"/>
            <a:ext cx="26324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الواجب : 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43001" y="3886200"/>
            <a:ext cx="709040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استكمال حل الأنشطة وتنفيذ النشاط ص </a:t>
            </a:r>
            <a:r>
              <a:rPr lang="ar-SA" sz="4800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9</a:t>
            </a:r>
            <a:r>
              <a:rPr lang="ar-SA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 </a:t>
            </a:r>
            <a:endParaRPr lang="ar-SA" sz="4800" b="1" cap="none" spc="0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khbar MT" pitchFamily="2" charset="-78"/>
            </a:endParaRPr>
          </a:p>
          <a:p>
            <a:pPr algn="ctr"/>
            <a:r>
              <a:rPr lang="ar-SA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وتصويره وإرساله</a:t>
            </a:r>
          </a:p>
          <a:p>
            <a:pPr algn="ctr"/>
            <a:r>
              <a:rPr lang="ar-SA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عبر </a:t>
            </a:r>
            <a:r>
              <a:rPr lang="ar-SA" sz="4800" b="1" dirty="0" err="1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الواتس</a:t>
            </a:r>
            <a:r>
              <a:rPr lang="ar-SA" sz="48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Akhbar MT" pitchFamily="2" charset="-78"/>
              </a:rPr>
              <a:t> أب</a:t>
            </a:r>
            <a:endParaRPr lang="ar-SA" sz="48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khbar MT" pitchFamily="2" charset="-78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2"/>
            <a:ext cx="9220200" cy="69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5084442" cy="383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2868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500042"/>
            <a:ext cx="816895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مستطيل 4"/>
          <p:cNvSpPr/>
          <p:nvPr/>
        </p:nvSpPr>
        <p:spPr>
          <a:xfrm>
            <a:off x="5072066" y="857232"/>
            <a:ext cx="3071834" cy="2500330"/>
          </a:xfrm>
          <a:prstGeom prst="rect">
            <a:avLst/>
          </a:prstGeom>
          <a:solidFill>
            <a:srgbClr val="AE8D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cs typeface="Akhbar MT" pitchFamily="2" charset="-78"/>
              </a:rPr>
              <a:t>من يستفيد من العرض</a:t>
            </a:r>
          </a:p>
          <a:p>
            <a:pPr algn="ctr"/>
            <a:r>
              <a:rPr lang="ar-SA" sz="3600" b="1" dirty="0" smtClean="0">
                <a:cs typeface="Akhbar MT" pitchFamily="2" charset="-78"/>
              </a:rPr>
              <a:t>أرجو ذكر المصدر </a:t>
            </a:r>
            <a:endParaRPr lang="ar-SA" sz="3600" b="1" dirty="0"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022077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20200" cy="696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sukar012☂️~ auf Twitter: &amp;quot;أذكارك حصنك المتين فلا تدعه..💕🍃~ #صباح_الخير… 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5" y="548680"/>
            <a:ext cx="4517410" cy="46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12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 descr="Image_0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4290"/>
            <a:ext cx="9095759" cy="6429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98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73" y="692696"/>
            <a:ext cx="6816453" cy="445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82525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40"/>
            <a:ext cx="9296400" cy="70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 descr="57-575288_cute-frame-kids-cartoon-drawing-free-download-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521179"/>
            <a:ext cx="8058150" cy="599676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1524000" y="3429000"/>
            <a:ext cx="64684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تعرفنا بالأمس على التصنيف </a:t>
            </a:r>
          </a:p>
          <a:p>
            <a:pPr algn="ctr"/>
            <a:r>
              <a:rPr lang="ar-SA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فماذا يقصد بالتصنيف ؟ </a:t>
            </a:r>
            <a:endParaRPr lang="ar-SA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327395"/>
      </p:ext>
    </p:extLst>
  </p:cSld>
  <p:clrMapOvr>
    <a:masterClrMapping/>
  </p:clrMapOvr>
  <p:transition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68240"/>
            <a:ext cx="9296400" cy="70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 descr="CyIPt8rWQAAEqyj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04800"/>
            <a:ext cx="5791199" cy="63246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2743200" y="3048000"/>
            <a:ext cx="39837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SA" sz="4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على حسب ماذا </a:t>
            </a:r>
          </a:p>
          <a:p>
            <a:pPr algn="ctr"/>
            <a:r>
              <a:rPr lang="ar-SA" sz="4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يتم تصنيف الأشياء ؟</a:t>
            </a:r>
            <a:endParaRPr lang="ar-SA" sz="4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018880"/>
      </p:ext>
    </p:extLst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63143" y="69944"/>
            <a:ext cx="469391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ar-SA" sz="3600" b="1" cap="none" spc="0" dirty="0" smtClean="0">
                <a:ln w="50800"/>
                <a:effectLst/>
              </a:rPr>
              <a:t>بداية سوف</a:t>
            </a:r>
          </a:p>
          <a:p>
            <a:pPr algn="ctr"/>
            <a:r>
              <a:rPr lang="ar-SA" sz="3600" b="1" cap="none" spc="0" dirty="0" smtClean="0">
                <a:ln w="50800"/>
                <a:effectLst/>
              </a:rPr>
              <a:t> نتعرف على درسنا لهذا اليوم </a:t>
            </a:r>
          </a:p>
          <a:p>
            <a:pPr algn="ctr"/>
            <a:r>
              <a:rPr lang="ar-SA" sz="3600" b="1" dirty="0" smtClean="0">
                <a:ln w="50800"/>
              </a:rPr>
              <a:t>ولكن نشاهد هذا المقطع </a:t>
            </a:r>
            <a:endParaRPr lang="ar-SA" sz="3600" b="1" cap="none" spc="0" dirty="0">
              <a:ln w="50800"/>
              <a:effectLst/>
            </a:endParaRPr>
          </a:p>
        </p:txBody>
      </p:sp>
      <p:pic>
        <p:nvPicPr>
          <p:cNvPr id="3" name="WhatsApp Video 2021-09-07 at 6.43.23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1824270"/>
            <a:ext cx="7315200" cy="444632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46" y="1523368"/>
            <a:ext cx="5066108" cy="5489390"/>
          </a:xfrm>
          <a:prstGeom prst="rect">
            <a:avLst/>
          </a:prstGeo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09184"/>
            <a:ext cx="9220200" cy="696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صورة 1" descr="6d1e56bb38522ea36bba55f93afe5a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34400" cy="64008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895600" y="609600"/>
            <a:ext cx="396134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إذًًا سوف نقوم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بتصنيف الأشياء </a:t>
            </a:r>
          </a:p>
          <a:p>
            <a:pPr algn="ctr"/>
            <a:r>
              <a:rPr lang="ar-S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حسب :</a:t>
            </a:r>
            <a:endParaRPr lang="ar-SA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38600" y="3200400"/>
            <a:ext cx="209865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لونها </a:t>
            </a:r>
          </a:p>
          <a:p>
            <a:pPr algn="ctr"/>
            <a:r>
              <a:rPr lang="ar-SA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وحجمها</a:t>
            </a:r>
          </a:p>
          <a:p>
            <a:pPr algn="ctr"/>
            <a:r>
              <a:rPr lang="ar-SA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وشكلها</a:t>
            </a:r>
            <a:endParaRPr lang="ar-SA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257</Words>
  <Application>Microsoft Office PowerPoint</Application>
  <PresentationFormat>عرض على الشاشة (4:3)</PresentationFormat>
  <Paragraphs>72</Paragraphs>
  <Slides>20</Slides>
  <Notes>7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7" baseType="lpstr">
      <vt:lpstr>Akhbar MT</vt:lpstr>
      <vt:lpstr>Arial</vt:lpstr>
      <vt:lpstr>Calibri</vt:lpstr>
      <vt:lpstr>Calibri Light</vt:lpstr>
      <vt:lpstr>Times New Roman</vt:lpstr>
      <vt:lpstr>W1 SHUROOQ 08 003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304</cp:revision>
  <dcterms:created xsi:type="dcterms:W3CDTF">2006-08-16T00:00:00Z</dcterms:created>
  <dcterms:modified xsi:type="dcterms:W3CDTF">2023-08-26T04:46:52Z</dcterms:modified>
</cp:coreProperties>
</file>