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6" r:id="rId4"/>
    <p:sldId id="271" r:id="rId5"/>
    <p:sldId id="280" r:id="rId6"/>
    <p:sldId id="282" r:id="rId7"/>
    <p:sldId id="281" r:id="rId8"/>
    <p:sldId id="283" r:id="rId9"/>
    <p:sldId id="285" r:id="rId10"/>
    <p:sldId id="273" r:id="rId11"/>
    <p:sldId id="277" r:id="rId12"/>
    <p:sldId id="279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06" autoAdjust="0"/>
    <p:restoredTop sz="94660"/>
  </p:normalViewPr>
  <p:slideViewPr>
    <p:cSldViewPr>
      <p:cViewPr>
        <p:scale>
          <a:sx n="77" d="100"/>
          <a:sy n="77" d="100"/>
        </p:scale>
        <p:origin x="-118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5E71BA-EE2D-48D5-875D-AB0A2C73CFF2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FB4766-FF5D-47E3-B469-C4E9DBAA62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17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4766-FF5D-47E3-B469-C4E9DBAA62B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11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03/02/42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gif"/><Relationship Id="rId5" Type="http://schemas.microsoft.com/office/2007/relationships/media" Target="../media/media3.wma"/><Relationship Id="rId10" Type="http://schemas.openxmlformats.org/officeDocument/2006/relationships/image" Target="../media/image6.jpe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5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5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reading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267744" y="5526359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-71438" y="5058237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23796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dirty="0" smtClean="0">
                <a:solidFill>
                  <a:srgbClr val="FF0000"/>
                </a:solidFill>
              </a:rPr>
              <a:t>Learning Objectives  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6738" y="1700808"/>
            <a:ext cx="647947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1-Find </a:t>
            </a:r>
            <a:r>
              <a:rPr lang="en-US" sz="2400" b="1" dirty="0">
                <a:solidFill>
                  <a:schemeClr val="bg1"/>
                </a:solidFill>
              </a:rPr>
              <a:t>the meaning of the new words in the text.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2-Match </a:t>
            </a:r>
            <a:r>
              <a:rPr lang="en-US" sz="2400" b="1" dirty="0">
                <a:solidFill>
                  <a:schemeClr val="bg1"/>
                </a:solidFill>
              </a:rPr>
              <a:t>the main ideas with each paragraph.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3-Name </a:t>
            </a:r>
            <a:r>
              <a:rPr lang="en-US" sz="2400" b="1" dirty="0">
                <a:solidFill>
                  <a:schemeClr val="bg1"/>
                </a:solidFill>
              </a:rPr>
              <a:t>the positions King Salman acquire before becoming a king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4- List </a:t>
            </a:r>
            <a:r>
              <a:rPr lang="en-US" sz="2400" b="1" dirty="0">
                <a:solidFill>
                  <a:schemeClr val="bg1"/>
                </a:solidFill>
              </a:rPr>
              <a:t>some of degrees and academic awards King Salman got. </a:t>
            </a:r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6296" y="4365104"/>
            <a:ext cx="609600" cy="609600"/>
          </a:xfrm>
          <a:prstGeom prst="rect">
            <a:avLst/>
          </a:prstGeom>
        </p:spPr>
      </p:pic>
      <p:pic>
        <p:nvPicPr>
          <p:cNvPr id="15" name="d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3056" y="4243400"/>
            <a:ext cx="609600" cy="609600"/>
          </a:xfrm>
          <a:prstGeom prst="rect">
            <a:avLst/>
          </a:prstGeom>
        </p:spPr>
      </p:pic>
      <p:pic>
        <p:nvPicPr>
          <p:cNvPr id="11" name="hm3_02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31640" y="4365104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2183"/>
            <a:ext cx="292417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6" y="1918805"/>
            <a:ext cx="1296144" cy="146142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2" y="1435346"/>
            <a:ext cx="2304257" cy="2065661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92574" y="3766482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Holy mosques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419872" y="3765457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Degree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452855" y="3658625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Awards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build="allAtOnce"/>
      <p:bldP spid="18" grpId="0" build="allAtOnce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7848872" cy="6858000"/>
          </a:xfrm>
          <a:prstGeom prst="rect">
            <a:avLst/>
          </a:prstGeom>
        </p:spPr>
      </p:pic>
      <p:pic>
        <p:nvPicPr>
          <p:cNvPr id="2" name="SG Bk 5 F-SA__18_1-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5287" y="116632"/>
            <a:ext cx="60960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4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2" y="610803"/>
            <a:ext cx="8656447" cy="4042333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958888" y="144940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50872" y="1634069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83903" y="201573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58888" y="25484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78124" y="2363782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75313" y="4869160"/>
            <a:ext cx="5940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>
                <a:solidFill>
                  <a:srgbClr val="0000FF"/>
                </a:solidFill>
              </a:rPr>
              <a:t>King Salman went to the Princes’ School in Riyadh.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0000FF"/>
                </a:solidFill>
              </a:rPr>
              <a:t>He was appointed Crown Prince on June 18, 2012.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n-US" b="1" dirty="0">
                <a:solidFill>
                  <a:srgbClr val="0000FF"/>
                </a:solidFill>
              </a:rPr>
              <a:t>He was the Governor of Riyadh for about 53 years.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0000FF"/>
                </a:solidFill>
              </a:rPr>
              <a:t>He attracted a lot of tourism, business, and investment.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5. </a:t>
            </a:r>
            <a:r>
              <a:rPr lang="en-US" b="1" dirty="0">
                <a:solidFill>
                  <a:srgbClr val="0000FF"/>
                </a:solidFill>
              </a:rPr>
              <a:t>He became the King of Saudi Arabia on January 23, 2015.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50426" y="465313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B.</a:t>
            </a:r>
            <a:endParaRPr lang="ar-SA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1" y="44507"/>
            <a:ext cx="9144000" cy="6780712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81326" y="381107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 was educated at the Princes’ School in Riyadh.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663256" y="836712"/>
            <a:ext cx="4216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 was appointed Emir of Riyadh in 1954.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09318" y="1206044"/>
            <a:ext cx="5184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was the Governor of Riyadh from 1963 to 2011.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5000" y="1582240"/>
            <a:ext cx="4420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 became the Minister of Defense in 2011.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3528" y="1972307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 was appointed Crown Prince of the Kingdom on June </a:t>
            </a:r>
            <a:r>
              <a:rPr lang="en-US" b="1" dirty="0" smtClean="0">
                <a:solidFill>
                  <a:srgbClr val="FF0000"/>
                </a:solidFill>
              </a:rPr>
              <a:t>18,2012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65653" y="2341639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He became the King of Saudi Arabia on January 23, 2015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29510" y="3408236"/>
            <a:ext cx="4650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At </a:t>
            </a:r>
            <a:r>
              <a:rPr lang="en-US" sz="1600" b="1" dirty="0">
                <a:solidFill>
                  <a:srgbClr val="0000FF"/>
                </a:solidFill>
              </a:rPr>
              <a:t>the age of 19 he became the Emir of Riyadh. 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45000" y="3786325"/>
            <a:ext cx="8247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He helped Riyadh develop into a major urban </a:t>
            </a:r>
            <a:r>
              <a:rPr lang="en-US" sz="1600" b="1" dirty="0" smtClean="0">
                <a:solidFill>
                  <a:srgbClr val="0000FF"/>
                </a:solidFill>
              </a:rPr>
              <a:t>metropolis by </a:t>
            </a:r>
            <a:r>
              <a:rPr lang="en-US" sz="1600" b="1" dirty="0">
                <a:solidFill>
                  <a:srgbClr val="0000FF"/>
                </a:solidFill>
              </a:rPr>
              <a:t>attracting </a:t>
            </a:r>
            <a:r>
              <a:rPr lang="en-US" sz="1600" b="1" dirty="0" smtClean="0">
                <a:solidFill>
                  <a:srgbClr val="0000FF"/>
                </a:solidFill>
              </a:rPr>
              <a:t>tourism , and investment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5521" y="4135656"/>
            <a:ext cx="8470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For over 50 years, he worked with many humanitarian </a:t>
            </a:r>
            <a:r>
              <a:rPr lang="en-US" sz="1600" b="1" dirty="0" smtClean="0">
                <a:solidFill>
                  <a:srgbClr val="0000FF"/>
                </a:solidFill>
              </a:rPr>
              <a:t>groups and </a:t>
            </a:r>
            <a:r>
              <a:rPr lang="en-US" sz="1600" b="1" dirty="0">
                <a:solidFill>
                  <a:srgbClr val="0000FF"/>
                </a:solidFill>
              </a:rPr>
              <a:t>received many awards.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14630" y="4505787"/>
            <a:ext cx="4040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He holds many degrees and academic awards</a:t>
            </a:r>
            <a:endParaRPr lang="ar-SA" sz="1600" b="1" dirty="0">
              <a:solidFill>
                <a:srgbClr val="0000FF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45877" y="4941168"/>
            <a:ext cx="8814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0000FF"/>
                </a:solidFill>
              </a:rPr>
              <a:t>He supported many cultural projects such as the Riyadh Charity for Sciences and the 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l"/>
            <a:r>
              <a:rPr lang="en-US" sz="1600" b="1" dirty="0" smtClean="0">
                <a:solidFill>
                  <a:srgbClr val="0000FF"/>
                </a:solidFill>
              </a:rPr>
              <a:t>Prince’s </a:t>
            </a:r>
            <a:r>
              <a:rPr lang="en-US" sz="1600" b="1" dirty="0">
                <a:solidFill>
                  <a:srgbClr val="0000FF"/>
                </a:solidFill>
              </a:rPr>
              <a:t>Prize for the Memorization of the Holy Qur’an.</a:t>
            </a:r>
            <a:endParaRPr lang="ar-SA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2088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115616" y="4927277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117173" y="512535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117173" y="5449009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7173" y="567179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117173" y="5949280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01089" y="6165753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101088" y="6502075"/>
            <a:ext cx="301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6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1982217" y="3308486"/>
            <a:ext cx="200419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274954" y="857232"/>
            <a:ext cx="5286145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37681" y="905516"/>
            <a:ext cx="41225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other </a:t>
            </a:r>
            <a:r>
              <a:rPr lang="en-US" sz="2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countries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ar-SA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310006" y="1689993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6175861" y="1626531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268123" y="1689993"/>
            <a:ext cx="1893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relief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6175861" y="1626531"/>
            <a:ext cx="18773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abroad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2358811" y="2529261"/>
            <a:ext cx="5202287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53468" y="2455269"/>
            <a:ext cx="35795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big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city =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مستدير الزوايا 15">
            <a:hlinkClick r:id="rId3" action="ppaction://hlinksldjump"/>
          </p:cNvPr>
          <p:cNvSpPr/>
          <p:nvPr/>
        </p:nvSpPr>
        <p:spPr>
          <a:xfrm>
            <a:off x="6084168" y="3204660"/>
            <a:ext cx="217815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6101606" y="3171623"/>
            <a:ext cx="21781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metropolis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427575" y="8190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285852" y="2285992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مستطيل 34">
            <a:hlinkClick r:id="rId2" action="ppaction://hlinksldjump"/>
          </p:cNvPr>
          <p:cNvSpPr/>
          <p:nvPr/>
        </p:nvSpPr>
        <p:spPr>
          <a:xfrm>
            <a:off x="1942958" y="3308486"/>
            <a:ext cx="20434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appoint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74418" y="4252864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47607" y="426736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3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2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632405" y="5541029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3" action="ppaction://hlinksldjump"/>
          </p:cNvPr>
          <p:cNvSpPr/>
          <p:nvPr/>
        </p:nvSpPr>
        <p:spPr>
          <a:xfrm>
            <a:off x="1309874" y="5541029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Award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2" action="ppaction://hlinksldjump"/>
          </p:cNvPr>
          <p:cNvSpPr/>
          <p:nvPr/>
        </p:nvSpPr>
        <p:spPr>
          <a:xfrm>
            <a:off x="1360300" y="618987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Goalkeeper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633222" y="5507235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Degree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632405" y="6181183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gym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380312" y="4365104"/>
            <a:ext cx="263522" cy="33156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" name="صورة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827" y="4214595"/>
            <a:ext cx="1010422" cy="113926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01" y="4181558"/>
            <a:ext cx="1479645" cy="13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332</Words>
  <Application>Microsoft Office PowerPoint</Application>
  <PresentationFormat>عرض على الشاشة (3:4)‏</PresentationFormat>
  <Paragraphs>63</Paragraphs>
  <Slides>12</Slides>
  <Notes>1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46</cp:revision>
  <dcterms:created xsi:type="dcterms:W3CDTF">2020-08-04T01:19:29Z</dcterms:created>
  <dcterms:modified xsi:type="dcterms:W3CDTF">2020-09-20T00:57:02Z</dcterms:modified>
</cp:coreProperties>
</file>