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5" r:id="rId10"/>
    <p:sldId id="264" r:id="rId11"/>
    <p:sldId id="267" r:id="rId12"/>
    <p:sldId id="268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0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0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-calc.info/" TargetMode="External"/><Relationship Id="rId13" Type="http://schemas.openxmlformats.org/officeDocument/2006/relationships/image" Target="../media/image7.svg"/><Relationship Id="rId18" Type="http://schemas.openxmlformats.org/officeDocument/2006/relationships/image" Target="../media/image10.svg"/><Relationship Id="rId3" Type="http://schemas.openxmlformats.org/officeDocument/2006/relationships/theme" Target="../theme/theme1.xml"/><Relationship Id="rId7" Type="http://schemas.openxmlformats.org/officeDocument/2006/relationships/image" Target="../media/image3.jp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v-clock.com/tim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esmos.com/" TargetMode="External"/><Relationship Id="rId11" Type="http://schemas.openxmlformats.org/officeDocument/2006/relationships/hyperlink" Target="&#1603;&#1578;&#1575;&#1576;%202.pdf" TargetMode="External"/><Relationship Id="rId5" Type="http://schemas.openxmlformats.org/officeDocument/2006/relationships/image" Target="../media/image2.jpg"/><Relationship Id="rId1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openxmlformats.org/officeDocument/2006/relationships/hyperlink" Target="https://wheelofnames.com/a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>
            <a:extLst>
              <a:ext uri="{FF2B5EF4-FFF2-40B4-BE49-F238E27FC236}">
                <a16:creationId xmlns:a16="http://schemas.microsoft.com/office/drawing/2014/main" id="{8B0C2C52-B451-C69D-E1A1-E793FD691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1" t="20753" r="15821" b="15247"/>
          <a:stretch/>
        </p:blipFill>
        <p:spPr>
          <a:xfrm>
            <a:off x="160091" y="11952"/>
            <a:ext cx="865017" cy="105987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1038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6528474"/>
              </p:ext>
            </p:extLst>
          </p:nvPr>
        </p:nvGraphicFramePr>
        <p:xfrm>
          <a:off x="1061458" y="11952"/>
          <a:ext cx="10787487" cy="90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86850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1648803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903031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البرمجة الخطية و الحل الأمثل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708A951D-2488-C4D3-2BB9-F21F743DBA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0589845"/>
              </p:ext>
            </p:extLst>
          </p:nvPr>
        </p:nvGraphicFramePr>
        <p:xfrm>
          <a:off x="14483" y="916412"/>
          <a:ext cx="1062072" cy="557288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062072">
                  <a:extLst>
                    <a:ext uri="{9D8B030D-6E8A-4147-A177-3AD203B41FA5}">
                      <a16:colId xmlns:a16="http://schemas.microsoft.com/office/drawing/2014/main" val="1520289312"/>
                    </a:ext>
                  </a:extLst>
                </a:gridCol>
              </a:tblGrid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29409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712792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93397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420781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51495"/>
                  </a:ext>
                </a:extLst>
              </a:tr>
            </a:tbl>
          </a:graphicData>
        </a:graphic>
      </p:graphicFrame>
      <p:pic>
        <p:nvPicPr>
          <p:cNvPr id="36" name="صورة 35">
            <a:hlinkClick r:id="rId6"/>
            <a:extLst>
              <a:ext uri="{FF2B5EF4-FFF2-40B4-BE49-F238E27FC236}">
                <a16:creationId xmlns:a16="http://schemas.microsoft.com/office/drawing/2014/main" id="{819DE7F6-EFF7-21D1-F1FC-D4536CE1D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06162" y="3323022"/>
            <a:ext cx="851959" cy="840602"/>
          </a:xfrm>
          <a:prstGeom prst="rect">
            <a:avLst/>
          </a:prstGeom>
        </p:spPr>
      </p:pic>
      <p:pic>
        <p:nvPicPr>
          <p:cNvPr id="37" name="رسم 36" descr="آلة حاسبة مع تعبئة خالصة">
            <a:hlinkClick r:id="rId8"/>
            <a:extLst>
              <a:ext uri="{FF2B5EF4-FFF2-40B4-BE49-F238E27FC236}">
                <a16:creationId xmlns:a16="http://schemas.microsoft.com/office/drawing/2014/main" id="{D25D8038-0D3D-FF22-5D44-B7CB37B71E6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6996" y="2087787"/>
            <a:ext cx="904462" cy="904462"/>
          </a:xfrm>
          <a:prstGeom prst="rect">
            <a:avLst/>
          </a:prstGeom>
        </p:spPr>
      </p:pic>
      <p:pic>
        <p:nvPicPr>
          <p:cNvPr id="38" name="رسم 37" descr="كتاب مفتوح مع تعبئة خالصة">
            <a:hlinkClick r:id="rId11" action="ppaction://hlinkfile"/>
            <a:extLst>
              <a:ext uri="{FF2B5EF4-FFF2-40B4-BE49-F238E27FC236}">
                <a16:creationId xmlns:a16="http://schemas.microsoft.com/office/drawing/2014/main" id="{8CB0D60B-883C-19A2-043F-0B4986BB6CB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162" y="1017937"/>
            <a:ext cx="904463" cy="904463"/>
          </a:xfrm>
          <a:prstGeom prst="rect">
            <a:avLst/>
          </a:prstGeom>
        </p:spPr>
      </p:pic>
      <p:pic>
        <p:nvPicPr>
          <p:cNvPr id="39" name="Picture 4" descr="Spinning wheel Icons - 496 free icons">
            <a:hlinkClick r:id="rId14"/>
            <a:extLst>
              <a:ext uri="{FF2B5EF4-FFF2-40B4-BE49-F238E27FC236}">
                <a16:creationId xmlns:a16="http://schemas.microsoft.com/office/drawing/2014/main" id="{1E94C748-64F2-09E7-F1C8-17FCAD9A4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" y="5475006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رسم 39" descr="ساعة توقيت مع تعبئة خالصة">
            <a:hlinkClick r:id="rId16"/>
            <a:extLst>
              <a:ext uri="{FF2B5EF4-FFF2-40B4-BE49-F238E27FC236}">
                <a16:creationId xmlns:a16="http://schemas.microsoft.com/office/drawing/2014/main" id="{DEF1C790-AC92-3543-1E13-9CB7FD18925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162" y="4315788"/>
            <a:ext cx="904462" cy="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60659205-222B-FD62-E7A3-B9F43515A96D}"/>
              </a:ext>
            </a:extLst>
          </p:cNvPr>
          <p:cNvSpPr/>
          <p:nvPr/>
        </p:nvSpPr>
        <p:spPr>
          <a:xfrm>
            <a:off x="8742587" y="2254336"/>
            <a:ext cx="2887792" cy="322178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AA756DE3-53B9-D139-82B1-5427EC01EBF6}"/>
              </a:ext>
            </a:extLst>
          </p:cNvPr>
          <p:cNvSpPr/>
          <p:nvPr/>
        </p:nvSpPr>
        <p:spPr>
          <a:xfrm>
            <a:off x="9186096" y="147011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FEBF5CCC-733E-F837-DEDE-C5C545DD4F88}"/>
              </a:ext>
            </a:extLst>
          </p:cNvPr>
          <p:cNvSpPr/>
          <p:nvPr/>
        </p:nvSpPr>
        <p:spPr>
          <a:xfrm>
            <a:off x="5051581" y="2254336"/>
            <a:ext cx="3119025" cy="322178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D02072F-B47D-FA5F-5137-0D9237B3D016}"/>
              </a:ext>
            </a:extLst>
          </p:cNvPr>
          <p:cNvSpPr/>
          <p:nvPr/>
        </p:nvSpPr>
        <p:spPr>
          <a:xfrm>
            <a:off x="5797912" y="1470110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8D9F77B5-4ED3-2BFD-B469-093438CE0C18}"/>
              </a:ext>
            </a:extLst>
          </p:cNvPr>
          <p:cNvSpPr/>
          <p:nvPr/>
        </p:nvSpPr>
        <p:spPr>
          <a:xfrm>
            <a:off x="1599146" y="2254335"/>
            <a:ext cx="2822855" cy="322178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خطط انسيابي: محطة طرفية 8">
            <a:extLst>
              <a:ext uri="{FF2B5EF4-FFF2-40B4-BE49-F238E27FC236}">
                <a16:creationId xmlns:a16="http://schemas.microsoft.com/office/drawing/2014/main" id="{3E1FCA4D-E60F-2BE2-571C-4E2A7FE153E1}"/>
              </a:ext>
            </a:extLst>
          </p:cNvPr>
          <p:cNvSpPr/>
          <p:nvPr/>
        </p:nvSpPr>
        <p:spPr>
          <a:xfrm>
            <a:off x="2252585" y="145815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51469EC-AEB7-B03D-4C4B-25C7CAF0885C}"/>
              </a:ext>
            </a:extLst>
          </p:cNvPr>
          <p:cNvSpPr txBox="1"/>
          <p:nvPr/>
        </p:nvSpPr>
        <p:spPr>
          <a:xfrm>
            <a:off x="1908688" y="2621407"/>
            <a:ext cx="2203773" cy="232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القيود </a:t>
            </a:r>
          </a:p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البرمجة الخطية </a:t>
            </a:r>
          </a:p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 محدودة </a:t>
            </a:r>
          </a:p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 غير محدودة</a:t>
            </a:r>
          </a:p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ar-SA" sz="2000" dirty="0">
                <a:solidFill>
                  <a:schemeClr val="tx1"/>
                </a:solidFill>
                <a:latin typeface="Arial" panose="020B0604020202020204" pitchFamily="34" charset="0"/>
                <a:cs typeface="Khalid Art bold" pitchFamily="2" charset="-78"/>
              </a:rPr>
              <a:t>الحل الأمثل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7FC1822-22A0-18FD-4949-F7976A8C05AA}"/>
              </a:ext>
            </a:extLst>
          </p:cNvPr>
          <p:cNvSpPr txBox="1"/>
          <p:nvPr/>
        </p:nvSpPr>
        <p:spPr>
          <a:xfrm>
            <a:off x="5197779" y="2797430"/>
            <a:ext cx="2758263" cy="20159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1- أجد القيمة العظمى والقيمة الصغرى لدالة ضمن منطقة الحل.</a:t>
            </a:r>
          </a:p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2- أستعمل البرمجة الخطية لإيجاد الحل الأمثل لمسائل حياتية.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E14AC09-45A4-143C-3B7B-DA1A0A23ADAC}"/>
              </a:ext>
            </a:extLst>
          </p:cNvPr>
          <p:cNvSpPr txBox="1"/>
          <p:nvPr/>
        </p:nvSpPr>
        <p:spPr>
          <a:xfrm>
            <a:off x="8742587" y="3075057"/>
            <a:ext cx="27582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spcAft>
                <a:spcPts val="600"/>
              </a:spcAft>
            </a:pPr>
            <a:r>
              <a:rPr lang="ar-SA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Khalid Art bold" pitchFamily="2" charset="-78"/>
              </a:rPr>
              <a:t>درست حل أنظمة متباينات خطية بيانيا </a:t>
            </a:r>
          </a:p>
        </p:txBody>
      </p:sp>
    </p:spTree>
    <p:extLst>
      <p:ext uri="{BB962C8B-B14F-4D97-AF65-F5344CB8AC3E}">
        <p14:creationId xmlns:p14="http://schemas.microsoft.com/office/powerpoint/2010/main" val="249667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21E5FF0-4616-C685-CA9B-4C640883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889" y="1469213"/>
            <a:ext cx="9236123" cy="39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A0EF9A6-EE4E-B610-DE96-F23D442BED18}"/>
              </a:ext>
            </a:extLst>
          </p:cNvPr>
          <p:cNvSpPr/>
          <p:nvPr/>
        </p:nvSpPr>
        <p:spPr>
          <a:xfrm>
            <a:off x="4867299" y="2633033"/>
            <a:ext cx="6232076" cy="912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2AAFC4C-5D93-2AA7-5B68-7A9CEB0EE573}"/>
              </a:ext>
            </a:extLst>
          </p:cNvPr>
          <p:cNvSpPr/>
          <p:nvPr/>
        </p:nvSpPr>
        <p:spPr>
          <a:xfrm>
            <a:off x="6613905" y="3722391"/>
            <a:ext cx="2319748" cy="112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Google Shape;792;p29">
            <a:extLst>
              <a:ext uri="{FF2B5EF4-FFF2-40B4-BE49-F238E27FC236}">
                <a16:creationId xmlns:a16="http://schemas.microsoft.com/office/drawing/2014/main" id="{81A432B9-1C61-A55A-6AB7-37597A82B5BB}"/>
              </a:ext>
            </a:extLst>
          </p:cNvPr>
          <p:cNvSpPr txBox="1"/>
          <p:nvPr/>
        </p:nvSpPr>
        <p:spPr>
          <a:xfrm>
            <a:off x="7680962" y="1033222"/>
            <a:ext cx="3986035" cy="369332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16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استعمال البرمجة الخطية لإيجاد الحل الأمثل : </a:t>
            </a:r>
            <a:endParaRPr sz="16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9AD5C58-E6AE-487D-EEAD-228013B64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252" y="2134239"/>
            <a:ext cx="7719053" cy="79354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F9F64C2-85FB-6434-9906-879F0F06D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538" y="2543011"/>
            <a:ext cx="2870754" cy="26831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3593CE5-8A05-5F17-315B-A23CE379B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222" y="3178503"/>
            <a:ext cx="3986036" cy="167156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8C7BB60-00A9-D783-37F6-EB03835D4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933" y="1024109"/>
            <a:ext cx="1575573" cy="130863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A9EE541-197B-4A9F-557C-207F4FDFF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615" y="1578124"/>
            <a:ext cx="2429382" cy="369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29ED31E-48A4-1008-A0F7-6DF9E1B47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871" y="2349551"/>
            <a:ext cx="1713696" cy="33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75B8E40C-EEDD-A338-E125-CFC2DBB1A10C}"/>
              </a:ext>
            </a:extLst>
          </p:cNvPr>
          <p:cNvSpPr txBox="1"/>
          <p:nvPr/>
        </p:nvSpPr>
        <p:spPr>
          <a:xfrm>
            <a:off x="9249738" y="1055506"/>
            <a:ext cx="2476654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2C9CF7-137E-736D-7C46-2BF52351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27" y="1700007"/>
            <a:ext cx="8392093" cy="11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1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43BCC92-8E92-F58B-977D-36C76C00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39" y="1813954"/>
            <a:ext cx="9166091" cy="2713645"/>
          </a:xfrm>
          <a:prstGeom prst="rect">
            <a:avLst/>
          </a:prstGeom>
        </p:spPr>
      </p:pic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28B71603-4667-3086-D17C-B7A78F71BE54}"/>
              </a:ext>
            </a:extLst>
          </p:cNvPr>
          <p:cNvSpPr txBox="1"/>
          <p:nvPr/>
        </p:nvSpPr>
        <p:spPr>
          <a:xfrm>
            <a:off x="9249738" y="1055506"/>
            <a:ext cx="2476654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مسائل التفكير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007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093A5A-8A6C-0A1E-8790-7F2B5715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6556" y="1734213"/>
            <a:ext cx="5082970" cy="3822078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5F028DD1-A1AF-832B-5EC2-73843202923C}"/>
              </a:ext>
            </a:extLst>
          </p:cNvPr>
          <p:cNvSpPr txBox="1"/>
          <p:nvPr/>
        </p:nvSpPr>
        <p:spPr>
          <a:xfrm>
            <a:off x="9792930" y="1053487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089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5F028DD1-A1AF-832B-5EC2-73843202923C}"/>
              </a:ext>
            </a:extLst>
          </p:cNvPr>
          <p:cNvSpPr txBox="1"/>
          <p:nvPr/>
        </p:nvSpPr>
        <p:spPr>
          <a:xfrm>
            <a:off x="9792930" y="1053487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34D8EA7-94DA-E3C0-4F75-277C9BD40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5"/>
          <a:stretch/>
        </p:blipFill>
        <p:spPr>
          <a:xfrm>
            <a:off x="3052916" y="1972478"/>
            <a:ext cx="8611984" cy="31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5F028DD1-A1AF-832B-5EC2-73843202923C}"/>
              </a:ext>
            </a:extLst>
          </p:cNvPr>
          <p:cNvSpPr txBox="1"/>
          <p:nvPr/>
        </p:nvSpPr>
        <p:spPr>
          <a:xfrm>
            <a:off x="9792930" y="1053487"/>
            <a:ext cx="1871970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9AEB02C-03B7-01E9-1B48-986AB9C78D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EF"/>
              </a:clrFrom>
              <a:clrTo>
                <a:srgbClr val="FFFB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7608" y="1828648"/>
            <a:ext cx="9427292" cy="41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3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2E5750-E87A-F360-E1B5-CDBB0675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89" y="1139551"/>
            <a:ext cx="8829215" cy="45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2234C73-EC06-5F9F-07FA-15C85EC2FC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5019" y="1055787"/>
            <a:ext cx="7207353" cy="10415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2C15225-1233-415E-0DE1-C2696FF264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84" y="2097367"/>
            <a:ext cx="8254488" cy="82019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DA91DB8-5DD0-9C9B-1917-B63D5D7B4B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244"/>
          <a:stretch/>
        </p:blipFill>
        <p:spPr>
          <a:xfrm>
            <a:off x="4228947" y="3061776"/>
            <a:ext cx="7373425" cy="28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F5F19B0-C601-26FC-5571-A923E7A2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88" y="1026883"/>
            <a:ext cx="7655187" cy="48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746B09-4E04-2503-86D7-B6D9FE3B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711" y="1313208"/>
            <a:ext cx="813258" cy="37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6BF6DCC-A377-BAB1-5D23-FB2F14470E83}"/>
              </a:ext>
            </a:extLst>
          </p:cNvPr>
          <p:cNvSpPr/>
          <p:nvPr/>
        </p:nvSpPr>
        <p:spPr>
          <a:xfrm>
            <a:off x="4792264" y="2810013"/>
            <a:ext cx="6232076" cy="912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C853AD8-9FCD-F599-2086-2F806191186E}"/>
              </a:ext>
            </a:extLst>
          </p:cNvPr>
          <p:cNvSpPr/>
          <p:nvPr/>
        </p:nvSpPr>
        <p:spPr>
          <a:xfrm>
            <a:off x="6538870" y="3899371"/>
            <a:ext cx="2319748" cy="112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4BED841-7F4C-264F-056A-735D8EF2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267" y="1374869"/>
            <a:ext cx="1836938" cy="2844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5B65DE7-C739-206B-82FB-CB14A2F0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151" y="1804987"/>
            <a:ext cx="7883177" cy="300143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5F6DE1E-07FF-7D4E-C014-0FB2D7BD42D7}"/>
              </a:ext>
            </a:extLst>
          </p:cNvPr>
          <p:cNvSpPr/>
          <p:nvPr/>
        </p:nvSpPr>
        <p:spPr>
          <a:xfrm>
            <a:off x="6096000" y="3598060"/>
            <a:ext cx="5325879" cy="2286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9299288-FEFC-5260-5070-2B33247C7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160" y="3902911"/>
            <a:ext cx="4059666" cy="164868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F2F5EB5-5201-F581-1FD1-0CC599B61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400" y="907679"/>
            <a:ext cx="1864590" cy="19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4E25832-9ED7-E979-4CB4-BF5389604B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80" y="886269"/>
            <a:ext cx="5332896" cy="5332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جدول 15">
                <a:extLst>
                  <a:ext uri="{FF2B5EF4-FFF2-40B4-BE49-F238E27FC236}">
                    <a16:creationId xmlns:a16="http://schemas.microsoft.com/office/drawing/2014/main" id="{5FCE3E5D-6E9D-024F-C14B-7CAE843EDD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488055"/>
                  </p:ext>
                </p:extLst>
              </p:nvPr>
            </p:nvGraphicFramePr>
            <p:xfrm>
              <a:off x="7244276" y="3744447"/>
              <a:ext cx="4431700" cy="21870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25789">
                      <a:extLst>
                        <a:ext uri="{9D8B030D-6E8A-4147-A177-3AD203B41FA5}">
                          <a16:colId xmlns:a16="http://schemas.microsoft.com/office/drawing/2014/main" val="3748731148"/>
                        </a:ext>
                      </a:extLst>
                    </a:gridCol>
                    <a:gridCol w="2267248">
                      <a:extLst>
                        <a:ext uri="{9D8B030D-6E8A-4147-A177-3AD203B41FA5}">
                          <a16:colId xmlns:a16="http://schemas.microsoft.com/office/drawing/2014/main" val="3485778350"/>
                        </a:ext>
                      </a:extLst>
                    </a:gridCol>
                    <a:gridCol w="1138663">
                      <a:extLst>
                        <a:ext uri="{9D8B030D-6E8A-4147-A177-3AD203B41FA5}">
                          <a16:colId xmlns:a16="http://schemas.microsoft.com/office/drawing/2014/main" val="378521851"/>
                        </a:ext>
                      </a:extLst>
                    </a:gridCol>
                  </a:tblGrid>
                  <a:tr h="437412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SA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921422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96369483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211435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936307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5217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جدول 15">
                <a:extLst>
                  <a:ext uri="{FF2B5EF4-FFF2-40B4-BE49-F238E27FC236}">
                    <a16:creationId xmlns:a16="http://schemas.microsoft.com/office/drawing/2014/main" id="{5FCE3E5D-6E9D-024F-C14B-7CAE843EDD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8488055"/>
                  </p:ext>
                </p:extLst>
              </p:nvPr>
            </p:nvGraphicFramePr>
            <p:xfrm>
              <a:off x="7244276" y="3744447"/>
              <a:ext cx="4431700" cy="21870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25789">
                      <a:extLst>
                        <a:ext uri="{9D8B030D-6E8A-4147-A177-3AD203B41FA5}">
                          <a16:colId xmlns:a16="http://schemas.microsoft.com/office/drawing/2014/main" val="3748731148"/>
                        </a:ext>
                      </a:extLst>
                    </a:gridCol>
                    <a:gridCol w="2267248">
                      <a:extLst>
                        <a:ext uri="{9D8B030D-6E8A-4147-A177-3AD203B41FA5}">
                          <a16:colId xmlns:a16="http://schemas.microsoft.com/office/drawing/2014/main" val="3485778350"/>
                        </a:ext>
                      </a:extLst>
                    </a:gridCol>
                    <a:gridCol w="1138663">
                      <a:extLst>
                        <a:ext uri="{9D8B030D-6E8A-4147-A177-3AD203B41FA5}">
                          <a16:colId xmlns:a16="http://schemas.microsoft.com/office/drawing/2014/main" val="378521851"/>
                        </a:ext>
                      </a:extLst>
                    </a:gridCol>
                  </a:tblGrid>
                  <a:tr h="437412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592" t="-1389" r="-331953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45699" t="-1389" r="-50806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289840" t="-1389" r="-1070" b="-4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921422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96369483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211435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936307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52173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44570CD3-6E3A-63A8-F019-3C4380B96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66" y="1714166"/>
            <a:ext cx="2040678" cy="1589473"/>
          </a:xfrm>
          <a:prstGeom prst="rect">
            <a:avLst/>
          </a:prstGeom>
        </p:spPr>
      </p:pic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75B8E40C-EEDD-A338-E125-CFC2DBB1A10C}"/>
              </a:ext>
            </a:extLst>
          </p:cNvPr>
          <p:cNvSpPr txBox="1"/>
          <p:nvPr/>
        </p:nvSpPr>
        <p:spPr>
          <a:xfrm>
            <a:off x="9249738" y="1055506"/>
            <a:ext cx="2476654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469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4E25832-9ED7-E979-4CB4-BF5389604B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80" y="886269"/>
            <a:ext cx="5332896" cy="5332896"/>
          </a:xfrm>
          <a:prstGeom prst="rect">
            <a:avLst/>
          </a:prstGeom>
        </p:spPr>
      </p:pic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75B8E40C-EEDD-A338-E125-CFC2DBB1A10C}"/>
              </a:ext>
            </a:extLst>
          </p:cNvPr>
          <p:cNvSpPr txBox="1"/>
          <p:nvPr/>
        </p:nvSpPr>
        <p:spPr>
          <a:xfrm>
            <a:off x="9249738" y="1055506"/>
            <a:ext cx="2476654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15">
                <a:extLst>
                  <a:ext uri="{FF2B5EF4-FFF2-40B4-BE49-F238E27FC236}">
                    <a16:creationId xmlns:a16="http://schemas.microsoft.com/office/drawing/2014/main" id="{7E4B2A0C-AFAC-C907-89F3-8CF65B7D2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6503194"/>
                  </p:ext>
                </p:extLst>
              </p:nvPr>
            </p:nvGraphicFramePr>
            <p:xfrm>
              <a:off x="7147731" y="3961270"/>
              <a:ext cx="4413594" cy="209972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21598">
                      <a:extLst>
                        <a:ext uri="{9D8B030D-6E8A-4147-A177-3AD203B41FA5}">
                          <a16:colId xmlns:a16="http://schemas.microsoft.com/office/drawing/2014/main" val="3748731148"/>
                        </a:ext>
                      </a:extLst>
                    </a:gridCol>
                    <a:gridCol w="2257985">
                      <a:extLst>
                        <a:ext uri="{9D8B030D-6E8A-4147-A177-3AD203B41FA5}">
                          <a16:colId xmlns:a16="http://schemas.microsoft.com/office/drawing/2014/main" val="3485778350"/>
                        </a:ext>
                      </a:extLst>
                    </a:gridCol>
                    <a:gridCol w="1134011">
                      <a:extLst>
                        <a:ext uri="{9D8B030D-6E8A-4147-A177-3AD203B41FA5}">
                          <a16:colId xmlns:a16="http://schemas.microsoft.com/office/drawing/2014/main" val="378521851"/>
                        </a:ext>
                      </a:extLst>
                    </a:gridCol>
                  </a:tblGrid>
                  <a:tr h="419944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SA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921422"/>
                      </a:ext>
                    </a:extLst>
                  </a:tr>
                  <a:tr h="419944"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96369483"/>
                      </a:ext>
                    </a:extLst>
                  </a:tr>
                  <a:tr h="419944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211435"/>
                      </a:ext>
                    </a:extLst>
                  </a:tr>
                  <a:tr h="419944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936307"/>
                      </a:ext>
                    </a:extLst>
                  </a:tr>
                  <a:tr h="419944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5217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15">
                <a:extLst>
                  <a:ext uri="{FF2B5EF4-FFF2-40B4-BE49-F238E27FC236}">
                    <a16:creationId xmlns:a16="http://schemas.microsoft.com/office/drawing/2014/main" id="{7E4B2A0C-AFAC-C907-89F3-8CF65B7D22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6503194"/>
                  </p:ext>
                </p:extLst>
              </p:nvPr>
            </p:nvGraphicFramePr>
            <p:xfrm>
              <a:off x="7147731" y="3961270"/>
              <a:ext cx="4413594" cy="209972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21598">
                      <a:extLst>
                        <a:ext uri="{9D8B030D-6E8A-4147-A177-3AD203B41FA5}">
                          <a16:colId xmlns:a16="http://schemas.microsoft.com/office/drawing/2014/main" val="3748731148"/>
                        </a:ext>
                      </a:extLst>
                    </a:gridCol>
                    <a:gridCol w="2257985">
                      <a:extLst>
                        <a:ext uri="{9D8B030D-6E8A-4147-A177-3AD203B41FA5}">
                          <a16:colId xmlns:a16="http://schemas.microsoft.com/office/drawing/2014/main" val="3485778350"/>
                        </a:ext>
                      </a:extLst>
                    </a:gridCol>
                    <a:gridCol w="1134011">
                      <a:extLst>
                        <a:ext uri="{9D8B030D-6E8A-4147-A177-3AD203B41FA5}">
                          <a16:colId xmlns:a16="http://schemas.microsoft.com/office/drawing/2014/main" val="378521851"/>
                        </a:ext>
                      </a:extLst>
                    </a:gridCol>
                  </a:tblGrid>
                  <a:tr h="41994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595" t="-1449" r="-332738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45553" t="-1449" r="-50674" b="-4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290323" t="-1449" r="-1075" b="-4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921422"/>
                      </a:ext>
                    </a:extLst>
                  </a:tr>
                  <a:tr h="419944"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96369483"/>
                      </a:ext>
                    </a:extLst>
                  </a:tr>
                  <a:tr h="419944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211435"/>
                      </a:ext>
                    </a:extLst>
                  </a:tr>
                  <a:tr h="419944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936307"/>
                      </a:ext>
                    </a:extLst>
                  </a:tr>
                  <a:tr h="419944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52173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صورة 6">
            <a:extLst>
              <a:ext uri="{FF2B5EF4-FFF2-40B4-BE49-F238E27FC236}">
                <a16:creationId xmlns:a16="http://schemas.microsoft.com/office/drawing/2014/main" id="{EED6888C-54D5-3097-06C0-6601A041E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796" y="2270918"/>
            <a:ext cx="1971495" cy="14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A0EF9A6-EE4E-B610-DE96-F23D442BED18}"/>
              </a:ext>
            </a:extLst>
          </p:cNvPr>
          <p:cNvSpPr/>
          <p:nvPr/>
        </p:nvSpPr>
        <p:spPr>
          <a:xfrm>
            <a:off x="4867299" y="2633033"/>
            <a:ext cx="6232076" cy="912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2AAFC4C-5D93-2AA7-5B68-7A9CEB0EE573}"/>
              </a:ext>
            </a:extLst>
          </p:cNvPr>
          <p:cNvSpPr/>
          <p:nvPr/>
        </p:nvSpPr>
        <p:spPr>
          <a:xfrm>
            <a:off x="6613905" y="3722391"/>
            <a:ext cx="2319748" cy="112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DC58A81-E7F5-6146-98C1-8C838B1E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579" y="1950173"/>
            <a:ext cx="891592" cy="41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540557-84B2-170B-B41A-77CA8938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72" y="1087672"/>
            <a:ext cx="1644735" cy="24575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E57230-18C0-1ECF-735A-6B5688A4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979" y="2633033"/>
            <a:ext cx="8005168" cy="3068213"/>
          </a:xfrm>
          <a:prstGeom prst="rect">
            <a:avLst/>
          </a:prstGeom>
        </p:spPr>
      </p:pic>
      <p:sp>
        <p:nvSpPr>
          <p:cNvPr id="8" name="Google Shape;792;p29">
            <a:extLst>
              <a:ext uri="{FF2B5EF4-FFF2-40B4-BE49-F238E27FC236}">
                <a16:creationId xmlns:a16="http://schemas.microsoft.com/office/drawing/2014/main" id="{81A432B9-1C61-A55A-6AB7-37597A82B5BB}"/>
              </a:ext>
            </a:extLst>
          </p:cNvPr>
          <p:cNvSpPr txBox="1"/>
          <p:nvPr/>
        </p:nvSpPr>
        <p:spPr>
          <a:xfrm>
            <a:off x="8640802" y="1149098"/>
            <a:ext cx="3022345" cy="496444"/>
          </a:xfrm>
          <a:prstGeom prst="rect">
            <a:avLst/>
          </a:prstGeom>
          <a:solidFill>
            <a:schemeClr val="accent6"/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cs typeface="Khalid Art bold" pitchFamily="2" charset="-78"/>
              </a:rPr>
              <a:t>منطقة الحل غير المحدودة : </a:t>
            </a:r>
            <a:endParaRPr sz="2000" dirty="0">
              <a:solidFill>
                <a:schemeClr val="accent4">
                  <a:lumMod val="40000"/>
                  <a:lumOff val="6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322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4E25832-9ED7-E979-4CB4-BF5389604B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80" y="886269"/>
            <a:ext cx="5332896" cy="5332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جدول 15">
                <a:extLst>
                  <a:ext uri="{FF2B5EF4-FFF2-40B4-BE49-F238E27FC236}">
                    <a16:creationId xmlns:a16="http://schemas.microsoft.com/office/drawing/2014/main" id="{5FCE3E5D-6E9D-024F-C14B-7CAE843EDD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1662875"/>
                  </p:ext>
                </p:extLst>
              </p:nvPr>
            </p:nvGraphicFramePr>
            <p:xfrm>
              <a:off x="7210033" y="3615434"/>
              <a:ext cx="4431700" cy="21870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25789">
                      <a:extLst>
                        <a:ext uri="{9D8B030D-6E8A-4147-A177-3AD203B41FA5}">
                          <a16:colId xmlns:a16="http://schemas.microsoft.com/office/drawing/2014/main" val="3748731148"/>
                        </a:ext>
                      </a:extLst>
                    </a:gridCol>
                    <a:gridCol w="2267248">
                      <a:extLst>
                        <a:ext uri="{9D8B030D-6E8A-4147-A177-3AD203B41FA5}">
                          <a16:colId xmlns:a16="http://schemas.microsoft.com/office/drawing/2014/main" val="3485778350"/>
                        </a:ext>
                      </a:extLst>
                    </a:gridCol>
                    <a:gridCol w="1138663">
                      <a:extLst>
                        <a:ext uri="{9D8B030D-6E8A-4147-A177-3AD203B41FA5}">
                          <a16:colId xmlns:a16="http://schemas.microsoft.com/office/drawing/2014/main" val="378521851"/>
                        </a:ext>
                      </a:extLst>
                    </a:gridCol>
                  </a:tblGrid>
                  <a:tr h="437412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A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SA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sz="20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921422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96369483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211435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936307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5217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جدول 15">
                <a:extLst>
                  <a:ext uri="{FF2B5EF4-FFF2-40B4-BE49-F238E27FC236}">
                    <a16:creationId xmlns:a16="http://schemas.microsoft.com/office/drawing/2014/main" id="{5FCE3E5D-6E9D-024F-C14B-7CAE843EDD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1662875"/>
                  </p:ext>
                </p:extLst>
              </p:nvPr>
            </p:nvGraphicFramePr>
            <p:xfrm>
              <a:off x="7210033" y="3615434"/>
              <a:ext cx="4431700" cy="2187060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25789">
                      <a:extLst>
                        <a:ext uri="{9D8B030D-6E8A-4147-A177-3AD203B41FA5}">
                          <a16:colId xmlns:a16="http://schemas.microsoft.com/office/drawing/2014/main" val="3748731148"/>
                        </a:ext>
                      </a:extLst>
                    </a:gridCol>
                    <a:gridCol w="2267248">
                      <a:extLst>
                        <a:ext uri="{9D8B030D-6E8A-4147-A177-3AD203B41FA5}">
                          <a16:colId xmlns:a16="http://schemas.microsoft.com/office/drawing/2014/main" val="3485778350"/>
                        </a:ext>
                      </a:extLst>
                    </a:gridCol>
                    <a:gridCol w="1138663">
                      <a:extLst>
                        <a:ext uri="{9D8B030D-6E8A-4147-A177-3AD203B41FA5}">
                          <a16:colId xmlns:a16="http://schemas.microsoft.com/office/drawing/2014/main" val="378521851"/>
                        </a:ext>
                      </a:extLst>
                    </a:gridCol>
                  </a:tblGrid>
                  <a:tr h="437412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592" t="-1389" r="-331953" b="-4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45699" t="-1389" r="-50806" b="-4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3"/>
                          <a:stretch>
                            <a:fillRect l="-289840" t="-1389" r="-1070" b="-4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9921422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96369483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5211435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936307"/>
                      </a:ext>
                    </a:extLst>
                  </a:tr>
                  <a:tr h="437412"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52173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75B8E40C-EEDD-A338-E125-CFC2DBB1A10C}"/>
              </a:ext>
            </a:extLst>
          </p:cNvPr>
          <p:cNvSpPr txBox="1"/>
          <p:nvPr/>
        </p:nvSpPr>
        <p:spPr>
          <a:xfrm>
            <a:off x="9249738" y="1055506"/>
            <a:ext cx="2476654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10B6251-2CA4-2887-DF96-16432EEB3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738" y="1656604"/>
            <a:ext cx="2181607" cy="16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12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104</Words>
  <Application>Microsoft Office PowerPoint</Application>
  <PresentationFormat>شاشة عريضة</PresentationFormat>
  <Paragraphs>30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Nahdi-Black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5</cp:revision>
  <dcterms:created xsi:type="dcterms:W3CDTF">2023-09-05T09:12:51Z</dcterms:created>
  <dcterms:modified xsi:type="dcterms:W3CDTF">2023-09-09T05:34:03Z</dcterms:modified>
</cp:coreProperties>
</file>