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media/audio5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342" r:id="rId2"/>
    <p:sldId id="363" r:id="rId3"/>
    <p:sldId id="347" r:id="rId4"/>
    <p:sldId id="346" r:id="rId5"/>
    <p:sldId id="348" r:id="rId6"/>
    <p:sldId id="350" r:id="rId7"/>
    <p:sldId id="351" r:id="rId8"/>
    <p:sldId id="352" r:id="rId9"/>
    <p:sldId id="353" r:id="rId10"/>
    <p:sldId id="354" r:id="rId11"/>
    <p:sldId id="355" r:id="rId12"/>
    <p:sldId id="349" r:id="rId13"/>
    <p:sldId id="256" r:id="rId14"/>
    <p:sldId id="343" r:id="rId15"/>
    <p:sldId id="356" r:id="rId16"/>
    <p:sldId id="357" r:id="rId17"/>
    <p:sldId id="333" r:id="rId18"/>
    <p:sldId id="344" r:id="rId19"/>
    <p:sldId id="337" r:id="rId20"/>
    <p:sldId id="358" r:id="rId21"/>
    <p:sldId id="359" r:id="rId22"/>
    <p:sldId id="360" r:id="rId23"/>
    <p:sldId id="362" r:id="rId24"/>
    <p:sldId id="361" r:id="rId2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B3D2"/>
    <a:srgbClr val="F30309"/>
    <a:srgbClr val="3399FF"/>
    <a:srgbClr val="00CC00"/>
    <a:srgbClr val="00FFFF"/>
    <a:srgbClr val="66FF33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85254" autoAdjust="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B24748-0DCB-434D-8D6E-BE41074D7004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062296C-C0C0-44CC-A781-1A6AED3D57E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D3C65-7CFE-4A83-806E-2CFCA9A991F4}" type="slidenum">
              <a:rPr lang="ar-AE" smtClean="0"/>
              <a:t>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9120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863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212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00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1946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285C6-1461-4A22-A566-A4F8AE5275C3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1946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285C6-1461-4A22-A566-A4F8AE5275C3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489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1946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7F70F5-588E-4EBB-AF5F-43E873242FE9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ar-S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6F12A-7BC4-4639-AEDD-5C7A1C03FB72}" type="slidenum">
              <a:rPr lang="ar-SA" smtClean="0"/>
              <a:pPr>
                <a:defRPr/>
              </a:pPr>
              <a:t>19</a:t>
            </a:fld>
            <a:endParaRPr lang="ar-S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6F12A-7BC4-4639-AEDD-5C7A1C03FB72}" type="slidenum">
              <a:rPr lang="ar-SA" smtClean="0"/>
              <a:pPr>
                <a:defRPr/>
              </a:pPr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012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6F12A-7BC4-4639-AEDD-5C7A1C03FB72}" type="slidenum">
              <a:rPr lang="ar-SA" smtClean="0"/>
              <a:pPr>
                <a:defRPr/>
              </a:pPr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4495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6F12A-7BC4-4639-AEDD-5C7A1C03FB72}" type="slidenum">
              <a:rPr lang="ar-SA" smtClean="0"/>
              <a:pPr>
                <a:defRPr/>
              </a:pPr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705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7C2-78D5-46B9-8AC4-001F86B9EDA6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D9517-436E-440C-BB3F-B652BDED947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F26F0-6122-454E-9A4C-8EF65358C614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A6054-EB03-460B-B212-51DBED58270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BBC32-14CD-4CD3-9CA8-F3E160FD3BE1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B6127-3C99-4F35-8C79-817AD1134E4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7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D4E409-2DEE-41D0-8C89-944FB843A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E729A2-818C-4800-84D6-5626A80A0F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A69AA-8A8C-4217-B3C5-CA34D055C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26"/>
          <a:stretch/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5DFFE-F610-4228-827E-18F4D9DAA5B2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67D5A-A615-4EC0-AA74-91445A6D902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3CC47-F4E1-459D-B484-4F3031A19818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04676-EFB1-4833-B071-643502D1A06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A868-CA7D-416D-99D4-C3B6C22D0853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78AA-779A-4F6D-8138-72BAAEED1AC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A102F-B517-45C1-A809-9ACBF813A9A7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93281-56DE-4E56-824E-75C24C09BE4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D4BFA-F190-4324-A599-F4E48A74864F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4E06C-4377-4019-9D80-BCAD2F6AA6A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E63EB-8E09-4615-B39C-5DC74B501721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A26E3-F01D-4AA2-9FF5-C9E233AC86C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E226D-B960-4CB8-AE76-011BDC3FAE29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876BF-860E-48F5-985D-C4DA0E474A2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0DC9B-E43E-42C1-9025-FC15F6B3ACF3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B3FC5-2901-4604-BB14-35B8ADB8B90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631FFB-252B-4831-9F41-F8F81E5B3F4B}" type="datetimeFigureOut">
              <a:rPr lang="ar-SA"/>
              <a:pPr>
                <a:defRPr/>
              </a:pPr>
              <a:t>06/03/44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59A36E-0254-4752-9071-ADC0628F919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fade thruBlk="1"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NULL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slide" Target="slide8.xml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hyperlink" Target="https://www.liveworksheets.com/cs2006712ax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56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slide" Target="slide10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NULL"/><Relationship Id="rId9" Type="http://schemas.openxmlformats.org/officeDocument/2006/relationships/image" Target="../media/image17.png"/><Relationship Id="rId1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11" Type="http://schemas.openxmlformats.org/officeDocument/2006/relationships/slide" Target="slide8.xml"/><Relationship Id="rId5" Type="http://schemas.openxmlformats.org/officeDocument/2006/relationships/image" Target="../media/image21.png"/><Relationship Id="rId10" Type="http://schemas.openxmlformats.org/officeDocument/2006/relationships/image" Target="NULL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alkhubr.net/imgcache2/744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642938"/>
            <a:ext cx="75723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ECC887-9698-41F7-86F4-EE3C293B2614}"/>
              </a:ext>
            </a:extLst>
          </p:cNvPr>
          <p:cNvGrpSpPr/>
          <p:nvPr/>
        </p:nvGrpSpPr>
        <p:grpSpPr>
          <a:xfrm>
            <a:off x="6885237" y="2541085"/>
            <a:ext cx="1951318" cy="2883792"/>
            <a:chOff x="9332684" y="2375591"/>
            <a:chExt cx="2601757" cy="38450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0EB028-1C56-41EE-8E83-BE94BC0A5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684" y="2878845"/>
              <a:ext cx="1876200" cy="3341802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47593285-EC68-4F8F-90AB-C57078DC9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226245">
              <a:off x="10288927" y="2375591"/>
              <a:ext cx="1645514" cy="2754841"/>
            </a:xfrm>
            <a:prstGeom prst="rect">
              <a:avLst/>
            </a:prstGeom>
          </p:spPr>
        </p:pic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05A3198C-C0F0-4B04-BAAA-66E5C7452A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99075" y="3452066"/>
            <a:ext cx="396619" cy="410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0462F-2912-4004-B10A-103598798387}"/>
              </a:ext>
            </a:extLst>
          </p:cNvPr>
          <p:cNvSpPr txBox="1"/>
          <p:nvPr/>
        </p:nvSpPr>
        <p:spPr>
          <a:xfrm>
            <a:off x="3907341" y="3186609"/>
            <a:ext cx="2620923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4</a:t>
            </a:r>
            <a:endParaRPr lang="ar-AE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A65DD-DC46-430D-9987-B64717D9668A}"/>
              </a:ext>
            </a:extLst>
          </p:cNvPr>
          <p:cNvSpPr txBox="1"/>
          <p:nvPr/>
        </p:nvSpPr>
        <p:spPr>
          <a:xfrm>
            <a:off x="3907342" y="2387634"/>
            <a:ext cx="2620922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5</a:t>
            </a:r>
            <a:endParaRPr lang="ar-AE" sz="3000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B5678393-BB6B-4525-A258-562439CF23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846" y="310664"/>
            <a:ext cx="1956123" cy="56483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49962C3-F4B7-48E3-B115-B2AE1C4680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083199" y="875494"/>
            <a:ext cx="1956124" cy="56483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3540" y="1143000"/>
            <a:ext cx="2748523" cy="999108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3907341" y="207967"/>
            <a:ext cx="4480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 عدد الكور التي تشاهديها ؟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2" descr="Cupcake Icon #392365 - Free Icons Library">
            <a:hlinkClick r:id="rId12" action="ppaction://hlinksldjump"/>
            <a:extLst>
              <a:ext uri="{FF2B5EF4-FFF2-40B4-BE49-F238E27FC236}">
                <a16:creationId xmlns:a16="http://schemas.microsoft.com/office/drawing/2014/main" id="{93E53A94-69B1-42C7-AE7C-02D0C92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1" y="1593017"/>
            <a:ext cx="730659" cy="7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70919" y="2309946"/>
            <a:ext cx="6158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للعودة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17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61094 0.1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47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D6FD2-C6D8-48C9-9FC7-952A465FD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298" y="2745044"/>
            <a:ext cx="2482844" cy="313449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D1494DB-0422-4B9D-9D60-D739BF103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99075" y="3452066"/>
            <a:ext cx="396619" cy="41081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FE28719-F4C3-4AF4-9BA8-43E0ABF8D4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3001" y="857251"/>
            <a:ext cx="1956123" cy="564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FF194-15EF-44EE-900C-5D70EFF255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83199" y="875494"/>
            <a:ext cx="1956124" cy="564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C3069-D575-4402-B6A0-7393232C26B9}"/>
              </a:ext>
            </a:extLst>
          </p:cNvPr>
          <p:cNvSpPr txBox="1"/>
          <p:nvPr/>
        </p:nvSpPr>
        <p:spPr>
          <a:xfrm>
            <a:off x="3900238" y="2583132"/>
            <a:ext cx="2620923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نعم</a:t>
            </a:r>
            <a:endParaRPr lang="ar-AE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03A03-CF1C-493B-8C22-B023A8C8DF4D}"/>
              </a:ext>
            </a:extLst>
          </p:cNvPr>
          <p:cNvSpPr txBox="1"/>
          <p:nvPr/>
        </p:nvSpPr>
        <p:spPr>
          <a:xfrm>
            <a:off x="3900238" y="3298900"/>
            <a:ext cx="2620922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لا</a:t>
            </a:r>
            <a:endParaRPr lang="ar-AE" sz="3000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5200" y="970318"/>
            <a:ext cx="3667125" cy="149542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364937" y="123918"/>
            <a:ext cx="56284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المجموعتان متساويتان في العدد ؟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2" descr="Cupcake Icon #392365 - Free Icons Library">
            <a:hlinkClick r:id="rId10" action="ppaction://hlinksldjump"/>
            <a:extLst>
              <a:ext uri="{FF2B5EF4-FFF2-40B4-BE49-F238E27FC236}">
                <a16:creationId xmlns:a16="http://schemas.microsoft.com/office/drawing/2014/main" id="{93E53A94-69B1-42C7-AE7C-02D0C92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1" y="1593017"/>
            <a:ext cx="730659" cy="7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70919" y="2309946"/>
            <a:ext cx="6158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للعودة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25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17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65273 0.1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0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825403" cy="505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41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3135769" y="564125"/>
            <a:ext cx="4572000" cy="447507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الأحد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6 </a:t>
            </a:r>
            <a:r>
              <a:rPr lang="ar-SA" sz="32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3 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الثاني : الأعداد حتى 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32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32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endParaRPr lang="ar-SA" sz="3200" b="1" cap="all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اختبار الفصل 2 و الاختبار التراكمي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الهدف : </a:t>
            </a:r>
            <a:r>
              <a:rPr lang="ar-SA" sz="32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تقيم للطالبة ومراجعة وتثبيت لما تم دراسته </a:t>
            </a:r>
            <a:endParaRPr lang="ar-SA" sz="32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19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 rot="501581">
            <a:off x="698580" y="1657598"/>
            <a:ext cx="4729180" cy="1569660"/>
          </a:xfrm>
          <a:prstGeom prst="rect">
            <a:avLst/>
          </a:prstGeom>
          <a:noFill/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9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W1 0004." pitchFamily="2" charset="-78"/>
              </a:rPr>
              <a:t>اختبار الفصل</a:t>
            </a:r>
            <a:endParaRPr lang="ar-SA" sz="96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W1 0004." pitchFamily="2" charset="-78"/>
            </a:endParaRPr>
          </a:p>
        </p:txBody>
      </p:sp>
      <p:sp>
        <p:nvSpPr>
          <p:cNvPr id="15" name="شكل بيضاوي 14"/>
          <p:cNvSpPr/>
          <p:nvPr/>
        </p:nvSpPr>
        <p:spPr>
          <a:xfrm rot="801622">
            <a:off x="2268832" y="3800801"/>
            <a:ext cx="1395670" cy="1333930"/>
          </a:xfrm>
          <a:prstGeom prst="ellipse">
            <a:avLst/>
          </a:prstGeom>
          <a:solidFill>
            <a:srgbClr val="CC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9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A0065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cs typeface="W1 0004." pitchFamily="2" charset="-78"/>
              </a:rPr>
              <a:t>2</a:t>
            </a:r>
            <a:endParaRPr lang="ar-SA" sz="9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A0065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W1 0004.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5715000" cy="637204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XP Ball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4800"/>
            <a:ext cx="5715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85951"/>
            <a:ext cx="5715000" cy="637204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790612"/>
            <a:ext cx="7315200" cy="34956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838200"/>
            <a:ext cx="5715000" cy="637204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075" y="342900"/>
            <a:ext cx="3133725" cy="762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60" y="146510"/>
            <a:ext cx="4490720" cy="6764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60" y="1065418"/>
            <a:ext cx="4326890" cy="5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102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75492"/>
            <a:ext cx="7138987" cy="49434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84" y="957262"/>
            <a:ext cx="5608215" cy="6252987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44174"/>
            <a:ext cx="6935894" cy="609426"/>
          </a:xfrm>
          <a:prstGeom prst="rect">
            <a:avLst/>
          </a:prstGeom>
        </p:spPr>
      </p:pic>
      <p:pic>
        <p:nvPicPr>
          <p:cNvPr id="7" name="صورة 6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7528" y="4191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7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4191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350347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9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0115" y="4191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صورة 10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0323" y="349859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11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5563" y="280619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12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4741" y="419948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صورة 13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8339" y="349859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صورة 14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3307" y="279095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صورة 15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4741" y="2061322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صورة 16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2173" y="4191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صورة 17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2009" y="349859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صورة 18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2173" y="279095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صورة 19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2173" y="208748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صورة 20" descr="121212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2173" y="1390916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7149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 rot="501581">
            <a:off x="464371" y="1010533"/>
            <a:ext cx="6444283" cy="3046988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9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W1 0004." pitchFamily="2" charset="-78"/>
              </a:rPr>
              <a:t>الاختبار التراكمي الفصلان</a:t>
            </a:r>
            <a:endParaRPr lang="ar-SA" sz="96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W1 0004." pitchFamily="2" charset="-78"/>
            </a:endParaRPr>
          </a:p>
        </p:txBody>
      </p:sp>
      <p:sp>
        <p:nvSpPr>
          <p:cNvPr id="15" name="شكل بيضاوي 14"/>
          <p:cNvSpPr/>
          <p:nvPr/>
        </p:nvSpPr>
        <p:spPr>
          <a:xfrm rot="801622">
            <a:off x="1947814" y="4091683"/>
            <a:ext cx="2594260" cy="1333930"/>
          </a:xfrm>
          <a:prstGeom prst="ellipse">
            <a:avLst/>
          </a:prstGeom>
          <a:solidFill>
            <a:srgbClr val="CC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9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A0065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cs typeface="W1 0004." pitchFamily="2" charset="-78"/>
              </a:rPr>
              <a:t>1، 2</a:t>
            </a:r>
            <a:endParaRPr lang="ar-SA" sz="9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A0065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W1 0004.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15" y="304800"/>
            <a:ext cx="5715000" cy="637204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XP Ball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5486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85950"/>
            <a:ext cx="5715000" cy="637204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19200"/>
            <a:ext cx="6953250" cy="51149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85800"/>
            <a:ext cx="5715000" cy="6372049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85800" y="1828800"/>
            <a:ext cx="45175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 smtClean="0">
                <a:ln/>
                <a:solidFill>
                  <a:srgbClr val="C00000"/>
                </a:solidFill>
              </a:rPr>
              <a:t>ما المجموعة التي بها العدد يساوي 4</a:t>
            </a:r>
            <a:endParaRPr lang="ar-SA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27287" y="4267200"/>
            <a:ext cx="20778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 smtClean="0">
                <a:ln/>
                <a:solidFill>
                  <a:srgbClr val="C00000"/>
                </a:solidFill>
              </a:rPr>
              <a:t>كم عدد الطيور ؟</a:t>
            </a:r>
            <a:endParaRPr lang="ar-SA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313802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83" y="1447800"/>
            <a:ext cx="7343775" cy="404812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7903" y="742295"/>
            <a:ext cx="71737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 smtClean="0">
                <a:ln/>
                <a:solidFill>
                  <a:srgbClr val="C00000"/>
                </a:solidFill>
              </a:rPr>
              <a:t>كم عدد المربعات ؟ ظللي الأزرار التي لها نفس عدد المربعات</a:t>
            </a:r>
            <a:endParaRPr lang="ar-SA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5240" y="2948642"/>
            <a:ext cx="68643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 smtClean="0">
                <a:ln/>
                <a:solidFill>
                  <a:srgbClr val="C00000"/>
                </a:solidFill>
              </a:rPr>
              <a:t>ظللي المجموعة التي بها العدد نفسه من الأزهار والأباريق</a:t>
            </a:r>
            <a:endParaRPr lang="ar-SA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85800"/>
            <a:ext cx="5715000" cy="63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24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14401"/>
            <a:ext cx="7500937" cy="482441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89187" y="147617"/>
            <a:ext cx="61077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 smtClean="0">
                <a:ln/>
                <a:solidFill>
                  <a:srgbClr val="C00000"/>
                </a:solidFill>
              </a:rPr>
              <a:t>كم عدد الأسماك ؟ ظللي المجموعة التي تقل عنها . </a:t>
            </a:r>
            <a:endParaRPr lang="ar-SA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009548" y="3610214"/>
            <a:ext cx="27254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 smtClean="0">
                <a:ln/>
                <a:solidFill>
                  <a:srgbClr val="C00000"/>
                </a:solidFill>
              </a:rPr>
              <a:t>ظللي النجم المتطابق .</a:t>
            </a:r>
            <a:endParaRPr lang="ar-SA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85800"/>
            <a:ext cx="5715000" cy="63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210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14401"/>
            <a:ext cx="7315200" cy="436028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427856" y="914400"/>
            <a:ext cx="33361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 smtClean="0">
                <a:ln/>
                <a:solidFill>
                  <a:srgbClr val="C00000"/>
                </a:solidFill>
              </a:rPr>
              <a:t>نظلل العدد الذي يزيد عن 1</a:t>
            </a:r>
            <a:endParaRPr lang="ar-SA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161484" y="2667000"/>
            <a:ext cx="46025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 smtClean="0">
                <a:ln/>
                <a:solidFill>
                  <a:srgbClr val="C00000"/>
                </a:solidFill>
              </a:rPr>
              <a:t>ظللي العدد الذي يتطابق مع عدد القطط</a:t>
            </a:r>
            <a:endParaRPr lang="ar-SA" sz="2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85800"/>
            <a:ext cx="5715000" cy="63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107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7021601" cy="505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07" y="1531664"/>
            <a:ext cx="5066108" cy="5489390"/>
          </a:xfrm>
          <a:prstGeom prst="rect">
            <a:avLst/>
          </a:prstGeom>
        </p:spPr>
      </p:pic>
      <p:sp>
        <p:nvSpPr>
          <p:cNvPr id="4" name="مستطيل 3">
            <a:hlinkClick r:id="rId18"/>
          </p:cNvPr>
          <p:cNvSpPr/>
          <p:nvPr/>
        </p:nvSpPr>
        <p:spPr>
          <a:xfrm>
            <a:off x="3114428" y="3586857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https://www.liveworksheets.com/cs2006712ax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4644564" y="743704"/>
            <a:ext cx="310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 ختامي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Tìm Hiểu Liveworksheet Là Gì ? Và Cách Sử Dụng Liveworksheet Từ A-Z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830" y="1702502"/>
            <a:ext cx="3195621" cy="15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825403" cy="505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244389" y="1923729"/>
            <a:ext cx="4572000" cy="18897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4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الواجب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4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استكمال حل الاختبار والمراجعة</a:t>
            </a:r>
            <a:endParaRPr lang="ar-SA" sz="40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87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57188"/>
            <a:ext cx="828675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28625"/>
            <a:ext cx="8305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95948"/>
            <a:ext cx="9296400" cy="69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66800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5D4C7B-3743-4CDB-A286-70807229DC88}"/>
              </a:ext>
            </a:extLst>
          </p:cNvPr>
          <p:cNvSpPr/>
          <p:nvPr/>
        </p:nvSpPr>
        <p:spPr>
          <a:xfrm>
            <a:off x="533368" y="4814325"/>
            <a:ext cx="3310843" cy="96949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اليوم الوطني السعودي </a:t>
            </a:r>
            <a:r>
              <a:rPr lang="ar-SA" sz="3000" dirty="0" smtClean="0">
                <a:ln w="0"/>
                <a:latin typeface="Simplified Arabic" panose="02020603050405020304" pitchFamily="18" charset="-78"/>
                <a:cs typeface="Simplified Arabic" panose="02020603050405020304" pitchFamily="18" charset="-78"/>
              </a:rPr>
              <a:t>92</a:t>
            </a:r>
            <a:endParaRPr lang="ar-SA" sz="3000" dirty="0">
              <a:ln w="0"/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/>
            <a:endParaRPr lang="ar-SA" sz="600" dirty="0">
              <a:ln w="0"/>
              <a:cs typeface="Sultan bold" pitchFamily="2" charset="-78"/>
            </a:endParaRPr>
          </a:p>
          <a:p>
            <a:pPr algn="ctr"/>
            <a:endParaRPr lang="ar-SA" sz="600" dirty="0">
              <a:ln w="0"/>
              <a:cs typeface="Sultan bold" pitchFamily="2" charset="-78"/>
            </a:endParaRPr>
          </a:p>
          <a:p>
            <a:pPr algn="ctr"/>
            <a:endParaRPr lang="ar-SA" sz="600" dirty="0">
              <a:ln w="0"/>
              <a:cs typeface="Sultan bold" pitchFamily="2" charset="-78"/>
            </a:endParaRPr>
          </a:p>
          <a:p>
            <a:pPr algn="ctr"/>
            <a:r>
              <a:rPr lang="ar-SA" sz="1050" b="1" dirty="0">
                <a:ln w="0"/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فكرة وتصميم: زينة المرزوقي</a:t>
            </a:r>
            <a:endParaRPr lang="en-US" sz="1050" b="1" dirty="0">
              <a:ln w="0"/>
              <a:solidFill>
                <a:schemeClr val="bg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19366-17F7-48F8-9414-0039017E8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30" y="3959913"/>
            <a:ext cx="1315146" cy="166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72513-12B5-49F8-8D56-B79F500F2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0" y="1849922"/>
            <a:ext cx="727971" cy="144301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3BD71D6-A4C0-4301-9CBD-6BBE3E4D0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67808">
            <a:off x="3524979" y="7721068"/>
            <a:ext cx="638464" cy="1189559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D7CB94B-4D60-41B9-BD79-36B8FB046D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67808">
            <a:off x="5146110" y="7425521"/>
            <a:ext cx="638464" cy="1189559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99D4603-CEA1-40CA-AF85-EECD392EEF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26245">
            <a:off x="1020116" y="1699093"/>
            <a:ext cx="638464" cy="1189559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7147032" y="3779837"/>
            <a:ext cx="1859803" cy="1754326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نشاط</a:t>
            </a:r>
          </a:p>
          <a:p>
            <a:pPr algn="ctr"/>
            <a:r>
              <a:rPr lang="ar-SA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مراجعة</a:t>
            </a:r>
            <a:endParaRPr lang="ar-SA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كليب يوم الوطن بدون ايقاع 🇸🇦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20688"/>
            <a:ext cx="5908385" cy="3847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540E0-739A-40ED-9C17-04F31152C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26245">
            <a:off x="1526940" y="5857853"/>
            <a:ext cx="638464" cy="118955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5395FAE-A2C1-44C3-AE45-06ACD57C6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67808">
            <a:off x="6136571" y="5562389"/>
            <a:ext cx="638464" cy="11895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92062A3-FB4E-4B92-AE7E-DC4555159E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67808">
            <a:off x="8258454" y="5985032"/>
            <a:ext cx="638464" cy="11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4023 -1.19375 " pathEditMode="relative" rAng="0" ptsTypes="AA">
                                      <p:cBhvr>
                                        <p:cTn id="12" dur="1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-59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25039 -1.50902 " pathEditMode="relative" rAng="0" ptsTypes="AA">
                                      <p:cBhvr>
                                        <p:cTn id="14" dur="1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6" y="-7546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09688 -1.25254 " pathEditMode="relative" rAng="0" ptsTypes="AA">
                                      <p:cBhvr>
                                        <p:cTn id="16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626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9206 -1.31759 " pathEditMode="relative" rAng="0" ptsTypes="AA">
                                      <p:cBhvr>
                                        <p:cTn id="18" dur="1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58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0.22565 -1.46181 " pathEditMode="relative" rAng="0" ptsTypes="AA">
                                      <p:cBhvr>
                                        <p:cTn id="20" dur="1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7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5243A581-FE7C-40A8-993C-6A91B6C75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50832" y="3440248"/>
            <a:ext cx="513823" cy="532209"/>
          </a:xfrm>
          <a:prstGeom prst="rect">
            <a:avLst/>
          </a:prstGeom>
        </p:spPr>
      </p:pic>
      <p:pic>
        <p:nvPicPr>
          <p:cNvPr id="24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ED92B584-56D3-4498-ABDD-81E365E3F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750400" y="2049831"/>
            <a:ext cx="513823" cy="532209"/>
          </a:xfrm>
          <a:prstGeom prst="rect">
            <a:avLst/>
          </a:prstGeom>
        </p:spPr>
      </p:pic>
      <p:pic>
        <p:nvPicPr>
          <p:cNvPr id="26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D80B4DD4-86EF-4E75-86EB-74BA6683B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50831" y="2049831"/>
            <a:ext cx="513823" cy="532209"/>
          </a:xfrm>
          <a:prstGeom prst="rect">
            <a:avLst/>
          </a:prstGeom>
        </p:spPr>
      </p:pic>
      <p:pic>
        <p:nvPicPr>
          <p:cNvPr id="2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F15006F5-BAC5-4785-8010-23B3E6524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750401" y="3465819"/>
            <a:ext cx="513823" cy="532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4024EE-EFD9-4326-AE21-26F0D42844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36" y="3998028"/>
            <a:ext cx="1570165" cy="198227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14B75AA-C4C5-4219-B765-1D1CE18FE35C}"/>
              </a:ext>
            </a:extLst>
          </p:cNvPr>
          <p:cNvGrpSpPr/>
          <p:nvPr/>
        </p:nvGrpSpPr>
        <p:grpSpPr>
          <a:xfrm>
            <a:off x="3745300" y="3876415"/>
            <a:ext cx="1266827" cy="2124335"/>
            <a:chOff x="9332684" y="2375591"/>
            <a:chExt cx="2601757" cy="38450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375EF4-0051-42A1-8E22-80C77D8FD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684" y="2878845"/>
              <a:ext cx="1876200" cy="3341802"/>
            </a:xfrm>
            <a:prstGeom prst="rect">
              <a:avLst/>
            </a:prstGeom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611285B3-9CA3-43DE-8D64-863E3B7E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1226245">
              <a:off x="10288927" y="2375591"/>
              <a:ext cx="1645514" cy="2754841"/>
            </a:xfrm>
            <a:prstGeom prst="rect">
              <a:avLst/>
            </a:prstGeom>
          </p:spPr>
        </p:pic>
      </p:grpSp>
      <p:pic>
        <p:nvPicPr>
          <p:cNvPr id="13" name="Picture 2" descr="متى اليوم الوطني السعودي 1444 موعد اجازة اليوم الوطني 92 - كوكب الخليج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292342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3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42AC2-37BD-4ACD-A496-2B58D9FCF96F}"/>
              </a:ext>
            </a:extLst>
          </p:cNvPr>
          <p:cNvGrpSpPr/>
          <p:nvPr/>
        </p:nvGrpSpPr>
        <p:grpSpPr>
          <a:xfrm>
            <a:off x="6885237" y="2541085"/>
            <a:ext cx="1951318" cy="2883792"/>
            <a:chOff x="9332684" y="2375591"/>
            <a:chExt cx="2601757" cy="38450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81CAA7-02F8-4662-A917-EB89E004D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684" y="2878845"/>
              <a:ext cx="1876200" cy="3341802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8DF9894F-0E0F-4422-83C9-48A591A98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226245">
              <a:off x="10288927" y="2375591"/>
              <a:ext cx="1645514" cy="2754841"/>
            </a:xfrm>
            <a:prstGeom prst="rect">
              <a:avLst/>
            </a:prstGeom>
          </p:spPr>
        </p:pic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D481F74C-DF3C-425A-A59B-05DDF81499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99075" y="3452066"/>
            <a:ext cx="396619" cy="4108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36DE77-E0F8-4836-95B3-C37C9EC4ADCC}"/>
              </a:ext>
            </a:extLst>
          </p:cNvPr>
          <p:cNvSpPr/>
          <p:nvPr/>
        </p:nvSpPr>
        <p:spPr>
          <a:xfrm>
            <a:off x="4502717" y="3082752"/>
            <a:ext cx="13856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F86EFFC5-9234-4692-96F2-61FA2F9BCC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3783" y="251589"/>
            <a:ext cx="1956123" cy="5648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C5E247-FAA1-4D81-9D42-FBFC3BA0077A}"/>
              </a:ext>
            </a:extLst>
          </p:cNvPr>
          <p:cNvSpPr txBox="1"/>
          <p:nvPr/>
        </p:nvSpPr>
        <p:spPr>
          <a:xfrm>
            <a:off x="3900238" y="2583132"/>
            <a:ext cx="2620923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الطيور</a:t>
            </a:r>
            <a:endParaRPr lang="ar-AE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8AFC7D-2B4E-4F20-9666-17F04B49C740}"/>
              </a:ext>
            </a:extLst>
          </p:cNvPr>
          <p:cNvSpPr txBox="1"/>
          <p:nvPr/>
        </p:nvSpPr>
        <p:spPr>
          <a:xfrm>
            <a:off x="3900238" y="3298900"/>
            <a:ext cx="2620922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الزهور </a:t>
            </a:r>
            <a:endParaRPr lang="ar-AE" sz="3000" dirty="0"/>
          </a:p>
        </p:txBody>
      </p:sp>
      <p:pic>
        <p:nvPicPr>
          <p:cNvPr id="2050" name="Picture 2" descr="Cupcake Icon #392365 - Free Icons Library">
            <a:hlinkClick r:id="rId11" action="ppaction://hlinksldjump"/>
            <a:extLst>
              <a:ext uri="{FF2B5EF4-FFF2-40B4-BE49-F238E27FC236}">
                <a16:creationId xmlns:a16="http://schemas.microsoft.com/office/drawing/2014/main" id="{93E53A94-69B1-42C7-AE7C-02D0C92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1" y="1593017"/>
            <a:ext cx="730659" cy="7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4887926" y="98961"/>
            <a:ext cx="4208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المجموعة الأكثر عددًا ؟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70919" y="2309946"/>
            <a:ext cx="6158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للعودة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2056" y="907062"/>
            <a:ext cx="4615144" cy="164333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C9884FDA-E8E3-4486-A9F8-95744B12EB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112296" y="629288"/>
            <a:ext cx="1956124" cy="5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17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61328 0.15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64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E9B95-B43C-4F83-ACEC-AF25B122A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298" y="2745044"/>
            <a:ext cx="2482844" cy="313449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B9C711A-61D3-4210-8DDE-94DD7DA24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99075" y="3452066"/>
            <a:ext cx="396619" cy="410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933703-6660-4227-ACF5-4946F0A987D9}"/>
              </a:ext>
            </a:extLst>
          </p:cNvPr>
          <p:cNvSpPr txBox="1"/>
          <p:nvPr/>
        </p:nvSpPr>
        <p:spPr>
          <a:xfrm>
            <a:off x="3907341" y="3186609"/>
            <a:ext cx="2620923" cy="10156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حسب حجمها وشكلها ولونها</a:t>
            </a:r>
            <a:endParaRPr lang="ar-AE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45A0C-36AB-46D1-B299-B005B070F900}"/>
              </a:ext>
            </a:extLst>
          </p:cNvPr>
          <p:cNvSpPr txBox="1"/>
          <p:nvPr/>
        </p:nvSpPr>
        <p:spPr>
          <a:xfrm>
            <a:off x="3907342" y="2387634"/>
            <a:ext cx="2620922" cy="55399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000" dirty="0" smtClean="0"/>
              <a:t>حسب شكلها</a:t>
            </a:r>
            <a:endParaRPr lang="ar-AE" sz="3000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2BB4CEDA-CDA3-4036-BA10-7D81FAC6E7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3001" y="258609"/>
            <a:ext cx="1956123" cy="56483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7390331-622E-4123-B389-3610A4A057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83199" y="875494"/>
            <a:ext cx="1956124" cy="56483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581400" y="292191"/>
            <a:ext cx="47644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الخواص التي أصنف الأشياء</a:t>
            </a:r>
          </a:p>
          <a:p>
            <a:pPr algn="ctr"/>
            <a:r>
              <a:rPr lang="ar-SA" sz="3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على أساسها ؟ </a:t>
            </a:r>
            <a:endParaRPr lang="ar-SA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2" descr="Cupcake Icon #392365 - Free Icons Library">
            <a:hlinkClick r:id="rId9" action="ppaction://hlinksldjump"/>
            <a:extLst>
              <a:ext uri="{FF2B5EF4-FFF2-40B4-BE49-F238E27FC236}">
                <a16:creationId xmlns:a16="http://schemas.microsoft.com/office/drawing/2014/main" id="{93E53A94-69B1-42C7-AE7C-02D0C92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1" y="1593017"/>
            <a:ext cx="730659" cy="7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70919" y="2309946"/>
            <a:ext cx="6158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للعودة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34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17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65885 0.178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6261</TotalTime>
  <Words>174</Words>
  <Application>Microsoft Office PowerPoint</Application>
  <PresentationFormat>عرض على الشاشة (4:3)</PresentationFormat>
  <Paragraphs>55</Paragraphs>
  <Slides>24</Slides>
  <Notes>11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2" baseType="lpstr">
      <vt:lpstr>Akhbar MT</vt:lpstr>
      <vt:lpstr>Arial</vt:lpstr>
      <vt:lpstr>Calibri</vt:lpstr>
      <vt:lpstr>Simplified Arabic</vt:lpstr>
      <vt:lpstr>Sultan bold</vt:lpstr>
      <vt:lpstr>Times New Roman</vt:lpstr>
      <vt:lpstr>W1 0004.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1ب- الفصل الثاني</dc:title>
  <dc:subject>اختبار الفصل الثاني + اختبار تراكمي</dc:subject>
  <dc:creator>أ/بندر الحازمي</dc:creator>
  <cp:keywords>حقيبة إنجاز المعلم والمعلمة</cp:keywords>
  <cp:lastModifiedBy>HP</cp:lastModifiedBy>
  <cp:revision>681</cp:revision>
  <dcterms:created xsi:type="dcterms:W3CDTF">2009-07-10T10:51:31Z</dcterms:created>
  <dcterms:modified xsi:type="dcterms:W3CDTF">2022-10-01T19:45:50Z</dcterms:modified>
</cp:coreProperties>
</file>