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1" r:id="rId1"/>
  </p:sldMasterIdLst>
  <p:notesMasterIdLst>
    <p:notesMasterId r:id="rId18"/>
  </p:notesMasterIdLst>
  <p:sldIdLst>
    <p:sldId id="283" r:id="rId2"/>
    <p:sldId id="286" r:id="rId3"/>
    <p:sldId id="287" r:id="rId4"/>
    <p:sldId id="288" r:id="rId5"/>
    <p:sldId id="289" r:id="rId6"/>
    <p:sldId id="304" r:id="rId7"/>
    <p:sldId id="320" r:id="rId8"/>
    <p:sldId id="291" r:id="rId9"/>
    <p:sldId id="321" r:id="rId10"/>
    <p:sldId id="322" r:id="rId11"/>
    <p:sldId id="323" r:id="rId12"/>
    <p:sldId id="324" r:id="rId13"/>
    <p:sldId id="325" r:id="rId14"/>
    <p:sldId id="326" r:id="rId15"/>
    <p:sldId id="328" r:id="rId16"/>
    <p:sldId id="327" r:id="rId17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0B7A"/>
    <a:srgbClr val="005392"/>
    <a:srgbClr val="FF9900"/>
    <a:srgbClr val="FFCCFF"/>
    <a:srgbClr val="CC00FF"/>
    <a:srgbClr val="0066FF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D2B25E-1ED7-4F5F-BFBD-C07B64814D85}" type="datetimeFigureOut">
              <a:rPr lang="ar-SA"/>
              <a:pPr>
                <a:defRPr/>
              </a:pPr>
              <a:t>20/02/45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  <a:endParaRPr lang="ar-SA" noProof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9AE228-723D-4C69-962A-9EC2950788E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0059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1630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1547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289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E36B8E-9928-4068-8239-8C5A0C3CF59D}" type="datetimeFigureOut">
              <a:rPr lang="ar-SA" smtClean="0"/>
              <a:pPr>
                <a:defRPr/>
              </a:pPr>
              <a:t>20/02/45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D9B2D-92C9-4154-B414-B4D07DED7761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57616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410E1-3865-4B75-9ECA-E6CE85D3B5BE}" type="datetimeFigureOut">
              <a:rPr lang="ar-SA" smtClean="0"/>
              <a:pPr>
                <a:defRPr/>
              </a:pPr>
              <a:t>20/02/45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3EFE0-3C90-4D8E-8760-2B6E6AFB6A15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87131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5B05A-FA24-4DF2-9557-59DE1F9A01B3}" type="datetimeFigureOut">
              <a:rPr lang="ar-SA" smtClean="0"/>
              <a:pPr>
                <a:defRPr/>
              </a:pPr>
              <a:t>20/02/45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BEE65-41EF-4F3A-89F8-ACAF7058CEAD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43073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rtl="0"/>
            <a:fld id="{00000000-1234-1234-1234-123412341234}" type="slidenum">
              <a:rPr lang="en-GB" smtClean="0"/>
              <a:pPr algn="r" rt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88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6EDFD2-DEE5-4878-9F48-FC0251DA11CD}" type="datetimeFigureOut">
              <a:rPr lang="ar-SA" smtClean="0"/>
              <a:pPr>
                <a:defRPr/>
              </a:pPr>
              <a:t>20/02/45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D0228-2F3E-4EE4-806D-B0752C48F1F3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6974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4E8CE-C713-4F15-8D67-3C98FA6D255F}" type="datetimeFigureOut">
              <a:rPr lang="ar-SA" smtClean="0"/>
              <a:pPr>
                <a:defRPr/>
              </a:pPr>
              <a:t>20/02/45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D060A-E720-426A-BE1A-C204EFD61178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27623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695FB3-E29F-4750-83BB-B55EEB3B09C6}" type="datetimeFigureOut">
              <a:rPr lang="ar-SA" smtClean="0"/>
              <a:pPr>
                <a:defRPr/>
              </a:pPr>
              <a:t>20/02/45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4538E-551A-429E-8BF0-CCB6710DA89F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1397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A1F6E-F144-46EB-8DE8-91565F125C20}" type="datetimeFigureOut">
              <a:rPr lang="ar-SA" smtClean="0"/>
              <a:pPr>
                <a:defRPr/>
              </a:pPr>
              <a:t>20/02/45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9275F-E1FF-46E4-AA84-8CE0F13EE8B5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54235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A9F7F2-BF27-41E0-9286-4FB5CE10005B}" type="datetimeFigureOut">
              <a:rPr lang="ar-SA" smtClean="0"/>
              <a:pPr>
                <a:defRPr/>
              </a:pPr>
              <a:t>20/02/45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7A0E8-FCD9-4716-8403-D6A4C79F6DA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85623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BF67C2-8D37-45CE-9FAE-111622158D95}" type="datetimeFigureOut">
              <a:rPr lang="ar-SA" smtClean="0"/>
              <a:pPr>
                <a:defRPr/>
              </a:pPr>
              <a:t>20/02/45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5951C-254E-4E14-B9C1-A9E0B0720866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75301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8CECE5-1E6D-4258-B902-A1DE89FD3C13}" type="datetimeFigureOut">
              <a:rPr lang="ar-SA" smtClean="0"/>
              <a:pPr>
                <a:defRPr/>
              </a:pPr>
              <a:t>20/02/45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0551C-B6EA-402D-84AD-921A9E26A3AC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50108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50714-DF4D-491E-9CA9-662652D33FD6}" type="datetimeFigureOut">
              <a:rPr lang="ar-SA" smtClean="0"/>
              <a:pPr>
                <a:defRPr/>
              </a:pPr>
              <a:t>20/02/45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913C3-9EDB-43D2-BED1-87BF2DEEE58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623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950714-DF4D-491E-9CA9-662652D33FD6}" type="datetimeFigureOut">
              <a:rPr lang="ar-SA" smtClean="0"/>
              <a:pPr>
                <a:defRPr/>
              </a:pPr>
              <a:t>20/02/45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0913C3-9EDB-43D2-BED1-87BF2DEEE58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405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10" Type="http://schemas.openxmlformats.org/officeDocument/2006/relationships/image" Target="../media/image28.png"/><Relationship Id="rId4" Type="http://schemas.openxmlformats.org/officeDocument/2006/relationships/image" Target="../media/image29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10" Type="http://schemas.openxmlformats.org/officeDocument/2006/relationships/image" Target="../media/image28.png"/><Relationship Id="rId4" Type="http://schemas.openxmlformats.org/officeDocument/2006/relationships/image" Target="../media/image29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hyperlink" Target="https://wordwall.net/ar/resource/4776728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19" Type="http://schemas.openxmlformats.org/officeDocument/2006/relationships/image" Target="../media/image3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27296"/>
            <a:ext cx="9296400" cy="696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463" y="785813"/>
            <a:ext cx="758348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089081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-13648" y="-52761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600200"/>
            <a:ext cx="7539038" cy="4314825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 bwMode="auto">
          <a:xfrm>
            <a:off x="3276600" y="263200"/>
            <a:ext cx="5381857" cy="919401"/>
          </a:xfrm>
          <a:prstGeom prst="round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ln w="17780" cmpd="sng">
                  <a:solidFill>
                    <a:srgbClr val="00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ضع 5 </a:t>
            </a:r>
            <a:r>
              <a:rPr lang="ar-EG" sz="4800" b="1" dirty="0" smtClean="0">
                <a:ln w="17780" cmpd="sng">
                  <a:solidFill>
                    <a:srgbClr val="00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قطع ملونة </a:t>
            </a:r>
            <a:r>
              <a:rPr lang="ar-EG" sz="4800" b="1" dirty="0">
                <a:ln w="17780" cmpd="sng">
                  <a:solidFill>
                    <a:srgbClr val="00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على الشجرة</a:t>
            </a:r>
            <a:endParaRPr lang="ar-SA" sz="4800" b="1" dirty="0">
              <a:ln w="17780" cmpd="sng">
                <a:solidFill>
                  <a:srgbClr val="00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32" y="1498561"/>
            <a:ext cx="5066108" cy="5489390"/>
          </a:xfrm>
          <a:prstGeom prst="rect">
            <a:avLst/>
          </a:prstGeom>
        </p:spPr>
      </p:pic>
      <p:pic>
        <p:nvPicPr>
          <p:cNvPr id="8" name="صورة 7" descr="flower_rgb 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6800" y="2907319"/>
            <a:ext cx="990600" cy="990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صورة 8" descr="Clipart-Cartoon-Design-03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9525" y="2252633"/>
            <a:ext cx="1057275" cy="84613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صورة 9" descr="cartoon_butterfly_mousepad-p144679868862402892trak_400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10100" y="3885409"/>
            <a:ext cx="1524000" cy="1524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1" name="صورة 10" descr="banana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91964" y="3200410"/>
            <a:ext cx="1246188" cy="10382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2" name="صورة 11" descr="123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52223" y="2640619"/>
            <a:ext cx="679450" cy="762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70843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-13648" y="-52761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295400"/>
            <a:ext cx="7539038" cy="4619625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 bwMode="auto">
          <a:xfrm>
            <a:off x="3405271" y="263200"/>
            <a:ext cx="5124514" cy="919401"/>
          </a:xfrm>
          <a:prstGeom prst="round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ln w="17780" cmpd="sng">
                  <a:solidFill>
                    <a:srgbClr val="00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أرسم دوائر بعدد القطع الملونة</a:t>
            </a:r>
            <a:endParaRPr lang="ar-SA" sz="4800" b="1" dirty="0">
              <a:ln w="17780" cmpd="sng">
                <a:solidFill>
                  <a:srgbClr val="00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32" y="1498561"/>
            <a:ext cx="5066108" cy="5489390"/>
          </a:xfrm>
          <a:prstGeom prst="rect">
            <a:avLst/>
          </a:prstGeom>
        </p:spPr>
      </p:pic>
      <p:pic>
        <p:nvPicPr>
          <p:cNvPr id="8" name="صورة 7" descr="flower_rgb 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6800" y="2907319"/>
            <a:ext cx="990600" cy="990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صورة 8" descr="Clipart-Cartoon-Design-03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9525" y="2252633"/>
            <a:ext cx="1057275" cy="84613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صورة 9" descr="cartoon_butterfly_mousepad-p144679868862402892trak_400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10100" y="3885409"/>
            <a:ext cx="1524000" cy="1524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1" name="صورة 10" descr="banana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91964" y="3200410"/>
            <a:ext cx="1246188" cy="10382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2" name="صورة 11" descr="123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52223" y="2640619"/>
            <a:ext cx="679450" cy="762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مخطط انسيابي: رابط 12"/>
          <p:cNvSpPr/>
          <p:nvPr/>
        </p:nvSpPr>
        <p:spPr>
          <a:xfrm>
            <a:off x="387999" y="1496380"/>
            <a:ext cx="686286" cy="7557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خطط انسيابي: رابط 13"/>
          <p:cNvSpPr/>
          <p:nvPr/>
        </p:nvSpPr>
        <p:spPr>
          <a:xfrm>
            <a:off x="363953" y="2343001"/>
            <a:ext cx="686286" cy="7557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خطط انسيابي: رابط 14"/>
          <p:cNvSpPr/>
          <p:nvPr/>
        </p:nvSpPr>
        <p:spPr>
          <a:xfrm>
            <a:off x="329737" y="3149171"/>
            <a:ext cx="686286" cy="7557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مخطط انسيابي: رابط 15"/>
          <p:cNvSpPr/>
          <p:nvPr/>
        </p:nvSpPr>
        <p:spPr>
          <a:xfrm>
            <a:off x="329737" y="3950366"/>
            <a:ext cx="686286" cy="7557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مخطط انسيابي: رابط 16"/>
          <p:cNvSpPr/>
          <p:nvPr/>
        </p:nvSpPr>
        <p:spPr>
          <a:xfrm>
            <a:off x="329737" y="4796987"/>
            <a:ext cx="686286" cy="7557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245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-13648" y="-52761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04800"/>
            <a:ext cx="6858000" cy="6400799"/>
          </a:xfrm>
          <a:prstGeom prst="rect">
            <a:avLst/>
          </a:prstGeom>
        </p:spPr>
      </p:pic>
      <p:sp>
        <p:nvSpPr>
          <p:cNvPr id="5" name="إطار 4"/>
          <p:cNvSpPr/>
          <p:nvPr/>
        </p:nvSpPr>
        <p:spPr>
          <a:xfrm>
            <a:off x="8229600" y="152400"/>
            <a:ext cx="722979" cy="720016"/>
          </a:xfrm>
          <a:prstGeom prst="frame">
            <a:avLst/>
          </a:prstGeom>
          <a:solidFill>
            <a:srgbClr val="00FFFF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مستطيل مستدير الزوايا 5"/>
          <p:cNvSpPr/>
          <p:nvPr/>
        </p:nvSpPr>
        <p:spPr bwMode="auto">
          <a:xfrm>
            <a:off x="4572000" y="152400"/>
            <a:ext cx="3615519" cy="57888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عد </a:t>
            </a:r>
            <a:r>
              <a:rPr lang="ar-E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النحل في كل مجموعة</a:t>
            </a:r>
            <a:endParaRPr lang="ar-S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752600"/>
            <a:ext cx="4490420" cy="527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13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-13648" y="-52761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04800"/>
            <a:ext cx="6858000" cy="6400799"/>
          </a:xfrm>
          <a:prstGeom prst="rect">
            <a:avLst/>
          </a:prstGeom>
        </p:spPr>
      </p:pic>
      <p:sp>
        <p:nvSpPr>
          <p:cNvPr id="5" name="إطار 4"/>
          <p:cNvSpPr/>
          <p:nvPr/>
        </p:nvSpPr>
        <p:spPr>
          <a:xfrm>
            <a:off x="8229600" y="152400"/>
            <a:ext cx="722979" cy="720016"/>
          </a:xfrm>
          <a:prstGeom prst="frame">
            <a:avLst/>
          </a:prstGeom>
          <a:solidFill>
            <a:srgbClr val="00FFFF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مستطيل مستدير الزوايا 5"/>
          <p:cNvSpPr/>
          <p:nvPr/>
        </p:nvSpPr>
        <p:spPr bwMode="auto">
          <a:xfrm>
            <a:off x="3048000" y="152400"/>
            <a:ext cx="5139519" cy="57888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حوط كل مجموعة مكونة من 5 </a:t>
            </a:r>
            <a:r>
              <a:rPr lang="ar-E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نحلات</a:t>
            </a:r>
            <a:endParaRPr lang="ar-S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752600"/>
            <a:ext cx="4490420" cy="527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095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-13648" y="-52761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04800"/>
            <a:ext cx="6858000" cy="6400799"/>
          </a:xfrm>
          <a:prstGeom prst="rect">
            <a:avLst/>
          </a:prstGeom>
        </p:spPr>
      </p:pic>
      <p:sp>
        <p:nvSpPr>
          <p:cNvPr id="5" name="إطار 4"/>
          <p:cNvSpPr/>
          <p:nvPr/>
        </p:nvSpPr>
        <p:spPr>
          <a:xfrm>
            <a:off x="8229600" y="152400"/>
            <a:ext cx="722979" cy="720016"/>
          </a:xfrm>
          <a:prstGeom prst="frame">
            <a:avLst/>
          </a:prstGeom>
          <a:solidFill>
            <a:srgbClr val="00FFFF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مستطيل مستدير الزوايا 5"/>
          <p:cNvSpPr/>
          <p:nvPr/>
        </p:nvSpPr>
        <p:spPr bwMode="auto">
          <a:xfrm>
            <a:off x="1371600" y="152400"/>
            <a:ext cx="6815919" cy="57888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ضع علامة × على كل مجموعة مكونة من 4 </a:t>
            </a:r>
            <a:r>
              <a:rPr lang="ar-E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نحلات</a:t>
            </a:r>
            <a:r>
              <a:rPr lang="ar-E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ar-S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752600"/>
            <a:ext cx="4490420" cy="527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828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40"/>
            <a:ext cx="6825403" cy="443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0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925" y="2045542"/>
            <a:ext cx="4498750" cy="4874628"/>
          </a:xfrm>
          <a:prstGeom prst="rect">
            <a:avLst/>
          </a:prstGeom>
        </p:spPr>
      </p:pic>
      <p:sp>
        <p:nvSpPr>
          <p:cNvPr id="21" name="مستطيل 20">
            <a:hlinkClick r:id="rId18"/>
          </p:cNvPr>
          <p:cNvSpPr/>
          <p:nvPr/>
        </p:nvSpPr>
        <p:spPr>
          <a:xfrm>
            <a:off x="1653540" y="3556490"/>
            <a:ext cx="4151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/>
              <a:t>https://wordwall.net/ar/resource/4776728</a:t>
            </a:r>
          </a:p>
        </p:txBody>
      </p:sp>
      <p:pic>
        <p:nvPicPr>
          <p:cNvPr id="2052" name="Picture 4" descr="تصميم العاب تعليمية تفاعلية على موقع wordwall (@Aous_Wordwall) | Twitt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578" y="1078618"/>
            <a:ext cx="2219459" cy="221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4778110" y="1260747"/>
            <a:ext cx="2908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نشاط ختامي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4115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-13648" y="-52761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مستدير الزوايا 1"/>
          <p:cNvSpPr/>
          <p:nvPr/>
        </p:nvSpPr>
        <p:spPr bwMode="auto">
          <a:xfrm>
            <a:off x="2895600" y="609600"/>
            <a:ext cx="3352800" cy="13280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الواجب ال</a:t>
            </a:r>
            <a:r>
              <a:rPr lang="ar-EG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نشاط </a:t>
            </a:r>
            <a:r>
              <a:rPr lang="ar-S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EG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منزلي</a:t>
            </a:r>
            <a:endParaRPr lang="ar-SA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مستطيل مستدير الزوايا 12"/>
          <p:cNvSpPr/>
          <p:nvPr/>
        </p:nvSpPr>
        <p:spPr bwMode="auto">
          <a:xfrm>
            <a:off x="1219200" y="2438400"/>
            <a:ext cx="6705600" cy="25538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ساعد طفلك على جمع بعض الأدوات في المنزل مثل: الملاعق، الأكواب، </a:t>
            </a:r>
            <a:r>
              <a:rPr lang="ar-EG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الأقلام، ...</a:t>
            </a:r>
            <a:r>
              <a:rPr lang="ar-EG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ثم اطلب إليه أن يكون منها مجموعات </a:t>
            </a:r>
            <a:r>
              <a:rPr lang="ar-EG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من (4 </a:t>
            </a:r>
            <a:r>
              <a:rPr lang="ar-EG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، 5) عناصر، ثم يعدها.</a:t>
            </a:r>
            <a:endParaRPr lang="ar-SA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4544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09182"/>
            <a:ext cx="9220200" cy="696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اللهم احفظ بلاد الحرمين من عبث العابثين وكيد الظالمين | vip20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5084442" cy="383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701375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27296"/>
            <a:ext cx="9220200" cy="696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sukar012☂️~ auf Twitter: &amp;quot;أذكارك حصنك المتين فلا تدعه..💕🍃~ #صباح_الخير… &amp;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95" y="548680"/>
            <a:ext cx="4517410" cy="466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206087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27296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73" y="692696"/>
            <a:ext cx="6816453" cy="445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141865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81886"/>
            <a:ext cx="9220200" cy="692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 descr="Image_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5684" y="685800"/>
            <a:ext cx="7488832" cy="4599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0768035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40"/>
            <a:ext cx="6825403" cy="443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0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77520" y="938117"/>
            <a:ext cx="4934196" cy="3225333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925" y="2045542"/>
            <a:ext cx="4498750" cy="48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5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مرسومة باليد سياج الحديقة شجرة السياج, شجيرة, الغيوم, زهرة صورة الخلفية  للتحميل مجان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1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 descr="flower_rgb cop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52961" y="5745303"/>
            <a:ext cx="990600" cy="990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صورة 4" descr="flower_rgb cop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5562600"/>
            <a:ext cx="990600" cy="990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صورة 5" descr="flower_rgb cop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014" y="4308141"/>
            <a:ext cx="990600" cy="990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صورة 6" descr="flower_rgb cop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4532" y="5795962"/>
            <a:ext cx="990600" cy="990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صورة 7" descr="cartoon_butterfly_mousepad-p144679868862402892trak_400 cop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79025" y="1985771"/>
            <a:ext cx="1524000" cy="1524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صورة 8" descr="cartoon_butterfly_mousepad-p144679868862402892trak_400 cop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4966" y="1681766"/>
            <a:ext cx="1524000" cy="1524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صورة 9" descr="cartoon_butterfly_mousepad-p144679868862402892trak_400 cop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1447800"/>
            <a:ext cx="1524000" cy="1524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1" name="صورة 10" descr="cartoon_butterfly_mousepad-p144679868862402892trak_400 cop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6512" y="3136106"/>
            <a:ext cx="1524000" cy="1524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2" name="صورة 11" descr="cartoon_butterfly_mousepad-p144679868862402892trak_400 cop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68790" y="1038225"/>
            <a:ext cx="1524000" cy="1524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مستطيل 12"/>
          <p:cNvSpPr/>
          <p:nvPr/>
        </p:nvSpPr>
        <p:spPr>
          <a:xfrm>
            <a:off x="2535410" y="291881"/>
            <a:ext cx="4729180" cy="646331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/>
                <a:effectLst/>
              </a:rPr>
              <a:t>نشاط  : اختار شكل وأقوم بعده</a:t>
            </a:r>
            <a:endParaRPr lang="ar-SA" sz="3600" b="1" cap="none" spc="0" dirty="0">
              <a:ln/>
              <a:effectLst/>
            </a:endParaRPr>
          </a:p>
        </p:txBody>
      </p:sp>
      <p:pic>
        <p:nvPicPr>
          <p:cNvPr id="14" name="صورة 19" descr="ani_ball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5638800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صورة 19" descr="ani_ball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56372" y="3064284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صورة 19" descr="ani_ball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19287" y="4443412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صورة 19" descr="ani_ball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5132" y="5457115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Red cartoon house exterior with blue clouded sky Front Home Architecture  Concept Flat Design Style. Vector illustration of Facade Building:: موقع  تصميمي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4125" y="5473320"/>
            <a:ext cx="1600200" cy="1215205"/>
          </a:xfrm>
          <a:prstGeom prst="rect">
            <a:avLst/>
          </a:prstGeom>
          <a:noFill/>
        </p:spPr>
      </p:pic>
      <p:pic>
        <p:nvPicPr>
          <p:cNvPr id="21" name="Picture 8" descr="Red cartoon house exterior with blue clouded sky Front Home Architecture  Concept Flat Design Style. Vector illustration of Facade Building:: موقع  تصميمي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38298" y="3798918"/>
            <a:ext cx="1600200" cy="1215205"/>
          </a:xfrm>
          <a:prstGeom prst="rect">
            <a:avLst/>
          </a:prstGeom>
          <a:noFill/>
        </p:spPr>
      </p:pic>
      <p:pic>
        <p:nvPicPr>
          <p:cNvPr id="22" name="Picture 8" descr="Red cartoon house exterior with blue clouded sky Front Home Architecture  Concept Flat Design Style. Vector illustration of Facade Building:: موقع  تصميمي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85286" y="4457316"/>
            <a:ext cx="1600200" cy="1215205"/>
          </a:xfrm>
          <a:prstGeom prst="rect">
            <a:avLst/>
          </a:prstGeom>
          <a:noFill/>
        </p:spPr>
      </p:pic>
      <p:pic>
        <p:nvPicPr>
          <p:cNvPr id="23" name="صورة 19" descr="ani_ball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68790" y="5810250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 descr="Red cartoon house exterior with blue clouded sky Front Home Architecture  Concept Flat Design Style. Vector illustration of Facade Building:: موقع  تصميمي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2230" y="4154897"/>
            <a:ext cx="1600200" cy="1215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16427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40"/>
            <a:ext cx="6825403" cy="47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0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مستطيل 1"/>
          <p:cNvSpPr/>
          <p:nvPr/>
        </p:nvSpPr>
        <p:spPr>
          <a:xfrm>
            <a:off x="3135769" y="564125"/>
            <a:ext cx="4572000" cy="388414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اليوم : الاثنين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التاريخ  : 23 </a:t>
            </a:r>
            <a:r>
              <a:rPr lang="ar-SA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/ </a:t>
            </a:r>
            <a:r>
              <a:rPr lang="ar-SA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2 / 1444هـ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الفصل الثاني : الأعداد حتى 5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>
                <a:ln w="0"/>
                <a:solidFill>
                  <a:srgbClr val="FF99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موضوع الدرس </a:t>
            </a:r>
            <a:r>
              <a:rPr lang="ar-SA" sz="2400" b="1" cap="all" dirty="0" smtClean="0">
                <a:ln w="0"/>
                <a:solidFill>
                  <a:srgbClr val="FF99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:</a:t>
            </a:r>
            <a:r>
              <a:rPr lang="ar-SA" sz="24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العددان 4 ، 5</a:t>
            </a:r>
            <a:endParaRPr lang="ar-SA" sz="2400" b="1" dirty="0">
              <a:solidFill>
                <a:schemeClr val="accent6">
                  <a:lumMod val="75000"/>
                </a:schemeClr>
              </a:solidFill>
              <a:cs typeface="Akhbar MT" pitchFamily="2" charset="-78"/>
            </a:endParaRPr>
          </a:p>
          <a:p>
            <a:pPr>
              <a:defRPr/>
            </a:pPr>
            <a:r>
              <a:rPr lang="ar-SA" sz="2400" b="1" dirty="0">
                <a:solidFill>
                  <a:srgbClr val="FF0000"/>
                </a:solidFill>
                <a:cs typeface="Akhbar MT" pitchFamily="2" charset="-78"/>
              </a:rPr>
              <a:t>فكرة الدرس والهدف منه : </a:t>
            </a:r>
          </a:p>
          <a:p>
            <a:pPr>
              <a:defRPr/>
            </a:pPr>
            <a:r>
              <a:rPr lang="ar-EG" sz="2400" b="1" dirty="0">
                <a:ln w="1905"/>
                <a:solidFill>
                  <a:srgbClr val="00539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khbar MT" pitchFamily="2" charset="-78"/>
              </a:rPr>
              <a:t>أَعدْ العددين 4، 5، وأسميهما، وأميزهما باستعمال أشياء ملموسة، ورسوم توضيحية</a:t>
            </a:r>
            <a:r>
              <a:rPr lang="ar-EG" sz="2400" b="1" dirty="0" smtClean="0">
                <a:ln w="1905"/>
                <a:solidFill>
                  <a:srgbClr val="00539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khbar MT" pitchFamily="2" charset="-78"/>
              </a:rPr>
              <a:t>.</a:t>
            </a:r>
            <a:endParaRPr lang="ar-SA" sz="2400" b="1" dirty="0">
              <a:ln w="1905"/>
              <a:solidFill>
                <a:srgbClr val="00539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Akhbar MT" pitchFamily="2" charset="-78"/>
            </a:endParaRPr>
          </a:p>
          <a:p>
            <a:pPr>
              <a:defRPr/>
            </a:pPr>
            <a:r>
              <a:rPr lang="ar-SA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50B7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المفردات</a:t>
            </a:r>
          </a:p>
          <a:p>
            <a:pPr>
              <a:defRPr/>
            </a:pPr>
            <a:r>
              <a:rPr lang="ar-EG" sz="3200" b="1" dirty="0" smtClean="0">
                <a:ln w="1905"/>
                <a:solidFill>
                  <a:srgbClr val="C50B7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أَرْبَعَةٌ</a:t>
            </a:r>
            <a:r>
              <a:rPr lang="ar-SA" sz="3200" b="1" dirty="0" smtClean="0">
                <a:ln w="1905"/>
                <a:solidFill>
                  <a:srgbClr val="C50B7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 خَمْسَةٌ</a:t>
            </a:r>
            <a:endParaRPr lang="ar-SA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50B7A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13" y="1606219"/>
            <a:ext cx="5066108" cy="548939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410082" y="765728"/>
            <a:ext cx="2576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صفحة </a:t>
            </a:r>
            <a:r>
              <a:rPr lang="ar-SA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30</a:t>
            </a:r>
            <a:endParaRPr lang="ar-SA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323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"/>
            <a:ext cx="85344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381000" y="5410200"/>
            <a:ext cx="2563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صفحة 30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مستطيل مستدير الزوايا 7"/>
          <p:cNvSpPr/>
          <p:nvPr/>
        </p:nvSpPr>
        <p:spPr bwMode="auto">
          <a:xfrm>
            <a:off x="4419600" y="3945678"/>
            <a:ext cx="3640343" cy="578882"/>
          </a:xfrm>
          <a:prstGeom prst="round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ارسم أربعة </a:t>
            </a:r>
            <a:r>
              <a:rPr lang="ar-EG" sz="28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            </a:t>
            </a:r>
            <a:r>
              <a:rPr lang="ar-EG" sz="28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على الشجرة</a:t>
            </a:r>
            <a:endParaRPr lang="ar-SA" sz="2800" b="1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9" name="صورة 8" descr="12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945678"/>
            <a:ext cx="500754" cy="56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صورة 9" descr="12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6377" y="4953000"/>
            <a:ext cx="500754" cy="56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صورة 10" descr="12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8397" y="4855758"/>
            <a:ext cx="500754" cy="56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صورة 11" descr="12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3646" y="5048907"/>
            <a:ext cx="500754" cy="56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صورة 12" descr="12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5591068"/>
            <a:ext cx="500754" cy="56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94602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6925</TotalTime>
  <Words>143</Words>
  <Application>Microsoft Office PowerPoint</Application>
  <PresentationFormat>عرض على الشاشة (4:3)</PresentationFormat>
  <Paragraphs>24</Paragraphs>
  <Slides>16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3" baseType="lpstr">
      <vt:lpstr>Akhbar MT</vt:lpstr>
      <vt:lpstr>Arial</vt:lpstr>
      <vt:lpstr>Calibri</vt:lpstr>
      <vt:lpstr>Calibri Light</vt:lpstr>
      <vt:lpstr>Times New Roman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رياضيات 1ب - الفصل الأول</dc:title>
  <dc:subject>اختبار منتصف الفصلش</dc:subject>
  <dc:creator>أ/بندر الحازمي</dc:creator>
  <cp:keywords>حقيبة إنجاز المعلم والمعلمة</cp:keywords>
  <cp:lastModifiedBy>HP</cp:lastModifiedBy>
  <cp:revision>257</cp:revision>
  <dcterms:created xsi:type="dcterms:W3CDTF">2009-07-10T10:51:31Z</dcterms:created>
  <dcterms:modified xsi:type="dcterms:W3CDTF">2023-09-05T19:21:05Z</dcterms:modified>
</cp:coreProperties>
</file>