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3"/>
  </p:notesMasterIdLst>
  <p:sldIdLst>
    <p:sldId id="351" r:id="rId2"/>
    <p:sldId id="347" r:id="rId3"/>
    <p:sldId id="259" r:id="rId4"/>
    <p:sldId id="352" r:id="rId5"/>
    <p:sldId id="377" r:id="rId6"/>
    <p:sldId id="378" r:id="rId7"/>
    <p:sldId id="364" r:id="rId8"/>
    <p:sldId id="362" r:id="rId9"/>
    <p:sldId id="363" r:id="rId10"/>
    <p:sldId id="345" r:id="rId11"/>
    <p:sldId id="353" r:id="rId12"/>
    <p:sldId id="354" r:id="rId13"/>
    <p:sldId id="355" r:id="rId14"/>
    <p:sldId id="370" r:id="rId15"/>
    <p:sldId id="371" r:id="rId16"/>
    <p:sldId id="357" r:id="rId17"/>
    <p:sldId id="366" r:id="rId18"/>
    <p:sldId id="372" r:id="rId19"/>
    <p:sldId id="356" r:id="rId20"/>
    <p:sldId id="367" r:id="rId21"/>
    <p:sldId id="374" r:id="rId22"/>
    <p:sldId id="368" r:id="rId23"/>
    <p:sldId id="358" r:id="rId24"/>
    <p:sldId id="369" r:id="rId25"/>
    <p:sldId id="375" r:id="rId26"/>
    <p:sldId id="359" r:id="rId27"/>
    <p:sldId id="360" r:id="rId28"/>
    <p:sldId id="361" r:id="rId29"/>
    <p:sldId id="349" r:id="rId30"/>
    <p:sldId id="376" r:id="rId31"/>
    <p:sldId id="348" r:id="rId32"/>
  </p:sldIdLst>
  <p:sldSz cx="9144000" cy="6858000" type="screen4x3"/>
  <p:notesSz cx="6858000" cy="9144000"/>
  <p:custDataLst>
    <p:tags r:id="rId34"/>
  </p:custDataLst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 autoAdjust="0"/>
    <p:restoredTop sz="94622" autoAdjust="0"/>
  </p:normalViewPr>
  <p:slideViewPr>
    <p:cSldViewPr>
      <p:cViewPr varScale="1">
        <p:scale>
          <a:sx n="45" d="100"/>
          <a:sy n="45" d="100"/>
        </p:scale>
        <p:origin x="123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2178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C33FD4C-2E94-49CB-A341-69720F1DBE91}" type="datetimeFigureOut">
              <a:rPr lang="ar-SA"/>
              <a:pPr>
                <a:defRPr/>
              </a:pPr>
              <a:t>25/01/1442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49E02A-A506-4B2E-AED3-8645B5D9551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5979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BF392-A679-4721-A806-CA19C28FAF21}" type="datetimeFigureOut">
              <a:rPr lang="ar-SA"/>
              <a:pPr>
                <a:defRPr/>
              </a:pPr>
              <a:t>25/01/1442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CFE1E-2D9C-43E5-8D78-39CF1B23EC4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536044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BF76E-A682-4F02-95AC-B1890BFDE7D6}" type="datetimeFigureOut">
              <a:rPr lang="ar-SA"/>
              <a:pPr>
                <a:defRPr/>
              </a:pPr>
              <a:t>25/01/1442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00454-BC35-4093-9BB0-FD8770A30D4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147849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3CA3F-B323-4F0E-B1B3-8E26FB1EA750}" type="datetimeFigureOut">
              <a:rPr lang="ar-SA"/>
              <a:pPr>
                <a:defRPr/>
              </a:pPr>
              <a:t>25/01/1442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6C786-A8A2-4086-9430-48D90126365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650512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EAC59-676D-4BFB-94D0-C2DC783A9B4F}" type="datetimeFigureOut">
              <a:rPr lang="ar-SA"/>
              <a:pPr>
                <a:defRPr/>
              </a:pPr>
              <a:t>25/01/1442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02A2F-61DD-4372-A772-02B223F775E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605588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AE527-2C0F-4FBB-9134-5346964FF239}" type="datetimeFigureOut">
              <a:rPr lang="ar-SA"/>
              <a:pPr>
                <a:defRPr/>
              </a:pPr>
              <a:t>25/01/1442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B1B95-6B38-4A13-AD48-6D52575A17C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507224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E1E5E-9CCC-43B3-8782-5F46B48F5A6C}" type="datetimeFigureOut">
              <a:rPr lang="ar-SA"/>
              <a:pPr>
                <a:defRPr/>
              </a:pPr>
              <a:t>25/01/1442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1C084-9913-40B9-A8A4-1F75B1CCE735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502926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CDDFC-47A3-40B6-81E9-45FA25F64A38}" type="datetimeFigureOut">
              <a:rPr lang="ar-SA"/>
              <a:pPr>
                <a:defRPr/>
              </a:pPr>
              <a:t>25/01/1442</a:t>
            </a:fld>
            <a:endParaRPr lang="ar-S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11615-264B-4CA7-B5A8-5B59F5396F5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683220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D8F98-1097-4B9D-B3D5-DCBC7545A00C}" type="datetimeFigureOut">
              <a:rPr lang="ar-SA"/>
              <a:pPr>
                <a:defRPr/>
              </a:pPr>
              <a:t>25/01/1442</a:t>
            </a:fld>
            <a:endParaRPr lang="ar-S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A560B-EA54-4987-9F24-93AE6D62667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072911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7D293-23B4-4CBC-AC92-270A38BDB69C}" type="datetimeFigureOut">
              <a:rPr lang="ar-SA"/>
              <a:pPr>
                <a:defRPr/>
              </a:pPr>
              <a:t>25/01/1442</a:t>
            </a:fld>
            <a:endParaRPr lang="ar-S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658D6-8BCB-4B6B-99C7-CB3E311522B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113433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D28C6-90BD-4BB9-B17F-625CCABA86A7}" type="datetimeFigureOut">
              <a:rPr lang="ar-SA"/>
              <a:pPr>
                <a:defRPr/>
              </a:pPr>
              <a:t>25/01/1442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0ACE6-A0FD-4572-A1A6-CE8A46175488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66174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15751-AC9E-4C22-A2FD-F7D930F117E7}" type="datetimeFigureOut">
              <a:rPr lang="ar-SA"/>
              <a:pPr>
                <a:defRPr/>
              </a:pPr>
              <a:t>25/01/1442</a:t>
            </a:fld>
            <a:endParaRPr lang="ar-S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AD49-D99C-412A-B3A9-8CCDA0F1B24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194946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9661CF-F9EA-4BAD-ACE5-86139DDCC198}" type="datetimeFigureOut">
              <a:rPr lang="ar-SA"/>
              <a:pPr>
                <a:defRPr/>
              </a:pPr>
              <a:t>25/01/1442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5AAD6A-BA30-4445-9273-2FD99323428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1">
            <a:normAutofit/>
          </a:bodyPr>
          <a:lstStyle/>
          <a:p>
            <a:pPr eaLnBrk="1" fontAlgn="auto" hangingPunct="1">
              <a:spcAft>
                <a:spcPct val="0"/>
              </a:spcAft>
              <a:defRPr/>
            </a:pPr>
            <a:endParaRPr lang="ar-SA"/>
          </a:p>
        </p:txBody>
      </p:sp>
      <p:pic>
        <p:nvPicPr>
          <p:cNvPr id="2052" name="Picture 2" descr="C:\Users\DIGONTO\Desktop\RememberAllah-is-Most-Mercif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888" y="419100"/>
            <a:ext cx="78486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52312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139825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cs typeface="Times New Roman" pitchFamily="18" charset="0"/>
              </a:rPr>
              <a:t>Open your student’s book</a:t>
            </a:r>
            <a:endParaRPr lang="ar-SA"/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9288" y="2349500"/>
            <a:ext cx="274320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8362" y="1988840"/>
            <a:ext cx="486727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24995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5412" y="2348880"/>
            <a:ext cx="6353175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38860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8887" y="2348706"/>
            <a:ext cx="4086225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MG Bk 3 F-SA__18_1-09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87672.933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 bwMode="auto">
          <a:xfrm>
            <a:off x="4466456" y="166029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222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/>
            <a:r>
              <a:rPr lang="en-US" b="1">
                <a:solidFill>
                  <a:srgbClr val="FF0000"/>
                </a:solidFill>
              </a:rPr>
              <a:t>Why do we all use the Internet ?</a:t>
            </a:r>
          </a:p>
          <a:p>
            <a:pPr algn="ctr" rtl="0"/>
            <a:r>
              <a:rPr lang="en-US"/>
              <a:t>to connect with people. </a:t>
            </a:r>
          </a:p>
          <a:p>
            <a:pPr algn="ctr" rtl="0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052164"/>
            <a:ext cx="4494014" cy="301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2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4525963"/>
          </a:xfrm>
        </p:spPr>
        <p:txBody>
          <a:bodyPr/>
          <a:lstStyle/>
          <a:p>
            <a:pPr algn="l" rtl="0"/>
            <a:r>
              <a:rPr lang="en-US"/>
              <a:t>Using email, social networking sites, and instant messaging are </a:t>
            </a:r>
            <a:r>
              <a:rPr lang="en-US" b="1">
                <a:solidFill>
                  <a:srgbClr val="FF0000"/>
                </a:solidFill>
              </a:rPr>
              <a:t>ordinary</a:t>
            </a:r>
            <a:r>
              <a:rPr lang="en-US"/>
              <a:t> ways that people connect. </a:t>
            </a:r>
          </a:p>
          <a:p>
            <a:pPr algn="l" rtl="0"/>
            <a:endParaRPr lang="en-US"/>
          </a:p>
          <a:p>
            <a:pPr algn="l" rtl="0"/>
            <a:endParaRPr lang="en-US"/>
          </a:p>
          <a:p>
            <a:pPr algn="l" rtl="0"/>
            <a:endParaRPr lang="en-US"/>
          </a:p>
          <a:p>
            <a:pPr algn="l" rtl="0"/>
            <a:endParaRPr lang="en-US"/>
          </a:p>
          <a:p>
            <a:pPr algn="l" rtl="0"/>
            <a:r>
              <a:rPr lang="en-US"/>
              <a:t>But at times, the Internet has been used to connect ordinary people in </a:t>
            </a:r>
            <a:r>
              <a:rPr lang="en-US" b="1">
                <a:solidFill>
                  <a:srgbClr val="FF0000"/>
                </a:solidFill>
              </a:rPr>
              <a:t>extraordinary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ways</a:t>
            </a:r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384" y="2276872"/>
            <a:ext cx="3049232" cy="206776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427984" y="1556792"/>
            <a:ext cx="1656184" cy="3116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common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652120" y="5517232"/>
            <a:ext cx="1656184" cy="3116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unusual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652120" y="5925642"/>
            <a:ext cx="1656184" cy="3116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/>
              <a:t>special</a:t>
            </a:r>
          </a:p>
        </p:txBody>
      </p:sp>
    </p:spTree>
    <p:extLst>
      <p:ext uri="{BB962C8B-B14F-4D97-AF65-F5344CB8AC3E}">
        <p14:creationId xmlns:p14="http://schemas.microsoft.com/office/powerpoint/2010/main" val="26559177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260648"/>
            <a:ext cx="756084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MG Bk 3 F-SA__18_1-09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039.7536" end="229086.805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8184" y="15567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21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57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525963"/>
          </a:xfrm>
        </p:spPr>
        <p:txBody>
          <a:bodyPr/>
          <a:lstStyle/>
          <a:p>
            <a:pPr algn="l" rtl="0"/>
            <a:r>
              <a:rPr lang="en-US" sz="2400" b="1" i="1">
                <a:solidFill>
                  <a:srgbClr val="FF0000"/>
                </a:solidFill>
              </a:rPr>
              <a:t>What was Sean Redden doing?</a:t>
            </a:r>
          </a:p>
          <a:p>
            <a:pPr algn="l" rtl="0"/>
            <a:r>
              <a:rPr lang="en-US" sz="2400" i="1"/>
              <a:t> </a:t>
            </a:r>
            <a:r>
              <a:rPr lang="en-US" sz="2400"/>
              <a:t>He was playing a cyber fantasy world game.</a:t>
            </a:r>
          </a:p>
          <a:p>
            <a:pPr algn="l" rtl="0"/>
            <a:endParaRPr lang="en-US" sz="2400"/>
          </a:p>
          <a:p>
            <a:pPr algn="l" rtl="0"/>
            <a:endParaRPr lang="en-US" sz="2400"/>
          </a:p>
          <a:p>
            <a:pPr algn="l" rtl="0"/>
            <a:endParaRPr lang="en-US" sz="2400"/>
          </a:p>
          <a:p>
            <a:pPr algn="l" rtl="0"/>
            <a:endParaRPr lang="en-US" sz="2400"/>
          </a:p>
          <a:p>
            <a:pPr algn="l" rtl="0"/>
            <a:endParaRPr lang="en-US" sz="2400"/>
          </a:p>
          <a:p>
            <a:pPr algn="l" rtl="0"/>
            <a:endParaRPr lang="en-US" sz="2400"/>
          </a:p>
          <a:p>
            <a:pPr algn="l" rtl="0"/>
            <a:r>
              <a:rPr lang="en-US" sz="2400" b="1" i="1">
                <a:solidFill>
                  <a:srgbClr val="FF0000"/>
                </a:solidFill>
              </a:rPr>
              <a:t>What problem was the Finnish woman having?</a:t>
            </a:r>
          </a:p>
          <a:p>
            <a:pPr algn="l" rtl="0"/>
            <a:r>
              <a:rPr lang="en-US" sz="2400"/>
              <a:t>She was having an </a:t>
            </a:r>
            <a:r>
              <a:rPr lang="en-US" sz="2400" b="1" i="1">
                <a:solidFill>
                  <a:srgbClr val="0070C0"/>
                </a:solidFill>
              </a:rPr>
              <a:t>asthma</a:t>
            </a:r>
            <a:r>
              <a:rPr lang="en-US" sz="2400"/>
              <a:t> attack.</a:t>
            </a:r>
          </a:p>
          <a:p>
            <a:pPr marL="0" indent="0" algn="l" rtl="0">
              <a:buNone/>
            </a:pPr>
            <a:br>
              <a:rPr lang="en-US" sz="2400"/>
            </a:br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78384"/>
            <a:ext cx="2696716" cy="1594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72816"/>
            <a:ext cx="2857500" cy="1600200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4684886"/>
            <a:ext cx="1933766" cy="119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9" t="15596" r="6732" b="21907"/>
          <a:stretch>
            <a:fillRect/>
          </a:stretch>
        </p:blipFill>
        <p:spPr>
          <a:xfrm>
            <a:off x="7020272" y="3794767"/>
            <a:ext cx="1172561" cy="89011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4328" y="76795"/>
            <a:ext cx="1562100" cy="162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54390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/>
          <a:lstStyle/>
          <a:p>
            <a:pPr algn="l" rtl="0"/>
            <a:endParaRPr lang="en-US" sz="2800"/>
          </a:p>
          <a:p>
            <a:pPr algn="l" rtl="0"/>
            <a:r>
              <a:rPr lang="en-US" sz="2800" b="1" i="1">
                <a:solidFill>
                  <a:srgbClr val="FF0000"/>
                </a:solidFill>
              </a:rPr>
              <a:t>Why couldn’t she get help? </a:t>
            </a:r>
            <a:endParaRPr lang="en-US" sz="2800" b="1">
              <a:solidFill>
                <a:srgbClr val="FF0000"/>
              </a:solidFill>
            </a:endParaRPr>
          </a:p>
          <a:p>
            <a:pPr algn="l" rtl="0"/>
            <a:r>
              <a:rPr lang="en-US" sz="2800"/>
              <a:t>She was locked in the computer lab.</a:t>
            </a:r>
            <a:br>
              <a:rPr lang="en-US" sz="2800"/>
            </a:br>
            <a:endParaRPr lang="en-US" sz="2800"/>
          </a:p>
          <a:p>
            <a:pPr algn="l" rtl="0"/>
            <a:r>
              <a:rPr lang="en-US" sz="2800" b="1" i="1">
                <a:solidFill>
                  <a:srgbClr val="FF0000"/>
                </a:solidFill>
              </a:rPr>
              <a:t>Was this part of the game or was it real? </a:t>
            </a:r>
            <a:endParaRPr lang="en-US" sz="2800" b="1">
              <a:solidFill>
                <a:srgbClr val="FF0000"/>
              </a:solidFill>
            </a:endParaRPr>
          </a:p>
          <a:p>
            <a:pPr algn="l" rtl="0"/>
            <a:r>
              <a:rPr lang="en-US" sz="2800"/>
              <a:t>It was real.</a:t>
            </a:r>
            <a:br>
              <a:rPr lang="en-US" sz="2800"/>
            </a:br>
            <a:endParaRPr lang="en-US" sz="2800"/>
          </a:p>
          <a:p>
            <a:pPr algn="l" rtl="0"/>
            <a:r>
              <a:rPr lang="en-US" sz="2800" b="1" i="1">
                <a:solidFill>
                  <a:srgbClr val="FF0000"/>
                </a:solidFill>
              </a:rPr>
              <a:t>What did Sean do? </a:t>
            </a:r>
            <a:endParaRPr lang="en-US" sz="2800" b="1">
              <a:solidFill>
                <a:srgbClr val="FF0000"/>
              </a:solidFill>
            </a:endParaRPr>
          </a:p>
          <a:p>
            <a:pPr algn="l" rtl="0"/>
            <a:r>
              <a:rPr lang="en-US" sz="2800"/>
              <a:t>He called the police.</a:t>
            </a:r>
            <a:br>
              <a:rPr lang="en-US" sz="2800"/>
            </a:br>
            <a:endParaRPr lang="en-US" sz="2800"/>
          </a:p>
          <a:p>
            <a:endParaRPr lang="en-US" sz="28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620688"/>
            <a:ext cx="1991668" cy="140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504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7904" y="260648"/>
            <a:ext cx="2196119" cy="6002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MG Bk 3 F-SA__18_1-09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4874.7776" end="102150.1787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28184" y="15567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64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6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IGONTO\Desktop\photo_2019-11-19_17-15-3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717" y="548680"/>
            <a:ext cx="721169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96162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4525963"/>
          </a:xfrm>
        </p:spPr>
        <p:txBody>
          <a:bodyPr/>
          <a:lstStyle/>
          <a:p>
            <a:pPr algn="l" rtl="0"/>
            <a:endParaRPr lang="en-US" sz="2400" b="1" i="1">
              <a:solidFill>
                <a:srgbClr val="FF0000"/>
              </a:solidFill>
            </a:endParaRPr>
          </a:p>
          <a:p>
            <a:pPr algn="l" rtl="0"/>
            <a:r>
              <a:rPr lang="en-US" sz="2400" b="1" i="1">
                <a:solidFill>
                  <a:srgbClr val="FF0000"/>
                </a:solidFill>
              </a:rPr>
              <a:t>Who is Patrick Swales? </a:t>
            </a:r>
            <a:endParaRPr lang="en-US" sz="2400" b="1">
              <a:solidFill>
                <a:srgbClr val="FF0000"/>
              </a:solidFill>
            </a:endParaRPr>
          </a:p>
          <a:p>
            <a:pPr algn="l" rtl="0"/>
            <a:r>
              <a:rPr lang="en-US" sz="2400"/>
              <a:t>a 21-year old web designer</a:t>
            </a:r>
          </a:p>
          <a:p>
            <a:pPr algn="l" rtl="0"/>
            <a:endParaRPr lang="en-US" sz="2400" i="1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30155" y="260648"/>
            <a:ext cx="33623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7320" y="2963081"/>
            <a:ext cx="5915000" cy="29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5472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/>
          <a:lstStyle/>
          <a:p>
            <a:pPr algn="l" rtl="0"/>
            <a:r>
              <a:rPr lang="en-US" b="1" i="1">
                <a:solidFill>
                  <a:srgbClr val="FF0000"/>
                </a:solidFill>
              </a:rPr>
              <a:t>Who did he see on the subway? </a:t>
            </a:r>
            <a:endParaRPr lang="en-US" b="1">
              <a:solidFill>
                <a:srgbClr val="FF0000"/>
              </a:solidFill>
            </a:endParaRPr>
          </a:p>
          <a:p>
            <a:pPr algn="l" rtl="0"/>
            <a:r>
              <a:rPr lang="en-US"/>
              <a:t>He saw his double.</a:t>
            </a:r>
            <a:br>
              <a:rPr lang="en-US"/>
            </a:br>
            <a:endParaRPr lang="en-US"/>
          </a:p>
          <a:p>
            <a:pPr algn="l" rtl="0"/>
            <a:r>
              <a:rPr lang="en-US" b="1" i="1">
                <a:solidFill>
                  <a:srgbClr val="FF0000"/>
                </a:solidFill>
              </a:rPr>
              <a:t>Why didn’t he speak to him? </a:t>
            </a:r>
            <a:endParaRPr lang="en-US" b="1">
              <a:solidFill>
                <a:srgbClr val="FF0000"/>
              </a:solidFill>
            </a:endParaRPr>
          </a:p>
          <a:p>
            <a:pPr algn="l" rtl="0"/>
            <a:r>
              <a:rPr lang="en-US"/>
              <a:t>The train doors shut and it started moving.</a:t>
            </a:r>
            <a:br>
              <a:rPr lang="en-US"/>
            </a:br>
            <a:endParaRPr lang="en-US"/>
          </a:p>
          <a:p>
            <a:pPr algn="l" rtl="0"/>
            <a:r>
              <a:rPr lang="en-US" b="1" i="1">
                <a:solidFill>
                  <a:srgbClr val="FF0000"/>
                </a:solidFill>
              </a:rPr>
              <a:t>How did he find him? </a:t>
            </a:r>
            <a:endParaRPr lang="en-US" b="1">
              <a:solidFill>
                <a:srgbClr val="FF0000"/>
              </a:solidFill>
            </a:endParaRPr>
          </a:p>
          <a:p>
            <a:pPr algn="l" rtl="0"/>
            <a:r>
              <a:rPr lang="en-US"/>
              <a:t>He created a website and posted a description of the man he had seen.</a:t>
            </a:r>
            <a:br>
              <a:rPr lang="en-US"/>
            </a:b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410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i="1">
                <a:solidFill>
                  <a:srgbClr val="FF0000"/>
                </a:solidFill>
              </a:rPr>
              <a:t>What are Patrick and Manuel doing now?</a:t>
            </a:r>
          </a:p>
          <a:p>
            <a:pPr algn="l" rtl="0"/>
            <a:r>
              <a:rPr lang="en-US"/>
              <a:t>They are best friends.</a:t>
            </a:r>
            <a:br>
              <a:rPr lang="en-US"/>
            </a:br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3302868"/>
            <a:ext cx="33623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4418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0872" y="1500527"/>
            <a:ext cx="8229600" cy="3944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MG Bk 3 F-SA__18_1-09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1811.4048" end="16524.297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99992" y="8769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92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3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5245"/>
            <a:ext cx="8229600" cy="4525963"/>
          </a:xfrm>
        </p:spPr>
        <p:txBody>
          <a:bodyPr/>
          <a:lstStyle/>
          <a:p>
            <a:pPr algn="l" rtl="0"/>
            <a:r>
              <a:rPr lang="en-US" sz="2400" b="1" i="1">
                <a:solidFill>
                  <a:srgbClr val="FF0000"/>
                </a:solidFill>
              </a:rPr>
              <a:t>What was the relationship between Asma and Sabah in the past? </a:t>
            </a:r>
            <a:endParaRPr lang="en-US" sz="2400" b="1">
              <a:solidFill>
                <a:srgbClr val="FF0000"/>
              </a:solidFill>
            </a:endParaRPr>
          </a:p>
          <a:p>
            <a:pPr algn="l" rtl="0"/>
            <a:r>
              <a:rPr lang="en-US" sz="2400"/>
              <a:t>They were best friends.</a:t>
            </a:r>
          </a:p>
          <a:p>
            <a:pPr algn="l" rtl="0"/>
            <a:endParaRPr lang="en-US" sz="2400" i="1"/>
          </a:p>
          <a:p>
            <a:pPr algn="l" rtl="0"/>
            <a:r>
              <a:rPr lang="en-US" sz="2400" b="1" i="1">
                <a:solidFill>
                  <a:srgbClr val="FF0000"/>
                </a:solidFill>
              </a:rPr>
              <a:t>Why did they lose contact?</a:t>
            </a:r>
          </a:p>
          <a:p>
            <a:pPr algn="l" rtl="0"/>
            <a:r>
              <a:rPr lang="en-US" sz="2400"/>
              <a:t>Sabah’s family moved away.</a:t>
            </a:r>
            <a:br>
              <a:rPr lang="en-US" sz="2400"/>
            </a:br>
            <a:endParaRPr lang="en-US" sz="2400"/>
          </a:p>
          <a:p>
            <a:pPr algn="l" rtl="0"/>
            <a:r>
              <a:rPr lang="en-US" sz="2400" b="1" i="1">
                <a:solidFill>
                  <a:srgbClr val="FF0000"/>
                </a:solidFill>
              </a:rPr>
              <a:t>Who helped Asma find Sabah? How? </a:t>
            </a:r>
            <a:endParaRPr lang="en-US" sz="2400" b="1">
              <a:solidFill>
                <a:srgbClr val="FF0000"/>
              </a:solidFill>
            </a:endParaRPr>
          </a:p>
          <a:p>
            <a:pPr algn="l" rtl="0"/>
            <a:r>
              <a:rPr lang="en-US" sz="2400"/>
              <a:t>Her grandson Khan showed her how to surf the Web, and they found the phone number. </a:t>
            </a:r>
          </a:p>
          <a:p>
            <a:pPr algn="l" rtl="0"/>
            <a:endParaRPr lang="en-US" sz="2400" i="1"/>
          </a:p>
          <a:p>
            <a:pPr algn="l" rtl="0"/>
            <a:r>
              <a:rPr lang="en-US" sz="2400" b="1" i="1">
                <a:solidFill>
                  <a:srgbClr val="FF0000"/>
                </a:solidFill>
              </a:rPr>
              <a:t>What is the relationship between Sabah and </a:t>
            </a:r>
            <a:r>
              <a:rPr lang="en-US" sz="2400" b="1" i="1" err="1">
                <a:solidFill>
                  <a:srgbClr val="FF0000"/>
                </a:solidFill>
              </a:rPr>
              <a:t>Asma</a:t>
            </a:r>
            <a:r>
              <a:rPr lang="en-US" sz="2400" b="1" i="1">
                <a:solidFill>
                  <a:srgbClr val="FF0000"/>
                </a:solidFill>
              </a:rPr>
              <a:t> now? </a:t>
            </a:r>
            <a:endParaRPr lang="en-US" sz="2400" b="1">
              <a:solidFill>
                <a:srgbClr val="FF0000"/>
              </a:solidFill>
            </a:endParaRPr>
          </a:p>
          <a:p>
            <a:pPr algn="l" rtl="0"/>
            <a:r>
              <a:rPr lang="en-US" sz="2400"/>
              <a:t>They are </a:t>
            </a:r>
            <a:r>
              <a:rPr lang="en-US" sz="2400" b="1"/>
              <a:t>inseparable</a:t>
            </a:r>
            <a:r>
              <a:rPr lang="en-US" sz="2400"/>
              <a:t>.</a:t>
            </a:r>
            <a:br>
              <a:rPr lang="en-US" sz="2400"/>
            </a:b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9654673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inseparable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20888"/>
            <a:ext cx="2438400" cy="2438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20888"/>
            <a:ext cx="2236098" cy="273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244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3025" y="3348831"/>
            <a:ext cx="645795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MG Bk 3 F-SA__18_1-09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8188.390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67944" y="250494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62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1916832"/>
            <a:ext cx="64008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entagon 3"/>
          <p:cNvSpPr/>
          <p:nvPr/>
        </p:nvSpPr>
        <p:spPr>
          <a:xfrm>
            <a:off x="-36512" y="50205"/>
            <a:ext cx="4176712" cy="498475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/>
              <a:t>Group work Strategy</a:t>
            </a:r>
            <a:endParaRPr lang="ar-SA" sz="2000" b="1"/>
          </a:p>
        </p:txBody>
      </p:sp>
      <p:pic>
        <p:nvPicPr>
          <p:cNvPr id="5" name="Picture 2" descr="C:\Users\DIGONTO\Desktop\cooperative_lear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0783" y="5702126"/>
            <a:ext cx="1255713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68565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908720"/>
            <a:ext cx="7437639" cy="478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entagon 3"/>
          <p:cNvSpPr/>
          <p:nvPr/>
        </p:nvSpPr>
        <p:spPr>
          <a:xfrm>
            <a:off x="-36512" y="50205"/>
            <a:ext cx="4176712" cy="498475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/>
              <a:t>Group work Strategy</a:t>
            </a:r>
            <a:endParaRPr lang="ar-SA" sz="2000" b="1"/>
          </a:p>
        </p:txBody>
      </p:sp>
      <p:pic>
        <p:nvPicPr>
          <p:cNvPr id="5" name="Picture 2" descr="C:\Users\DIGONTO\Desktop\cooperative_learn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0783" y="5702126"/>
            <a:ext cx="1255713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421811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/>
            <a:r>
              <a:rPr lang="en-US" sz="2800"/>
              <a:t>In which school subject can you talk about the advantages and disadvantages of the Internet ?</a:t>
            </a:r>
            <a:br>
              <a:rPr lang="en-US" sz="2800"/>
            </a:br>
            <a:endParaRPr lang="en-US" sz="28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2" b="10188"/>
          <a:stretch>
            <a:fillRect/>
          </a:stretch>
        </p:blipFill>
        <p:spPr>
          <a:xfrm rot="16200000">
            <a:off x="3528559" y="2816256"/>
            <a:ext cx="2275953" cy="292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9268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SA"/>
          </a:p>
        </p:txBody>
      </p:sp>
      <p:pic>
        <p:nvPicPr>
          <p:cNvPr id="3075" name="Content Placeholder 7" descr="Clouds_and_Flower1600_1200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16738"/>
          </a:xfrm>
        </p:spPr>
      </p:pic>
      <p:sp>
        <p:nvSpPr>
          <p:cNvPr id="9" name="Rectangle 8"/>
          <p:cNvSpPr/>
          <p:nvPr/>
        </p:nvSpPr>
        <p:spPr>
          <a:xfrm>
            <a:off x="1614268" y="142852"/>
            <a:ext cx="663386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What day is it today?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14480" y="1076910"/>
            <a:ext cx="624401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spc="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What is the date?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pPr algn="ctr" rtl="0"/>
            <a:r>
              <a:rPr lang="en-US"/>
              <a:t>The Internet is a great blessing from Allah that has a lot of advantages. We should thank Allah for this blessing.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212976"/>
            <a:ext cx="2780928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7575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/>
            <a:endParaRPr lang="en-US">
              <a:solidFill>
                <a:srgbClr val="92D050"/>
              </a:solidFill>
            </a:endParaRPr>
          </a:p>
          <a:p>
            <a:pPr algn="ctr" rtl="0"/>
            <a:r>
              <a:rPr lang="en-US">
                <a:solidFill>
                  <a:srgbClr val="92D050"/>
                </a:solidFill>
              </a:rPr>
              <a:t>Is the Internet available in your country?</a:t>
            </a:r>
            <a:endParaRPr lang="ar-SA">
              <a:solidFill>
                <a:srgbClr val="92D050"/>
              </a:solidFill>
            </a:endParaRPr>
          </a:p>
        </p:txBody>
      </p:sp>
      <p:pic>
        <p:nvPicPr>
          <p:cNvPr id="4" name="Picture 2" descr="C:\Users\DIGONTO\Desktop\deleted\20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5963" y="5003800"/>
            <a:ext cx="276701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Users\DIGONTO\Desktop\deleted\untitl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388" y="260350"/>
            <a:ext cx="3251200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381862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8362" y="1700808"/>
            <a:ext cx="4867275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9668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7560840" cy="5791374"/>
          </a:xfrm>
        </p:spPr>
      </p:pic>
      <p:sp>
        <p:nvSpPr>
          <p:cNvPr id="5" name="Rectangle 4"/>
          <p:cNvSpPr/>
          <p:nvPr/>
        </p:nvSpPr>
        <p:spPr>
          <a:xfrm>
            <a:off x="3275856" y="5085184"/>
            <a:ext cx="2736304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ar-SA" sz="6000" b="1"/>
          </a:p>
        </p:txBody>
      </p:sp>
      <p:sp>
        <p:nvSpPr>
          <p:cNvPr id="7" name="Rectangle 6"/>
          <p:cNvSpPr/>
          <p:nvPr/>
        </p:nvSpPr>
        <p:spPr>
          <a:xfrm>
            <a:off x="35504" y="44784"/>
            <a:ext cx="1512000" cy="172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/>
              <a:t>1</a:t>
            </a:r>
            <a:endParaRPr lang="ar-SA" sz="6000" b="1"/>
          </a:p>
        </p:txBody>
      </p:sp>
      <p:sp>
        <p:nvSpPr>
          <p:cNvPr id="8" name="Rectangle 7"/>
          <p:cNvSpPr/>
          <p:nvPr/>
        </p:nvSpPr>
        <p:spPr>
          <a:xfrm>
            <a:off x="1547832" y="44784"/>
            <a:ext cx="1512000" cy="172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/>
              <a:t>2</a:t>
            </a:r>
            <a:endParaRPr lang="ar-SA" sz="6000" b="1"/>
          </a:p>
        </p:txBody>
      </p:sp>
      <p:sp>
        <p:nvSpPr>
          <p:cNvPr id="9" name="Rectangle 8"/>
          <p:cNvSpPr/>
          <p:nvPr/>
        </p:nvSpPr>
        <p:spPr>
          <a:xfrm>
            <a:off x="3060000" y="44784"/>
            <a:ext cx="1512000" cy="172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/>
              <a:t>3</a:t>
            </a:r>
            <a:endParaRPr lang="ar-SA" sz="6000" b="1"/>
          </a:p>
        </p:txBody>
      </p:sp>
      <p:sp>
        <p:nvSpPr>
          <p:cNvPr id="10" name="Rectangle 9"/>
          <p:cNvSpPr/>
          <p:nvPr/>
        </p:nvSpPr>
        <p:spPr>
          <a:xfrm>
            <a:off x="4551984" y="44624"/>
            <a:ext cx="1512000" cy="172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/>
              <a:t>4</a:t>
            </a:r>
            <a:endParaRPr lang="ar-SA" sz="6000" b="1"/>
          </a:p>
        </p:txBody>
      </p:sp>
      <p:sp>
        <p:nvSpPr>
          <p:cNvPr id="11" name="Rectangle 10"/>
          <p:cNvSpPr/>
          <p:nvPr/>
        </p:nvSpPr>
        <p:spPr>
          <a:xfrm>
            <a:off x="6064312" y="44624"/>
            <a:ext cx="1512000" cy="172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/>
              <a:t>5</a:t>
            </a:r>
            <a:endParaRPr lang="ar-SA" sz="6000" b="1"/>
          </a:p>
        </p:txBody>
      </p:sp>
      <p:sp>
        <p:nvSpPr>
          <p:cNvPr id="12" name="Rectangle 11"/>
          <p:cNvSpPr/>
          <p:nvPr/>
        </p:nvSpPr>
        <p:spPr>
          <a:xfrm>
            <a:off x="7576480" y="44624"/>
            <a:ext cx="1512000" cy="172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/>
              <a:t>6</a:t>
            </a:r>
            <a:endParaRPr lang="ar-SA" sz="6000" b="1"/>
          </a:p>
        </p:txBody>
      </p:sp>
      <p:sp>
        <p:nvSpPr>
          <p:cNvPr id="13" name="Rectangle 12"/>
          <p:cNvSpPr/>
          <p:nvPr/>
        </p:nvSpPr>
        <p:spPr>
          <a:xfrm>
            <a:off x="35504" y="1772976"/>
            <a:ext cx="1512000" cy="172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/>
              <a:t>7</a:t>
            </a:r>
            <a:endParaRPr lang="ar-SA" sz="6000" b="1"/>
          </a:p>
        </p:txBody>
      </p:sp>
      <p:sp>
        <p:nvSpPr>
          <p:cNvPr id="14" name="Rectangle 13"/>
          <p:cNvSpPr/>
          <p:nvPr/>
        </p:nvSpPr>
        <p:spPr>
          <a:xfrm>
            <a:off x="1547832" y="1772976"/>
            <a:ext cx="1512000" cy="172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/>
              <a:t>8</a:t>
            </a:r>
            <a:endParaRPr lang="ar-SA" sz="6000" b="1"/>
          </a:p>
        </p:txBody>
      </p:sp>
      <p:sp>
        <p:nvSpPr>
          <p:cNvPr id="15" name="Rectangle 14"/>
          <p:cNvSpPr/>
          <p:nvPr/>
        </p:nvSpPr>
        <p:spPr>
          <a:xfrm>
            <a:off x="3060000" y="1772976"/>
            <a:ext cx="1512000" cy="172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/>
              <a:t>9</a:t>
            </a:r>
            <a:endParaRPr lang="ar-SA" sz="6000" b="1"/>
          </a:p>
        </p:txBody>
      </p:sp>
      <p:sp>
        <p:nvSpPr>
          <p:cNvPr id="16" name="Rectangle 15"/>
          <p:cNvSpPr/>
          <p:nvPr/>
        </p:nvSpPr>
        <p:spPr>
          <a:xfrm>
            <a:off x="4551984" y="1772816"/>
            <a:ext cx="1512000" cy="172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/>
              <a:t>10</a:t>
            </a:r>
            <a:endParaRPr lang="ar-SA" sz="6000" b="1"/>
          </a:p>
        </p:txBody>
      </p:sp>
      <p:sp>
        <p:nvSpPr>
          <p:cNvPr id="17" name="Rectangle 16"/>
          <p:cNvSpPr/>
          <p:nvPr/>
        </p:nvSpPr>
        <p:spPr>
          <a:xfrm>
            <a:off x="6064312" y="1772816"/>
            <a:ext cx="1512000" cy="172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/>
              <a:t>11</a:t>
            </a:r>
            <a:endParaRPr lang="ar-SA" sz="6000" b="1"/>
          </a:p>
        </p:txBody>
      </p:sp>
      <p:sp>
        <p:nvSpPr>
          <p:cNvPr id="18" name="Rectangle 17"/>
          <p:cNvSpPr/>
          <p:nvPr/>
        </p:nvSpPr>
        <p:spPr>
          <a:xfrm>
            <a:off x="7576480" y="1772816"/>
            <a:ext cx="1512000" cy="172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/>
              <a:t>12</a:t>
            </a:r>
            <a:endParaRPr lang="ar-SA" sz="6000" b="1"/>
          </a:p>
        </p:txBody>
      </p:sp>
      <p:sp>
        <p:nvSpPr>
          <p:cNvPr id="19" name="Rectangle 18"/>
          <p:cNvSpPr/>
          <p:nvPr/>
        </p:nvSpPr>
        <p:spPr>
          <a:xfrm>
            <a:off x="35504" y="3501136"/>
            <a:ext cx="1512000" cy="172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/>
              <a:t>13</a:t>
            </a:r>
            <a:endParaRPr lang="ar-SA" sz="6000" b="1"/>
          </a:p>
        </p:txBody>
      </p:sp>
      <p:sp>
        <p:nvSpPr>
          <p:cNvPr id="20" name="Rectangle 19"/>
          <p:cNvSpPr/>
          <p:nvPr/>
        </p:nvSpPr>
        <p:spPr>
          <a:xfrm>
            <a:off x="1547832" y="3501136"/>
            <a:ext cx="1512000" cy="172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/>
              <a:t>14</a:t>
            </a:r>
            <a:endParaRPr lang="ar-SA" sz="6000" b="1"/>
          </a:p>
        </p:txBody>
      </p:sp>
      <p:sp>
        <p:nvSpPr>
          <p:cNvPr id="21" name="Rectangle 20"/>
          <p:cNvSpPr/>
          <p:nvPr/>
        </p:nvSpPr>
        <p:spPr>
          <a:xfrm>
            <a:off x="3060000" y="3501136"/>
            <a:ext cx="1512000" cy="172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/>
              <a:t>15</a:t>
            </a:r>
            <a:endParaRPr lang="ar-SA" sz="6000" b="1"/>
          </a:p>
        </p:txBody>
      </p:sp>
      <p:sp>
        <p:nvSpPr>
          <p:cNvPr id="22" name="Rectangle 21"/>
          <p:cNvSpPr/>
          <p:nvPr/>
        </p:nvSpPr>
        <p:spPr>
          <a:xfrm>
            <a:off x="4551984" y="3500976"/>
            <a:ext cx="1512000" cy="172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/>
              <a:t>16</a:t>
            </a:r>
            <a:endParaRPr lang="ar-SA" sz="6000" b="1"/>
          </a:p>
        </p:txBody>
      </p:sp>
      <p:sp>
        <p:nvSpPr>
          <p:cNvPr id="23" name="Rectangle 22"/>
          <p:cNvSpPr/>
          <p:nvPr/>
        </p:nvSpPr>
        <p:spPr>
          <a:xfrm>
            <a:off x="6064312" y="3500976"/>
            <a:ext cx="1512000" cy="172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/>
              <a:t>17</a:t>
            </a:r>
            <a:endParaRPr lang="ar-SA" sz="6000" b="1"/>
          </a:p>
        </p:txBody>
      </p:sp>
      <p:sp>
        <p:nvSpPr>
          <p:cNvPr id="24" name="Rectangle 23"/>
          <p:cNvSpPr/>
          <p:nvPr/>
        </p:nvSpPr>
        <p:spPr>
          <a:xfrm>
            <a:off x="7576480" y="3500976"/>
            <a:ext cx="1512000" cy="172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/>
              <a:t>18</a:t>
            </a:r>
            <a:endParaRPr lang="ar-SA" sz="6000" b="1"/>
          </a:p>
        </p:txBody>
      </p:sp>
      <p:sp>
        <p:nvSpPr>
          <p:cNvPr id="25" name="Rectangle 24"/>
          <p:cNvSpPr/>
          <p:nvPr/>
        </p:nvSpPr>
        <p:spPr>
          <a:xfrm>
            <a:off x="55528" y="5229328"/>
            <a:ext cx="1512000" cy="172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/>
              <a:t>19</a:t>
            </a:r>
            <a:endParaRPr lang="ar-SA" sz="6000" b="1"/>
          </a:p>
        </p:txBody>
      </p:sp>
      <p:sp>
        <p:nvSpPr>
          <p:cNvPr id="26" name="Rectangle 25"/>
          <p:cNvSpPr/>
          <p:nvPr/>
        </p:nvSpPr>
        <p:spPr>
          <a:xfrm>
            <a:off x="1567856" y="5229328"/>
            <a:ext cx="1512000" cy="172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/>
              <a:t>20</a:t>
            </a:r>
            <a:endParaRPr lang="ar-SA" sz="6000" b="1"/>
          </a:p>
        </p:txBody>
      </p:sp>
      <p:sp>
        <p:nvSpPr>
          <p:cNvPr id="27" name="Rectangle 26"/>
          <p:cNvSpPr/>
          <p:nvPr/>
        </p:nvSpPr>
        <p:spPr>
          <a:xfrm>
            <a:off x="3080024" y="5229328"/>
            <a:ext cx="1512000" cy="172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/>
              <a:t>21</a:t>
            </a:r>
            <a:endParaRPr lang="ar-SA" sz="6000" b="1"/>
          </a:p>
        </p:txBody>
      </p:sp>
      <p:sp>
        <p:nvSpPr>
          <p:cNvPr id="28" name="Rectangle 27"/>
          <p:cNvSpPr/>
          <p:nvPr/>
        </p:nvSpPr>
        <p:spPr>
          <a:xfrm>
            <a:off x="4572008" y="5229168"/>
            <a:ext cx="1512000" cy="17280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/>
              <a:t>22</a:t>
            </a:r>
            <a:endParaRPr lang="ar-SA" sz="6000" b="1"/>
          </a:p>
        </p:txBody>
      </p:sp>
      <p:sp>
        <p:nvSpPr>
          <p:cNvPr id="29" name="Rectangle 28"/>
          <p:cNvSpPr/>
          <p:nvPr/>
        </p:nvSpPr>
        <p:spPr>
          <a:xfrm>
            <a:off x="6084336" y="5229168"/>
            <a:ext cx="1512000" cy="172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/>
              <a:t>23</a:t>
            </a:r>
            <a:endParaRPr lang="ar-SA" sz="6000" b="1"/>
          </a:p>
        </p:txBody>
      </p:sp>
      <p:sp>
        <p:nvSpPr>
          <p:cNvPr id="30" name="Rectangle 29"/>
          <p:cNvSpPr/>
          <p:nvPr/>
        </p:nvSpPr>
        <p:spPr>
          <a:xfrm>
            <a:off x="7596504" y="5229168"/>
            <a:ext cx="1512000" cy="1728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/>
              <a:t>24</a:t>
            </a:r>
            <a:endParaRPr lang="ar-SA" sz="6000" b="1"/>
          </a:p>
        </p:txBody>
      </p:sp>
    </p:spTree>
    <p:extLst>
      <p:ext uri="{BB962C8B-B14F-4D97-AF65-F5344CB8AC3E}">
        <p14:creationId xmlns:p14="http://schemas.microsoft.com/office/powerpoint/2010/main" val="869680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Internet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36351754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/>
            <a:r>
              <a:rPr lang="en-US" i="1"/>
              <a:t>Has the Internet ever helped you meet or reconnect with a friend?</a:t>
            </a:r>
            <a:r>
              <a:rPr lang="en-US"/>
              <a:t> </a:t>
            </a:r>
            <a:br>
              <a:rPr lang="en-US"/>
            </a:br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56" y="2996952"/>
            <a:ext cx="288032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063582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/>
            <a:r>
              <a:rPr lang="en-US">
                <a:solidFill>
                  <a:srgbClr val="0070C0"/>
                </a:solidFill>
                <a:latin typeface="MV Boli" pitchFamily="2" charset="0"/>
                <a:cs typeface="Arial"/>
              </a:rPr>
              <a:t>Open your student’s book </a:t>
            </a:r>
            <a:endParaRPr lang="ar-SA">
              <a:solidFill>
                <a:srgbClr val="0070C0"/>
              </a:solidFill>
              <a:latin typeface="MV Boli" pitchFamily="2" charset="0"/>
            </a:endParaRPr>
          </a:p>
        </p:txBody>
      </p:sp>
      <p:pic>
        <p:nvPicPr>
          <p:cNvPr id="12293" name="عنصر نائب للمحتوى 3" descr="open_book_on_tabl_4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1550" y="3213100"/>
            <a:ext cx="252412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91560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sz="2800" u="sng">
                <a:solidFill>
                  <a:srgbClr val="0070C0"/>
                </a:solidFill>
                <a:latin typeface="MV Boli" pitchFamily="2" charset="0"/>
                <a:cs typeface="MV Boli" pitchFamily="2" charset="0"/>
              </a:rPr>
              <a:t>In this lesson you are going to:</a:t>
            </a:r>
          </a:p>
          <a:p>
            <a:pPr algn="l" rtl="0" eaLnBrk="1" hangingPunct="1"/>
            <a:r>
              <a:rPr lang="en-US" sz="2800">
                <a:latin typeface="MV Boli" pitchFamily="2" charset="0"/>
                <a:cs typeface="MV Boli" pitchFamily="2" charset="0"/>
              </a:rPr>
              <a:t>read the text.</a:t>
            </a:r>
          </a:p>
          <a:p>
            <a:pPr algn="l" rtl="0" eaLnBrk="1" hangingPunct="1"/>
            <a:r>
              <a:rPr lang="en-US" sz="2800">
                <a:latin typeface="MV Boli" pitchFamily="2" charset="0"/>
                <a:cs typeface="MV Boli" pitchFamily="2" charset="0"/>
              </a:rPr>
              <a:t>learn new words.</a:t>
            </a:r>
          </a:p>
          <a:p>
            <a:pPr algn="l" rtl="0" eaLnBrk="1" hangingPunct="1"/>
            <a:r>
              <a:rPr lang="en-US" sz="2800">
                <a:latin typeface="MV Boli" pitchFamily="2" charset="0"/>
                <a:cs typeface="MV Boli" pitchFamily="2" charset="0"/>
              </a:rPr>
              <a:t>answer the questions about the text.</a:t>
            </a:r>
          </a:p>
          <a:p>
            <a:pPr algn="l" rtl="0" eaLnBrk="1" hangingPunct="1"/>
            <a:r>
              <a:rPr lang="en-US" sz="2800">
                <a:latin typeface="MV Boli" pitchFamily="2" charset="0"/>
                <a:cs typeface="MV Boli" pitchFamily="2" charset="0"/>
              </a:rPr>
              <a:t>talk about the advantages and disadvantages of the Internet.</a:t>
            </a:r>
            <a:br>
              <a:rPr lang="en-US" sz="2800">
                <a:latin typeface="MV Boli" pitchFamily="2" charset="0"/>
                <a:cs typeface="MV Boli" pitchFamily="2" charset="0"/>
              </a:rPr>
            </a:br>
            <a:endParaRPr lang="en-US" sz="2800">
              <a:latin typeface="MV Boli" pitchFamily="2" charset="0"/>
              <a:cs typeface="MV Boli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99226" y="404664"/>
            <a:ext cx="31935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47990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6.14"/>
  <p:tag name="AS_TITLE" val="Aspose.Slides for .NET 2.0"/>
  <p:tag name="AS_VERSION" val="2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2896</TotalTime>
  <Words>418</Words>
  <Application>Microsoft Office PowerPoint</Application>
  <PresentationFormat>On-screen Show (4:3)</PresentationFormat>
  <Paragraphs>93</Paragraphs>
  <Slides>31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MV Boli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Internet</vt:lpstr>
      <vt:lpstr>PowerPoint Presentation</vt:lpstr>
      <vt:lpstr>PowerPoint Presentation</vt:lpstr>
      <vt:lpstr>PowerPoint Presentation</vt:lpstr>
      <vt:lpstr>Open your student’s book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inseparable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TALAL ALH</cp:lastModifiedBy>
  <cp:revision>305</cp:revision>
  <dcterms:created xsi:type="dcterms:W3CDTF">2015-10-13T17:08:50Z</dcterms:created>
  <dcterms:modified xsi:type="dcterms:W3CDTF">2020-09-12T08:31:13Z</dcterms:modified>
</cp:coreProperties>
</file>