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303" r:id="rId6"/>
    <p:sldId id="259" r:id="rId7"/>
    <p:sldId id="260" r:id="rId8"/>
    <p:sldId id="264" r:id="rId9"/>
    <p:sldId id="297" r:id="rId10"/>
    <p:sldId id="261" r:id="rId11"/>
    <p:sldId id="265" r:id="rId12"/>
    <p:sldId id="263" r:id="rId13"/>
    <p:sldId id="298" r:id="rId14"/>
    <p:sldId id="295" r:id="rId15"/>
    <p:sldId id="274" r:id="rId16"/>
    <p:sldId id="266" r:id="rId17"/>
    <p:sldId id="294" r:id="rId18"/>
    <p:sldId id="304" r:id="rId19"/>
    <p:sldId id="271" r:id="rId20"/>
    <p:sldId id="285" r:id="rId21"/>
    <p:sldId id="292" r:id="rId22"/>
    <p:sldId id="272" r:id="rId23"/>
    <p:sldId id="305" r:id="rId24"/>
    <p:sldId id="306" r:id="rId25"/>
    <p:sldId id="307" r:id="rId26"/>
    <p:sldId id="308" r:id="rId27"/>
    <p:sldId id="302" r:id="rId28"/>
    <p:sldId id="301" r:id="rId29"/>
  </p:sldIdLst>
  <p:sldSz cx="18288000" cy="10287000"/>
  <p:notesSz cx="6858000" cy="9144000"/>
  <p:embeddedFontLst>
    <p:embeddedFont>
      <p:font typeface="AbdoLine-Light" panose="02000500030000020004" pitchFamily="50" charset="-78"/>
      <p:regular r:id="rId30"/>
    </p:embeddedFont>
    <p:embeddedFont>
      <p:font typeface="Brush Script MT" panose="03060802040406070304" pitchFamily="66" charset="0"/>
      <p:italic r:id="rId31"/>
    </p:embeddedFont>
    <p:embeddedFont>
      <p:font typeface="Calibri" panose="020F0502020204030204" pitchFamily="34" charset="0"/>
      <p:regular r:id="rId32"/>
      <p:bold r:id="rId33"/>
    </p:embeddedFont>
    <p:embeddedFont>
      <p:font typeface="TS Qamus" panose="020B0604020202020204" pitchFamily="34" charset="-78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F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.svg"/><Relationship Id="rId3" Type="http://schemas.openxmlformats.org/officeDocument/2006/relationships/image" Target="../media/image71.svg"/><Relationship Id="rId7" Type="http://schemas.openxmlformats.org/officeDocument/2006/relationships/image" Target="../media/image74.png"/><Relationship Id="rId12" Type="http://schemas.openxmlformats.org/officeDocument/2006/relationships/image" Target="../media/image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78.svg"/><Relationship Id="rId5" Type="http://schemas.openxmlformats.org/officeDocument/2006/relationships/image" Target="../media/image73.sv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8.svg"/><Relationship Id="rId7" Type="http://schemas.openxmlformats.org/officeDocument/2006/relationships/image" Target="../media/image8.svg"/><Relationship Id="rId12" Type="http://schemas.openxmlformats.org/officeDocument/2006/relationships/image" Target="../media/image8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1.png"/><Relationship Id="rId5" Type="http://schemas.openxmlformats.org/officeDocument/2006/relationships/image" Target="../media/image80.svg"/><Relationship Id="rId10" Type="http://schemas.openxmlformats.org/officeDocument/2006/relationships/image" Target="../media/image38.png"/><Relationship Id="rId4" Type="http://schemas.openxmlformats.org/officeDocument/2006/relationships/image" Target="../media/image79.pn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8.png"/><Relationship Id="rId3" Type="http://schemas.openxmlformats.org/officeDocument/2006/relationships/image" Target="../media/image26.svg"/><Relationship Id="rId7" Type="http://schemas.openxmlformats.org/officeDocument/2006/relationships/image" Target="../media/image55.svg"/><Relationship Id="rId12" Type="http://schemas.openxmlformats.org/officeDocument/2006/relationships/image" Target="../media/image8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83.png"/><Relationship Id="rId5" Type="http://schemas.openxmlformats.org/officeDocument/2006/relationships/image" Target="../media/image57.svg"/><Relationship Id="rId10" Type="http://schemas.openxmlformats.org/officeDocument/2006/relationships/image" Target="../media/image10.jpeg"/><Relationship Id="rId4" Type="http://schemas.openxmlformats.org/officeDocument/2006/relationships/image" Target="../media/image56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67.png"/><Relationship Id="rId3" Type="http://schemas.openxmlformats.org/officeDocument/2006/relationships/image" Target="../media/image63.svg"/><Relationship Id="rId7" Type="http://schemas.openxmlformats.org/officeDocument/2006/relationships/image" Target="../media/image8.svg"/><Relationship Id="rId12" Type="http://schemas.openxmlformats.org/officeDocument/2006/relationships/image" Target="../media/image8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6.png"/><Relationship Id="rId5" Type="http://schemas.openxmlformats.org/officeDocument/2006/relationships/image" Target="../media/image65.svg"/><Relationship Id="rId10" Type="http://schemas.openxmlformats.org/officeDocument/2006/relationships/image" Target="../media/image85.png"/><Relationship Id="rId4" Type="http://schemas.openxmlformats.org/officeDocument/2006/relationships/image" Target="../media/image64.png"/><Relationship Id="rId9" Type="http://schemas.openxmlformats.org/officeDocument/2006/relationships/image" Target="../media/image10.jpeg"/><Relationship Id="rId1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0.jpeg"/><Relationship Id="rId18" Type="http://schemas.openxmlformats.org/officeDocument/2006/relationships/image" Target="../media/image100.png"/><Relationship Id="rId3" Type="http://schemas.openxmlformats.org/officeDocument/2006/relationships/image" Target="../media/image89.svg"/><Relationship Id="rId21" Type="http://schemas.openxmlformats.org/officeDocument/2006/relationships/image" Target="../media/image102.png"/><Relationship Id="rId7" Type="http://schemas.openxmlformats.org/officeDocument/2006/relationships/image" Target="../media/image93.svg"/><Relationship Id="rId12" Type="http://schemas.openxmlformats.org/officeDocument/2006/relationships/image" Target="../media/image9.jpg"/><Relationship Id="rId17" Type="http://schemas.openxmlformats.org/officeDocument/2006/relationships/image" Target="../media/image99.svg"/><Relationship Id="rId2" Type="http://schemas.openxmlformats.org/officeDocument/2006/relationships/image" Target="../media/image88.png"/><Relationship Id="rId16" Type="http://schemas.openxmlformats.org/officeDocument/2006/relationships/image" Target="../media/image98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8.svg"/><Relationship Id="rId5" Type="http://schemas.openxmlformats.org/officeDocument/2006/relationships/image" Target="../media/image91.svg"/><Relationship Id="rId15" Type="http://schemas.openxmlformats.org/officeDocument/2006/relationships/image" Target="../media/image97.png"/><Relationship Id="rId10" Type="http://schemas.openxmlformats.org/officeDocument/2006/relationships/image" Target="../media/image7.png"/><Relationship Id="rId19" Type="http://schemas.openxmlformats.org/officeDocument/2006/relationships/image" Target="../media/image101.svg"/><Relationship Id="rId4" Type="http://schemas.openxmlformats.org/officeDocument/2006/relationships/image" Target="../media/image90.png"/><Relationship Id="rId9" Type="http://schemas.openxmlformats.org/officeDocument/2006/relationships/image" Target="../media/image95.svg"/><Relationship Id="rId14" Type="http://schemas.openxmlformats.org/officeDocument/2006/relationships/image" Target="../media/image96.png"/><Relationship Id="rId22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.jpg"/><Relationship Id="rId18" Type="http://schemas.openxmlformats.org/officeDocument/2006/relationships/image" Target="../media/image105.png"/><Relationship Id="rId3" Type="http://schemas.openxmlformats.org/officeDocument/2006/relationships/image" Target="../media/image89.svg"/><Relationship Id="rId7" Type="http://schemas.openxmlformats.org/officeDocument/2006/relationships/image" Target="../media/image93.svg"/><Relationship Id="rId12" Type="http://schemas.openxmlformats.org/officeDocument/2006/relationships/image" Target="../media/image8.svg"/><Relationship Id="rId17" Type="http://schemas.openxmlformats.org/officeDocument/2006/relationships/image" Target="../media/image99.svg"/><Relationship Id="rId2" Type="http://schemas.openxmlformats.org/officeDocument/2006/relationships/image" Target="../media/image88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7.png"/><Relationship Id="rId5" Type="http://schemas.openxmlformats.org/officeDocument/2006/relationships/image" Target="../media/image91.svg"/><Relationship Id="rId15" Type="http://schemas.openxmlformats.org/officeDocument/2006/relationships/image" Target="../media/image97.png"/><Relationship Id="rId10" Type="http://schemas.openxmlformats.org/officeDocument/2006/relationships/image" Target="../media/image104.png"/><Relationship Id="rId19" Type="http://schemas.openxmlformats.org/officeDocument/2006/relationships/image" Target="../media/image38.png"/><Relationship Id="rId4" Type="http://schemas.openxmlformats.org/officeDocument/2006/relationships/image" Target="../media/image90.png"/><Relationship Id="rId9" Type="http://schemas.openxmlformats.org/officeDocument/2006/relationships/image" Target="../media/image95.svg"/><Relationship Id="rId1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svg"/><Relationship Id="rId7" Type="http://schemas.openxmlformats.org/officeDocument/2006/relationships/image" Target="../media/image111.svg"/><Relationship Id="rId12" Type="http://schemas.openxmlformats.org/officeDocument/2006/relationships/image" Target="../media/image114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0.jpeg"/><Relationship Id="rId5" Type="http://schemas.openxmlformats.org/officeDocument/2006/relationships/image" Target="../media/image109.svg"/><Relationship Id="rId10" Type="http://schemas.openxmlformats.org/officeDocument/2006/relationships/image" Target="../media/image9.jpg"/><Relationship Id="rId4" Type="http://schemas.openxmlformats.org/officeDocument/2006/relationships/image" Target="../media/image108.png"/><Relationship Id="rId9" Type="http://schemas.openxmlformats.org/officeDocument/2006/relationships/image" Target="../media/image11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8.svg"/><Relationship Id="rId7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10.jpeg"/><Relationship Id="rId10" Type="http://schemas.openxmlformats.org/officeDocument/2006/relationships/image" Target="../media/image116.png"/><Relationship Id="rId4" Type="http://schemas.openxmlformats.org/officeDocument/2006/relationships/image" Target="../media/image9.jpg"/><Relationship Id="rId9" Type="http://schemas.openxmlformats.org/officeDocument/2006/relationships/image" Target="../media/image1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17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12" Type="http://schemas.openxmlformats.org/officeDocument/2006/relationships/image" Target="../media/image3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image" Target="../media/image59.svg"/><Relationship Id="rId15" Type="http://schemas.openxmlformats.org/officeDocument/2006/relationships/image" Target="../media/image119.png"/><Relationship Id="rId10" Type="http://schemas.openxmlformats.org/officeDocument/2006/relationships/image" Target="../media/image57.svg"/><Relationship Id="rId4" Type="http://schemas.openxmlformats.org/officeDocument/2006/relationships/image" Target="../media/image58.png"/><Relationship Id="rId9" Type="http://schemas.openxmlformats.org/officeDocument/2006/relationships/image" Target="../media/image56.png"/><Relationship Id="rId14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jpe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0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12" Type="http://schemas.openxmlformats.org/officeDocument/2006/relationships/image" Target="../media/image3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10.jpeg"/><Relationship Id="rId5" Type="http://schemas.openxmlformats.org/officeDocument/2006/relationships/image" Target="../media/image57.svg"/><Relationship Id="rId10" Type="http://schemas.openxmlformats.org/officeDocument/2006/relationships/image" Target="../media/image9.jpg"/><Relationship Id="rId4" Type="http://schemas.openxmlformats.org/officeDocument/2006/relationships/image" Target="../media/image56.png"/><Relationship Id="rId9" Type="http://schemas.openxmlformats.org/officeDocument/2006/relationships/image" Target="../media/image8.svg"/><Relationship Id="rId14" Type="http://schemas.openxmlformats.org/officeDocument/2006/relationships/image" Target="../media/image12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23.png"/><Relationship Id="rId3" Type="http://schemas.openxmlformats.org/officeDocument/2006/relationships/image" Target="../media/image63.svg"/><Relationship Id="rId7" Type="http://schemas.openxmlformats.org/officeDocument/2006/relationships/image" Target="../media/image8.svg"/><Relationship Id="rId12" Type="http://schemas.openxmlformats.org/officeDocument/2006/relationships/image" Target="../media/image121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8.png"/><Relationship Id="rId5" Type="http://schemas.openxmlformats.org/officeDocument/2006/relationships/image" Target="../media/image65.svg"/><Relationship Id="rId10" Type="http://schemas.openxmlformats.org/officeDocument/2006/relationships/image" Target="../media/image122.png"/><Relationship Id="rId4" Type="http://schemas.openxmlformats.org/officeDocument/2006/relationships/image" Target="../media/image64.png"/><Relationship Id="rId9" Type="http://schemas.openxmlformats.org/officeDocument/2006/relationships/image" Target="../media/image10.jpeg"/><Relationship Id="rId14" Type="http://schemas.openxmlformats.org/officeDocument/2006/relationships/image" Target="../media/image1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38.png"/><Relationship Id="rId3" Type="http://schemas.openxmlformats.org/officeDocument/2006/relationships/image" Target="../media/image63.svg"/><Relationship Id="rId7" Type="http://schemas.openxmlformats.org/officeDocument/2006/relationships/image" Target="../media/image8.svg"/><Relationship Id="rId12" Type="http://schemas.openxmlformats.org/officeDocument/2006/relationships/image" Target="../media/image12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6.png"/><Relationship Id="rId5" Type="http://schemas.openxmlformats.org/officeDocument/2006/relationships/image" Target="../media/image65.svg"/><Relationship Id="rId10" Type="http://schemas.openxmlformats.org/officeDocument/2006/relationships/image" Target="../media/image125.png"/><Relationship Id="rId4" Type="http://schemas.openxmlformats.org/officeDocument/2006/relationships/image" Target="../media/image64.png"/><Relationship Id="rId9" Type="http://schemas.openxmlformats.org/officeDocument/2006/relationships/image" Target="../media/image10.jpeg"/><Relationship Id="rId14" Type="http://schemas.openxmlformats.org/officeDocument/2006/relationships/image" Target="../media/image1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5" Type="http://schemas.openxmlformats.org/officeDocument/2006/relationships/image" Target="../media/image121.GIF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5" Type="http://schemas.openxmlformats.org/officeDocument/2006/relationships/image" Target="../media/image121.GIF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1.GIF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5" Type="http://schemas.openxmlformats.org/officeDocument/2006/relationships/image" Target="../media/image130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2.png"/><Relationship Id="rId5" Type="http://schemas.openxmlformats.org/officeDocument/2006/relationships/image" Target="../media/image4.sv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7.png"/><Relationship Id="rId18" Type="http://schemas.openxmlformats.org/officeDocument/2006/relationships/hyperlink" Target="https://learningapps.org/display?v=pimzj565a22" TargetMode="External"/><Relationship Id="rId3" Type="http://schemas.openxmlformats.org/officeDocument/2006/relationships/image" Target="../media/image89.svg"/><Relationship Id="rId21" Type="http://schemas.openxmlformats.org/officeDocument/2006/relationships/image" Target="../media/image134.svg"/><Relationship Id="rId7" Type="http://schemas.openxmlformats.org/officeDocument/2006/relationships/image" Target="../media/image93.svg"/><Relationship Id="rId12" Type="http://schemas.openxmlformats.org/officeDocument/2006/relationships/image" Target="../media/image96.png"/><Relationship Id="rId17" Type="http://schemas.openxmlformats.org/officeDocument/2006/relationships/image" Target="../media/image101.svg"/><Relationship Id="rId2" Type="http://schemas.openxmlformats.org/officeDocument/2006/relationships/image" Target="../media/image88.png"/><Relationship Id="rId16" Type="http://schemas.openxmlformats.org/officeDocument/2006/relationships/image" Target="../media/image100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10.jpeg"/><Relationship Id="rId5" Type="http://schemas.openxmlformats.org/officeDocument/2006/relationships/image" Target="../media/image91.svg"/><Relationship Id="rId15" Type="http://schemas.openxmlformats.org/officeDocument/2006/relationships/image" Target="../media/image99.svg"/><Relationship Id="rId10" Type="http://schemas.openxmlformats.org/officeDocument/2006/relationships/image" Target="../media/image9.jpg"/><Relationship Id="rId19" Type="http://schemas.openxmlformats.org/officeDocument/2006/relationships/image" Target="../media/image37.png"/><Relationship Id="rId4" Type="http://schemas.openxmlformats.org/officeDocument/2006/relationships/image" Target="../media/image90.png"/><Relationship Id="rId9" Type="http://schemas.openxmlformats.org/officeDocument/2006/relationships/image" Target="../media/image95.svg"/><Relationship Id="rId14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svg"/><Relationship Id="rId7" Type="http://schemas.openxmlformats.org/officeDocument/2006/relationships/image" Target="../media/image111.svg"/><Relationship Id="rId12" Type="http://schemas.openxmlformats.org/officeDocument/2006/relationships/image" Target="../media/image114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0.jpeg"/><Relationship Id="rId5" Type="http://schemas.openxmlformats.org/officeDocument/2006/relationships/image" Target="../media/image109.svg"/><Relationship Id="rId10" Type="http://schemas.openxmlformats.org/officeDocument/2006/relationships/image" Target="../media/image9.jpg"/><Relationship Id="rId4" Type="http://schemas.openxmlformats.org/officeDocument/2006/relationships/image" Target="../media/image108.png"/><Relationship Id="rId9" Type="http://schemas.openxmlformats.org/officeDocument/2006/relationships/image" Target="../media/image1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36.svg"/><Relationship Id="rId3" Type="http://schemas.openxmlformats.org/officeDocument/2006/relationships/image" Target="../media/image24.svg"/><Relationship Id="rId21" Type="http://schemas.openxmlformats.org/officeDocument/2006/relationships/image" Target="../media/image38.png"/><Relationship Id="rId7" Type="http://schemas.openxmlformats.org/officeDocument/2006/relationships/image" Target="../media/image28.svg"/><Relationship Id="rId12" Type="http://schemas.openxmlformats.org/officeDocument/2006/relationships/slide" Target="slide14.xml"/><Relationship Id="rId17" Type="http://schemas.openxmlformats.org/officeDocument/2006/relationships/image" Target="../media/image35.png"/><Relationship Id="rId2" Type="http://schemas.openxmlformats.org/officeDocument/2006/relationships/image" Target="../media/image23.png"/><Relationship Id="rId16" Type="http://schemas.openxmlformats.org/officeDocument/2006/relationships/image" Target="../media/image10.jpe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9.jpg"/><Relationship Id="rId10" Type="http://schemas.openxmlformats.org/officeDocument/2006/relationships/image" Target="../media/image31.png"/><Relationship Id="rId19" Type="http://schemas.openxmlformats.org/officeDocument/2006/relationships/hyperlink" Target="https://learningapps.org/display?v=pzw915w7322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49.png"/><Relationship Id="rId18" Type="http://schemas.openxmlformats.org/officeDocument/2006/relationships/image" Target="../media/image9.jp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48.png"/><Relationship Id="rId17" Type="http://schemas.openxmlformats.org/officeDocument/2006/relationships/image" Target="../media/image52.svg"/><Relationship Id="rId2" Type="http://schemas.openxmlformats.org/officeDocument/2006/relationships/image" Target="../media/image39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7.svg"/><Relationship Id="rId5" Type="http://schemas.openxmlformats.org/officeDocument/2006/relationships/image" Target="../media/image42.svg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jpe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49.png"/><Relationship Id="rId18" Type="http://schemas.openxmlformats.org/officeDocument/2006/relationships/image" Target="../media/image9.jp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48.png"/><Relationship Id="rId17" Type="http://schemas.openxmlformats.org/officeDocument/2006/relationships/image" Target="../media/image52.svg"/><Relationship Id="rId2" Type="http://schemas.openxmlformats.org/officeDocument/2006/relationships/image" Target="../media/image39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7.svg"/><Relationship Id="rId5" Type="http://schemas.openxmlformats.org/officeDocument/2006/relationships/image" Target="../media/image42.svg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jpe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8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12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10.jpeg"/><Relationship Id="rId5" Type="http://schemas.openxmlformats.org/officeDocument/2006/relationships/image" Target="../media/image57.svg"/><Relationship Id="rId10" Type="http://schemas.openxmlformats.org/officeDocument/2006/relationships/image" Target="../media/image9.jpg"/><Relationship Id="rId4" Type="http://schemas.openxmlformats.org/officeDocument/2006/relationships/image" Target="../media/image56.png"/><Relationship Id="rId9" Type="http://schemas.openxmlformats.org/officeDocument/2006/relationships/image" Target="../media/image8.svg"/><Relationship Id="rId1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68.png"/><Relationship Id="rId3" Type="http://schemas.openxmlformats.org/officeDocument/2006/relationships/image" Target="../media/image63.svg"/><Relationship Id="rId7" Type="http://schemas.openxmlformats.org/officeDocument/2006/relationships/image" Target="../media/image8.svg"/><Relationship Id="rId12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6.png"/><Relationship Id="rId5" Type="http://schemas.openxmlformats.org/officeDocument/2006/relationships/image" Target="../media/image65.svg"/><Relationship Id="rId10" Type="http://schemas.openxmlformats.org/officeDocument/2006/relationships/image" Target="../media/image60.png"/><Relationship Id="rId4" Type="http://schemas.openxmlformats.org/officeDocument/2006/relationships/image" Target="../media/image64.pn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9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12" Type="http://schemas.openxmlformats.org/officeDocument/2006/relationships/image" Target="../media/image3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10.jpeg"/><Relationship Id="rId5" Type="http://schemas.openxmlformats.org/officeDocument/2006/relationships/image" Target="../media/image57.svg"/><Relationship Id="rId10" Type="http://schemas.openxmlformats.org/officeDocument/2006/relationships/image" Target="../media/image9.jpg"/><Relationship Id="rId4" Type="http://schemas.openxmlformats.org/officeDocument/2006/relationships/image" Target="../media/image56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7066AD6-D26D-15B6-829C-B247F2A55384}"/>
              </a:ext>
            </a:extLst>
          </p:cNvPr>
          <p:cNvSpPr/>
          <p:nvPr/>
        </p:nvSpPr>
        <p:spPr>
          <a:xfrm>
            <a:off x="4938133" y="-342900"/>
            <a:ext cx="557877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 واجب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06A6060-2C0E-8CEF-5F5A-A32DA81002A3}"/>
              </a:ext>
            </a:extLst>
          </p:cNvPr>
          <p:cNvSpPr/>
          <p:nvPr/>
        </p:nvSpPr>
        <p:spPr>
          <a:xfrm>
            <a:off x="14004184" y="8304276"/>
            <a:ext cx="36222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36</a:t>
            </a:r>
          </a:p>
        </p:txBody>
      </p:sp>
      <p:pic>
        <p:nvPicPr>
          <p:cNvPr id="12" name="رسم 11" descr="السهم: دوران إلى اليمين مع تعبئة خالصة">
            <a:extLst>
              <a:ext uri="{FF2B5EF4-FFF2-40B4-BE49-F238E27FC236}">
                <a16:creationId xmlns:a16="http://schemas.microsoft.com/office/drawing/2014/main" id="{9FDEA55D-4313-3B29-6570-73D8F48E6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956FAD41-85EF-5B91-1D09-1B0AA760BB6A}"/>
              </a:ext>
            </a:extLst>
          </p:cNvPr>
          <p:cNvSpPr/>
          <p:nvPr/>
        </p:nvSpPr>
        <p:spPr>
          <a:xfrm>
            <a:off x="10074045" y="1779863"/>
            <a:ext cx="37753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تدرب وحل المسائل : </a:t>
            </a:r>
          </a:p>
        </p:txBody>
      </p:sp>
      <p:pic>
        <p:nvPicPr>
          <p:cNvPr id="18" name="صورة 1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A6C2A592-5220-043E-8A31-09D3F2ABD9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821" y="1190650"/>
            <a:ext cx="1672338" cy="16723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F1DCF19-12B0-2CA3-D134-14644748EA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26705" y="2808042"/>
            <a:ext cx="10642580" cy="2302722"/>
          </a:xfrm>
          <a:prstGeom prst="rect">
            <a:avLst/>
          </a:prstGeom>
        </p:spPr>
      </p:pic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AF7FE523-AEEA-4396-E736-EA5574CCDFED}"/>
              </a:ext>
            </a:extLst>
          </p:cNvPr>
          <p:cNvSpPr/>
          <p:nvPr/>
        </p:nvSpPr>
        <p:spPr>
          <a:xfrm flipH="1">
            <a:off x="2732300" y="4305300"/>
            <a:ext cx="925299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862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9825">
            <a:off x="12428590" y="31687"/>
            <a:ext cx="6124762" cy="74572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6535">
            <a:off x="14228658" y="3648468"/>
            <a:ext cx="5566337" cy="6713784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742CB327-E753-6DD5-BEAF-DD894E388404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343BE946-216B-684B-E62C-F158FD37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0" y="9248213"/>
            <a:ext cx="1314839" cy="86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1923821-440E-D637-93E2-EE87113C5BA1}"/>
              </a:ext>
            </a:extLst>
          </p:cNvPr>
          <p:cNvSpPr/>
          <p:nvPr/>
        </p:nvSpPr>
        <p:spPr>
          <a:xfrm>
            <a:off x="14706600" y="5295548"/>
            <a:ext cx="3712394" cy="37341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8539084-F6D9-3E29-8418-97E466689CBD}"/>
              </a:ext>
            </a:extLst>
          </p:cNvPr>
          <p:cNvSpPr/>
          <p:nvPr/>
        </p:nvSpPr>
        <p:spPr>
          <a:xfrm>
            <a:off x="2080649" y="299046"/>
            <a:ext cx="1006076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FDFCB65E-120D-95B6-7E0A-C9028F3F88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320" y="5295549"/>
            <a:ext cx="1406466" cy="140646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E2984B5-3A2A-9815-6185-9F10F53E7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1955" y="2292632"/>
            <a:ext cx="11652217" cy="698569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BCE47AD-50D8-514A-CCF8-25E10F2CC6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70057" y="5960682"/>
            <a:ext cx="3375761" cy="29344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752600" y="-190500"/>
            <a:ext cx="4147798" cy="419354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6CD06FD-23EF-F48F-1AC8-2E940A476BD3}"/>
              </a:ext>
            </a:extLst>
          </p:cNvPr>
          <p:cNvSpPr/>
          <p:nvPr/>
        </p:nvSpPr>
        <p:spPr>
          <a:xfrm>
            <a:off x="-511542" y="1906272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39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2CE1D266-07E9-E210-C22E-C085FCCD0D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3482" y="1038787"/>
            <a:ext cx="914400" cy="9144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88B56EA-5844-45CF-23B7-A5E5C03441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35842">
            <a:off x="13360971" y="959165"/>
            <a:ext cx="3525033" cy="37950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C7CFB51-2B0D-8B09-5BC7-5B5E898F024D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38042" flipH="1">
            <a:off x="13664814" y="-123553"/>
            <a:ext cx="4081628" cy="51606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9259" flipH="1">
            <a:off x="14001352" y="5336265"/>
            <a:ext cx="3966043" cy="4406714"/>
          </a:xfrm>
          <a:prstGeom prst="rect">
            <a:avLst/>
          </a:prstGeom>
        </p:spPr>
      </p:pic>
      <p:pic>
        <p:nvPicPr>
          <p:cNvPr id="7" name="رسم 6" descr="السهم: دوران إلى اليمين مع تعبئة خالصة">
            <a:extLst>
              <a:ext uri="{FF2B5EF4-FFF2-40B4-BE49-F238E27FC236}">
                <a16:creationId xmlns:a16="http://schemas.microsoft.com/office/drawing/2014/main" id="{DC1979E8-DE8A-1220-AF1F-7ED698324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71330" y="6591300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BD117C9-C6E0-0044-4E30-BF91BAE645D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574" y="6211705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B688635-B3D0-7FAE-AFE1-03FD8AA80BCA}"/>
              </a:ext>
            </a:extLst>
          </p:cNvPr>
          <p:cNvSpPr/>
          <p:nvPr/>
        </p:nvSpPr>
        <p:spPr>
          <a:xfrm>
            <a:off x="1066800" y="95425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E27D33B5-3D74-DBEE-CC20-D7040A43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2" y="9321087"/>
            <a:ext cx="1279874" cy="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F4EB0B39-399A-EA69-FBF0-965BBF4C613C}"/>
              </a:ext>
            </a:extLst>
          </p:cNvPr>
          <p:cNvSpPr/>
          <p:nvPr/>
        </p:nvSpPr>
        <p:spPr>
          <a:xfrm>
            <a:off x="3025553" y="299046"/>
            <a:ext cx="1006076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EE4CD21-C802-9E20-69EC-0FD03D95A2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97285">
            <a:off x="14470897" y="533357"/>
            <a:ext cx="2749900" cy="2960572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BCDCC711-89E4-841F-1B6A-E594DA1888E0}"/>
              </a:ext>
            </a:extLst>
          </p:cNvPr>
          <p:cNvSpPr/>
          <p:nvPr/>
        </p:nvSpPr>
        <p:spPr>
          <a:xfrm>
            <a:off x="14286539" y="7558637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 39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05765FD-92DE-78D6-4EAC-E2E6953664C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" t="1540" r="-287" b="55159"/>
          <a:stretch/>
        </p:blipFill>
        <p:spPr>
          <a:xfrm>
            <a:off x="1904424" y="1715721"/>
            <a:ext cx="11903833" cy="296863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C3FEF16-4121-FC4D-11F3-D57BAF47A2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5000" y="5602645"/>
            <a:ext cx="11440923" cy="3274655"/>
          </a:xfrm>
          <a:prstGeom prst="rect">
            <a:avLst/>
          </a:prstGeom>
        </p:spPr>
      </p:pic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556C8750-8728-3F70-268B-51F2A12B9152}"/>
              </a:ext>
            </a:extLst>
          </p:cNvPr>
          <p:cNvCxnSpPr/>
          <p:nvPr/>
        </p:nvCxnSpPr>
        <p:spPr>
          <a:xfrm flipH="1" flipV="1">
            <a:off x="2787143" y="5058233"/>
            <a:ext cx="10299177" cy="8526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8235">
            <a:off x="15439939" y="4331401"/>
            <a:ext cx="4578226" cy="78443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148310" y="-947627"/>
            <a:ext cx="7285637" cy="77959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6221">
            <a:off x="-265507" y="5793151"/>
            <a:ext cx="5418069" cy="627355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337F866-61A2-8E17-7FA8-BF6B4010ACD4}"/>
              </a:ext>
            </a:extLst>
          </p:cNvPr>
          <p:cNvSpPr/>
          <p:nvPr/>
        </p:nvSpPr>
        <p:spPr>
          <a:xfrm>
            <a:off x="1786137" y="1187978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EC82D7B-F193-1B22-FCB0-38E4BE5B4D1B}"/>
              </a:ext>
            </a:extLst>
          </p:cNvPr>
          <p:cNvSpPr/>
          <p:nvPr/>
        </p:nvSpPr>
        <p:spPr>
          <a:xfrm>
            <a:off x="103" y="164071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39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4489DA94-2DB3-6D9C-6CA3-66C5862A9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94767" y="1206978"/>
            <a:ext cx="914400" cy="914400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880E6E4A-6ED4-B7B4-A5F1-B8F1F79C7866}"/>
              </a:ext>
            </a:extLst>
          </p:cNvPr>
          <p:cNvSpPr/>
          <p:nvPr/>
        </p:nvSpPr>
        <p:spPr>
          <a:xfrm>
            <a:off x="1349844" y="963930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886BDD20-8EFC-1BFA-C725-23ED3F76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8" y="9505338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D04B41B5-35CD-C839-7495-FA64E0097B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517" y="3027865"/>
            <a:ext cx="1054351" cy="1054351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9BCC301-2E3F-FA5A-92DD-6841CD743C2E}"/>
              </a:ext>
            </a:extLst>
          </p:cNvPr>
          <p:cNvSpPr/>
          <p:nvPr/>
        </p:nvSpPr>
        <p:spPr>
          <a:xfrm>
            <a:off x="4330273" y="298354"/>
            <a:ext cx="1006076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380C0BE6-E1D7-ADCD-26F9-7DCCE996F576}"/>
              </a:ext>
            </a:extLst>
          </p:cNvPr>
          <p:cNvCxnSpPr>
            <a:cxnSpLocks/>
          </p:cNvCxnSpPr>
          <p:nvPr/>
        </p:nvCxnSpPr>
        <p:spPr>
          <a:xfrm>
            <a:off x="9296400" y="3238500"/>
            <a:ext cx="0" cy="53362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صورة 9">
            <a:extLst>
              <a:ext uri="{FF2B5EF4-FFF2-40B4-BE49-F238E27FC236}">
                <a16:creationId xmlns:a16="http://schemas.microsoft.com/office/drawing/2014/main" id="{74EFE6AB-0C71-4FB1-AD6B-F8608FDBFB8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7900" y="1869641"/>
            <a:ext cx="13792199" cy="231644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02C1045-3285-0137-DC79-78A52DF9DB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943608">
            <a:off x="15394014" y="5022347"/>
            <a:ext cx="2749900" cy="38708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6937508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41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6E02663-0385-83C2-BF92-A49EA08713C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DA8DDFC-54A4-0A29-F630-4407C7407D96}"/>
              </a:ext>
            </a:extLst>
          </p:cNvPr>
          <p:cNvSpPr/>
          <p:nvPr/>
        </p:nvSpPr>
        <p:spPr>
          <a:xfrm>
            <a:off x="1212874" y="93139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3" name="Picture 2" descr="نتيجة الصورة لـ عصفور تويتر">
            <a:extLst>
              <a:ext uri="{FF2B5EF4-FFF2-40B4-BE49-F238E27FC236}">
                <a16:creationId xmlns:a16="http://schemas.microsoft.com/office/drawing/2014/main" id="{5339D3FA-78B0-1D40-F318-E4F3FC4E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7481"/>
            <a:ext cx="140346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81009B7E-F359-10E5-FA74-A187637B91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594" y="1588423"/>
            <a:ext cx="1277000" cy="12770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F79F68-011B-537E-0BC3-6CCC4F96D5A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029" y="1409700"/>
            <a:ext cx="11118679" cy="1015663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11FD0AF-B60F-B355-32E9-93B60D1680B0}"/>
              </a:ext>
            </a:extLst>
          </p:cNvPr>
          <p:cNvSpPr/>
          <p:nvPr/>
        </p:nvSpPr>
        <p:spPr>
          <a:xfrm>
            <a:off x="3028759" y="299046"/>
            <a:ext cx="1005435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FA4110A-91E3-8C4E-924A-C6962F9EAAD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770" y="2518522"/>
            <a:ext cx="13387196" cy="157425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BED8211-F032-AFCF-3CA5-F4D1FD4550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678862">
            <a:off x="15413338" y="1358848"/>
            <a:ext cx="3135753" cy="4206605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6EE944E-FCD0-554D-D0BD-229AA82B902C}"/>
              </a:ext>
            </a:extLst>
          </p:cNvPr>
          <p:cNvSpPr/>
          <p:nvPr/>
        </p:nvSpPr>
        <p:spPr>
          <a:xfrm>
            <a:off x="5357287" y="3390900"/>
            <a:ext cx="3634313" cy="838200"/>
          </a:xfrm>
          <a:prstGeom prst="rect">
            <a:avLst/>
          </a:prstGeom>
          <a:solidFill>
            <a:srgbClr val="FFFAEF"/>
          </a:solidFill>
          <a:ln>
            <a:solidFill>
              <a:srgbClr val="FFFA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5B9499F0-DF7D-96E0-3EA9-BB7A97C50289}"/>
              </a:ext>
            </a:extLst>
          </p:cNvPr>
          <p:cNvCxnSpPr>
            <a:cxnSpLocks/>
          </p:cNvCxnSpPr>
          <p:nvPr/>
        </p:nvCxnSpPr>
        <p:spPr>
          <a:xfrm>
            <a:off x="8382000" y="3437304"/>
            <a:ext cx="0" cy="55626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15FA804-1D99-25E4-2C0B-EE3A45E5A437}"/>
              </a:ext>
            </a:extLst>
          </p:cNvPr>
          <p:cNvSpPr/>
          <p:nvPr/>
        </p:nvSpPr>
        <p:spPr>
          <a:xfrm>
            <a:off x="701731" y="3299901"/>
            <a:ext cx="3634313" cy="838200"/>
          </a:xfrm>
          <a:prstGeom prst="rect">
            <a:avLst/>
          </a:prstGeom>
          <a:solidFill>
            <a:srgbClr val="FFFAEF"/>
          </a:solidFill>
          <a:ln>
            <a:solidFill>
              <a:srgbClr val="FFFA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76A074C-F39F-D308-CA9B-7D6809FD73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29809" y="3130023"/>
            <a:ext cx="3903015" cy="10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6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8674" flipH="1">
            <a:off x="-3324097" y="-2494006"/>
            <a:ext cx="5339896" cy="7397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4876">
            <a:off x="13336393" y="4156432"/>
            <a:ext cx="5128022" cy="8469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" y="1029578"/>
            <a:ext cx="12496800" cy="88308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06885">
            <a:off x="12322624" y="1462596"/>
            <a:ext cx="2553963" cy="905496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4030768D-1290-3F41-3552-4A5899EF11E0}"/>
              </a:ext>
            </a:extLst>
          </p:cNvPr>
          <p:cNvSpPr/>
          <p:nvPr/>
        </p:nvSpPr>
        <p:spPr>
          <a:xfrm>
            <a:off x="480558" y="885269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15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79CE8F2F-5975-9CA8-169F-FD8C7DF993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2243163" y="7996515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993695-C787-D771-D6D0-BFD8F95D78F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9" y="7332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1FFF58-48DE-0AFD-17FD-E601AF3095FE}"/>
              </a:ext>
            </a:extLst>
          </p:cNvPr>
          <p:cNvSpPr/>
          <p:nvPr/>
        </p:nvSpPr>
        <p:spPr>
          <a:xfrm>
            <a:off x="818789" y="959155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52721246-FD1A-B7DF-F592-368C5A1C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" y="9414781"/>
            <a:ext cx="1110766" cy="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صورة 29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BD9D764B-1F9D-C8D8-91D2-5C1C7E05ABB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209">
            <a:off x="693086" y="4436806"/>
            <a:ext cx="1867912" cy="186791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80458E3-6BBC-A0FC-67E6-857A7F88EFE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7" y="2275279"/>
            <a:ext cx="1817176" cy="1817176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5A0A47-E862-4816-B610-E7E9FDA5DB46}"/>
              </a:ext>
            </a:extLst>
          </p:cNvPr>
          <p:cNvSpPr/>
          <p:nvPr/>
        </p:nvSpPr>
        <p:spPr>
          <a:xfrm>
            <a:off x="3256145" y="3390900"/>
            <a:ext cx="10343460" cy="6385123"/>
          </a:xfrm>
          <a:prstGeom prst="round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E2F08D5-948F-BF9F-7E2E-ECBDC0A17CAC}"/>
              </a:ext>
            </a:extLst>
          </p:cNvPr>
          <p:cNvSpPr/>
          <p:nvPr/>
        </p:nvSpPr>
        <p:spPr>
          <a:xfrm>
            <a:off x="10240993" y="1580050"/>
            <a:ext cx="33586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دليل التقويم :</a:t>
            </a:r>
          </a:p>
          <a:p>
            <a:pPr algn="ctr"/>
            <a:r>
              <a:rPr lang="ar-SA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ماذا تعلمت ؟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49703">
            <a:off x="9946033" y="830112"/>
            <a:ext cx="4102072" cy="3179106"/>
          </a:xfrm>
          <a:prstGeom prst="rect">
            <a:avLst/>
          </a:prstGeom>
        </p:spPr>
      </p:pic>
      <p:pic>
        <p:nvPicPr>
          <p:cNvPr id="19" name="رسم 18" descr="نقطة الهدف مع تعبئة خالصة">
            <a:extLst>
              <a:ext uri="{FF2B5EF4-FFF2-40B4-BE49-F238E27FC236}">
                <a16:creationId xmlns:a16="http://schemas.microsoft.com/office/drawing/2014/main" id="{7E8B52D4-A50B-DA11-F56D-AA63C6C157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41101" y="1350497"/>
            <a:ext cx="1421889" cy="1421889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0543E8A8-3D55-DA47-0436-7306DE9D6B2B}"/>
              </a:ext>
            </a:extLst>
          </p:cNvPr>
          <p:cNvSpPr/>
          <p:nvPr/>
        </p:nvSpPr>
        <p:spPr>
          <a:xfrm>
            <a:off x="3558953" y="299046"/>
            <a:ext cx="1006076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53112B6-C8D5-7B10-DAD6-B2F7702D5FA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943608">
            <a:off x="14293014" y="4809014"/>
            <a:ext cx="3811865" cy="536577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44A7C46-6616-A4C0-D99F-68A57495A5F1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3319580" y="3798810"/>
            <a:ext cx="10280025" cy="155619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1506F5B9-F64F-4CD5-50BE-129C6C10E719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3122041" y="6128334"/>
            <a:ext cx="10515123" cy="15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2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8674" flipH="1">
            <a:off x="-3324097" y="-2494006"/>
            <a:ext cx="5339896" cy="7397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4876">
            <a:off x="13336393" y="4156432"/>
            <a:ext cx="5128022" cy="8469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" y="1029578"/>
            <a:ext cx="12496800" cy="88308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06885">
            <a:off x="12322624" y="1462596"/>
            <a:ext cx="2553963" cy="90549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A21406A-7EF5-2AC7-E525-09A79E643D6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978" y="1915344"/>
            <a:ext cx="7100861" cy="121541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4030768D-1290-3F41-3552-4A5899EF11E0}"/>
              </a:ext>
            </a:extLst>
          </p:cNvPr>
          <p:cNvSpPr/>
          <p:nvPr/>
        </p:nvSpPr>
        <p:spPr>
          <a:xfrm>
            <a:off x="480558" y="885269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43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79CE8F2F-5975-9CA8-169F-FD8C7DF993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2243163" y="7996515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993695-C787-D771-D6D0-BFD8F95D78F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9" y="7332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1FFF58-48DE-0AFD-17FD-E601AF3095FE}"/>
              </a:ext>
            </a:extLst>
          </p:cNvPr>
          <p:cNvSpPr/>
          <p:nvPr/>
        </p:nvSpPr>
        <p:spPr>
          <a:xfrm>
            <a:off x="818789" y="959155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52721246-FD1A-B7DF-F592-368C5A1C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" y="9414781"/>
            <a:ext cx="1110766" cy="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80458E3-6BBC-A0FC-67E6-857A7F88EFE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7" y="2275279"/>
            <a:ext cx="1817176" cy="1817176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5A0A47-E862-4816-B610-E7E9FDA5DB46}"/>
              </a:ext>
            </a:extLst>
          </p:cNvPr>
          <p:cNvSpPr/>
          <p:nvPr/>
        </p:nvSpPr>
        <p:spPr>
          <a:xfrm>
            <a:off x="3256145" y="3390900"/>
            <a:ext cx="10343460" cy="6385123"/>
          </a:xfrm>
          <a:prstGeom prst="round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5018A18-0A28-CADD-DBD7-BF4C0A15B120}"/>
              </a:ext>
            </a:extLst>
          </p:cNvPr>
          <p:cNvSpPr/>
          <p:nvPr/>
        </p:nvSpPr>
        <p:spPr>
          <a:xfrm>
            <a:off x="3558953" y="299046"/>
            <a:ext cx="1006076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49703">
            <a:off x="9946033" y="830112"/>
            <a:ext cx="4102072" cy="317910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416ECCA-7AE5-46AC-B819-815CC7B3243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0240" y="3687240"/>
            <a:ext cx="9891617" cy="557018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9A57602-6917-6FC6-5B5D-2C9B044A5D0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943608">
            <a:off x="14293014" y="4809014"/>
            <a:ext cx="3811865" cy="536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12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12004">
            <a:off x="12358287" y="2830147"/>
            <a:ext cx="5272620" cy="67597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29785">
            <a:off x="2292457" y="976327"/>
            <a:ext cx="8145090" cy="45316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9294"/>
          <a:stretch>
            <a:fillRect/>
          </a:stretch>
        </p:blipFill>
        <p:spPr>
          <a:xfrm>
            <a:off x="5123208" y="2059872"/>
            <a:ext cx="8607310" cy="67192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3987">
            <a:off x="2953927" y="6507507"/>
            <a:ext cx="4714183" cy="369420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8DF8EA8A-8A7C-2EED-8CDA-A45F68EED1D2}"/>
              </a:ext>
            </a:extLst>
          </p:cNvPr>
          <p:cNvSpPr/>
          <p:nvPr/>
        </p:nvSpPr>
        <p:spPr>
          <a:xfrm>
            <a:off x="5592843" y="3086100"/>
            <a:ext cx="7460697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منصة مدرستي ،،</a:t>
            </a:r>
          </a:p>
          <a:p>
            <a:pPr algn="ctr"/>
            <a:r>
              <a:rPr lang="ar-SA" sz="10000" b="1" u="sng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س/ 16،12 </a:t>
            </a:r>
          </a:p>
          <a:p>
            <a:pPr algn="ctr"/>
            <a:r>
              <a:rPr lang="ar-SA" sz="10000" b="1" u="sng" cap="none" spc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ص41</a:t>
            </a:r>
            <a:endParaRPr lang="en-US" sz="10000" b="1" u="sng" cap="none" spc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endParaRPr lang="ar-SA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B53D243-0C13-7976-A00F-15EE7D9B6EB3}"/>
              </a:ext>
            </a:extLst>
          </p:cNvPr>
          <p:cNvSpPr/>
          <p:nvPr/>
        </p:nvSpPr>
        <p:spPr>
          <a:xfrm>
            <a:off x="13693049" y="5490265"/>
            <a:ext cx="25458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الواجب ،</a:t>
            </a:r>
            <a:endParaRPr lang="en-US" sz="6000" b="1" u="sng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B15320B-18E2-C914-0911-9A1A6B0ED2F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C9F77BC1-0D6B-2B61-763C-4DD873EB204B}"/>
              </a:ext>
            </a:extLst>
          </p:cNvPr>
          <p:cNvSpPr/>
          <p:nvPr/>
        </p:nvSpPr>
        <p:spPr>
          <a:xfrm>
            <a:off x="1143000" y="9465558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2" name="Picture 2" descr="نتيجة الصورة لـ عصفور تويتر">
            <a:extLst>
              <a:ext uri="{FF2B5EF4-FFF2-40B4-BE49-F238E27FC236}">
                <a16:creationId xmlns:a16="http://schemas.microsoft.com/office/drawing/2014/main" id="{22CD7B9E-9339-95DB-2220-D9CDDE46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" y="9165391"/>
            <a:ext cx="1382194" cy="9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8F0E1F71-2733-0F24-E134-AD8ADA92BD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618" y="5419490"/>
            <a:ext cx="1015663" cy="10156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C7CFB51-2B0D-8B09-5BC7-5B5E898F024D}"/>
              </a:ext>
            </a:extLst>
          </p:cNvPr>
          <p:cNvSpPr/>
          <p:nvPr/>
        </p:nvSpPr>
        <p:spPr>
          <a:xfrm>
            <a:off x="1306300" y="1181100"/>
            <a:ext cx="153815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38042" flipH="1">
            <a:off x="14409737" y="-184574"/>
            <a:ext cx="3245062" cy="410295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BD117C9-C6E0-0044-4E30-BF91BAE645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2" y="-149035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B688635-B3D0-7FAE-AFE1-03FD8AA80BCA}"/>
              </a:ext>
            </a:extLst>
          </p:cNvPr>
          <p:cNvSpPr/>
          <p:nvPr/>
        </p:nvSpPr>
        <p:spPr>
          <a:xfrm>
            <a:off x="1066800" y="95425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E27D33B5-3D74-DBEE-CC20-D7040A43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2" y="9321087"/>
            <a:ext cx="1279874" cy="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45588B1A-5842-59D2-85A0-2B6CF15BE89B}"/>
              </a:ext>
            </a:extLst>
          </p:cNvPr>
          <p:cNvSpPr/>
          <p:nvPr/>
        </p:nvSpPr>
        <p:spPr>
          <a:xfrm>
            <a:off x="3558953" y="299046"/>
            <a:ext cx="1006076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453237E-82FF-84A4-CF33-24BFAB9E1F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36976">
            <a:off x="14802643" y="365839"/>
            <a:ext cx="2237889" cy="3002123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5FEAC5B-04F9-8C43-D842-D7C7ED0397DE}"/>
              </a:ext>
            </a:extLst>
          </p:cNvPr>
          <p:cNvSpPr/>
          <p:nvPr/>
        </p:nvSpPr>
        <p:spPr>
          <a:xfrm>
            <a:off x="480558" y="885269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 44</a:t>
            </a:r>
          </a:p>
        </p:txBody>
      </p:sp>
      <p:pic>
        <p:nvPicPr>
          <p:cNvPr id="7" name="رسم 6" descr="السهم: دوران إلى اليمين مع تعبئة خالصة">
            <a:extLst>
              <a:ext uri="{FF2B5EF4-FFF2-40B4-BE49-F238E27FC236}">
                <a16:creationId xmlns:a16="http://schemas.microsoft.com/office/drawing/2014/main" id="{25BFF697-EF2B-7868-BEB9-33FB74810E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09600" y="8029988"/>
            <a:ext cx="914400" cy="9144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CB76D67-FFF2-2CEF-285A-E279D695A8D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2046618"/>
            <a:ext cx="13715999" cy="692601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54E31D5-1F69-4E26-9958-01CD4ACAB4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77" y="1527242"/>
            <a:ext cx="1404312" cy="140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9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7066AD6-D26D-15B6-829C-B247F2A55384}"/>
              </a:ext>
            </a:extLst>
          </p:cNvPr>
          <p:cNvSpPr/>
          <p:nvPr/>
        </p:nvSpPr>
        <p:spPr>
          <a:xfrm>
            <a:off x="4938133" y="-342900"/>
            <a:ext cx="557877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 واجب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06A6060-2C0E-8CEF-5F5A-A32DA81002A3}"/>
              </a:ext>
            </a:extLst>
          </p:cNvPr>
          <p:cNvSpPr/>
          <p:nvPr/>
        </p:nvSpPr>
        <p:spPr>
          <a:xfrm>
            <a:off x="14004184" y="8304276"/>
            <a:ext cx="36222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41</a:t>
            </a:r>
          </a:p>
        </p:txBody>
      </p:sp>
      <p:pic>
        <p:nvPicPr>
          <p:cNvPr id="12" name="رسم 11" descr="السهم: دوران إلى اليمين مع تعبئة خالصة">
            <a:extLst>
              <a:ext uri="{FF2B5EF4-FFF2-40B4-BE49-F238E27FC236}">
                <a16:creationId xmlns:a16="http://schemas.microsoft.com/office/drawing/2014/main" id="{9FDEA55D-4313-3B29-6570-73D8F48E6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956FAD41-85EF-5B91-1D09-1B0AA760BB6A}"/>
              </a:ext>
            </a:extLst>
          </p:cNvPr>
          <p:cNvSpPr/>
          <p:nvPr/>
        </p:nvSpPr>
        <p:spPr>
          <a:xfrm>
            <a:off x="10074045" y="1779863"/>
            <a:ext cx="37753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تدرب وحل المسائل : </a:t>
            </a:r>
          </a:p>
        </p:txBody>
      </p:sp>
      <p:pic>
        <p:nvPicPr>
          <p:cNvPr id="18" name="صورة 1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A6C2A592-5220-043E-8A31-09D3F2ABD9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821" y="1190650"/>
            <a:ext cx="1672338" cy="16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18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884367" y="2171289"/>
            <a:ext cx="4638576" cy="53709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75155">
            <a:off x="14425425" y="-988098"/>
            <a:ext cx="4558915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F0F9E9F-D2A2-EE2B-B5B0-42AA20F9686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C6C43E45-29E7-CE77-5A24-56C0DC8AF7E8}"/>
              </a:ext>
            </a:extLst>
          </p:cNvPr>
          <p:cNvSpPr/>
          <p:nvPr/>
        </p:nvSpPr>
        <p:spPr>
          <a:xfrm>
            <a:off x="1175257" y="95425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60A9F856-AC19-CCF3-30B0-4E13F3F9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76" y="9307715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156F4EE-7883-D8F8-6B20-3C835BED11A7}"/>
              </a:ext>
            </a:extLst>
          </p:cNvPr>
          <p:cNvSpPr/>
          <p:nvPr/>
        </p:nvSpPr>
        <p:spPr>
          <a:xfrm>
            <a:off x="3025553" y="299046"/>
            <a:ext cx="1006076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B57204D-B5CC-F679-F949-45CAEA28E6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797285">
            <a:off x="14876437" y="407626"/>
            <a:ext cx="3742308" cy="450804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B048535-130D-F7D6-2B87-72BD5F7E559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4551" y="1866900"/>
            <a:ext cx="11633013" cy="725927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C13B58F6-789A-D786-FA22-73C1D0A757C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62176">
            <a:off x="603703" y="3295102"/>
            <a:ext cx="2521640" cy="357409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F1A0AB1B-932F-97EF-9F23-FC5FB54F32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757255">
            <a:off x="351714" y="6634240"/>
            <a:ext cx="2233164" cy="25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3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4465">
            <a:off x="1021091" y="1062201"/>
            <a:ext cx="4872094" cy="80470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13896" flipH="1">
            <a:off x="10215442" y="1854127"/>
            <a:ext cx="6453179" cy="89401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3119"/>
          <a:stretch>
            <a:fillRect/>
          </a:stretch>
        </p:blipFill>
        <p:spPr>
          <a:xfrm>
            <a:off x="3325416" y="1912023"/>
            <a:ext cx="11392708" cy="76124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48277">
            <a:off x="1561028" y="7540741"/>
            <a:ext cx="5024133" cy="26216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07641">
            <a:off x="12727395" y="747613"/>
            <a:ext cx="3159899" cy="266006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95632D9-D563-D55B-058C-4B12DC828273}"/>
              </a:ext>
            </a:extLst>
          </p:cNvPr>
          <p:cNvSpPr/>
          <p:nvPr/>
        </p:nvSpPr>
        <p:spPr>
          <a:xfrm>
            <a:off x="4243061" y="4395773"/>
            <a:ext cx="955742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8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1- 5</a:t>
            </a:r>
            <a:r>
              <a:rPr lang="ar-SA" sz="8000" b="1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8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</a:t>
            </a:r>
            <a:r>
              <a:rPr lang="ar-SA" sz="8000" b="1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8000" b="1" cap="none" spc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</a:p>
          <a:p>
            <a:pPr algn="ctr"/>
            <a:r>
              <a:rPr lang="ar-SA" sz="8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التي تتضمن القيمةالمطلقة </a:t>
            </a:r>
            <a:endParaRPr lang="ar-SA" sz="8000" b="1" cap="none" spc="0">
              <a:ln w="0"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9665847-9F34-6EF0-369C-070B4385091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0AE65AD-75AE-47CF-47B2-FB1DBA056113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050" name="Picture 2" descr="نتيجة الصورة لـ عصفور تويتر">
            <a:extLst>
              <a:ext uri="{FF2B5EF4-FFF2-40B4-BE49-F238E27FC236}">
                <a16:creationId xmlns:a16="http://schemas.microsoft.com/office/drawing/2014/main" id="{6B9ACA54-5351-6946-F7F9-D9810911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" y="918278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1197148" y="116082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783554">
            <a:off x="-6768" y="1775281"/>
            <a:ext cx="5194069" cy="57652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885">
            <a:off x="-1744877" y="5988101"/>
            <a:ext cx="5884051" cy="6296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5155">
            <a:off x="13958648" y="-935249"/>
            <a:ext cx="5031676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40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F0F9E9F-D2A2-EE2B-B5B0-42AA20F9686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C6C43E45-29E7-CE77-5A24-56C0DC8AF7E8}"/>
              </a:ext>
            </a:extLst>
          </p:cNvPr>
          <p:cNvSpPr/>
          <p:nvPr/>
        </p:nvSpPr>
        <p:spPr>
          <a:xfrm>
            <a:off x="1197159" y="9136183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60A9F856-AC19-CCF3-30B0-4E13F3F9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8" y="890139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584060A1-1FBE-722C-2B70-1F3497C3244B}"/>
              </a:ext>
            </a:extLst>
          </p:cNvPr>
          <p:cNvSpPr/>
          <p:nvPr/>
        </p:nvSpPr>
        <p:spPr>
          <a:xfrm>
            <a:off x="3025553" y="299046"/>
            <a:ext cx="1006076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F3CBA34-483D-88B2-267E-B2534B1C88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797285">
            <a:off x="14643967" y="644669"/>
            <a:ext cx="3742308" cy="450804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0C061E1-1E6B-F3D8-54D8-64138666153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7465" y="1801801"/>
            <a:ext cx="10546028" cy="3314831"/>
          </a:xfrm>
          <a:prstGeom prst="rect">
            <a:avLst/>
          </a:prstGeom>
        </p:spPr>
      </p:pic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DD741B50-D847-F714-3680-28D2B13DA4F6}"/>
              </a:ext>
            </a:extLst>
          </p:cNvPr>
          <p:cNvCxnSpPr>
            <a:cxnSpLocks/>
          </p:cNvCxnSpPr>
          <p:nvPr/>
        </p:nvCxnSpPr>
        <p:spPr>
          <a:xfrm flipH="1">
            <a:off x="4795157" y="6438900"/>
            <a:ext cx="100584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صورة 2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353C1E1-467A-7449-0288-9C3E0B253F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48" y="1107263"/>
            <a:ext cx="2285999" cy="1714499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D78EA2C1-5022-4611-29D3-08D0A5C2517D}"/>
              </a:ext>
            </a:extLst>
          </p:cNvPr>
          <p:cNvSpPr/>
          <p:nvPr/>
        </p:nvSpPr>
        <p:spPr>
          <a:xfrm>
            <a:off x="276007" y="4354671"/>
            <a:ext cx="437331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5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ملاحظة : </a:t>
            </a:r>
          </a:p>
          <a:p>
            <a:pPr algn="ctr"/>
            <a:r>
              <a:rPr lang="ar-SA" sz="2500" b="1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| س – نقطة المنتصف | = عدد الوحدات</a:t>
            </a:r>
          </a:p>
        </p:txBody>
      </p:sp>
    </p:spTree>
    <p:extLst>
      <p:ext uri="{BB962C8B-B14F-4D97-AF65-F5344CB8AC3E}">
        <p14:creationId xmlns:p14="http://schemas.microsoft.com/office/powerpoint/2010/main" val="3550100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159339" y="8026443"/>
            <a:ext cx="6019996" cy="33493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403260" y="8444697"/>
            <a:ext cx="27320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41   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0F2BCB3-9703-7319-CA78-AAD8A1E17D3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E0FDF0CC-0F1D-7295-6353-4E32E2E418A7}"/>
              </a:ext>
            </a:extLst>
          </p:cNvPr>
          <p:cNvSpPr/>
          <p:nvPr/>
        </p:nvSpPr>
        <p:spPr>
          <a:xfrm>
            <a:off x="1219200" y="9465558"/>
            <a:ext cx="198163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4" name="Picture 2" descr="نتيجة الصورة لـ عصفور تويتر">
            <a:extLst>
              <a:ext uri="{FF2B5EF4-FFF2-40B4-BE49-F238E27FC236}">
                <a16:creationId xmlns:a16="http://schemas.microsoft.com/office/drawing/2014/main" id="{BED9B1BB-EE57-9689-D232-9065BF2D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0" y="931788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1819E10-ABBA-C140-4B0A-56DD2E4C16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3992" y="1797908"/>
            <a:ext cx="3196138" cy="1116354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73A7808-7C34-1974-E0D8-C7E124C11BCA}"/>
              </a:ext>
            </a:extLst>
          </p:cNvPr>
          <p:cNvSpPr/>
          <p:nvPr/>
        </p:nvSpPr>
        <p:spPr>
          <a:xfrm>
            <a:off x="3025553" y="299046"/>
            <a:ext cx="1006076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6463CDB-BD09-1975-76D3-7A2D0DC59E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455226">
            <a:off x="14546944" y="1369780"/>
            <a:ext cx="3742308" cy="4508044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D6482C0-0DDD-431E-1974-4141870D7C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782">
            <a:off x="1462354" y="5068589"/>
            <a:ext cx="2285999" cy="171449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12D5102-CBFB-7A4D-5BBC-2CAB161EF25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448" y="3499253"/>
            <a:ext cx="13972992" cy="1910775"/>
          </a:xfrm>
          <a:prstGeom prst="rect">
            <a:avLst/>
          </a:prstGeom>
        </p:spPr>
      </p:pic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B4483C1F-69FB-1573-7D24-461BB49DAA26}"/>
              </a:ext>
            </a:extLst>
          </p:cNvPr>
          <p:cNvCxnSpPr>
            <a:cxnSpLocks/>
          </p:cNvCxnSpPr>
          <p:nvPr/>
        </p:nvCxnSpPr>
        <p:spPr>
          <a:xfrm flipH="1">
            <a:off x="4795157" y="6438900"/>
            <a:ext cx="100584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F306849B-639A-1B2E-9C17-503F383FE59B}"/>
              </a:ext>
            </a:extLst>
          </p:cNvPr>
          <p:cNvSpPr/>
          <p:nvPr/>
        </p:nvSpPr>
        <p:spPr>
          <a:xfrm>
            <a:off x="3268853" y="2037062"/>
            <a:ext cx="4373313" cy="861774"/>
          </a:xfrm>
          <a:prstGeom prst="rect">
            <a:avLst/>
          </a:prstGeom>
          <a:noFill/>
          <a:ln w="38100">
            <a:solidFill>
              <a:srgbClr val="00B0F0"/>
            </a:solidFill>
            <a:prstDash val="lg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5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ملاحظة : </a:t>
            </a:r>
          </a:p>
          <a:p>
            <a:pPr algn="ctr"/>
            <a:r>
              <a:rPr lang="ar-SA" sz="2500" b="1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| س – نقطة المنتصف | = عدد الوحدات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37C60F5-55F2-788C-C7C2-A51D866A76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21659" y="1512418"/>
            <a:ext cx="976245" cy="97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67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806942" y="7070945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40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0F2BCB3-9703-7319-CA78-AAD8A1E17D3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E0FDF0CC-0F1D-7295-6353-4E32E2E418A7}"/>
              </a:ext>
            </a:extLst>
          </p:cNvPr>
          <p:cNvSpPr/>
          <p:nvPr/>
        </p:nvSpPr>
        <p:spPr>
          <a:xfrm>
            <a:off x="1219200" y="9465558"/>
            <a:ext cx="198163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4" name="Picture 2" descr="نتيجة الصورة لـ عصفور تويتر">
            <a:extLst>
              <a:ext uri="{FF2B5EF4-FFF2-40B4-BE49-F238E27FC236}">
                <a16:creationId xmlns:a16="http://schemas.microsoft.com/office/drawing/2014/main" id="{BED9B1BB-EE57-9689-D232-9065BF2D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0" y="931788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CA930F1-5084-70A6-EB5E-64E783521AD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3381731"/>
            <a:ext cx="11046620" cy="404751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4C3DBBB-7960-1D42-D655-2EC1D83449B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7230" y="3373865"/>
            <a:ext cx="3139607" cy="406324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F5F971C-9B0A-12FC-1ABD-DFD5BC9B4AA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1752600" y="1774505"/>
            <a:ext cx="12157990" cy="1387795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F077D2-D3FB-CE98-2A0F-8EF353E663C8}"/>
              </a:ext>
            </a:extLst>
          </p:cNvPr>
          <p:cNvSpPr/>
          <p:nvPr/>
        </p:nvSpPr>
        <p:spPr>
          <a:xfrm>
            <a:off x="3691714" y="701166"/>
            <a:ext cx="1006076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756F49D-1217-1445-7729-43E467FA31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455226">
            <a:off x="15129630" y="1381904"/>
            <a:ext cx="3321388" cy="4000997"/>
          </a:xfrm>
          <a:prstGeom prst="rect">
            <a:avLst/>
          </a:prstGeom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547AA58D-BF01-5AAA-17CA-4239432424CF}"/>
              </a:ext>
            </a:extLst>
          </p:cNvPr>
          <p:cNvSpPr/>
          <p:nvPr/>
        </p:nvSpPr>
        <p:spPr>
          <a:xfrm>
            <a:off x="13182600" y="8701326"/>
            <a:ext cx="4373313" cy="861774"/>
          </a:xfrm>
          <a:prstGeom prst="rect">
            <a:avLst/>
          </a:prstGeom>
          <a:noFill/>
          <a:ln w="38100">
            <a:solidFill>
              <a:srgbClr val="00B0F0"/>
            </a:solidFill>
            <a:prstDash val="lg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5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ملاحظة : </a:t>
            </a:r>
          </a:p>
          <a:p>
            <a:pPr algn="ctr"/>
            <a:r>
              <a:rPr lang="ar-SA" sz="2500" b="1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| س – نقطة المنتصف | = عدد الوحدات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BB5D273C-D908-C1E6-942E-61C9CFC4E5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35406" y="8176682"/>
            <a:ext cx="976245" cy="97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41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06A6060-2C0E-8CEF-5F5A-A32DA81002A3}"/>
              </a:ext>
            </a:extLst>
          </p:cNvPr>
          <p:cNvSpPr/>
          <p:nvPr/>
        </p:nvSpPr>
        <p:spPr>
          <a:xfrm>
            <a:off x="14004184" y="8304276"/>
            <a:ext cx="36222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40</a:t>
            </a:r>
          </a:p>
        </p:txBody>
      </p:sp>
      <p:pic>
        <p:nvPicPr>
          <p:cNvPr id="12" name="رسم 11" descr="السهم: دوران إلى اليمين مع تعبئة خالصة">
            <a:extLst>
              <a:ext uri="{FF2B5EF4-FFF2-40B4-BE49-F238E27FC236}">
                <a16:creationId xmlns:a16="http://schemas.microsoft.com/office/drawing/2014/main" id="{9FDEA55D-4313-3B29-6570-73D8F48E6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CB405AC6-BD23-A0C9-23F9-8D9B64A3DAB8}"/>
              </a:ext>
            </a:extLst>
          </p:cNvPr>
          <p:cNvSpPr/>
          <p:nvPr/>
        </p:nvSpPr>
        <p:spPr>
          <a:xfrm>
            <a:off x="3505200" y="266700"/>
            <a:ext cx="1006076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71EF382-217D-3E12-E856-BE30C63EBDE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544841">
            <a:off x="14763235" y="724256"/>
            <a:ext cx="3321388" cy="400099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53C47FF-8466-82E9-BB2A-399CFE95FA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729" y="2045475"/>
            <a:ext cx="12552802" cy="3204303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8B2C91C3-6824-48B3-DD15-1ABCC4648531}"/>
              </a:ext>
            </a:extLst>
          </p:cNvPr>
          <p:cNvSpPr/>
          <p:nvPr/>
        </p:nvSpPr>
        <p:spPr>
          <a:xfrm>
            <a:off x="2209800" y="1767126"/>
            <a:ext cx="4373313" cy="861774"/>
          </a:xfrm>
          <a:prstGeom prst="rect">
            <a:avLst/>
          </a:prstGeom>
          <a:noFill/>
          <a:ln w="38100">
            <a:solidFill>
              <a:srgbClr val="00B0F0"/>
            </a:solidFill>
            <a:prstDash val="lg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5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ملاحظة : </a:t>
            </a:r>
          </a:p>
          <a:p>
            <a:pPr algn="ctr"/>
            <a:r>
              <a:rPr lang="ar-SA" sz="2500" b="1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| س – نقطة المنتصف | = عدد الوحدات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D2B6A47-BB54-8487-6794-26A692514B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2606" y="1242482"/>
            <a:ext cx="976245" cy="976245"/>
          </a:xfrm>
          <a:prstGeom prst="rect">
            <a:avLst/>
          </a:prstGeom>
        </p:spPr>
      </p:pic>
      <p:pic>
        <p:nvPicPr>
          <p:cNvPr id="20" name="صورة 1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E4D040C-4738-A8C1-1ABF-752416F9C1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184" y="3730611"/>
            <a:ext cx="2285999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82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06A6060-2C0E-8CEF-5F5A-A32DA81002A3}"/>
              </a:ext>
            </a:extLst>
          </p:cNvPr>
          <p:cNvSpPr/>
          <p:nvPr/>
        </p:nvSpPr>
        <p:spPr>
          <a:xfrm>
            <a:off x="14004184" y="8304276"/>
            <a:ext cx="36222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41</a:t>
            </a:r>
          </a:p>
        </p:txBody>
      </p:sp>
      <p:pic>
        <p:nvPicPr>
          <p:cNvPr id="12" name="رسم 11" descr="السهم: دوران إلى اليمين مع تعبئة خالصة">
            <a:extLst>
              <a:ext uri="{FF2B5EF4-FFF2-40B4-BE49-F238E27FC236}">
                <a16:creationId xmlns:a16="http://schemas.microsoft.com/office/drawing/2014/main" id="{9FDEA55D-4313-3B29-6570-73D8F48E6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CB405AC6-BD23-A0C9-23F9-8D9B64A3DAB8}"/>
              </a:ext>
            </a:extLst>
          </p:cNvPr>
          <p:cNvSpPr/>
          <p:nvPr/>
        </p:nvSpPr>
        <p:spPr>
          <a:xfrm>
            <a:off x="3505200" y="266700"/>
            <a:ext cx="1006076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71EF382-217D-3E12-E856-BE30C63EBDE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544841">
            <a:off x="14763235" y="724256"/>
            <a:ext cx="3321388" cy="400099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3945296-D681-65AC-C4EB-5BD8E6CDAF4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2795021"/>
            <a:ext cx="14509094" cy="2348479"/>
          </a:xfrm>
          <a:prstGeom prst="rect">
            <a:avLst/>
          </a:prstGeom>
        </p:spPr>
      </p:pic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CB2FCFCC-D022-B8B5-9A56-3229501C178E}"/>
              </a:ext>
            </a:extLst>
          </p:cNvPr>
          <p:cNvCxnSpPr>
            <a:cxnSpLocks/>
          </p:cNvCxnSpPr>
          <p:nvPr/>
        </p:nvCxnSpPr>
        <p:spPr>
          <a:xfrm>
            <a:off x="8461409" y="3749225"/>
            <a:ext cx="0" cy="573767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صورة 17">
            <a:extLst>
              <a:ext uri="{FF2B5EF4-FFF2-40B4-BE49-F238E27FC236}">
                <a16:creationId xmlns:a16="http://schemas.microsoft.com/office/drawing/2014/main" id="{97C1294A-76A4-5DD1-2E55-D30C86B93A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70702" y="1374282"/>
            <a:ext cx="3196138" cy="1116354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D129DB8-4AB8-1F87-5C95-433506B6B8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221" y="1294804"/>
            <a:ext cx="2285999" cy="1714499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C1B2E2D1-BD3A-1193-1DDD-341453C249EF}"/>
              </a:ext>
            </a:extLst>
          </p:cNvPr>
          <p:cNvSpPr/>
          <p:nvPr/>
        </p:nvSpPr>
        <p:spPr>
          <a:xfrm>
            <a:off x="609600" y="2037062"/>
            <a:ext cx="4373313" cy="861774"/>
          </a:xfrm>
          <a:prstGeom prst="rect">
            <a:avLst/>
          </a:prstGeom>
          <a:noFill/>
          <a:ln w="38100">
            <a:solidFill>
              <a:srgbClr val="00B0F0"/>
            </a:solidFill>
            <a:prstDash val="lg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5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ملاحظة : </a:t>
            </a:r>
          </a:p>
          <a:p>
            <a:pPr algn="ctr"/>
            <a:r>
              <a:rPr lang="ar-SA" sz="2500" b="1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| س – نقطة المنتصف | = عدد الوحدات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1D36B9F0-B19D-8F21-2BF6-10CCFB597AA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62406" y="1512418"/>
            <a:ext cx="976245" cy="97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92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06A6060-2C0E-8CEF-5F5A-A32DA81002A3}"/>
              </a:ext>
            </a:extLst>
          </p:cNvPr>
          <p:cNvSpPr/>
          <p:nvPr/>
        </p:nvSpPr>
        <p:spPr>
          <a:xfrm>
            <a:off x="14004184" y="8304276"/>
            <a:ext cx="36222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41</a:t>
            </a:r>
          </a:p>
        </p:txBody>
      </p:sp>
      <p:pic>
        <p:nvPicPr>
          <p:cNvPr id="12" name="رسم 11" descr="السهم: دوران إلى اليمين مع تعبئة خالصة">
            <a:extLst>
              <a:ext uri="{FF2B5EF4-FFF2-40B4-BE49-F238E27FC236}">
                <a16:creationId xmlns:a16="http://schemas.microsoft.com/office/drawing/2014/main" id="{9FDEA55D-4313-3B29-6570-73D8F48E6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CB405AC6-BD23-A0C9-23F9-8D9B64A3DAB8}"/>
              </a:ext>
            </a:extLst>
          </p:cNvPr>
          <p:cNvSpPr/>
          <p:nvPr/>
        </p:nvSpPr>
        <p:spPr>
          <a:xfrm>
            <a:off x="3279577" y="266700"/>
            <a:ext cx="1006076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71EF382-217D-3E12-E856-BE30C63EBDE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544841">
            <a:off x="14763235" y="724256"/>
            <a:ext cx="3321388" cy="4000997"/>
          </a:xfrm>
          <a:prstGeom prst="rect">
            <a:avLst/>
          </a:prstGeom>
        </p:spPr>
      </p:pic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CB2FCFCC-D022-B8B5-9A56-3229501C178E}"/>
              </a:ext>
            </a:extLst>
          </p:cNvPr>
          <p:cNvCxnSpPr>
            <a:cxnSpLocks/>
          </p:cNvCxnSpPr>
          <p:nvPr/>
        </p:nvCxnSpPr>
        <p:spPr>
          <a:xfrm>
            <a:off x="8025995" y="3750161"/>
            <a:ext cx="0" cy="573767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D129DB8-4AB8-1F87-5C95-433506B6B8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6C5C7A"/>
              </a:clrFrom>
              <a:clrTo>
                <a:srgbClr val="6C5C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774" y="4936382"/>
            <a:ext cx="2285999" cy="1714499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C1B2E2D1-BD3A-1193-1DDD-341453C249EF}"/>
              </a:ext>
            </a:extLst>
          </p:cNvPr>
          <p:cNvSpPr/>
          <p:nvPr/>
        </p:nvSpPr>
        <p:spPr>
          <a:xfrm>
            <a:off x="609600" y="2037062"/>
            <a:ext cx="4373313" cy="861774"/>
          </a:xfrm>
          <a:prstGeom prst="rect">
            <a:avLst/>
          </a:prstGeom>
          <a:noFill/>
          <a:ln w="38100">
            <a:solidFill>
              <a:srgbClr val="00B0F0"/>
            </a:solidFill>
            <a:prstDash val="lg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5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ملاحظة : </a:t>
            </a:r>
          </a:p>
          <a:p>
            <a:pPr algn="ctr"/>
            <a:r>
              <a:rPr lang="ar-SA" sz="2500" b="1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| س – نقطة المنتصف | = عدد الوحدات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1D36B9F0-B19D-8F21-2BF6-10CCFB597A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62406" y="1512418"/>
            <a:ext cx="976245" cy="97624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07CA93A-7548-50AC-220D-C17BB0A9999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0586" y="2947775"/>
            <a:ext cx="13178070" cy="233050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CA31E10F-B802-6368-754C-801621F196AE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5363" y="1915289"/>
            <a:ext cx="9586791" cy="81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07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CB405AC6-BD23-A0C9-23F9-8D9B64A3DAB8}"/>
              </a:ext>
            </a:extLst>
          </p:cNvPr>
          <p:cNvSpPr/>
          <p:nvPr/>
        </p:nvSpPr>
        <p:spPr>
          <a:xfrm>
            <a:off x="3279577" y="266700"/>
            <a:ext cx="1006076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71EF382-217D-3E12-E856-BE30C63EBDE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544841">
            <a:off x="14763235" y="724256"/>
            <a:ext cx="3321388" cy="400099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BA1B77D-5925-F365-990A-9A37C77808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971" y="2459606"/>
            <a:ext cx="14096999" cy="7273277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E414A882-77E0-63E5-EC51-72BB01223FE9}"/>
              </a:ext>
            </a:extLst>
          </p:cNvPr>
          <p:cNvSpPr/>
          <p:nvPr/>
        </p:nvSpPr>
        <p:spPr>
          <a:xfrm>
            <a:off x="10640817" y="1699094"/>
            <a:ext cx="28777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خريطة المفاهيم </a:t>
            </a:r>
          </a:p>
        </p:txBody>
      </p:sp>
    </p:spTree>
    <p:extLst>
      <p:ext uri="{BB962C8B-B14F-4D97-AF65-F5344CB8AC3E}">
        <p14:creationId xmlns:p14="http://schemas.microsoft.com/office/powerpoint/2010/main" val="2933795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8674" flipH="1">
            <a:off x="-3324097" y="-2494006"/>
            <a:ext cx="5339896" cy="7397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4876">
            <a:off x="13336393" y="4156432"/>
            <a:ext cx="5128022" cy="8469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" y="1029578"/>
            <a:ext cx="12496800" cy="88308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06885">
            <a:off x="12322624" y="1462596"/>
            <a:ext cx="2553963" cy="90549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993695-C787-D771-D6D0-BFD8F95D7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9" y="7332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1FFF58-48DE-0AFD-17FD-E601AF3095FE}"/>
              </a:ext>
            </a:extLst>
          </p:cNvPr>
          <p:cNvSpPr/>
          <p:nvPr/>
        </p:nvSpPr>
        <p:spPr>
          <a:xfrm>
            <a:off x="818789" y="959155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52721246-FD1A-B7DF-F592-368C5A1C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" y="9414781"/>
            <a:ext cx="1110766" cy="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صورة 29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BD9D764B-1F9D-C8D8-91D2-5C1C7E05ABB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209">
            <a:off x="693086" y="4436806"/>
            <a:ext cx="1867912" cy="186791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80458E3-6BBC-A0FC-67E6-857A7F88EF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7" y="2275279"/>
            <a:ext cx="1817176" cy="1817176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35A0A47-E862-4816-B610-E7E9FDA5DB46}"/>
              </a:ext>
            </a:extLst>
          </p:cNvPr>
          <p:cNvSpPr/>
          <p:nvPr/>
        </p:nvSpPr>
        <p:spPr>
          <a:xfrm>
            <a:off x="3256145" y="3390900"/>
            <a:ext cx="10343460" cy="6385123"/>
          </a:xfrm>
          <a:prstGeom prst="round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E2F08D5-948F-BF9F-7E2E-ECBDC0A17CAC}"/>
              </a:ext>
            </a:extLst>
          </p:cNvPr>
          <p:cNvSpPr/>
          <p:nvPr/>
        </p:nvSpPr>
        <p:spPr>
          <a:xfrm>
            <a:off x="9716280" y="2001494"/>
            <a:ext cx="3174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دليل التقويم :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649703">
            <a:off x="9615806" y="823231"/>
            <a:ext cx="4102072" cy="3179106"/>
          </a:xfrm>
          <a:prstGeom prst="rect">
            <a:avLst/>
          </a:prstGeom>
        </p:spPr>
      </p:pic>
      <p:pic>
        <p:nvPicPr>
          <p:cNvPr id="19" name="رسم 18" descr="نقطة الهدف مع تعبئة خالصة">
            <a:extLst>
              <a:ext uri="{FF2B5EF4-FFF2-40B4-BE49-F238E27FC236}">
                <a16:creationId xmlns:a16="http://schemas.microsoft.com/office/drawing/2014/main" id="{7E8B52D4-A50B-DA11-F56D-AA63C6C157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541101" y="1350497"/>
            <a:ext cx="1421889" cy="1421889"/>
          </a:xfrm>
          <a:prstGeom prst="rect">
            <a:avLst/>
          </a:prstGeom>
        </p:spPr>
      </p:pic>
      <p:pic>
        <p:nvPicPr>
          <p:cNvPr id="4" name="صورة 3">
            <a:hlinkClick r:id="rId18"/>
            <a:extLst>
              <a:ext uri="{FF2B5EF4-FFF2-40B4-BE49-F238E27FC236}">
                <a16:creationId xmlns:a16="http://schemas.microsoft.com/office/drawing/2014/main" id="{F4EFC7CF-0F02-33C3-1D0E-CE34C12A19E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94" y="4254577"/>
            <a:ext cx="3667382" cy="3667382"/>
          </a:xfrm>
          <a:prstGeom prst="rect">
            <a:avLst/>
          </a:prstGeom>
        </p:spPr>
      </p:pic>
      <p:pic>
        <p:nvPicPr>
          <p:cNvPr id="21" name="رسم 20" descr="إيماءة الضغط المزدوج مع تعبئة خالصة">
            <a:extLst>
              <a:ext uri="{FF2B5EF4-FFF2-40B4-BE49-F238E27FC236}">
                <a16:creationId xmlns:a16="http://schemas.microsoft.com/office/drawing/2014/main" id="{F3726CE6-F14C-6819-CFC3-50AF31BA6C4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848600" y="7401595"/>
            <a:ext cx="1600200" cy="1600200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AB7AC64C-EED8-8CD6-D038-C3DA23FF09BD}"/>
              </a:ext>
            </a:extLst>
          </p:cNvPr>
          <p:cNvSpPr/>
          <p:nvPr/>
        </p:nvSpPr>
        <p:spPr>
          <a:xfrm>
            <a:off x="3505200" y="266700"/>
            <a:ext cx="1006076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8233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12004">
            <a:off x="12358287" y="2830147"/>
            <a:ext cx="5272620" cy="67597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29785">
            <a:off x="2292457" y="976327"/>
            <a:ext cx="8145090" cy="45316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9294"/>
          <a:stretch>
            <a:fillRect/>
          </a:stretch>
        </p:blipFill>
        <p:spPr>
          <a:xfrm>
            <a:off x="5123208" y="2059872"/>
            <a:ext cx="8607310" cy="67192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3987">
            <a:off x="2953927" y="6507507"/>
            <a:ext cx="4714183" cy="369420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8DF8EA8A-8A7C-2EED-8CDA-A45F68EED1D2}"/>
              </a:ext>
            </a:extLst>
          </p:cNvPr>
          <p:cNvSpPr/>
          <p:nvPr/>
        </p:nvSpPr>
        <p:spPr>
          <a:xfrm>
            <a:off x="5188348" y="3640291"/>
            <a:ext cx="830387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منصة مدرستي ،، </a:t>
            </a:r>
            <a:endParaRPr lang="en-US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r>
              <a:rPr lang="ar-SA" sz="10000" b="1" u="sng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واجب بنك الاسئلة</a:t>
            </a:r>
            <a:endParaRPr lang="en-US" sz="10000" b="1" u="sng" cap="none" spc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B53D243-0C13-7976-A00F-15EE7D9B6EB3}"/>
              </a:ext>
            </a:extLst>
          </p:cNvPr>
          <p:cNvSpPr/>
          <p:nvPr/>
        </p:nvSpPr>
        <p:spPr>
          <a:xfrm>
            <a:off x="13693049" y="5490265"/>
            <a:ext cx="25458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الواجب ،</a:t>
            </a:r>
            <a:endParaRPr lang="en-US" sz="6000" b="1" u="sng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B15320B-18E2-C914-0911-9A1A6B0ED2F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C9F77BC1-0D6B-2B61-763C-4DD873EB204B}"/>
              </a:ext>
            </a:extLst>
          </p:cNvPr>
          <p:cNvSpPr/>
          <p:nvPr/>
        </p:nvSpPr>
        <p:spPr>
          <a:xfrm>
            <a:off x="1143000" y="9465558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2" name="Picture 2" descr="نتيجة الصورة لـ عصفور تويتر">
            <a:extLst>
              <a:ext uri="{FF2B5EF4-FFF2-40B4-BE49-F238E27FC236}">
                <a16:creationId xmlns:a16="http://schemas.microsoft.com/office/drawing/2014/main" id="{22CD7B9E-9339-95DB-2220-D9CDDE46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" y="9165391"/>
            <a:ext cx="1382194" cy="9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8F0E1F71-2733-0F24-E134-AD8ADA92BD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618" y="5419490"/>
            <a:ext cx="1015663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8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5727">
            <a:off x="11993324" y="229146"/>
            <a:ext cx="6770213" cy="85404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37002">
            <a:off x="15174261" y="3113558"/>
            <a:ext cx="3758005" cy="6438949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AE734D2E-4B72-161B-9B20-69ED03A60866}"/>
              </a:ext>
            </a:extLst>
          </p:cNvPr>
          <p:cNvSpPr/>
          <p:nvPr/>
        </p:nvSpPr>
        <p:spPr>
          <a:xfrm>
            <a:off x="1391715" y="13335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36302">
            <a:off x="221468" y="-65195"/>
            <a:ext cx="2953625" cy="373446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2114531" y="8039100"/>
            <a:ext cx="4622312" cy="2089595"/>
            <a:chOff x="0" y="0"/>
            <a:chExt cx="3487138" cy="15764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138" cy="1576421"/>
            </a:xfrm>
            <a:custGeom>
              <a:avLst/>
              <a:gdLst/>
              <a:ahLst/>
              <a:cxnLst/>
              <a:rect l="l" t="t" r="r" b="b"/>
              <a:pathLst>
                <a:path w="3487138" h="1576421">
                  <a:moveTo>
                    <a:pt x="50247" y="0"/>
                  </a:moveTo>
                  <a:lnTo>
                    <a:pt x="3436891" y="0"/>
                  </a:lnTo>
                  <a:cubicBezTo>
                    <a:pt x="3464642" y="0"/>
                    <a:pt x="3487138" y="22496"/>
                    <a:pt x="3487138" y="50247"/>
                  </a:cubicBezTo>
                  <a:lnTo>
                    <a:pt x="3487138" y="1526174"/>
                  </a:lnTo>
                  <a:cubicBezTo>
                    <a:pt x="3487138" y="1553924"/>
                    <a:pt x="3464642" y="1576421"/>
                    <a:pt x="3436891" y="1576421"/>
                  </a:cubicBezTo>
                  <a:lnTo>
                    <a:pt x="50247" y="1576421"/>
                  </a:lnTo>
                  <a:cubicBezTo>
                    <a:pt x="36921" y="1576421"/>
                    <a:pt x="24140" y="1571127"/>
                    <a:pt x="14717" y="1561704"/>
                  </a:cubicBezTo>
                  <a:cubicBezTo>
                    <a:pt x="5294" y="1552280"/>
                    <a:pt x="0" y="1539500"/>
                    <a:pt x="0" y="1526174"/>
                  </a:cubicBezTo>
                  <a:lnTo>
                    <a:pt x="0" y="50247"/>
                  </a:lnTo>
                  <a:cubicBezTo>
                    <a:pt x="0" y="22496"/>
                    <a:pt x="22496" y="0"/>
                    <a:pt x="50247" y="0"/>
                  </a:cubicBezTo>
                  <a:close/>
                </a:path>
              </a:pathLst>
            </a:custGeom>
            <a:solidFill>
              <a:srgbClr val="FFF0A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 lang="en-US" sz="1500">
                <a:solidFill>
                  <a:srgbClr val="505050"/>
                </a:solidFill>
                <a:latin typeface="TS Qamus"/>
              </a:endParaRPr>
            </a:p>
          </p:txBody>
        </p:sp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C693B2BC-70B9-D738-2549-9D502BC3D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45893">
            <a:off x="13639800" y="972117"/>
            <a:ext cx="3581400" cy="1330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39D13-EAB9-42D3-B28C-BED99C2DEC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42227">
            <a:off x="15060442" y="7757588"/>
            <a:ext cx="1835843" cy="219026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7A72E645-6160-4918-440C-8DDC0C425D28}"/>
              </a:ext>
            </a:extLst>
          </p:cNvPr>
          <p:cNvSpPr/>
          <p:nvPr/>
        </p:nvSpPr>
        <p:spPr>
          <a:xfrm>
            <a:off x="3700985" y="394037"/>
            <a:ext cx="1005435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graphicFrame>
        <p:nvGraphicFramePr>
          <p:cNvPr id="14" name="جدول 14">
            <a:extLst>
              <a:ext uri="{FF2B5EF4-FFF2-40B4-BE49-F238E27FC236}">
                <a16:creationId xmlns:a16="http://schemas.microsoft.com/office/drawing/2014/main" id="{5D60F8E4-03BE-6911-6EA8-18C54DB7E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278748"/>
              </p:ext>
            </p:extLst>
          </p:nvPr>
        </p:nvGraphicFramePr>
        <p:xfrm>
          <a:off x="2123469" y="1905672"/>
          <a:ext cx="13050315" cy="6753418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4350105">
                  <a:extLst>
                    <a:ext uri="{9D8B030D-6E8A-4147-A177-3AD203B41FA5}">
                      <a16:colId xmlns:a16="http://schemas.microsoft.com/office/drawing/2014/main" val="1947543372"/>
                    </a:ext>
                  </a:extLst>
                </a:gridCol>
                <a:gridCol w="4350105">
                  <a:extLst>
                    <a:ext uri="{9D8B030D-6E8A-4147-A177-3AD203B41FA5}">
                      <a16:colId xmlns:a16="http://schemas.microsoft.com/office/drawing/2014/main" val="3631666210"/>
                    </a:ext>
                  </a:extLst>
                </a:gridCol>
                <a:gridCol w="4350105">
                  <a:extLst>
                    <a:ext uri="{9D8B030D-6E8A-4147-A177-3AD203B41FA5}">
                      <a16:colId xmlns:a16="http://schemas.microsoft.com/office/drawing/2014/main" val="2418328474"/>
                    </a:ext>
                  </a:extLst>
                </a:gridCol>
              </a:tblGrid>
              <a:tr h="139397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أعرف ؟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أريد أن أعرف ؟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تعلمت ؟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61012547"/>
                  </a:ext>
                </a:extLst>
              </a:tr>
              <a:tr h="5359445"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r>
                        <a:rPr lang="ar-SA" sz="35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 ورقة عمل تفاعلية </a:t>
                      </a:r>
                    </a:p>
                    <a:p>
                      <a:pPr algn="ctr" rtl="1"/>
                      <a:endParaRPr lang="ar-SA" sz="35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endParaRPr lang="ar-SA" sz="2800" b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0361210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079F079D-B1AA-0780-756B-B0A56D500EC5}"/>
              </a:ext>
            </a:extLst>
          </p:cNvPr>
          <p:cNvSpPr/>
          <p:nvPr/>
        </p:nvSpPr>
        <p:spPr>
          <a:xfrm>
            <a:off x="6498476" y="3535383"/>
            <a:ext cx="401744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000" b="1" cap="none" spc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استراتيجية التصفح ص\  38</a:t>
            </a:r>
          </a:p>
        </p:txBody>
      </p:sp>
      <p:pic>
        <p:nvPicPr>
          <p:cNvPr id="18" name="Picture 17">
            <a:hlinkClick r:id="rId12" action="ppaction://hlinksldjump"/>
            <a:extLst>
              <a:ext uri="{FF2B5EF4-FFF2-40B4-BE49-F238E27FC236}">
                <a16:creationId xmlns:a16="http://schemas.microsoft.com/office/drawing/2014/main" id="{6632AAA1-4CF6-6395-3437-1198A2AA4E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689791" y="4844550"/>
            <a:ext cx="2532710" cy="194788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8F95B14-7988-9DEA-0A0D-20F9DC2D130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841" y="7962507"/>
            <a:ext cx="1903365" cy="1912516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BAF7037E-4660-EB9A-B2E8-1C06B1CBC016}"/>
              </a:ext>
            </a:extLst>
          </p:cNvPr>
          <p:cNvSpPr/>
          <p:nvPr/>
        </p:nvSpPr>
        <p:spPr>
          <a:xfrm>
            <a:off x="923537" y="923627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1" name="Picture 2" descr="نتيجة الصورة لـ عصفور تويتر">
            <a:extLst>
              <a:ext uri="{FF2B5EF4-FFF2-40B4-BE49-F238E27FC236}">
                <a16:creationId xmlns:a16="http://schemas.microsoft.com/office/drawing/2014/main" id="{AFC8BAE2-0A33-E68D-5FDF-03CA2CE5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95350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AD32861-5D2B-9A76-33BA-724D8F0BDAAC}"/>
              </a:ext>
            </a:extLst>
          </p:cNvPr>
          <p:cNvSpPr/>
          <p:nvPr/>
        </p:nvSpPr>
        <p:spPr>
          <a:xfrm>
            <a:off x="3499931" y="5469691"/>
            <a:ext cx="91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endParaRPr lang="ar-SA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رسم 15" descr="إيماءة الضغط المزدوج مع تعبئة خالصة">
            <a:hlinkClick r:id="rId12" action="ppaction://hlinksldjump"/>
            <a:extLst>
              <a:ext uri="{FF2B5EF4-FFF2-40B4-BE49-F238E27FC236}">
                <a16:creationId xmlns:a16="http://schemas.microsoft.com/office/drawing/2014/main" id="{4FAB189D-2724-9837-077E-8FDBAB1D19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86857" y="6161387"/>
            <a:ext cx="1661508" cy="1661508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5946ECF9-5A29-449E-4C4D-5C747F2CF680}"/>
              </a:ext>
            </a:extLst>
          </p:cNvPr>
          <p:cNvSpPr/>
          <p:nvPr/>
        </p:nvSpPr>
        <p:spPr>
          <a:xfrm>
            <a:off x="70294" y="946829"/>
            <a:ext cx="2956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>
                <a:ln/>
                <a:solidFill>
                  <a:schemeClr val="accent3"/>
                </a:solidFill>
                <a:effectLst/>
              </a:rPr>
              <a:t>جدول التعلم </a:t>
            </a:r>
          </a:p>
        </p:txBody>
      </p:sp>
      <p:pic>
        <p:nvPicPr>
          <p:cNvPr id="25" name="صورة 24">
            <a:hlinkClick r:id="rId19"/>
            <a:extLst>
              <a:ext uri="{FF2B5EF4-FFF2-40B4-BE49-F238E27FC236}">
                <a16:creationId xmlns:a16="http://schemas.microsoft.com/office/drawing/2014/main" id="{7328618D-27D5-B719-43EE-A03BF741102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328" y="5287824"/>
            <a:ext cx="1862503" cy="186250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AE9B850-DD98-892A-A79D-89003357367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535714" y="4435488"/>
            <a:ext cx="2545301" cy="37950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01143">
            <a:off x="565722" y="-123480"/>
            <a:ext cx="5369790" cy="81811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8645">
            <a:off x="200117" y="5102587"/>
            <a:ext cx="5271426" cy="870656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F37C3C4C-1FA8-B662-2CB1-B6117BE5CDFD}"/>
              </a:ext>
            </a:extLst>
          </p:cNvPr>
          <p:cNvSpPr/>
          <p:nvPr/>
        </p:nvSpPr>
        <p:spPr>
          <a:xfrm>
            <a:off x="1357974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38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5BA88B3-7A35-6138-4C21-69231EAF7E0B}"/>
              </a:ext>
            </a:extLst>
          </p:cNvPr>
          <p:cNvSpPr txBox="1"/>
          <p:nvPr/>
        </p:nvSpPr>
        <p:spPr>
          <a:xfrm>
            <a:off x="7661111" y="5448300"/>
            <a:ext cx="10333413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500" b="1">
                <a:solidFill>
                  <a:srgbClr val="FF0000"/>
                </a:solidFill>
                <a:latin typeface="AbdoLine-Light" panose="02000500030000020004" pitchFamily="50" charset="-78"/>
                <a:cs typeface="AbdoLine-Light" panose="02000500030000020004" pitchFamily="50" charset="-78"/>
              </a:rPr>
              <a:t>أسئلة البناء ... </a:t>
            </a:r>
            <a:endParaRPr lang="en-US" sz="3500" b="1">
              <a:solidFill>
                <a:srgbClr val="FF0000"/>
              </a:solidFill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r"/>
            <a:r>
              <a:rPr lang="ar-SA" sz="3500" b="1">
                <a:latin typeface="AbdoLine-Light" panose="02000500030000020004" pitchFamily="50" charset="-78"/>
                <a:cs typeface="AbdoLine-Light" panose="02000500030000020004" pitchFamily="50" charset="-78"/>
              </a:rPr>
              <a:t> أي أنواع الكتب في هذا المسح أقل قراءة ؟  </a:t>
            </a:r>
            <a:r>
              <a:rPr lang="en-US" sz="3500" b="1"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  <a:p>
            <a:pPr algn="r"/>
            <a:r>
              <a:rPr lang="ar-SA" sz="3500" b="1">
                <a:latin typeface="AbdoLine-Light" panose="02000500030000020004" pitchFamily="50" charset="-78"/>
                <a:cs typeface="AbdoLine-Light" panose="02000500030000020004" pitchFamily="50" charset="-78"/>
              </a:rPr>
              <a:t> بنسبة خطأ3% ما أعلى نسبة تصلها نسبة الذين يقرؤون الكتب العلمية ؟ وما أقل نسبة ؟ </a:t>
            </a:r>
          </a:p>
          <a:p>
            <a:pPr algn="r"/>
            <a:r>
              <a:rPr lang="ar-SA" sz="3500" b="1">
                <a:latin typeface="AbdoLine-Light" panose="02000500030000020004" pitchFamily="50" charset="-78"/>
                <a:cs typeface="AbdoLine-Light" panose="02000500030000020004" pitchFamily="50" charset="-78"/>
              </a:rPr>
              <a:t>كيف يمكن أن تمثل معادلة تتضمن القيمة المطلقة نسبة الخطأ في النسبة المئوية للذين يقرؤون كتب للثقافة الإسلامية ؟ </a:t>
            </a:r>
          </a:p>
        </p:txBody>
      </p:sp>
      <p:pic>
        <p:nvPicPr>
          <p:cNvPr id="16" name="رسم 15" descr="السهم: منحنى عكس اتجاه عقارب الساعة  مع تعبئة خالصة">
            <a:extLst>
              <a:ext uri="{FF2B5EF4-FFF2-40B4-BE49-F238E27FC236}">
                <a16:creationId xmlns:a16="http://schemas.microsoft.com/office/drawing/2014/main" id="{D0FCD8A7-71FD-3FC0-0AC6-8BAC394F5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42468" flipH="1">
            <a:off x="3732399" y="7816630"/>
            <a:ext cx="1343059" cy="1343059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64FB62F0-EE39-7FAD-7B59-86900CD69553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9" name="Picture 2" descr="نتيجة الصورة لـ عصفور تويتر">
            <a:extLst>
              <a:ext uri="{FF2B5EF4-FFF2-40B4-BE49-F238E27FC236}">
                <a16:creationId xmlns:a16="http://schemas.microsoft.com/office/drawing/2014/main" id="{EE078E81-6D64-1767-633B-9635B4313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" y="918278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C4AB1815-9151-FCBB-F1D4-5A01D2513C87}"/>
              </a:ext>
            </a:extLst>
          </p:cNvPr>
          <p:cNvSpPr/>
          <p:nvPr/>
        </p:nvSpPr>
        <p:spPr>
          <a:xfrm>
            <a:off x="2304727" y="552977"/>
            <a:ext cx="2787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ربط بالوطن</a:t>
            </a:r>
            <a:endParaRPr lang="en-US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1A5945C9-4724-AD44-149E-80C9CA52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9" y="102914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379605A-BBA4-E96C-6F32-C764F24DA458}"/>
              </a:ext>
            </a:extLst>
          </p:cNvPr>
          <p:cNvSpPr/>
          <p:nvPr/>
        </p:nvSpPr>
        <p:spPr>
          <a:xfrm>
            <a:off x="7784598" y="8648700"/>
            <a:ext cx="96247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الربط بالدين : </a:t>
            </a:r>
            <a:r>
              <a:rPr lang="ar-SA" sz="40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اهتم ديننا بالقرأة فأول كلمة نزلت هي اقرأ </a:t>
            </a:r>
          </a:p>
          <a:p>
            <a:pPr algn="ctr"/>
            <a:r>
              <a:rPr lang="ar-SA" sz="40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قال تعالى ( اقرأ باسم </a:t>
            </a:r>
            <a:r>
              <a:rPr lang="ar-SA" sz="4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ربك الذي خلق )</a:t>
            </a:r>
            <a:endParaRPr lang="ar-SA" sz="4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48211">
            <a:off x="3219914" y="2073119"/>
            <a:ext cx="2283110" cy="934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C1FA20E0-3C2D-B116-5BDB-323C34B710AF}"/>
              </a:ext>
            </a:extLst>
          </p:cNvPr>
          <p:cNvSpPr/>
          <p:nvPr/>
        </p:nvSpPr>
        <p:spPr>
          <a:xfrm>
            <a:off x="5768801" y="394037"/>
            <a:ext cx="1005435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DDFCF0F-7B19-2C79-351C-DD88778DEB9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9003" y="1483304"/>
            <a:ext cx="8108257" cy="480319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9B7D09F-2A0A-ACB7-06F3-0C0300B6D4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64618" y="2632230"/>
            <a:ext cx="4999342" cy="517827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0CF9A15-6146-DBC0-D3C5-778DE2DE61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49223" y="1508963"/>
            <a:ext cx="2545301" cy="3795089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931609" y="2486273"/>
            <a:ext cx="5149563" cy="5418237"/>
          </a:xfrm>
          <a:custGeom>
            <a:avLst/>
            <a:gdLst/>
            <a:ahLst/>
            <a:cxnLst/>
            <a:rect l="l" t="t" r="r" b="b"/>
            <a:pathLst>
              <a:path w="5842000" h="6146800">
                <a:moveTo>
                  <a:pt x="5842000" y="6146800"/>
                </a:moveTo>
                <a:lnTo>
                  <a:pt x="0" y="6146800"/>
                </a:lnTo>
                <a:lnTo>
                  <a:pt x="0" y="0"/>
                </a:lnTo>
                <a:lnTo>
                  <a:pt x="5842000" y="0"/>
                </a:lnTo>
                <a:lnTo>
                  <a:pt x="5842000" y="6146800"/>
                </a:lnTo>
                <a:close/>
              </a:path>
            </a:pathLst>
          </a:custGeom>
          <a:blipFill>
            <a:blip r:embed="rId15"/>
            <a:stretch>
              <a:fillRect t="-286" b="-286"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97607">
            <a:off x="4708074" y="6495477"/>
            <a:ext cx="3088034" cy="312209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C134354-7339-93EF-88A8-CC6F374B1D09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58" y="6992932"/>
            <a:ext cx="1903365" cy="19125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01143">
            <a:off x="565722" y="-123480"/>
            <a:ext cx="5369790" cy="81811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8645">
            <a:off x="200117" y="5102587"/>
            <a:ext cx="5271426" cy="870656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F37C3C4C-1FA8-B662-2CB1-B6117BE5CDFD}"/>
              </a:ext>
            </a:extLst>
          </p:cNvPr>
          <p:cNvSpPr/>
          <p:nvPr/>
        </p:nvSpPr>
        <p:spPr>
          <a:xfrm>
            <a:off x="1357974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38</a:t>
            </a:r>
          </a:p>
        </p:txBody>
      </p:sp>
      <p:pic>
        <p:nvPicPr>
          <p:cNvPr id="16" name="رسم 15" descr="السهم: منحنى عكس اتجاه عقارب الساعة  مع تعبئة خالصة">
            <a:extLst>
              <a:ext uri="{FF2B5EF4-FFF2-40B4-BE49-F238E27FC236}">
                <a16:creationId xmlns:a16="http://schemas.microsoft.com/office/drawing/2014/main" id="{D0FCD8A7-71FD-3FC0-0AC6-8BAC394F5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42468" flipH="1">
            <a:off x="3732399" y="7816630"/>
            <a:ext cx="1343059" cy="1343059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64FB62F0-EE39-7FAD-7B59-86900CD69553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9" name="Picture 2" descr="نتيجة الصورة لـ عصفور تويتر">
            <a:extLst>
              <a:ext uri="{FF2B5EF4-FFF2-40B4-BE49-F238E27FC236}">
                <a16:creationId xmlns:a16="http://schemas.microsoft.com/office/drawing/2014/main" id="{EE078E81-6D64-1767-633B-9635B4313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" y="918278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C4AB1815-9151-FCBB-F1D4-5A01D2513C87}"/>
              </a:ext>
            </a:extLst>
          </p:cNvPr>
          <p:cNvSpPr/>
          <p:nvPr/>
        </p:nvSpPr>
        <p:spPr>
          <a:xfrm>
            <a:off x="2304727" y="552977"/>
            <a:ext cx="2787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ربط بالوطن</a:t>
            </a:r>
            <a:endParaRPr lang="en-US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1A5945C9-4724-AD44-149E-80C9CA52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9" y="102914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379605A-BBA4-E96C-6F32-C764F24DA458}"/>
              </a:ext>
            </a:extLst>
          </p:cNvPr>
          <p:cNvSpPr/>
          <p:nvPr/>
        </p:nvSpPr>
        <p:spPr>
          <a:xfrm>
            <a:off x="7508790" y="5978986"/>
            <a:ext cx="986199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الربط بالوطن : </a:t>
            </a:r>
            <a:r>
              <a:rPr lang="ar-SA" sz="4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تتضح جهود المملكة على التشجيع القراءة </a:t>
            </a:r>
          </a:p>
          <a:p>
            <a:pPr algn="ctr"/>
            <a:r>
              <a:rPr lang="ar-SA" sz="4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والاهتمام </a:t>
            </a:r>
          </a:p>
          <a:p>
            <a:pPr algn="ctr"/>
            <a:r>
              <a:rPr lang="ar-SA" sz="40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بها كإقامة معارض الكتاب وإنشاء المكتبات الكبرى</a:t>
            </a:r>
            <a:endParaRPr lang="ar-SA" sz="4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48211">
            <a:off x="3219914" y="2073119"/>
            <a:ext cx="2283110" cy="934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C1FA20E0-3C2D-B116-5BDB-323C34B710AF}"/>
              </a:ext>
            </a:extLst>
          </p:cNvPr>
          <p:cNvSpPr/>
          <p:nvPr/>
        </p:nvSpPr>
        <p:spPr>
          <a:xfrm>
            <a:off x="5768801" y="394037"/>
            <a:ext cx="1005435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DDFCF0F-7B19-2C79-351C-DD88778DEB9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9003" y="1483304"/>
            <a:ext cx="8108257" cy="480319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9B7D09F-2A0A-ACB7-06F3-0C0300B6D4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64618" y="2632230"/>
            <a:ext cx="4999342" cy="517827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0CF9A15-6146-DBC0-D3C5-778DE2DE61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49223" y="1508963"/>
            <a:ext cx="2545301" cy="3795089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931609" y="2486273"/>
            <a:ext cx="5149563" cy="5418237"/>
          </a:xfrm>
          <a:custGeom>
            <a:avLst/>
            <a:gdLst/>
            <a:ahLst/>
            <a:cxnLst/>
            <a:rect l="l" t="t" r="r" b="b"/>
            <a:pathLst>
              <a:path w="5842000" h="6146800">
                <a:moveTo>
                  <a:pt x="5842000" y="6146800"/>
                </a:moveTo>
                <a:lnTo>
                  <a:pt x="0" y="6146800"/>
                </a:lnTo>
                <a:lnTo>
                  <a:pt x="0" y="0"/>
                </a:lnTo>
                <a:lnTo>
                  <a:pt x="5842000" y="0"/>
                </a:lnTo>
                <a:lnTo>
                  <a:pt x="5842000" y="6146800"/>
                </a:lnTo>
                <a:close/>
              </a:path>
            </a:pathLst>
          </a:custGeom>
          <a:blipFill>
            <a:blip r:embed="rId15"/>
            <a:stretch>
              <a:fillRect t="-286" b="-286"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97607">
            <a:off x="4708074" y="6495477"/>
            <a:ext cx="3088034" cy="312209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C134354-7339-93EF-88A8-CC6F374B1D09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58" y="6992932"/>
            <a:ext cx="1903365" cy="191251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85E7386-D071-76F4-38B0-B2B78A1CB700}"/>
              </a:ext>
            </a:extLst>
          </p:cNvPr>
          <p:cNvSpPr/>
          <p:nvPr/>
        </p:nvSpPr>
        <p:spPr>
          <a:xfrm>
            <a:off x="8435943" y="8424094"/>
            <a:ext cx="81131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الربط بالمواد : </a:t>
            </a:r>
            <a:r>
              <a:rPr lang="ar-SA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النصوص القرائية في مادة لغتي </a:t>
            </a:r>
            <a:endParaRPr lang="ar-SA" sz="4000" b="1" cap="none" spc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404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06A6060-2C0E-8CEF-5F5A-A32DA81002A3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38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رسم 11" descr="السهم: دوران إلى اليمين مع تعبئة خالصة">
            <a:extLst>
              <a:ext uri="{FF2B5EF4-FFF2-40B4-BE49-F238E27FC236}">
                <a16:creationId xmlns:a16="http://schemas.microsoft.com/office/drawing/2014/main" id="{9FDEA55D-4313-3B29-6570-73D8F48E6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3B0A9AFC-3914-B7E1-1D6B-45498B461AE5}"/>
              </a:ext>
            </a:extLst>
          </p:cNvPr>
          <p:cNvSpPr/>
          <p:nvPr/>
        </p:nvSpPr>
        <p:spPr>
          <a:xfrm>
            <a:off x="2693455" y="190500"/>
            <a:ext cx="1005435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559140C-0614-B5C5-BD13-6C26C1D715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746421">
            <a:off x="14284724" y="1441161"/>
            <a:ext cx="2545301" cy="379508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7679FB2-6B85-A050-F190-5ED2945D75C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2480" y="1906702"/>
            <a:ext cx="12328954" cy="6546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2450773" y="2689437"/>
            <a:ext cx="4638576" cy="53709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5155">
            <a:off x="13935227" y="-117112"/>
            <a:ext cx="5031676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-269530" y="555649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38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4684965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FDA399A-3636-7070-1E6D-5FA170602D7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90B8FC55-84C7-5828-6708-50C862949A92}"/>
              </a:ext>
            </a:extLst>
          </p:cNvPr>
          <p:cNvSpPr/>
          <p:nvPr/>
        </p:nvSpPr>
        <p:spPr>
          <a:xfrm>
            <a:off x="923537" y="923627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33638F07-AE3D-BBEA-C2B9-FFD1ABBED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95350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C8ADE08B-BC4C-B91A-87B6-371326A7CB0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04900"/>
            <a:ext cx="2156336" cy="2156336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B96D282-7C5F-B23E-4384-2BBA66F25ECA}"/>
              </a:ext>
            </a:extLst>
          </p:cNvPr>
          <p:cNvSpPr/>
          <p:nvPr/>
        </p:nvSpPr>
        <p:spPr>
          <a:xfrm>
            <a:off x="3157523" y="190500"/>
            <a:ext cx="9126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تتضمن القيمة المطلقة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330CCDB-0678-2038-4C0D-EFDB8E30D9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46421">
            <a:off x="14617407" y="1312340"/>
            <a:ext cx="3525033" cy="379508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F8C3092-BFB7-1A8D-3E74-1E7C68A2439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316"/>
          <a:stretch/>
        </p:blipFill>
        <p:spPr>
          <a:xfrm>
            <a:off x="1963584" y="2106859"/>
            <a:ext cx="12198557" cy="21168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6937508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41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6E02663-0385-83C2-BF92-A49EA08713C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DA8DDFC-54A4-0A29-F630-4407C7407D96}"/>
              </a:ext>
            </a:extLst>
          </p:cNvPr>
          <p:cNvSpPr/>
          <p:nvPr/>
        </p:nvSpPr>
        <p:spPr>
          <a:xfrm>
            <a:off x="1212874" y="93139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3" name="Picture 2" descr="نتيجة الصورة لـ عصفور تويتر">
            <a:extLst>
              <a:ext uri="{FF2B5EF4-FFF2-40B4-BE49-F238E27FC236}">
                <a16:creationId xmlns:a16="http://schemas.microsoft.com/office/drawing/2014/main" id="{5339D3FA-78B0-1D40-F318-E4F3FC4E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7481"/>
            <a:ext cx="140346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81009B7E-F359-10E5-FA74-A187637B91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819" y="6069884"/>
            <a:ext cx="1655733" cy="165573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F79F68-011B-537E-0BC3-6CCC4F96D5A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6071" y="1524513"/>
            <a:ext cx="11118679" cy="1015663"/>
          </a:xfrm>
          <a:prstGeom prst="rect">
            <a:avLst/>
          </a:prstGeom>
        </p:spPr>
      </p:pic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5B9499F0-DF7D-96E0-3EA9-BB7A97C50289}"/>
              </a:ext>
            </a:extLst>
          </p:cNvPr>
          <p:cNvCxnSpPr/>
          <p:nvPr/>
        </p:nvCxnSpPr>
        <p:spPr>
          <a:xfrm>
            <a:off x="10668000" y="3462150"/>
            <a:ext cx="0" cy="516100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مستطيل 5">
            <a:extLst>
              <a:ext uri="{FF2B5EF4-FFF2-40B4-BE49-F238E27FC236}">
                <a16:creationId xmlns:a16="http://schemas.microsoft.com/office/drawing/2014/main" id="{911FD0AF-B60F-B355-32E9-93B60D1680B0}"/>
              </a:ext>
            </a:extLst>
          </p:cNvPr>
          <p:cNvSpPr/>
          <p:nvPr/>
        </p:nvSpPr>
        <p:spPr>
          <a:xfrm>
            <a:off x="3028759" y="299046"/>
            <a:ext cx="1005435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C9C9EAA-241A-CA2F-8CCC-AD71BDAF98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678862">
            <a:off x="15413338" y="1358848"/>
            <a:ext cx="3135753" cy="420660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4A86B2C-1EBF-4374-BE53-822C99F0D73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648" y="2444912"/>
            <a:ext cx="14569747" cy="1820349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D0F2C145-BEF2-206F-3AE7-353C3ACC09A1}"/>
              </a:ext>
            </a:extLst>
          </p:cNvPr>
          <p:cNvCxnSpPr/>
          <p:nvPr/>
        </p:nvCxnSpPr>
        <p:spPr>
          <a:xfrm>
            <a:off x="5257800" y="3543300"/>
            <a:ext cx="0" cy="516100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2450773" y="2689437"/>
            <a:ext cx="4638576" cy="53709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5155">
            <a:off x="13935227" y="-117112"/>
            <a:ext cx="5031676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-269530" y="555649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38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4684965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FDA399A-3636-7070-1E6D-5FA170602D7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90B8FC55-84C7-5828-6708-50C862949A92}"/>
              </a:ext>
            </a:extLst>
          </p:cNvPr>
          <p:cNvSpPr/>
          <p:nvPr/>
        </p:nvSpPr>
        <p:spPr>
          <a:xfrm>
            <a:off x="923537" y="923627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33638F07-AE3D-BBEA-C2B9-FFD1ABBED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95350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B96D282-7C5F-B23E-4384-2BBA66F25ECA}"/>
              </a:ext>
            </a:extLst>
          </p:cNvPr>
          <p:cNvSpPr/>
          <p:nvPr/>
        </p:nvSpPr>
        <p:spPr>
          <a:xfrm>
            <a:off x="2690249" y="190500"/>
            <a:ext cx="1006076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5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1-5 </a:t>
            </a:r>
            <a:r>
              <a:rPr lang="ar-SA" sz="5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المعادلات التي تتضمن القيمة المطلقة </a:t>
            </a:r>
            <a:endParaRPr lang="ar-SA" sz="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A7F922A-BB78-F974-4F91-1C09831A71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746421">
            <a:off x="14617407" y="1312340"/>
            <a:ext cx="3525033" cy="379508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39519CD-4DE7-B2B7-EE58-82C16C86620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6508" y="1803664"/>
            <a:ext cx="11457879" cy="72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73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545</Words>
  <Application>Microsoft Office PowerPoint</Application>
  <PresentationFormat>مخصص</PresentationFormat>
  <Paragraphs>124</Paragraphs>
  <Slides>28</Slides>
  <Notes>0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4" baseType="lpstr">
      <vt:lpstr>Brush Script MT</vt:lpstr>
      <vt:lpstr>Calibri</vt:lpstr>
      <vt:lpstr>AbdoLine-Light</vt:lpstr>
      <vt:lpstr>TS Qamus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منى الثبيتي</cp:lastModifiedBy>
  <cp:revision>23</cp:revision>
  <dcterms:created xsi:type="dcterms:W3CDTF">2006-08-16T00:00:00Z</dcterms:created>
  <dcterms:modified xsi:type="dcterms:W3CDTF">2023-08-29T20:54:59Z</dcterms:modified>
  <dc:identifier>DAFKinJhkrE</dc:identifier>
</cp:coreProperties>
</file>