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71" r:id="rId12"/>
    <p:sldId id="272" r:id="rId13"/>
    <p:sldId id="273" r:id="rId14"/>
    <p:sldId id="284" r:id="rId15"/>
    <p:sldId id="285" r:id="rId16"/>
    <p:sldId id="286" r:id="rId17"/>
    <p:sldId id="287" r:id="rId18"/>
    <p:sldId id="288" r:id="rId19"/>
    <p:sldId id="289" r:id="rId20"/>
    <p:sldId id="274" r:id="rId21"/>
    <p:sldId id="290" r:id="rId22"/>
    <p:sldId id="277" r:id="rId23"/>
    <p:sldId id="266" r:id="rId24"/>
  </p:sldIdLst>
  <p:sldSz cx="18288000" cy="10287000"/>
  <p:notesSz cx="6858000" cy="9144000"/>
  <p:embeddedFontLst>
    <p:embeddedFont>
      <p:font typeface="AbdoLine-Light" panose="02000500030000020004" pitchFamily="50" charset="-78"/>
      <p:regular r:id="rId25"/>
    </p:embeddedFont>
    <p:embeddedFont>
      <p:font typeface="Brush Script MT" panose="03060802040406070304" pitchFamily="66" charset="0"/>
      <p:italic r:id="rId26"/>
    </p:embeddedFont>
    <p:embeddedFont>
      <p:font typeface="Calibri" panose="020F0502020204030204" pitchFamily="34" charset="0"/>
      <p:regular r:id="rId27"/>
      <p:bold r:id="rId28"/>
    </p:embeddedFont>
    <p:embeddedFont>
      <p:font typeface="TS Qamus" panose="020B0604020202020204" charset="-7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FF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066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84.png"/><Relationship Id="rId3" Type="http://schemas.openxmlformats.org/officeDocument/2006/relationships/image" Target="../media/image28.svg"/><Relationship Id="rId7" Type="http://schemas.openxmlformats.org/officeDocument/2006/relationships/image" Target="../media/image8.svg"/><Relationship Id="rId12" Type="http://schemas.openxmlformats.org/officeDocument/2006/relationships/image" Target="../media/image8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2.png"/><Relationship Id="rId5" Type="http://schemas.openxmlformats.org/officeDocument/2006/relationships/image" Target="../media/image81.svg"/><Relationship Id="rId10" Type="http://schemas.openxmlformats.org/officeDocument/2006/relationships/image" Target="../media/image37.png"/><Relationship Id="rId4" Type="http://schemas.openxmlformats.org/officeDocument/2006/relationships/image" Target="../media/image80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5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0.jpeg"/><Relationship Id="rId5" Type="http://schemas.openxmlformats.org/officeDocument/2006/relationships/image" Target="../media/image56.svg"/><Relationship Id="rId10" Type="http://schemas.openxmlformats.org/officeDocument/2006/relationships/image" Target="../media/image9.jpg"/><Relationship Id="rId4" Type="http://schemas.openxmlformats.org/officeDocument/2006/relationships/image" Target="../media/image55.png"/><Relationship Id="rId9" Type="http://schemas.openxmlformats.org/officeDocument/2006/relationships/image" Target="../media/image8.sv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87.png"/><Relationship Id="rId3" Type="http://schemas.openxmlformats.org/officeDocument/2006/relationships/image" Target="../media/image69.svg"/><Relationship Id="rId7" Type="http://schemas.openxmlformats.org/officeDocument/2006/relationships/image" Target="../media/image8.svg"/><Relationship Id="rId12" Type="http://schemas.openxmlformats.org/officeDocument/2006/relationships/image" Target="../media/image8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7.png"/><Relationship Id="rId5" Type="http://schemas.openxmlformats.org/officeDocument/2006/relationships/image" Target="../media/image71.svg"/><Relationship Id="rId10" Type="http://schemas.openxmlformats.org/officeDocument/2006/relationships/image" Target="../media/image37.png"/><Relationship Id="rId4" Type="http://schemas.openxmlformats.org/officeDocument/2006/relationships/image" Target="../media/image70.pn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7.png"/><Relationship Id="rId17" Type="http://schemas.openxmlformats.org/officeDocument/2006/relationships/image" Target="../media/image8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10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.svg"/><Relationship Id="rId18" Type="http://schemas.openxmlformats.org/officeDocument/2006/relationships/image" Target="../media/image90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7.png"/><Relationship Id="rId17" Type="http://schemas.openxmlformats.org/officeDocument/2006/relationships/image" Target="../media/image89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10.jpeg"/><Relationship Id="rId10" Type="http://schemas.openxmlformats.org/officeDocument/2006/relationships/image" Target="../media/image31.png"/><Relationship Id="rId19" Type="http://schemas.openxmlformats.org/officeDocument/2006/relationships/image" Target="../media/image9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7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0.jpeg"/><Relationship Id="rId5" Type="http://schemas.openxmlformats.org/officeDocument/2006/relationships/image" Target="../media/image56.svg"/><Relationship Id="rId10" Type="http://schemas.openxmlformats.org/officeDocument/2006/relationships/image" Target="../media/image9.jpg"/><Relationship Id="rId4" Type="http://schemas.openxmlformats.org/officeDocument/2006/relationships/image" Target="../media/image55.png"/><Relationship Id="rId9" Type="http://schemas.openxmlformats.org/officeDocument/2006/relationships/image" Target="../media/image8.svg"/><Relationship Id="rId1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93.png"/><Relationship Id="rId3" Type="http://schemas.openxmlformats.org/officeDocument/2006/relationships/image" Target="../media/image69.svg"/><Relationship Id="rId7" Type="http://schemas.openxmlformats.org/officeDocument/2006/relationships/image" Target="../media/image8.svg"/><Relationship Id="rId12" Type="http://schemas.openxmlformats.org/officeDocument/2006/relationships/image" Target="../media/image8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7.png"/><Relationship Id="rId5" Type="http://schemas.openxmlformats.org/officeDocument/2006/relationships/image" Target="../media/image71.svg"/><Relationship Id="rId15" Type="http://schemas.openxmlformats.org/officeDocument/2006/relationships/image" Target="../media/image95.png"/><Relationship Id="rId10" Type="http://schemas.openxmlformats.org/officeDocument/2006/relationships/image" Target="../media/image37.png"/><Relationship Id="rId4" Type="http://schemas.openxmlformats.org/officeDocument/2006/relationships/image" Target="../media/image70.png"/><Relationship Id="rId9" Type="http://schemas.openxmlformats.org/officeDocument/2006/relationships/image" Target="../media/image10.jpeg"/><Relationship Id="rId1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.svg"/><Relationship Id="rId18" Type="http://schemas.openxmlformats.org/officeDocument/2006/relationships/image" Target="../media/image97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7.png"/><Relationship Id="rId17" Type="http://schemas.openxmlformats.org/officeDocument/2006/relationships/image" Target="../media/image9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10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7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0.jpeg"/><Relationship Id="rId5" Type="http://schemas.openxmlformats.org/officeDocument/2006/relationships/image" Target="../media/image56.svg"/><Relationship Id="rId10" Type="http://schemas.openxmlformats.org/officeDocument/2006/relationships/image" Target="../media/image9.jpg"/><Relationship Id="rId4" Type="http://schemas.openxmlformats.org/officeDocument/2006/relationships/image" Target="../media/image55.png"/><Relationship Id="rId9" Type="http://schemas.openxmlformats.org/officeDocument/2006/relationships/image" Target="../media/image8.sv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99.png"/><Relationship Id="rId3" Type="http://schemas.openxmlformats.org/officeDocument/2006/relationships/image" Target="../media/image69.svg"/><Relationship Id="rId7" Type="http://schemas.openxmlformats.org/officeDocument/2006/relationships/image" Target="../media/image8.svg"/><Relationship Id="rId12" Type="http://schemas.openxmlformats.org/officeDocument/2006/relationships/image" Target="../media/image8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7.png"/><Relationship Id="rId5" Type="http://schemas.openxmlformats.org/officeDocument/2006/relationships/image" Target="../media/image71.svg"/><Relationship Id="rId10" Type="http://schemas.openxmlformats.org/officeDocument/2006/relationships/image" Target="../media/image37.png"/><Relationship Id="rId4" Type="http://schemas.openxmlformats.org/officeDocument/2006/relationships/image" Target="../media/image70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9.png"/><Relationship Id="rId18" Type="http://schemas.openxmlformats.org/officeDocument/2006/relationships/image" Target="../media/image112.png"/><Relationship Id="rId3" Type="http://schemas.openxmlformats.org/officeDocument/2006/relationships/image" Target="../media/image101.svg"/><Relationship Id="rId21" Type="http://schemas.openxmlformats.org/officeDocument/2006/relationships/image" Target="../media/image37.png"/><Relationship Id="rId7" Type="http://schemas.openxmlformats.org/officeDocument/2006/relationships/image" Target="../media/image105.svg"/><Relationship Id="rId12" Type="http://schemas.openxmlformats.org/officeDocument/2006/relationships/image" Target="../media/image8.svg"/><Relationship Id="rId17" Type="http://schemas.openxmlformats.org/officeDocument/2006/relationships/image" Target="../media/image111.png"/><Relationship Id="rId2" Type="http://schemas.openxmlformats.org/officeDocument/2006/relationships/image" Target="../media/image100.png"/><Relationship Id="rId16" Type="http://schemas.openxmlformats.org/officeDocument/2006/relationships/image" Target="../media/image10.jpe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7.png"/><Relationship Id="rId5" Type="http://schemas.openxmlformats.org/officeDocument/2006/relationships/image" Target="../media/image103.svg"/><Relationship Id="rId15" Type="http://schemas.openxmlformats.org/officeDocument/2006/relationships/image" Target="../media/image9.jpg"/><Relationship Id="rId23" Type="http://schemas.openxmlformats.org/officeDocument/2006/relationships/image" Target="../media/image115.png"/><Relationship Id="rId10" Type="http://schemas.openxmlformats.org/officeDocument/2006/relationships/image" Target="../media/image108.png"/><Relationship Id="rId19" Type="http://schemas.openxmlformats.org/officeDocument/2006/relationships/image" Target="../media/image113.png"/><Relationship Id="rId4" Type="http://schemas.openxmlformats.org/officeDocument/2006/relationships/image" Target="../media/image102.png"/><Relationship Id="rId9" Type="http://schemas.openxmlformats.org/officeDocument/2006/relationships/image" Target="../media/image107.svg"/><Relationship Id="rId14" Type="http://schemas.openxmlformats.org/officeDocument/2006/relationships/image" Target="../media/image110.svg"/><Relationship Id="rId22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0.svg"/><Relationship Id="rId18" Type="http://schemas.openxmlformats.org/officeDocument/2006/relationships/image" Target="../media/image115.png"/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12" Type="http://schemas.openxmlformats.org/officeDocument/2006/relationships/image" Target="../media/image109.png"/><Relationship Id="rId17" Type="http://schemas.openxmlformats.org/officeDocument/2006/relationships/image" Target="../media/image67.png"/><Relationship Id="rId2" Type="http://schemas.openxmlformats.org/officeDocument/2006/relationships/image" Target="../media/image10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8.svg"/><Relationship Id="rId5" Type="http://schemas.openxmlformats.org/officeDocument/2006/relationships/image" Target="../media/image103.svg"/><Relationship Id="rId15" Type="http://schemas.openxmlformats.org/officeDocument/2006/relationships/image" Target="../media/image10.jpeg"/><Relationship Id="rId10" Type="http://schemas.openxmlformats.org/officeDocument/2006/relationships/image" Target="../media/image7.png"/><Relationship Id="rId4" Type="http://schemas.openxmlformats.org/officeDocument/2006/relationships/image" Target="../media/image102.png"/><Relationship Id="rId9" Type="http://schemas.openxmlformats.org/officeDocument/2006/relationships/image" Target="../media/image107.svg"/><Relationship Id="rId1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0.jpeg"/><Relationship Id="rId3" Type="http://schemas.openxmlformats.org/officeDocument/2006/relationships/image" Target="../media/image117.svg"/><Relationship Id="rId7" Type="http://schemas.openxmlformats.org/officeDocument/2006/relationships/image" Target="../media/image121.svg"/><Relationship Id="rId12" Type="http://schemas.openxmlformats.org/officeDocument/2006/relationships/image" Target="../media/image9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25.svg"/><Relationship Id="rId5" Type="http://schemas.openxmlformats.org/officeDocument/2006/relationships/image" Target="../media/image119.sv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svg"/><Relationship Id="rId14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svg"/><Relationship Id="rId7" Type="http://schemas.openxmlformats.org/officeDocument/2006/relationships/image" Target="../media/image121.svg"/><Relationship Id="rId12" Type="http://schemas.openxmlformats.org/officeDocument/2006/relationships/image" Target="../media/image12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10.jpeg"/><Relationship Id="rId5" Type="http://schemas.openxmlformats.org/officeDocument/2006/relationships/image" Target="../media/image119.svg"/><Relationship Id="rId10" Type="http://schemas.openxmlformats.org/officeDocument/2006/relationships/image" Target="../media/image9.jpg"/><Relationship Id="rId4" Type="http://schemas.openxmlformats.org/officeDocument/2006/relationships/image" Target="../media/image118.png"/><Relationship Id="rId9" Type="http://schemas.openxmlformats.org/officeDocument/2006/relationships/image" Target="../media/image1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6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5.png"/><Relationship Id="rId2" Type="http://schemas.openxmlformats.org/officeDocument/2006/relationships/image" Target="../media/image23.png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10.jpeg"/><Relationship Id="rId10" Type="http://schemas.openxmlformats.org/officeDocument/2006/relationships/image" Target="../media/image31.png"/><Relationship Id="rId19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18" Type="http://schemas.openxmlformats.org/officeDocument/2006/relationships/image" Target="../media/image51.png"/><Relationship Id="rId3" Type="http://schemas.openxmlformats.org/officeDocument/2006/relationships/image" Target="../media/image39.sv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37.png"/><Relationship Id="rId2" Type="http://schemas.openxmlformats.org/officeDocument/2006/relationships/image" Target="../media/image38.pn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10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0.jpeg"/><Relationship Id="rId5" Type="http://schemas.openxmlformats.org/officeDocument/2006/relationships/image" Target="../media/image56.svg"/><Relationship Id="rId10" Type="http://schemas.openxmlformats.org/officeDocument/2006/relationships/image" Target="../media/image9.jpg"/><Relationship Id="rId4" Type="http://schemas.openxmlformats.org/officeDocument/2006/relationships/image" Target="../media/image55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7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37.png"/><Relationship Id="rId5" Type="http://schemas.openxmlformats.org/officeDocument/2006/relationships/image" Target="../media/image63.svg"/><Relationship Id="rId10" Type="http://schemas.openxmlformats.org/officeDocument/2006/relationships/image" Target="../media/image10.jpeg"/><Relationship Id="rId4" Type="http://schemas.openxmlformats.org/officeDocument/2006/relationships/image" Target="../media/image62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74.png"/><Relationship Id="rId3" Type="http://schemas.openxmlformats.org/officeDocument/2006/relationships/image" Target="../media/image69.svg"/><Relationship Id="rId7" Type="http://schemas.openxmlformats.org/officeDocument/2006/relationships/image" Target="../media/image8.svg"/><Relationship Id="rId12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2.png"/><Relationship Id="rId5" Type="http://schemas.openxmlformats.org/officeDocument/2006/relationships/image" Target="../media/image71.svg"/><Relationship Id="rId15" Type="http://schemas.openxmlformats.org/officeDocument/2006/relationships/image" Target="../media/image76.png"/><Relationship Id="rId10" Type="http://schemas.openxmlformats.org/officeDocument/2006/relationships/image" Target="../media/image37.png"/><Relationship Id="rId4" Type="http://schemas.openxmlformats.org/officeDocument/2006/relationships/image" Target="../media/image70.png"/><Relationship Id="rId9" Type="http://schemas.openxmlformats.org/officeDocument/2006/relationships/image" Target="../media/image10.jpeg"/><Relationship Id="rId1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8.png"/><Relationship Id="rId3" Type="http://schemas.openxmlformats.org/officeDocument/2006/relationships/image" Target="../media/image26.svg"/><Relationship Id="rId7" Type="http://schemas.openxmlformats.org/officeDocument/2006/relationships/image" Target="../media/image54.svg"/><Relationship Id="rId12" Type="http://schemas.openxmlformats.org/officeDocument/2006/relationships/image" Target="../media/image7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37.png"/><Relationship Id="rId5" Type="http://schemas.openxmlformats.org/officeDocument/2006/relationships/image" Target="../media/image56.svg"/><Relationship Id="rId10" Type="http://schemas.openxmlformats.org/officeDocument/2006/relationships/image" Target="../media/image10.jpeg"/><Relationship Id="rId4" Type="http://schemas.openxmlformats.org/officeDocument/2006/relationships/image" Target="../media/image55.png"/><Relationship Id="rId9" Type="http://schemas.openxmlformats.org/officeDocument/2006/relationships/image" Target="../media/image8.sv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066AD6-D26D-15B6-829C-B247F2A55384}"/>
              </a:ext>
            </a:extLst>
          </p:cNvPr>
          <p:cNvSpPr/>
          <p:nvPr/>
        </p:nvSpPr>
        <p:spPr>
          <a:xfrm>
            <a:off x="2342738" y="-145797"/>
            <a:ext cx="1137202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  واجب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10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5CC9E79-2DD0-DCC7-EEA2-9A97CB4EC8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2981" y="2812316"/>
            <a:ext cx="10986795" cy="2388168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6FAD41-85EF-5B91-1D09-1B0AA760BB6A}"/>
              </a:ext>
            </a:extLst>
          </p:cNvPr>
          <p:cNvSpPr/>
          <p:nvPr/>
        </p:nvSpPr>
        <p:spPr>
          <a:xfrm>
            <a:off x="10074045" y="1779863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تدرب وحل المسائل : </a:t>
            </a:r>
          </a:p>
        </p:txBody>
      </p:sp>
      <p:pic>
        <p:nvPicPr>
          <p:cNvPr id="18" name="صورة 17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A6C2A592-5220-043E-8A31-09D3F2ABD9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21" y="1190650"/>
            <a:ext cx="1672338" cy="16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718EEDF-1669-65F4-273E-60CE6AD9C08C}"/>
              </a:ext>
            </a:extLst>
          </p:cNvPr>
          <p:cNvSpPr/>
          <p:nvPr/>
        </p:nvSpPr>
        <p:spPr>
          <a:xfrm>
            <a:off x="14401800" y="7462825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21</a:t>
            </a:r>
          </a:p>
        </p:txBody>
      </p:sp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671330" y="6591300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574" y="621170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62CD0F66-96FC-7127-AEE6-1C542F2BD4C4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2708FE8-A388-BB84-2AE9-4981897F8F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02328">
            <a:off x="14688530" y="489929"/>
            <a:ext cx="2357502" cy="329475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277ED1A-962A-7B48-510E-721291F88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2312" y="1930223"/>
            <a:ext cx="9977453" cy="645593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AA21C2F-A02D-477B-3709-49DB3BDCA4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60222" y="3863242"/>
            <a:ext cx="2873189" cy="318525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F1EE99C-3C71-2575-2D05-D80B09311E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902">
            <a:off x="11700953" y="2366453"/>
            <a:ext cx="1193991" cy="1193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1193453" y="2401960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21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3D69E6-031C-65FD-C7C3-E33B863F3430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AAACDD2-89EA-D3F4-D769-0845D1E2DD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2328">
            <a:off x="14662719" y="673427"/>
            <a:ext cx="3176234" cy="443898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AECB335-50DC-6A5E-AE28-5636FB2B0C8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63"/>
          <a:stretch/>
        </p:blipFill>
        <p:spPr>
          <a:xfrm>
            <a:off x="3542812" y="1922740"/>
            <a:ext cx="9706752" cy="2915960"/>
          </a:xfrm>
          <a:prstGeom prst="rect">
            <a:avLst/>
          </a:prstGeom>
        </p:spPr>
      </p:pic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C0117DBD-507E-F79B-E042-96BCA781DF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8" y="4317054"/>
            <a:ext cx="2142411" cy="2142411"/>
          </a:xfrm>
          <a:prstGeom prst="rect">
            <a:avLst/>
          </a:prstGeom>
        </p:spPr>
      </p:pic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BB811AE1-C893-D054-23EC-39756ED1E7F4}"/>
              </a:ext>
            </a:extLst>
          </p:cNvPr>
          <p:cNvCxnSpPr/>
          <p:nvPr/>
        </p:nvCxnSpPr>
        <p:spPr>
          <a:xfrm>
            <a:off x="8382000" y="3725197"/>
            <a:ext cx="0" cy="5161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3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23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40BB7DD-6489-9E0B-5615-C5BF8D469E07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E3B1A4D-6AA2-3A81-2490-45C1260BE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02328">
            <a:off x="15192568" y="1522767"/>
            <a:ext cx="3176234" cy="4438988"/>
          </a:xfrm>
          <a:prstGeom prst="rect">
            <a:avLst/>
          </a:prstGeom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0CD77C4E-6F8B-498A-0742-071C61A607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1784442" y="3093358"/>
            <a:ext cx="1867912" cy="186791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C65C8E6-799E-A9E0-ADD2-ED1BB5B30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3359714"/>
            <a:ext cx="4442050" cy="132658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819E10-ABBA-C140-4B0A-56DD2E4C16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3992" y="1797908"/>
            <a:ext cx="3196138" cy="1116354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55693409-0F78-35EF-DB9F-559559C6EDA7}"/>
              </a:ext>
            </a:extLst>
          </p:cNvPr>
          <p:cNvSpPr/>
          <p:nvPr/>
        </p:nvSpPr>
        <p:spPr>
          <a:xfrm>
            <a:off x="4673863" y="1804944"/>
            <a:ext cx="4673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 المعادلة التالية : </a:t>
            </a:r>
          </a:p>
        </p:txBody>
      </p:sp>
    </p:spTree>
    <p:extLst>
      <p:ext uri="{BB962C8B-B14F-4D97-AF65-F5344CB8AC3E}">
        <p14:creationId xmlns:p14="http://schemas.microsoft.com/office/powerpoint/2010/main" val="369044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4637062" y="2070186"/>
            <a:ext cx="5199972" cy="890960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-2987371" y="-535164"/>
            <a:ext cx="5284587" cy="668166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347608A-0F57-719D-5F5F-0B09E7D99159}"/>
              </a:ext>
            </a:extLst>
          </p:cNvPr>
          <p:cNvSpPr/>
          <p:nvPr/>
        </p:nvSpPr>
        <p:spPr>
          <a:xfrm>
            <a:off x="-76200" y="87921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21</a:t>
            </a:r>
          </a:p>
        </p:txBody>
      </p:sp>
      <p:pic>
        <p:nvPicPr>
          <p:cNvPr id="19" name="رسم 18" descr="السهم: دوران إلى اليمين مع تعبئة خالصة">
            <a:extLst>
              <a:ext uri="{FF2B5EF4-FFF2-40B4-BE49-F238E27FC236}">
                <a16:creationId xmlns:a16="http://schemas.microsoft.com/office/drawing/2014/main" id="{076F3F3C-1FF2-973C-F9F0-A7756F4433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3330" y="7920645"/>
            <a:ext cx="914400" cy="9144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D250A2A-5D9E-E6F9-137B-5A5F610464A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" y="431673"/>
            <a:ext cx="1903365" cy="1912516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7058815F-9010-8955-540D-9CB74E308E5E}"/>
              </a:ext>
            </a:extLst>
          </p:cNvPr>
          <p:cNvSpPr/>
          <p:nvPr/>
        </p:nvSpPr>
        <p:spPr>
          <a:xfrm>
            <a:off x="890783" y="9610055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6" name="Picture 2" descr="نتيجة الصورة لـ عصفور تويتر">
            <a:extLst>
              <a:ext uri="{FF2B5EF4-FFF2-40B4-BE49-F238E27FC236}">
                <a16:creationId xmlns:a16="http://schemas.microsoft.com/office/drawing/2014/main" id="{F2D2766C-261F-33A9-887D-3813B8A5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55" y="9381850"/>
            <a:ext cx="1316696" cy="8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7F597611-F12D-8582-C4C8-055C55B8BE75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9408E19-60A0-7979-C3A6-772BD0B46D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802328">
            <a:off x="15316884" y="3240955"/>
            <a:ext cx="3176234" cy="44389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3EFEEF-6D20-D61B-A907-995FCCB182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3814" y="2015014"/>
            <a:ext cx="11173939" cy="69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4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4637062" y="2070186"/>
            <a:ext cx="5199972" cy="890960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-2987371" y="-535164"/>
            <a:ext cx="5284587" cy="668166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347608A-0F57-719D-5F5F-0B09E7D99159}"/>
              </a:ext>
            </a:extLst>
          </p:cNvPr>
          <p:cNvSpPr/>
          <p:nvPr/>
        </p:nvSpPr>
        <p:spPr>
          <a:xfrm>
            <a:off x="-76200" y="87921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22</a:t>
            </a:r>
          </a:p>
        </p:txBody>
      </p:sp>
      <p:pic>
        <p:nvPicPr>
          <p:cNvPr id="19" name="رسم 18" descr="السهم: دوران إلى اليمين مع تعبئة خالصة">
            <a:extLst>
              <a:ext uri="{FF2B5EF4-FFF2-40B4-BE49-F238E27FC236}">
                <a16:creationId xmlns:a16="http://schemas.microsoft.com/office/drawing/2014/main" id="{076F3F3C-1FF2-973C-F9F0-A7756F4433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3330" y="7920645"/>
            <a:ext cx="914400" cy="9144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D250A2A-5D9E-E6F9-137B-5A5F610464A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" y="431673"/>
            <a:ext cx="1903365" cy="1912516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7058815F-9010-8955-540D-9CB74E308E5E}"/>
              </a:ext>
            </a:extLst>
          </p:cNvPr>
          <p:cNvSpPr/>
          <p:nvPr/>
        </p:nvSpPr>
        <p:spPr>
          <a:xfrm>
            <a:off x="890783" y="9610055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6" name="Picture 2" descr="نتيجة الصورة لـ عصفور تويتر">
            <a:extLst>
              <a:ext uri="{FF2B5EF4-FFF2-40B4-BE49-F238E27FC236}">
                <a16:creationId xmlns:a16="http://schemas.microsoft.com/office/drawing/2014/main" id="{F2D2766C-261F-33A9-887D-3813B8A5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55" y="9381850"/>
            <a:ext cx="1316696" cy="8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7F597611-F12D-8582-C4C8-055C55B8BE75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9408E19-60A0-7979-C3A6-772BD0B46D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802328">
            <a:off x="15316884" y="3240955"/>
            <a:ext cx="3176234" cy="44389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C1592FD-2C28-0558-81D5-1E4F7EE32F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8198" y="2170012"/>
            <a:ext cx="10844401" cy="594697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B412E81-FE6F-B309-DAA3-41BEEDEE22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65380" y="3492312"/>
            <a:ext cx="3432896" cy="240697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C36B6FF-94F9-0B7B-A7C8-A1D261A31D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97" y="3077075"/>
            <a:ext cx="1333094" cy="13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8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1193453" y="2401960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22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3D69E6-031C-65FD-C7C3-E33B863F3430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AAACDD2-89EA-D3F4-D769-0845D1E2DD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2328">
            <a:off x="14662719" y="673427"/>
            <a:ext cx="3176234" cy="4438988"/>
          </a:xfrm>
          <a:prstGeom prst="rect">
            <a:avLst/>
          </a:prstGeom>
        </p:spPr>
      </p:pic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C0117DBD-507E-F79B-E042-96BCA781DF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8" y="4317054"/>
            <a:ext cx="2142411" cy="2142411"/>
          </a:xfrm>
          <a:prstGeom prst="rect">
            <a:avLst/>
          </a:prstGeom>
        </p:spPr>
      </p:pic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BB811AE1-C893-D054-23EC-39756ED1E7F4}"/>
              </a:ext>
            </a:extLst>
          </p:cNvPr>
          <p:cNvCxnSpPr/>
          <p:nvPr/>
        </p:nvCxnSpPr>
        <p:spPr>
          <a:xfrm>
            <a:off x="8382000" y="3725197"/>
            <a:ext cx="0" cy="5161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C0E24AD9-AFD7-ACFA-546F-36F4752A59D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848"/>
          <a:stretch/>
        </p:blipFill>
        <p:spPr>
          <a:xfrm>
            <a:off x="3252826" y="2457530"/>
            <a:ext cx="10304742" cy="15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23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40BB7DD-6489-9E0B-5615-C5BF8D469E07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E3B1A4D-6AA2-3A81-2490-45C1260BE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02328">
            <a:off x="15192568" y="1522767"/>
            <a:ext cx="3176234" cy="4438988"/>
          </a:xfrm>
          <a:prstGeom prst="rect">
            <a:avLst/>
          </a:prstGeom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0CD77C4E-6F8B-498A-0742-071C61A607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1784442" y="3093358"/>
            <a:ext cx="1867912" cy="18679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819E10-ABBA-C140-4B0A-56DD2E4C16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3992" y="1797908"/>
            <a:ext cx="3196138" cy="11163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F8A7109-B6FA-5974-3C3C-8B2142B01A5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8763" y="3109090"/>
            <a:ext cx="10090473" cy="9593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FE3ECA6-3BCC-C487-294D-7F905B2F4BB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6235" y="4291373"/>
            <a:ext cx="3077914" cy="121452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2CFB6E3-11D7-FC36-A9F0-9C532C72490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0504" y="4291374"/>
            <a:ext cx="3198824" cy="1214528"/>
          </a:xfrm>
          <a:prstGeom prst="rect">
            <a:avLst/>
          </a:prstGeom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F8DAD162-D173-9CA6-13FD-0EA7133689EC}"/>
              </a:ext>
            </a:extLst>
          </p:cNvPr>
          <p:cNvCxnSpPr/>
          <p:nvPr/>
        </p:nvCxnSpPr>
        <p:spPr>
          <a:xfrm>
            <a:off x="9753600" y="4304556"/>
            <a:ext cx="0" cy="51610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3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4637062" y="2070186"/>
            <a:ext cx="5199972" cy="890960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-2987371" y="-535164"/>
            <a:ext cx="5284587" cy="668166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347608A-0F57-719D-5F5F-0B09E7D99159}"/>
              </a:ext>
            </a:extLst>
          </p:cNvPr>
          <p:cNvSpPr/>
          <p:nvPr/>
        </p:nvSpPr>
        <p:spPr>
          <a:xfrm>
            <a:off x="-76200" y="87921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22</a:t>
            </a:r>
          </a:p>
        </p:txBody>
      </p:sp>
      <p:pic>
        <p:nvPicPr>
          <p:cNvPr id="19" name="رسم 18" descr="السهم: دوران إلى اليمين مع تعبئة خالصة">
            <a:extLst>
              <a:ext uri="{FF2B5EF4-FFF2-40B4-BE49-F238E27FC236}">
                <a16:creationId xmlns:a16="http://schemas.microsoft.com/office/drawing/2014/main" id="{076F3F3C-1FF2-973C-F9F0-A7756F4433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3330" y="7920645"/>
            <a:ext cx="914400" cy="9144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D250A2A-5D9E-E6F9-137B-5A5F610464A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" y="431673"/>
            <a:ext cx="1903365" cy="1912516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7058815F-9010-8955-540D-9CB74E308E5E}"/>
              </a:ext>
            </a:extLst>
          </p:cNvPr>
          <p:cNvSpPr/>
          <p:nvPr/>
        </p:nvSpPr>
        <p:spPr>
          <a:xfrm>
            <a:off x="890783" y="9610055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6" name="Picture 2" descr="نتيجة الصورة لـ عصفور تويتر">
            <a:extLst>
              <a:ext uri="{FF2B5EF4-FFF2-40B4-BE49-F238E27FC236}">
                <a16:creationId xmlns:a16="http://schemas.microsoft.com/office/drawing/2014/main" id="{F2D2766C-261F-33A9-887D-3813B8A5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55" y="9381850"/>
            <a:ext cx="1316696" cy="8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7F597611-F12D-8582-C4C8-055C55B8BE75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9408E19-60A0-7979-C3A6-772BD0B46D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802328">
            <a:off x="15316884" y="3240955"/>
            <a:ext cx="3176234" cy="44389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7B4DE2B-1E00-0087-3D7A-F366D130083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260" y="2280261"/>
            <a:ext cx="10372864" cy="575883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A6647D9-AA57-15E5-6AA2-620D7F45FE4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770113" y="3662901"/>
            <a:ext cx="2895851" cy="31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07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1193453" y="2401960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58648" y="-935249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22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3D69E6-031C-65FD-C7C3-E33B863F3430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AAACDD2-89EA-D3F4-D769-0845D1E2DD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02328">
            <a:off x="14662719" y="673427"/>
            <a:ext cx="3176234" cy="4438988"/>
          </a:xfrm>
          <a:prstGeom prst="rect">
            <a:avLst/>
          </a:prstGeom>
        </p:spPr>
      </p:pic>
      <p:pic>
        <p:nvPicPr>
          <p:cNvPr id="19" name="صورة 18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C0117DBD-507E-F79B-E042-96BCA781DF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8" y="4317054"/>
            <a:ext cx="2142411" cy="21424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A98A7E6-903B-6429-9725-1D15EF38F8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8499" y="2428573"/>
            <a:ext cx="11875492" cy="29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3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23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40BB7DD-6489-9E0B-5615-C5BF8D469E07}"/>
              </a:ext>
            </a:extLst>
          </p:cNvPr>
          <p:cNvSpPr/>
          <p:nvPr/>
        </p:nvSpPr>
        <p:spPr>
          <a:xfrm>
            <a:off x="24384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E3B1A4D-6AA2-3A81-2490-45C1260BE5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02328">
            <a:off x="15192568" y="1522767"/>
            <a:ext cx="3176234" cy="4438988"/>
          </a:xfrm>
          <a:prstGeom prst="rect">
            <a:avLst/>
          </a:prstGeom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0CD77C4E-6F8B-498A-0742-071C61A607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1020429" y="3093358"/>
            <a:ext cx="1867912" cy="18679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1819E10-ABBA-C140-4B0A-56DD2E4C16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05462" y="2095500"/>
            <a:ext cx="3196138" cy="111635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E542DC6-7437-7B85-9EAD-4030505FA11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4223" y="3435182"/>
            <a:ext cx="11403082" cy="22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6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465">
            <a:off x="1021091" y="1062201"/>
            <a:ext cx="4872094" cy="8047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3896" flipH="1">
            <a:off x="10215442" y="1854127"/>
            <a:ext cx="6453179" cy="8940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3119"/>
          <a:stretch>
            <a:fillRect/>
          </a:stretch>
        </p:blipFill>
        <p:spPr>
          <a:xfrm>
            <a:off x="3325416" y="1912023"/>
            <a:ext cx="11392708" cy="761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8277">
            <a:off x="1561028" y="7540741"/>
            <a:ext cx="5024133" cy="26216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7641">
            <a:off x="12727395" y="747613"/>
            <a:ext cx="3159899" cy="266006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95632D9-D563-D55B-058C-4B12DC828273}"/>
              </a:ext>
            </a:extLst>
          </p:cNvPr>
          <p:cNvSpPr/>
          <p:nvPr/>
        </p:nvSpPr>
        <p:spPr>
          <a:xfrm>
            <a:off x="4284736" y="4395773"/>
            <a:ext cx="947406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حل</a:t>
            </a:r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 cap="none" spc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</a:p>
          <a:p>
            <a:pPr algn="ctr"/>
            <a:r>
              <a:rPr lang="ar-SA" sz="10000" b="1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ذات الخطوة الواحدة </a:t>
            </a:r>
            <a:r>
              <a:rPr lang="ar-SA" sz="10000" b="1" cap="none" spc="0">
                <a:ln w="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665847-9F34-6EF0-369C-070B4385091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0AE65AD-75AE-47CF-47B2-FB1DBA05611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050" name="Picture 2" descr="نتيجة الصورة لـ عصفور تويتر">
            <a:extLst>
              <a:ext uri="{FF2B5EF4-FFF2-40B4-BE49-F238E27FC236}">
                <a16:creationId xmlns:a16="http://schemas.microsoft.com/office/drawing/2014/main" id="{6B9ACA54-5351-6946-F7F9-D9810911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21406A-7EF5-2AC7-E525-09A79E643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978" y="1915344"/>
            <a:ext cx="7100861" cy="121541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25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91CE1182-68BD-54F7-39F5-61392CB9E189}"/>
              </a:ext>
            </a:extLst>
          </p:cNvPr>
          <p:cNvSpPr/>
          <p:nvPr/>
        </p:nvSpPr>
        <p:spPr>
          <a:xfrm>
            <a:off x="2973396" y="2509368"/>
            <a:ext cx="708399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 u="sng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حدد المعادلة التي تختلف عن المعادلات اأخرى :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FF191B6-3E9E-7335-97D1-B7D8FC0D59E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23"/>
          <a:stretch/>
        </p:blipFill>
        <p:spPr>
          <a:xfrm>
            <a:off x="8274532" y="4157769"/>
            <a:ext cx="4765253" cy="166857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F248653-0EDC-55A6-DECB-D47E65AB4DD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6866" y="4125112"/>
            <a:ext cx="4347551" cy="197987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3E906F1-4FF4-3862-ACB4-2EAA5B293E3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1464" y="7033182"/>
            <a:ext cx="4747432" cy="197987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E9F00BF-F8BF-0756-F68E-69415C75395F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1609" y="7366373"/>
            <a:ext cx="4811299" cy="1979870"/>
          </a:xfrm>
          <a:prstGeom prst="rect">
            <a:avLst/>
          </a:prstGeom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9FB7CB-11C9-54B7-461A-601BBC10B7EC}"/>
              </a:ext>
            </a:extLst>
          </p:cNvPr>
          <p:cNvSpPr/>
          <p:nvPr/>
        </p:nvSpPr>
        <p:spPr>
          <a:xfrm>
            <a:off x="3672696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1-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9D3EE018-0D38-D800-E381-60ACB42C0A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744928">
            <a:off x="14634123" y="4686256"/>
            <a:ext cx="3176234" cy="4438988"/>
          </a:xfrm>
          <a:prstGeom prst="rect">
            <a:avLst/>
          </a:prstGeom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7386821" y="5596485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12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25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91CE1182-68BD-54F7-39F5-61392CB9E189}"/>
              </a:ext>
            </a:extLst>
          </p:cNvPr>
          <p:cNvSpPr/>
          <p:nvPr/>
        </p:nvSpPr>
        <p:spPr>
          <a:xfrm>
            <a:off x="4344155" y="2428714"/>
            <a:ext cx="545534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 u="sng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كمية الماء اللازمة لملء بركة تمثل :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D9FB7CB-11C9-54B7-461A-601BBC10B7EC}"/>
              </a:ext>
            </a:extLst>
          </p:cNvPr>
          <p:cNvSpPr/>
          <p:nvPr/>
        </p:nvSpPr>
        <p:spPr>
          <a:xfrm>
            <a:off x="3672696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1-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9D3EE018-0D38-D800-E381-60ACB42C0A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744928">
            <a:off x="14634123" y="4686256"/>
            <a:ext cx="3176234" cy="4438988"/>
          </a:xfrm>
          <a:prstGeom prst="rect">
            <a:avLst/>
          </a:prstGeom>
        </p:spPr>
      </p:pic>
      <p:pic>
        <p:nvPicPr>
          <p:cNvPr id="30" name="صورة 29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D9D764B-1F9D-C8D8-91D2-5C1C7E05AB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9209">
            <a:off x="7386821" y="5596485"/>
            <a:ext cx="1867912" cy="18679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80458E3-6BBC-A0FC-67E6-857A7F88EFE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" y="2275279"/>
            <a:ext cx="1817176" cy="181717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A0B016C-1CC6-384E-4FBF-020CB633F059}"/>
              </a:ext>
            </a:extLst>
          </p:cNvPr>
          <p:cNvSpPr/>
          <p:nvPr/>
        </p:nvSpPr>
        <p:spPr>
          <a:xfrm>
            <a:off x="9760117" y="5050744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أ ) حجمها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AE791A2-4036-C013-949C-5531B587B441}"/>
              </a:ext>
            </a:extLst>
          </p:cNvPr>
          <p:cNvSpPr/>
          <p:nvPr/>
        </p:nvSpPr>
        <p:spPr>
          <a:xfrm>
            <a:off x="3806516" y="4983336"/>
            <a:ext cx="2803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ب ) عمقها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CFA69DC-78D5-C4CC-6286-84726BC8C1F6}"/>
              </a:ext>
            </a:extLst>
          </p:cNvPr>
          <p:cNvSpPr/>
          <p:nvPr/>
        </p:nvSpPr>
        <p:spPr>
          <a:xfrm>
            <a:off x="4151731" y="7787420"/>
            <a:ext cx="271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د) محيطها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200B8E7-9FA8-EA32-5545-167264368C3D}"/>
              </a:ext>
            </a:extLst>
          </p:cNvPr>
          <p:cNvSpPr/>
          <p:nvPr/>
        </p:nvSpPr>
        <p:spPr>
          <a:xfrm>
            <a:off x="8736306" y="7741448"/>
            <a:ext cx="4532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ج ) مساحة سطحها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0C9E346-E9B1-95E9-015F-A030370CF723}"/>
              </a:ext>
            </a:extLst>
          </p:cNvPr>
          <p:cNvSpPr/>
          <p:nvPr/>
        </p:nvSpPr>
        <p:spPr>
          <a:xfrm>
            <a:off x="9515743" y="2124374"/>
            <a:ext cx="4629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تدرب على الاختبار </a:t>
            </a:r>
          </a:p>
        </p:txBody>
      </p:sp>
    </p:spTree>
    <p:extLst>
      <p:ext uri="{BB962C8B-B14F-4D97-AF65-F5344CB8AC3E}">
        <p14:creationId xmlns:p14="http://schemas.microsoft.com/office/powerpoint/2010/main" val="2263993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4456">
            <a:off x="11434707" y="2601274"/>
            <a:ext cx="6469910" cy="8294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4648200" y="2050230"/>
            <a:ext cx="9048534" cy="70636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422295" y="6578282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9230817" y="3086100"/>
            <a:ext cx="18473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 rot="362449">
            <a:off x="12987353" y="5226771"/>
            <a:ext cx="484139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8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8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ماذا تعلمت ؟</a:t>
            </a:r>
            <a:endParaRPr lang="en-US" sz="8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8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9" name="رسم 8" descr="نقطة الهدف مع تعبئة خالصة">
            <a:extLst>
              <a:ext uri="{FF2B5EF4-FFF2-40B4-BE49-F238E27FC236}">
                <a16:creationId xmlns:a16="http://schemas.microsoft.com/office/drawing/2014/main" id="{0155EF02-D915-8847-59B0-560AA3F50D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17338" y="2748335"/>
            <a:ext cx="1946896" cy="19468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A8322FAB-A8EF-31B2-1DB9-E2C5A3B376A3}"/>
              </a:ext>
            </a:extLst>
          </p:cNvPr>
          <p:cNvSpPr/>
          <p:nvPr/>
        </p:nvSpPr>
        <p:spPr>
          <a:xfrm rot="169606">
            <a:off x="7835552" y="1591567"/>
            <a:ext cx="382669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8000" b="1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80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التقويم .. </a:t>
            </a:r>
            <a:endParaRPr lang="en-US" sz="8000" b="1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8000" b="1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A4B9E76-CD35-0450-2507-854DF45B097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6913109" y="4135676"/>
            <a:ext cx="5004877" cy="411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4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2358287" y="2830147"/>
            <a:ext cx="5272620" cy="67597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089424" y="2050230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484632" y="3086100"/>
            <a:ext cx="7677102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 </a:t>
            </a:r>
            <a:endParaRPr lang="en-US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u="sng" cap="none" spc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نشاط + 11-32</a:t>
            </a:r>
          </a:p>
          <a:p>
            <a:pPr algn="ctr"/>
            <a:r>
              <a:rPr lang="ar-SA" sz="10000" b="1" u="sng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صـ 23-24</a:t>
            </a:r>
            <a:endParaRPr lang="en-US" sz="10000" b="1" u="sng" cap="none" spc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693049" y="5490265"/>
            <a:ext cx="25458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u="sng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6000" b="1" u="sng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8F0E1F71-2733-0F24-E134-AD8ADA92BD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618" y="5419490"/>
            <a:ext cx="1015663" cy="1015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4637062" y="2070186"/>
            <a:ext cx="5199972" cy="890960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221468" y="-65195"/>
            <a:ext cx="2953625" cy="373446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72E645-6160-4918-440C-8DDC0C425D28}"/>
              </a:ext>
            </a:extLst>
          </p:cNvPr>
          <p:cNvSpPr/>
          <p:nvPr/>
        </p:nvSpPr>
        <p:spPr>
          <a:xfrm>
            <a:off x="3287397" y="394037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id="{5D60F8E4-03BE-6911-6EA8-18C54DB7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844068"/>
              </p:ext>
            </p:extLst>
          </p:nvPr>
        </p:nvGraphicFramePr>
        <p:xfrm>
          <a:off x="2123469" y="1905672"/>
          <a:ext cx="13050315" cy="675341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350105">
                  <a:extLst>
                    <a:ext uri="{9D8B030D-6E8A-4147-A177-3AD203B41FA5}">
                      <a16:colId xmlns:a16="http://schemas.microsoft.com/office/drawing/2014/main" val="1947543372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3631666210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2418328474"/>
                    </a:ext>
                  </a:extLst>
                </a:gridCol>
              </a:tblGrid>
              <a:tr h="139397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أريد أن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تعلمت ؟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1012547"/>
                  </a:ext>
                </a:extLst>
              </a:tr>
              <a:tr h="5359445"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 باستعمال بطاقات الجبر :</a:t>
                      </a: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حلي المعادلة </a:t>
                      </a: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س + 4 = 9 </a:t>
                      </a: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س – 2 = 1</a:t>
                      </a: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3 س = 12 </a:t>
                      </a: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0361210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079F079D-B1AA-0780-756B-B0A56D500EC5}"/>
              </a:ext>
            </a:extLst>
          </p:cNvPr>
          <p:cNvSpPr/>
          <p:nvPr/>
        </p:nvSpPr>
        <p:spPr>
          <a:xfrm>
            <a:off x="6602670" y="3535383"/>
            <a:ext cx="380905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استراتيجية التصفح ص\ 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32AAA1-4CF6-6395-3437-1198A2AA4E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89791" y="4844550"/>
            <a:ext cx="2532710" cy="194788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F95B14-7988-9DEA-0A0D-20F9DC2D130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841" y="7962507"/>
            <a:ext cx="1903365" cy="1912516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F7037E-4660-EB9A-B2E8-1C06B1CBC016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1" name="Picture 2" descr="نتيجة الصورة لـ عصفور تويتر">
            <a:extLst>
              <a:ext uri="{FF2B5EF4-FFF2-40B4-BE49-F238E27FC236}">
                <a16:creationId xmlns:a16="http://schemas.microsoft.com/office/drawing/2014/main" id="{AFC8BAE2-0A33-E68D-5FDF-03CA2CE5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AD32861-5D2B-9A76-33BA-724D8F0BDAAC}"/>
              </a:ext>
            </a:extLst>
          </p:cNvPr>
          <p:cNvSpPr/>
          <p:nvPr/>
        </p:nvSpPr>
        <p:spPr>
          <a:xfrm>
            <a:off x="3499931" y="5469691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ar-SA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رسم 15" descr="إيماءة الضغط المزدوج مع تعبئة خالصة">
            <a:hlinkClick r:id="rId16" action="ppaction://hlinksldjump"/>
            <a:extLst>
              <a:ext uri="{FF2B5EF4-FFF2-40B4-BE49-F238E27FC236}">
                <a16:creationId xmlns:a16="http://schemas.microsoft.com/office/drawing/2014/main" id="{4FAB189D-2724-9837-077E-8FDBAB1D19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86857" y="6161387"/>
            <a:ext cx="1661508" cy="1661508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5946ECF9-5A29-449E-4C4D-5C747F2CF680}"/>
              </a:ext>
            </a:extLst>
          </p:cNvPr>
          <p:cNvSpPr/>
          <p:nvPr/>
        </p:nvSpPr>
        <p:spPr>
          <a:xfrm>
            <a:off x="70294" y="946829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3"/>
                </a:solidFill>
                <a:effectLst/>
              </a:rPr>
              <a:t>جدول التعلم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E08A30B-FD10-E90B-9DBA-B44DF17D16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1052" y="4225209"/>
            <a:ext cx="3075390" cy="42980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565722" y="-123480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200117" y="5102587"/>
            <a:ext cx="5271426" cy="870656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3FA39F3-4C9E-CD6F-551A-A1D243D11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435" y="2705411"/>
            <a:ext cx="4760657" cy="5130197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707201" y="2530954"/>
            <a:ext cx="5149563" cy="541823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7"/>
            <a:stretch>
              <a:fillRect t="-286" b="-28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37C3C4C-1FA8-B662-2CB1-B6117BE5CDFD}"/>
              </a:ext>
            </a:extLst>
          </p:cNvPr>
          <p:cNvSpPr/>
          <p:nvPr/>
        </p:nvSpPr>
        <p:spPr>
          <a:xfrm>
            <a:off x="1357974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20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BA88B3-7A35-6138-4C21-69231EAF7E0B}"/>
              </a:ext>
            </a:extLst>
          </p:cNvPr>
          <p:cNvSpPr txBox="1"/>
          <p:nvPr/>
        </p:nvSpPr>
        <p:spPr>
          <a:xfrm>
            <a:off x="7649787" y="7048500"/>
            <a:ext cx="1033341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>
                <a:solidFill>
                  <a:srgbClr val="FF0000"/>
                </a:solidFill>
                <a:latin typeface="AbdoLine-Light" panose="02000500030000020004" pitchFamily="50" charset="-78"/>
                <a:cs typeface="AbdoLine-Light" panose="02000500030000020004" pitchFamily="50" charset="-78"/>
              </a:rPr>
              <a:t>أسئلة البناء ... </a:t>
            </a:r>
            <a:endParaRPr lang="en-US" sz="3500" b="1">
              <a:solidFill>
                <a:srgbClr val="FF0000"/>
              </a:solidFill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 في أي العامين كان عدد الحجاج أكبر ؟ وما عددهم في ذلك العام ؟ 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ما المقدار الذي يمثله المتغير س في المعادلة ؟ 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هل تزيد قيمة س على 1799601 أم تقل عنها ؟ وضح ذلك ؟ 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8211">
            <a:off x="3219914" y="2073119"/>
            <a:ext cx="2283110" cy="93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997607">
            <a:off x="4838704" y="6495477"/>
            <a:ext cx="3088034" cy="3122093"/>
          </a:xfrm>
          <a:prstGeom prst="rect">
            <a:avLst/>
          </a:prstGeom>
        </p:spPr>
      </p:pic>
      <p:pic>
        <p:nvPicPr>
          <p:cNvPr id="16" name="رسم 15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id="{D0FCD8A7-71FD-3FC0-0AC6-8BAC394F5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142468" flipH="1">
            <a:off x="3732399" y="7816630"/>
            <a:ext cx="1343059" cy="13430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134354-7339-93EF-88A8-CC6F374B1D0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59" y="6992933"/>
            <a:ext cx="1903365" cy="1912516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64FB62F0-EE39-7FAD-7B59-86900CD6955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9" name="Picture 2" descr="نتيجة الصورة لـ عصفور تويتر">
            <a:extLst>
              <a:ext uri="{FF2B5EF4-FFF2-40B4-BE49-F238E27FC236}">
                <a16:creationId xmlns:a16="http://schemas.microsoft.com/office/drawing/2014/main" id="{EE078E81-6D64-1767-633B-9635B431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4AB1815-9151-FCBB-F1D4-5A01D2513C87}"/>
              </a:ext>
            </a:extLst>
          </p:cNvPr>
          <p:cNvSpPr/>
          <p:nvPr/>
        </p:nvSpPr>
        <p:spPr>
          <a:xfrm>
            <a:off x="2208544" y="552977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ربط بالوطن </a:t>
            </a: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1A5945C9-4724-AD44-149E-80C9CA5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10291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B029A0B-F8BD-6081-D91F-5E7AC9957421}"/>
              </a:ext>
            </a:extLst>
          </p:cNvPr>
          <p:cNvSpPr/>
          <p:nvPr/>
        </p:nvSpPr>
        <p:spPr>
          <a:xfrm>
            <a:off x="6279855" y="9418869"/>
            <a:ext cx="780534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(  ولله على الناس حج البيت من استطاع اليه سبيلا )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79605A-BBA4-E96C-6F32-C764F24DA458}"/>
              </a:ext>
            </a:extLst>
          </p:cNvPr>
          <p:cNvSpPr/>
          <p:nvPr/>
        </p:nvSpPr>
        <p:spPr>
          <a:xfrm>
            <a:off x="13858995" y="9308630"/>
            <a:ext cx="42594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بالدين قال تعالى : 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0AACE6E-E7D9-172E-667A-CE4E3F67CC07}"/>
              </a:ext>
            </a:extLst>
          </p:cNvPr>
          <p:cNvSpPr/>
          <p:nvPr/>
        </p:nvSpPr>
        <p:spPr>
          <a:xfrm>
            <a:off x="5577696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E4A66341-B4C0-DC10-A720-62D358D6FA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043104" y="1547118"/>
            <a:ext cx="3075390" cy="429805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2D92FC1-6A58-B777-CE19-53D6457B961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0947" y="1568843"/>
            <a:ext cx="7609457" cy="46867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20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4F3778A-03C0-BB96-17BD-C72B30EC66F0}"/>
              </a:ext>
            </a:extLst>
          </p:cNvPr>
          <p:cNvSpPr/>
          <p:nvPr/>
        </p:nvSpPr>
        <p:spPr>
          <a:xfrm>
            <a:off x="31242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3D31E10-A49D-F25D-27FA-B541459108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61890" y="1227934"/>
            <a:ext cx="3075390" cy="429805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3051855-1AEA-977A-82CB-A0821C24A9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8729" y="1861152"/>
            <a:ext cx="11847272" cy="7411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3935227" y="-117112"/>
            <a:ext cx="5031676" cy="662062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-269530" y="555649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20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4684965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D4F5730-C1B1-C92E-7737-B375BD2E1630}"/>
              </a:ext>
            </a:extLst>
          </p:cNvPr>
          <p:cNvSpPr/>
          <p:nvPr/>
        </p:nvSpPr>
        <p:spPr>
          <a:xfrm>
            <a:off x="31242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B83D508-A1D2-2E34-1A7E-3EC9DFFB91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56575">
            <a:off x="14888282" y="1289091"/>
            <a:ext cx="3075390" cy="429805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992C659-43A4-A61E-DE8B-D2F9827451D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210" y="1722015"/>
            <a:ext cx="10806091" cy="6774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52600" y="-190500"/>
            <a:ext cx="4147798" cy="419354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-146048" y="1910312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20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2CE1D266-07E9-E210-C22E-C085FCCD0D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482" y="1038787"/>
            <a:ext cx="914400" cy="914400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1DE9D90-08AA-F097-0D5F-633CEC39242D}"/>
              </a:ext>
            </a:extLst>
          </p:cNvPr>
          <p:cNvSpPr/>
          <p:nvPr/>
        </p:nvSpPr>
        <p:spPr>
          <a:xfrm>
            <a:off x="19050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6437045-A018-B7DA-BD3D-6232B10463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14916">
            <a:off x="13337415" y="1003961"/>
            <a:ext cx="3075390" cy="429805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9D8C037-B36B-09CD-6824-4E227C25B74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2835" y="1607520"/>
            <a:ext cx="10808631" cy="2485560"/>
          </a:xfrm>
          <a:prstGeom prst="rect">
            <a:avLst/>
          </a:prstGeom>
        </p:spPr>
      </p:pic>
      <p:pic>
        <p:nvPicPr>
          <p:cNvPr id="16" name="صورة 15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B21C1800-864C-1831-83BC-8436D143C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7" y="6305698"/>
            <a:ext cx="2809013" cy="2809013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28B1A91E-FDAB-B72B-3F19-5064E89413F5}"/>
              </a:ext>
            </a:extLst>
          </p:cNvPr>
          <p:cNvCxnSpPr/>
          <p:nvPr/>
        </p:nvCxnSpPr>
        <p:spPr>
          <a:xfrm>
            <a:off x="7315200" y="3725197"/>
            <a:ext cx="0" cy="5161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ar-SA" sz="54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8236FF6-C52A-CFA5-5DAF-13D635AB4A07}"/>
              </a:ext>
            </a:extLst>
          </p:cNvPr>
          <p:cNvSpPr/>
          <p:nvPr/>
        </p:nvSpPr>
        <p:spPr>
          <a:xfrm>
            <a:off x="1905000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8B593FC-96E2-1AB0-FA9A-78B3B7A790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14916">
            <a:off x="14879325" y="1728809"/>
            <a:ext cx="3075390" cy="4298052"/>
          </a:xfrm>
          <a:prstGeom prst="rect">
            <a:avLst/>
          </a:prstGeom>
        </p:spPr>
      </p:pic>
      <p:pic>
        <p:nvPicPr>
          <p:cNvPr id="15" name="صورة 14" descr="صورة تحتوي على نص, ساعة حائط, مختلف&#10;&#10;تم إنشاء الوصف تلقائياً">
            <a:extLst>
              <a:ext uri="{FF2B5EF4-FFF2-40B4-BE49-F238E27FC236}">
                <a16:creationId xmlns:a16="http://schemas.microsoft.com/office/drawing/2014/main" id="{81009B7E-F359-10E5-FA74-A187637B9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504" y="2020793"/>
            <a:ext cx="1655733" cy="165573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F79F68-011B-537E-0BC3-6CCC4F96D5AD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029" y="1832997"/>
            <a:ext cx="11118679" cy="101566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5645428-AF36-D9DF-08FC-75AA94FC264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7049" y="2942248"/>
            <a:ext cx="9705207" cy="101566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0733E85-06C6-A3E2-B390-65197FF689A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8152" y="3770114"/>
            <a:ext cx="4062648" cy="101566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603268B-98A8-2832-F1F5-D3E33FCBB9B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3217" y="3796328"/>
            <a:ext cx="5026666" cy="1015662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5B9499F0-DF7D-96E0-3EA9-BB7A97C50289}"/>
              </a:ext>
            </a:extLst>
          </p:cNvPr>
          <p:cNvCxnSpPr/>
          <p:nvPr/>
        </p:nvCxnSpPr>
        <p:spPr>
          <a:xfrm>
            <a:off x="9296400" y="4152900"/>
            <a:ext cx="0" cy="51610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5439939" y="4331401"/>
            <a:ext cx="4578226" cy="78443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148310" y="-947627"/>
            <a:ext cx="7285637" cy="7795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65507" y="5793151"/>
            <a:ext cx="5418069" cy="62735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37F866-61A2-8E17-7FA8-BF6B4010ACD4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EC82D7B-F193-1B22-FCB0-38E4BE5B4D1B}"/>
              </a:ext>
            </a:extLst>
          </p:cNvPr>
          <p:cNvSpPr/>
          <p:nvPr/>
        </p:nvSpPr>
        <p:spPr>
          <a:xfrm>
            <a:off x="868519" y="142427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 21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4489DA94-2DB3-6D9C-6CA3-66C5862A9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8049" y="552753"/>
            <a:ext cx="914400" cy="91440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E6E4A-6ED4-B7B4-A5F1-B8F1F79C7866}"/>
              </a:ext>
            </a:extLst>
          </p:cNvPr>
          <p:cNvSpPr/>
          <p:nvPr/>
        </p:nvSpPr>
        <p:spPr>
          <a:xfrm>
            <a:off x="1349844" y="963930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886BDD20-8EFC-1BFA-C725-23ED3F76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8" y="9505338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7763BF2-1B4B-D3D1-4202-1C609925074D}"/>
              </a:ext>
            </a:extLst>
          </p:cNvPr>
          <p:cNvSpPr/>
          <p:nvPr/>
        </p:nvSpPr>
        <p:spPr>
          <a:xfrm>
            <a:off x="3520296" y="190500"/>
            <a:ext cx="108815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6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1- 2</a:t>
            </a:r>
            <a:r>
              <a:rPr lang="ar-SA" sz="6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6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حل المعادلات ذات الخطوة الواحدة </a:t>
            </a:r>
            <a:r>
              <a:rPr lang="ar-SA" sz="6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5BE8A0B-4CE1-A39F-1DCF-8BF4853A3A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14916">
            <a:off x="14565338" y="652429"/>
            <a:ext cx="2814899" cy="39340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545444A-26B6-C166-8151-FC42DC853EF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08" y="2441891"/>
            <a:ext cx="12630688" cy="548327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5B03FB4-78D2-E02C-B900-28CF752DC5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06931" y="4595681"/>
            <a:ext cx="3806282" cy="309686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726FF1C-1EA2-0C36-622A-CA80BF8ACC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202" y="2324238"/>
            <a:ext cx="2071430" cy="20714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421</Words>
  <Application>Microsoft Office PowerPoint</Application>
  <PresentationFormat>مخصص</PresentationFormat>
  <Paragraphs>101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Calibri</vt:lpstr>
      <vt:lpstr>AbdoLine-Light</vt:lpstr>
      <vt:lpstr>TS Qamus</vt:lpstr>
      <vt:lpstr>Arial</vt:lpstr>
      <vt:lpstr>Brush Script MT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منى الثبيتي</cp:lastModifiedBy>
  <cp:revision>11</cp:revision>
  <dcterms:created xsi:type="dcterms:W3CDTF">2006-08-16T00:00:00Z</dcterms:created>
  <dcterms:modified xsi:type="dcterms:W3CDTF">2022-09-01T02:01:37Z</dcterms:modified>
  <dc:identifier>DAFKinJhkrE</dc:identifier>
</cp:coreProperties>
</file>