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800" u="none">
                <a:solidFill>
                  <a:srgbClr val="000000"/>
                </a:solidFill>
                <a:latin typeface="Calibri"/>
              </a:defRPr>
            </a:pPr>
            <a:r>
              <a:rPr b="1" i="0" strike="noStrike" sz="1800" u="none">
                <a:solidFill>
                  <a:srgbClr val="000000"/>
                </a:solidFill>
                <a:latin typeface="Calibri"/>
              </a:rPr>
              <a:t>أنواع الازهار وعددها في حديقة المنزل</a:t>
            </a:r>
          </a:p>
        </c:rich>
      </c:tx>
      <c:layout>
        <c:manualLayout>
          <c:xMode val="edge"/>
          <c:yMode val="edge"/>
          <c:x val="0.0929915"/>
          <c:y val="0"/>
          <c:w val="0.814017"/>
          <c:h val="0.1508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657895"/>
          <c:y val="0.15086"/>
          <c:w val="0.929211"/>
          <c:h val="0.668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أنواع الازهار وعددها في حديقة المنزل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الياسمين</c:v>
                </c:pt>
                <c:pt idx="1">
                  <c:v>القرنفل</c:v>
                </c:pt>
                <c:pt idx="2">
                  <c:v>الفل</c:v>
                </c:pt>
                <c:pt idx="3">
                  <c:v>الجوري</c:v>
                </c:pt>
              </c:strCache>
            </c:strRef>
          </c:cat>
          <c:val>
            <c:numRef>
              <c:f>Sheet1!$B$2:$B$5</c:f>
              <c:numCache>
                <c:ptCount val="4"/>
                <c:pt idx="0">
                  <c:v>37.000000</c:v>
                </c:pt>
                <c:pt idx="1">
                  <c:v>26.000000</c:v>
                </c:pt>
                <c:pt idx="2">
                  <c:v>13.000000</c:v>
                </c:pt>
                <c:pt idx="3">
                  <c:v>6.000000</c:v>
                </c:pt>
              </c:numCache>
            </c:numRef>
          </c:val>
        </c:ser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1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1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0284"/>
          <c:y val="0.933617"/>
          <c:w val="0.619009"/>
          <c:h val="0.06638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100" u="non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of2381589pq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2.xml"/><Relationship Id="rId4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chart" Target="../charts/char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407199"/>
          </a:xfrm>
          <a:prstGeom prst="roundRect">
            <a:avLst>
              <a:gd name="adj" fmla="val 1353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2944895" y="1034946"/>
            <a:ext cx="3889245" cy="190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الثاني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b="1" sz="12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</a:t>
            </a:r>
            <a:r>
              <a:t>٢-١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٢-٣</a:t>
            </a:r>
            <a:endParaRPr sz="2800">
              <a:solidFill>
                <a:srgbClr val="376092"/>
              </a:solidFill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5664534" y="144257"/>
            <a:ext cx="3479466" cy="890690"/>
            <a:chOff x="0" y="0"/>
            <a:chExt cx="3479465" cy="890688"/>
          </a:xfrm>
        </p:grpSpPr>
        <p:sp>
          <p:nvSpPr>
            <p:cNvPr id="100" name="دائرة"/>
            <p:cNvSpPr/>
            <p:nvPr/>
          </p:nvSpPr>
          <p:spPr>
            <a:xfrm>
              <a:off x="264049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0"/>
              <a:ext cx="3479466" cy="890689"/>
              <a:chOff x="0" y="0"/>
              <a:chExt cx="3479465" cy="890688"/>
            </a:xfrm>
          </p:grpSpPr>
          <p:sp>
            <p:nvSpPr>
              <p:cNvPr id="101" name="الفصل"/>
              <p:cNvSpPr txBox="1"/>
              <p:nvPr/>
            </p:nvSpPr>
            <p:spPr>
              <a:xfrm>
                <a:off x="2193764" y="0"/>
                <a:ext cx="1285702" cy="432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 txBox="1"/>
              <p:nvPr/>
            </p:nvSpPr>
            <p:spPr>
              <a:xfrm>
                <a:off x="2546868" y="151042"/>
                <a:ext cx="567005" cy="7162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216025"/>
                <a:ext cx="2689663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609344">
                  <a:lnSpc>
                    <a:spcPct val="90000"/>
                  </a:lnSpc>
                  <a:spcBef>
                    <a:spcPts val="1700"/>
                  </a:spcBef>
                  <a:defRPr sz="176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الإحصاء و التمثيلات البيانية</a:t>
                </a:r>
              </a:p>
            </p:txBody>
          </p:sp>
        </p:grpSp>
      </p:grpSp>
      <p:pic>
        <p:nvPicPr>
          <p:cNvPr id="106" name="IMG_4414.jpeg" descr="IMG_4414.jpeg"/>
          <p:cNvPicPr>
            <a:picLocks noChangeAspect="1"/>
          </p:cNvPicPr>
          <p:nvPr/>
        </p:nvPicPr>
        <p:blipFill>
          <a:blip r:embed="rId3">
            <a:extLst/>
          </a:blip>
          <a:srcRect l="157" t="0" r="157" b="0"/>
          <a:stretch>
            <a:fillRect/>
          </a:stretch>
        </p:blipFill>
        <p:spPr>
          <a:xfrm>
            <a:off x="3452571" y="1923762"/>
            <a:ext cx="407535" cy="40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5830765" y="1923761"/>
            <a:ext cx="495762" cy="398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3563311" y="4215316"/>
            <a:ext cx="1716643" cy="369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2.png" descr="image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2262" y="1400621"/>
            <a:ext cx="1025106" cy="1028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04" y="1638050"/>
            <a:ext cx="3425891" cy="3425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53617" r="0" b="19250"/>
          <a:stretch>
            <a:fillRect/>
          </a:stretch>
        </p:blipFill>
        <p:spPr>
          <a:xfrm>
            <a:off x="2871801" y="578517"/>
            <a:ext cx="5325504" cy="256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03087" y="1143670"/>
            <a:ext cx="571501" cy="41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6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68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669" y="2821292"/>
            <a:ext cx="2242649" cy="2242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صورة 7" descr="صورة 7"/>
          <p:cNvPicPr>
            <a:picLocks noChangeAspect="1"/>
          </p:cNvPicPr>
          <p:nvPr/>
        </p:nvPicPr>
        <p:blipFill>
          <a:blip r:embed="rId4">
            <a:extLst/>
          </a:blip>
          <a:srcRect l="0" t="39043" r="0" b="5307"/>
          <a:stretch>
            <a:fillRect/>
          </a:stretch>
        </p:blipFill>
        <p:spPr>
          <a:xfrm>
            <a:off x="2204993" y="893598"/>
            <a:ext cx="5722177" cy="1974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صورة 3" descr="صورة 3"/>
          <p:cNvPicPr>
            <a:picLocks noChangeAspect="1"/>
          </p:cNvPicPr>
          <p:nvPr/>
        </p:nvPicPr>
        <p:blipFill>
          <a:blip r:embed="rId5">
            <a:extLst/>
          </a:blip>
          <a:srcRect l="90662" t="54759" r="0" b="39153"/>
          <a:stretch>
            <a:fillRect/>
          </a:stretch>
        </p:blipFill>
        <p:spPr>
          <a:xfrm>
            <a:off x="7583090" y="561215"/>
            <a:ext cx="573739" cy="664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124853" y="2474440"/>
            <a:ext cx="2733834" cy="22651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تجميع"/>
          <p:cNvGrpSpPr/>
          <p:nvPr/>
        </p:nvGrpSpPr>
        <p:grpSpPr>
          <a:xfrm>
            <a:off x="1287319" y="505653"/>
            <a:ext cx="6909974" cy="3042030"/>
            <a:chOff x="0" y="0"/>
            <a:chExt cx="6909973" cy="3042029"/>
          </a:xfrm>
        </p:grpSpPr>
        <p:pic>
          <p:nvPicPr>
            <p:cNvPr id="173" name="صورة 3" descr="صورة 3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61340"/>
            <a:stretch>
              <a:fillRect/>
            </a:stretch>
          </p:blipFill>
          <p:spPr>
            <a:xfrm>
              <a:off x="2483801" y="0"/>
              <a:ext cx="4426173" cy="3042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6" name="تجميع"/>
            <p:cNvGrpSpPr/>
            <p:nvPr/>
          </p:nvGrpSpPr>
          <p:grpSpPr>
            <a:xfrm>
              <a:off x="0" y="904840"/>
              <a:ext cx="3794460" cy="1161145"/>
              <a:chOff x="0" y="0"/>
              <a:chExt cx="3794459" cy="1161144"/>
            </a:xfrm>
          </p:grpSpPr>
          <p:pic>
            <p:nvPicPr>
              <p:cNvPr id="174" name="صورة 4" descr="صورة 4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9367" t="38377" r="0" b="39048"/>
              <a:stretch>
                <a:fillRect/>
              </a:stretch>
            </p:blipFill>
            <p:spPr>
              <a:xfrm>
                <a:off x="3486834" y="0"/>
                <a:ext cx="307626" cy="11611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5" name="مربع نص 5"/>
              <p:cNvSpPr txBox="1"/>
              <p:nvPr/>
            </p:nvSpPr>
            <p:spPr>
              <a:xfrm>
                <a:off x="0" y="118478"/>
                <a:ext cx="3490089" cy="924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r" rtl="0">
                  <a:defRPr b="1" sz="1400"/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ما عدد الطلاب لذين معهم </a:t>
                </a:r>
                <a:r>
                  <a:t>٩ </a:t>
                </a: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ريالات؟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r" rtl="0">
                  <a:defRPr b="1" sz="1400"/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ما عدد الطلاب الذيم معهم أقل من </a:t>
                </a:r>
                <a:r>
                  <a:t>٨ </a:t>
                </a: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ريالات؟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r" rtl="0">
                  <a:defRPr b="1" sz="1400"/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ما المبلغ الذي مع أكثر عدد من الطلاب؟</a:t>
                </a:r>
              </a:p>
            </p:txBody>
          </p:sp>
        </p:grpSp>
      </p:grpSp>
      <p:pic>
        <p:nvPicPr>
          <p:cNvPr id="178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702913" y="1017351"/>
            <a:ext cx="571501" cy="41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5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1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2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9" name="تجميع"/>
          <p:cNvGrpSpPr/>
          <p:nvPr/>
        </p:nvGrpSpPr>
        <p:grpSpPr>
          <a:xfrm>
            <a:off x="2633182" y="1225981"/>
            <a:ext cx="4255381" cy="2022435"/>
            <a:chOff x="0" y="0"/>
            <a:chExt cx="4255379" cy="2022434"/>
          </a:xfrm>
        </p:grpSpPr>
        <p:grpSp>
          <p:nvGrpSpPr>
            <p:cNvPr id="187" name="تجميع"/>
            <p:cNvGrpSpPr/>
            <p:nvPr/>
          </p:nvGrpSpPr>
          <p:grpSpPr>
            <a:xfrm>
              <a:off x="3761096" y="0"/>
              <a:ext cx="494284" cy="1719877"/>
              <a:chOff x="0" y="0"/>
              <a:chExt cx="494283" cy="1719876"/>
            </a:xfrm>
          </p:grpSpPr>
          <p:pic>
            <p:nvPicPr>
              <p:cNvPr id="184" name="صورة 7" descr="صورة 7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90372" t="38377" r="0" b="52901"/>
              <a:stretch>
                <a:fillRect/>
              </a:stretch>
            </p:blipFill>
            <p:spPr>
              <a:xfrm>
                <a:off x="46168" y="0"/>
                <a:ext cx="415708" cy="6694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5" name="صورة 8" descr="صورة 8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9148" t="45246" r="0" b="46235"/>
              <a:stretch>
                <a:fillRect/>
              </a:stretch>
            </p:blipFill>
            <p:spPr>
              <a:xfrm>
                <a:off x="0" y="503077"/>
                <a:ext cx="461796" cy="6444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6" name="صورة 11" descr="صورة 11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90511" t="52284" r="0" b="39048"/>
              <a:stretch>
                <a:fillRect/>
              </a:stretch>
            </p:blipFill>
            <p:spPr>
              <a:xfrm>
                <a:off x="55760" y="1007621"/>
                <a:ext cx="438524" cy="7122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8" name="مربع نص 5"/>
            <p:cNvSpPr txBox="1"/>
            <p:nvPr/>
          </p:nvSpPr>
          <p:spPr>
            <a:xfrm>
              <a:off x="0" y="156762"/>
              <a:ext cx="3761096" cy="186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r" rtl="0">
                <a:lnSpc>
                  <a:spcPct val="175000"/>
                </a:lnSpc>
                <a:defRPr b="1" sz="14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ما عدد الطلاب لذين معهم </a:t>
              </a:r>
              <a:r>
                <a:t>٩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ريالات؟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r" rtl="0">
                <a:lnSpc>
                  <a:spcPct val="175000"/>
                </a:lnSpc>
                <a:defRPr b="1" sz="14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ما عدد الطلاب الذيم معهم أقل من </a:t>
              </a:r>
              <a:r>
                <a:t>٨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ريالات؟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r" rtl="0">
                <a:lnSpc>
                  <a:spcPct val="175000"/>
                </a:lnSpc>
                <a:defRPr b="1" sz="14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ما المبلغ الذي مع أكثر عدد من الطلاب؟</a:t>
              </a:r>
            </a:p>
          </p:txBody>
        </p:sp>
      </p:grpSp>
      <p:sp>
        <p:nvSpPr>
          <p:cNvPr id="190" name="٣ طلاب"/>
          <p:cNvSpPr txBox="1"/>
          <p:nvPr/>
        </p:nvSpPr>
        <p:spPr>
          <a:xfrm>
            <a:off x="3205766" y="1401793"/>
            <a:ext cx="694777" cy="41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algn="r" rtl="0">
              <a:defRPr b="1" sz="1900"/>
            </a:pPr>
            <a:r>
              <a:rPr>
                <a:solidFill>
                  <a:srgbClr val="FF0000"/>
                </a:solidFill>
              </a:rPr>
              <a:t>٣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طلاب</a:t>
            </a:r>
          </a:p>
        </p:txBody>
      </p:sp>
      <p:sp>
        <p:nvSpPr>
          <p:cNvPr id="191" name="= ٢+١+٤=٧ طلاب"/>
          <p:cNvSpPr txBox="1"/>
          <p:nvPr/>
        </p:nvSpPr>
        <p:spPr>
          <a:xfrm>
            <a:off x="1697092" y="1815811"/>
            <a:ext cx="1759673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algn="r" rtl="0">
              <a:defRPr b="1" sz="2100">
                <a:solidFill>
                  <a:srgbClr val="0061FE"/>
                </a:solidFill>
              </a:defRPr>
            </a:pPr>
            <a:r>
              <a:t>= ٢+١+٤=</a:t>
            </a:r>
            <a:r>
              <a:rPr>
                <a:solidFill>
                  <a:srgbClr val="FF4015"/>
                </a:solidFill>
              </a:rPr>
              <a:t>٧ </a:t>
            </a:r>
            <a:r>
              <a:rPr b="0">
                <a:solidFill>
                  <a:srgbClr val="FF4015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طلاب</a:t>
            </a:r>
          </a:p>
        </p:txBody>
      </p:sp>
      <p:sp>
        <p:nvSpPr>
          <p:cNvPr id="192" name="١٠ ريالات"/>
          <p:cNvSpPr txBox="1"/>
          <p:nvPr/>
        </p:nvSpPr>
        <p:spPr>
          <a:xfrm>
            <a:off x="2713283" y="2345690"/>
            <a:ext cx="984967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algn="r" rtl="0">
              <a:defRPr b="1" sz="2100"/>
            </a:pPr>
            <a:r>
              <a:rPr>
                <a:solidFill>
                  <a:srgbClr val="FF0000"/>
                </a:solidFill>
              </a:rPr>
              <a:t>١٠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9999" r="0" b="54559"/>
          <a:stretch>
            <a:fillRect/>
          </a:stretch>
        </p:blipFill>
        <p:spPr>
          <a:xfrm>
            <a:off x="2716241" y="627940"/>
            <a:ext cx="5175434" cy="3260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397112" y="1153228"/>
            <a:ext cx="571501" cy="41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5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506" y="2348159"/>
            <a:ext cx="2095975" cy="20959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9" name="جدول 5"/>
          <p:cNvGraphicFramePr/>
          <p:nvPr/>
        </p:nvGraphicFramePr>
        <p:xfrm>
          <a:off x="5409231" y="663802"/>
          <a:ext cx="2946401" cy="372490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1">
                <a:tableStyleId>{4C3C2611-4C71-4FC5-86AE-919BDF0F9419}</a:tableStyleId>
              </a:tblPr>
              <a:tblGrid>
                <a:gridCol w="665324"/>
                <a:gridCol w="1048044"/>
                <a:gridCol w="1233032"/>
              </a:tblGrid>
              <a:tr h="247560">
                <a:tc gridSpan="3">
                  <a:txBody>
                    <a:bodyPr/>
                    <a:lstStyle/>
                    <a:p>
                      <a:pPr algn="ctr" rtl="0">
                        <a:defRPr b="0" sz="1800"/>
                      </a:pPr>
                      <a:r>
                        <a:rPr b="1" sz="1100"/>
                        <a:t>أسعار الحقائب المدرسية (بالريال) التي اشتراها الطلاب</a:t>
                      </a:r>
                    </a:p>
                  </a:txBody>
                  <a:tcPr marL="45720" marR="45720" marT="45720" marB="4572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الاسعار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الاشارات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التكرارات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٥٥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٥٩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٢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٦٣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٦٤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٦٧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٧٠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٧٥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٧٨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٨٩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٩٩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٢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١١٠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١٢٥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23776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١٣٩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I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100"/>
                        <a:t>١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20" name="مربع نص 9"/>
          <p:cNvSpPr txBox="1"/>
          <p:nvPr/>
        </p:nvSpPr>
        <p:spPr>
          <a:xfrm>
            <a:off x="5765195" y="2103507"/>
            <a:ext cx="2494521" cy="1083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17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عدد الحقائب التي سعرها بين </a:t>
            </a:r>
            <a:r>
              <a:t>٥٠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 و ٦٩</a:t>
            </a:r>
            <a:r>
              <a:t>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 </a:t>
            </a:r>
            <a:r>
              <a:t>= ١+٢+١+١+١= </a:t>
            </a:r>
            <a:r>
              <a:rPr>
                <a:solidFill>
                  <a:srgbClr val="982ABC"/>
                </a:solidFill>
              </a:rPr>
              <a:t>٦ </a:t>
            </a:r>
            <a:r>
              <a:rPr b="0">
                <a:solidFill>
                  <a:srgbClr val="982ABC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حقائب</a:t>
            </a:r>
          </a:p>
        </p:txBody>
      </p:sp>
      <p:pic>
        <p:nvPicPr>
          <p:cNvPr id="121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92246" t="11224" r="0" b="83761"/>
          <a:stretch>
            <a:fillRect/>
          </a:stretch>
        </p:blipFill>
        <p:spPr>
          <a:xfrm>
            <a:off x="7707999" y="538990"/>
            <a:ext cx="472199" cy="542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0" t="46310" r="0" b="16116"/>
          <a:stretch>
            <a:fillRect/>
          </a:stretch>
        </p:blipFill>
        <p:spPr>
          <a:xfrm>
            <a:off x="2320747" y="597455"/>
            <a:ext cx="5619919" cy="3753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3561.png" descr="IMG_356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46118" y="1017351"/>
            <a:ext cx="571501" cy="41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7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0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496020"/>
            <a:ext cx="2412423" cy="201478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عدد ازهار الياسمين ثلاثة أمثال عدد ازهار الفل تقريبا."/>
          <p:cNvSpPr txBox="1"/>
          <p:nvPr/>
        </p:nvSpPr>
        <p:spPr>
          <a:xfrm>
            <a:off x="1516789" y="3609935"/>
            <a:ext cx="632930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0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عدد ازهار الياسمين ثلاثة أمثال عدد ازهار الفل تقريبا</a:t>
            </a:r>
            <a:r>
              <a:t>.</a:t>
            </a:r>
          </a:p>
        </p:txBody>
      </p:sp>
      <p:pic>
        <p:nvPicPr>
          <p:cNvPr id="132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91146" t="45469" r="0" b="49080"/>
          <a:stretch>
            <a:fillRect/>
          </a:stretch>
        </p:blipFill>
        <p:spPr>
          <a:xfrm>
            <a:off x="7584951" y="417040"/>
            <a:ext cx="522231" cy="57145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3" name="مخطط 10"/>
          <p:cNvGraphicFramePr/>
          <p:nvPr/>
        </p:nvGraphicFramePr>
        <p:xfrm>
          <a:off x="2837102" y="988539"/>
          <a:ext cx="4376580" cy="249182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صورة 7" descr="صورة 7"/>
          <p:cNvPicPr>
            <a:picLocks noChangeAspect="1"/>
          </p:cNvPicPr>
          <p:nvPr/>
        </p:nvPicPr>
        <p:blipFill>
          <a:blip r:embed="rId2">
            <a:extLst/>
          </a:blip>
          <a:srcRect l="0" t="0" r="0" b="54915"/>
          <a:stretch>
            <a:fillRect/>
          </a:stretch>
        </p:blipFill>
        <p:spPr>
          <a:xfrm>
            <a:off x="4703165" y="505653"/>
            <a:ext cx="3551037" cy="2379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847755" y="821765"/>
            <a:ext cx="571501" cy="41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3565.png" descr="IMG_356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3882" y="2296648"/>
            <a:ext cx="2571038" cy="257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صورة 7" descr="صورة 7"/>
          <p:cNvPicPr>
            <a:picLocks noChangeAspect="1"/>
          </p:cNvPicPr>
          <p:nvPr/>
        </p:nvPicPr>
        <p:blipFill>
          <a:blip r:embed="rId2">
            <a:extLst/>
          </a:blip>
          <a:srcRect l="0" t="44848" r="8333" b="23327"/>
          <a:stretch>
            <a:fillRect/>
          </a:stretch>
        </p:blipFill>
        <p:spPr>
          <a:xfrm>
            <a:off x="2223768" y="1772656"/>
            <a:ext cx="3676176" cy="1897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0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1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3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تجميع"/>
          <p:cNvGrpSpPr/>
          <p:nvPr/>
        </p:nvGrpSpPr>
        <p:grpSpPr>
          <a:xfrm>
            <a:off x="2763849" y="1225981"/>
            <a:ext cx="5419168" cy="2428299"/>
            <a:chOff x="0" y="0"/>
            <a:chExt cx="5419167" cy="2428298"/>
          </a:xfrm>
        </p:grpSpPr>
        <p:pic>
          <p:nvPicPr>
            <p:cNvPr id="144" name="صورة 8" descr="صورة 8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51374" r="9771" b="21426"/>
            <a:stretch>
              <a:fillRect/>
            </a:stretch>
          </p:blipFill>
          <p:spPr>
            <a:xfrm>
              <a:off x="0" y="0"/>
              <a:ext cx="5419168" cy="2428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مستطيل 9"/>
            <p:cNvSpPr/>
            <p:nvPr/>
          </p:nvSpPr>
          <p:spPr>
            <a:xfrm>
              <a:off x="120079" y="1782990"/>
              <a:ext cx="5292900" cy="448459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pic>
        <p:nvPicPr>
          <p:cNvPr id="147" name="صورة 7" descr="صورة 7"/>
          <p:cNvPicPr>
            <a:picLocks noChangeAspect="1"/>
          </p:cNvPicPr>
          <p:nvPr/>
        </p:nvPicPr>
        <p:blipFill>
          <a:blip r:embed="rId4">
            <a:extLst/>
          </a:blip>
          <a:srcRect l="90898" t="0" r="0" b="91895"/>
          <a:stretch>
            <a:fillRect/>
          </a:stretch>
        </p:blipFill>
        <p:spPr>
          <a:xfrm>
            <a:off x="7583927" y="505653"/>
            <a:ext cx="544047" cy="72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973"/>
          <a:stretch>
            <a:fillRect/>
          </a:stretch>
        </p:blipFill>
        <p:spPr>
          <a:xfrm>
            <a:off x="3069352" y="635000"/>
            <a:ext cx="4746172" cy="387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" y="2078183"/>
            <a:ext cx="2785636" cy="278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333439" y="942937"/>
            <a:ext cx="571501" cy="41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3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4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6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4892" y="2850708"/>
            <a:ext cx="2089108" cy="2089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7" descr="صورة 7"/>
          <p:cNvPicPr>
            <a:picLocks noChangeAspect="1"/>
          </p:cNvPicPr>
          <p:nvPr/>
        </p:nvPicPr>
        <p:blipFill>
          <a:blip r:embed="rId4">
            <a:extLst/>
          </a:blip>
          <a:srcRect l="6134" t="49075" r="45117" b="15043"/>
          <a:stretch>
            <a:fillRect/>
          </a:stretch>
        </p:blipFill>
        <p:spPr>
          <a:xfrm>
            <a:off x="3157737" y="417040"/>
            <a:ext cx="2958712" cy="309260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يزداد طول السمكة بصورة أكبر في الأسبوعين الثاني والثالث, ثم يزداد بصورة اقل في الأسابيع الرابع والخامس والسادس."/>
          <p:cNvSpPr txBox="1"/>
          <p:nvPr/>
        </p:nvSpPr>
        <p:spPr>
          <a:xfrm>
            <a:off x="1472718" y="3432372"/>
            <a:ext cx="5582176" cy="807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18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يزداد طول السمكة بصورة أكبر في الأسبوعين الثاني والثالث</a:t>
            </a:r>
            <a:r>
              <a:t>,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ثم يزداد بصورة اقل في الأسابيع الرابع والخامس والسادس</a:t>
            </a:r>
            <a:r>
              <a:t>.</a:t>
            </a:r>
          </a:p>
        </p:txBody>
      </p:sp>
      <p:pic>
        <p:nvPicPr>
          <p:cNvPr id="159" name="صورة 3" descr="صورة 3"/>
          <p:cNvPicPr>
            <a:picLocks noChangeAspect="1"/>
          </p:cNvPicPr>
          <p:nvPr/>
        </p:nvPicPr>
        <p:blipFill>
          <a:blip r:embed="rId5">
            <a:extLst/>
          </a:blip>
          <a:srcRect l="91209" t="0" r="0" b="95163"/>
          <a:stretch>
            <a:fillRect/>
          </a:stretch>
        </p:blipFill>
        <p:spPr>
          <a:xfrm>
            <a:off x="7641764" y="505653"/>
            <a:ext cx="565554" cy="461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