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08" r:id="rId2"/>
    <p:sldId id="638" r:id="rId3"/>
    <p:sldId id="574" r:id="rId4"/>
    <p:sldId id="573" r:id="rId5"/>
    <p:sldId id="413" r:id="rId6"/>
    <p:sldId id="575" r:id="rId7"/>
    <p:sldId id="576" r:id="rId8"/>
    <p:sldId id="577" r:id="rId9"/>
    <p:sldId id="430" r:id="rId10"/>
    <p:sldId id="461" r:id="rId11"/>
    <p:sldId id="604" r:id="rId12"/>
    <p:sldId id="460" r:id="rId13"/>
    <p:sldId id="462" r:id="rId14"/>
    <p:sldId id="572" r:id="rId15"/>
    <p:sldId id="278" r:id="rId16"/>
    <p:sldId id="605" r:id="rId17"/>
    <p:sldId id="417" r:id="rId18"/>
    <p:sldId id="419" r:id="rId19"/>
    <p:sldId id="420" r:id="rId20"/>
    <p:sldId id="391" r:id="rId21"/>
    <p:sldId id="388" r:id="rId22"/>
    <p:sldId id="422" r:id="rId23"/>
    <p:sldId id="389" r:id="rId24"/>
    <p:sldId id="424" r:id="rId25"/>
    <p:sldId id="589" r:id="rId26"/>
    <p:sldId id="588" r:id="rId27"/>
    <p:sldId id="382" r:id="rId28"/>
    <p:sldId id="383" r:id="rId29"/>
    <p:sldId id="384" r:id="rId30"/>
    <p:sldId id="385" r:id="rId31"/>
    <p:sldId id="386" r:id="rId32"/>
    <p:sldId id="455" r:id="rId33"/>
    <p:sldId id="392" r:id="rId34"/>
    <p:sldId id="431" r:id="rId35"/>
    <p:sldId id="587" r:id="rId36"/>
    <p:sldId id="579" r:id="rId37"/>
    <p:sldId id="578" r:id="rId38"/>
    <p:sldId id="580" r:id="rId39"/>
    <p:sldId id="585" r:id="rId40"/>
    <p:sldId id="581" r:id="rId41"/>
    <p:sldId id="582" r:id="rId42"/>
    <p:sldId id="583" r:id="rId43"/>
    <p:sldId id="584" r:id="rId44"/>
    <p:sldId id="586" r:id="rId45"/>
    <p:sldId id="641" r:id="rId46"/>
    <p:sldId id="351" r:id="rId47"/>
    <p:sldId id="639" r:id="rId48"/>
    <p:sldId id="432" r:id="rId49"/>
    <p:sldId id="456" r:id="rId50"/>
    <p:sldId id="457" r:id="rId51"/>
    <p:sldId id="458" r:id="rId52"/>
    <p:sldId id="459" r:id="rId53"/>
    <p:sldId id="412" r:id="rId54"/>
    <p:sldId id="289" r:id="rId55"/>
    <p:sldId id="640" r:id="rId5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66FF33"/>
    <a:srgbClr val="CC99FF"/>
    <a:srgbClr val="66FF66"/>
    <a:srgbClr val="FF9999"/>
    <a:srgbClr val="006600"/>
    <a:srgbClr val="FFFF99"/>
    <a:srgbClr val="FF66FF"/>
    <a:srgbClr val="FFFF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6590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0995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094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42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67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658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6457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909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85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8140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11E2-0185-4704-AAF9-63E7264FE11C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3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11E2-0185-4704-AAF9-63E7264FE11C}" type="datetimeFigureOut">
              <a:rPr lang="ar-SA" smtClean="0"/>
              <a:t>02/02/44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FEECC-8E0F-46E6-A7C4-7253FD1F816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567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gif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31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9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7.png"/><Relationship Id="rId5" Type="http://schemas.openxmlformats.org/officeDocument/2006/relationships/image" Target="../media/image93.png"/><Relationship Id="rId10" Type="http://schemas.openxmlformats.org/officeDocument/2006/relationships/image" Target="../media/image96.png"/><Relationship Id="rId4" Type="http://schemas.openxmlformats.org/officeDocument/2006/relationships/image" Target="../media/image92.png"/><Relationship Id="rId9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32.png"/><Relationship Id="rId9" Type="http://schemas.openxmlformats.org/officeDocument/2006/relationships/image" Target="../media/image10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5.png"/><Relationship Id="rId5" Type="http://schemas.openxmlformats.org/officeDocument/2006/relationships/image" Target="../media/image102.png"/><Relationship Id="rId4" Type="http://schemas.openxmlformats.org/officeDocument/2006/relationships/image" Target="../media/image10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eg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133.png"/><Relationship Id="rId7" Type="http://schemas.openxmlformats.org/officeDocument/2006/relationships/image" Target="../media/image144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9.JPG"/><Relationship Id="rId4" Type="http://schemas.openxmlformats.org/officeDocument/2006/relationships/image" Target="../media/image1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G"/><Relationship Id="rId4" Type="http://schemas.openxmlformats.org/officeDocument/2006/relationships/image" Target="../media/image1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6.JPG"/><Relationship Id="rId4" Type="http://schemas.openxmlformats.org/officeDocument/2006/relationships/image" Target="../media/image1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JPG"/><Relationship Id="rId4" Type="http://schemas.openxmlformats.org/officeDocument/2006/relationships/image" Target="../media/image1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BEE2EA0-DF71-0803-B3EE-CBCB1E4D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2295525"/>
            <a:ext cx="70675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87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357" y="1105633"/>
            <a:ext cx="2279561" cy="2093474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154942" y="3458037"/>
            <a:ext cx="2438553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August 29</a:t>
            </a:r>
            <a:r>
              <a:rPr lang="en-US" sz="2400" baseline="30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</a:t>
            </a:r>
            <a:r>
              <a:rPr lang="en-US" sz="24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\ 2022</a:t>
            </a:r>
            <a:endParaRPr lang="ar-SA" sz="24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0881" y="2656863"/>
            <a:ext cx="80714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</a:t>
            </a:r>
            <a:endParaRPr lang="ar-SA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292" name="Picture 4" descr="Calendar clipart clipart cliparts for you - Clipart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38" y="981688"/>
            <a:ext cx="1428750" cy="112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alendar Computer Icons Clip art - others png download - 1024*1024 - Free  Transparent Calendar png Download. - Clip Art Libr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3" y="857251"/>
            <a:ext cx="1172537" cy="11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160880" y="2176729"/>
            <a:ext cx="2028248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 Tuesday</a:t>
            </a:r>
            <a:endParaRPr lang="ar-SA" sz="24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961933" y="2979816"/>
            <a:ext cx="159082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3 -2-1444 H</a:t>
            </a:r>
            <a:endParaRPr lang="ar-SA" sz="240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4" y="3972002"/>
            <a:ext cx="2473640" cy="1855230"/>
          </a:xfrm>
          <a:prstGeom prst="rect">
            <a:avLst/>
          </a:prstGeom>
        </p:spPr>
      </p:pic>
      <p:pic>
        <p:nvPicPr>
          <p:cNvPr id="11" name="Picture 4" descr="Girl hi sticker for messenger | Premium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82" y="3329369"/>
            <a:ext cx="2156980" cy="21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4736953" y="3677327"/>
            <a:ext cx="365965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everyone,</a:t>
            </a:r>
          </a:p>
          <a:p>
            <a:pPr algn="l" rtl="0"/>
            <a:r>
              <a:rPr lang="en-US" sz="27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is everything going?</a:t>
            </a:r>
            <a:endParaRPr lang="ar-SA" sz="27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244627" y="3342422"/>
            <a:ext cx="3839321" cy="30008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l" rtl="0"/>
            <a:r>
              <a:rPr lang="ar-SA" sz="1350" u="sng" dirty="0"/>
              <a:t>https://www.youtube.com/watch?v=bcCAZOO9OBk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3AF21605-E3BA-4D55-84FA-80D6748A9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7909"/>
            <a:ext cx="4211960" cy="904409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BD32D354-E657-001C-24C9-4D06BB16D258}"/>
              </a:ext>
            </a:extLst>
          </p:cNvPr>
          <p:cNvSpPr/>
          <p:nvPr/>
        </p:nvSpPr>
        <p:spPr>
          <a:xfrm>
            <a:off x="7084394" y="1142296"/>
            <a:ext cx="1479892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Pages 4 &amp; 5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EFAC615-85E3-1AAA-D05C-B76F8998D5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9868" y="107865"/>
            <a:ext cx="2135907" cy="323453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1E020A26-F049-4C1D-F9C7-6C2BA06418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4753" y="564785"/>
            <a:ext cx="2135908" cy="392310"/>
          </a:xfrm>
          <a:prstGeom prst="rect">
            <a:avLst/>
          </a:prstGeom>
        </p:spPr>
      </p:pic>
      <p:pic>
        <p:nvPicPr>
          <p:cNvPr id="1026" name="Picture 2" descr="Week 1 — ONE VOLLEYBALL">
            <a:extLst>
              <a:ext uri="{FF2B5EF4-FFF2-40B4-BE49-F238E27FC236}">
                <a16:creationId xmlns:a16="http://schemas.microsoft.com/office/drawing/2014/main" id="{0001C189-1286-677F-D594-CA0500E9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899" y="1933104"/>
            <a:ext cx="1374495" cy="137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42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21D6DF2-5D1E-445F-9AFA-A45530D8A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260648"/>
            <a:ext cx="9067800" cy="4514850"/>
          </a:xfrm>
          <a:prstGeom prst="rect">
            <a:avLst/>
          </a:prstGeom>
        </p:spPr>
      </p:pic>
      <p:pic>
        <p:nvPicPr>
          <p:cNvPr id="4" name="السلام الملكي السعودي سارعي للمجد والعلياء   Saudi Arabia National Anthem">
            <a:hlinkClick r:id="" action="ppaction://media"/>
            <a:extLst>
              <a:ext uri="{FF2B5EF4-FFF2-40B4-BE49-F238E27FC236}">
                <a16:creationId xmlns:a16="http://schemas.microsoft.com/office/drawing/2014/main" id="{CF5D6170-8EF8-48D3-97D2-B25FDBF819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775498"/>
            <a:ext cx="3803915" cy="2139702"/>
          </a:xfrm>
          <a:prstGeom prst="rect">
            <a:avLst/>
          </a:prstGeom>
        </p:spPr>
      </p:pic>
      <p:pic>
        <p:nvPicPr>
          <p:cNvPr id="1026" name="Picture 2" descr="الوطن الملاذ الآمن - أخبار السعودية | صحيفة عكاظ">
            <a:extLst>
              <a:ext uri="{FF2B5EF4-FFF2-40B4-BE49-F238E27FC236}">
                <a16:creationId xmlns:a16="http://schemas.microsoft.com/office/drawing/2014/main" id="{B7B82AC6-9711-496F-AB51-E78960EDE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85" y="4775498"/>
            <a:ext cx="3041915" cy="202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عمة الأمن ووجوب الحفاظ عليها | KABYLIE SOUNNA">
            <a:extLst>
              <a:ext uri="{FF2B5EF4-FFF2-40B4-BE49-F238E27FC236}">
                <a16:creationId xmlns:a16="http://schemas.microsoft.com/office/drawing/2014/main" id="{1B0C5ACF-251B-4CA3-9F0B-4AEBCED3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15" y="6005124"/>
            <a:ext cx="2298170" cy="8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الوطن">
            <a:extLst>
              <a:ext uri="{FF2B5EF4-FFF2-40B4-BE49-F238E27FC236}">
                <a16:creationId xmlns:a16="http://schemas.microsoft.com/office/drawing/2014/main" id="{25A228AE-52C7-439D-8394-179BFB94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808992"/>
            <a:ext cx="1576160" cy="115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65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334" y="1172102"/>
            <a:ext cx="6517694" cy="471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06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ocial Media Girl Chatting Online With Her Friend Vector Illustration  Royalty Free Cliparts, Vectors, And Stock Illustration. Image 100176512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15240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499754" y="1311747"/>
            <a:ext cx="7239000" cy="6701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ارجو الالتزام بعدم كتابة أي تعليقات غير لائقة بالأدب العام. علماً بأنه أي محادثة نصية او كتابية مسجلة تحت اسمك ورقم هويتك </a:t>
            </a:r>
            <a:endParaRPr lang="en-US" sz="28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وعلية سيتم معاقبة من لم تلتزم بالذوق العام والسلوك الحسن خلال تواجدك في المنصة او الفصول الافتراضية.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وذلك </a:t>
            </a:r>
            <a:r>
              <a:rPr lang="ar-S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برفع شكوى وبلاغ رسمي ضدك </a:t>
            </a: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بما تم كتابته او قولة والتواصل مع ولي الأمر والمسؤولين لاتخاذ الاجراء اللازم مع المخالفة.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ar-S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ونتمنى وضع صوره في ملفك التعريفي لائقة بالمنصة التعليمية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hat Box Logo - Chat Box Clip Art Transparent PNG - 480x480 - Free Download  on Nice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839740"/>
            <a:ext cx="1347354" cy="8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 Clipart Talker, HD Png Download - kind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3886200"/>
            <a:ext cx="956745" cy="114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24" y="4786229"/>
            <a:ext cx="1243931" cy="1952625"/>
          </a:xfrm>
          <a:prstGeom prst="rect">
            <a:avLst/>
          </a:prstGeom>
        </p:spPr>
      </p:pic>
      <p:pic>
        <p:nvPicPr>
          <p:cNvPr id="1032" name="Picture 8" descr="Clip Art Loud Speaker , Free Transparent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2155" y="218405"/>
            <a:ext cx="1562970" cy="108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094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science [licensed for non-commercial use only] / STUDY TECHNIQUES">
            <a:extLst>
              <a:ext uri="{FF2B5EF4-FFF2-40B4-BE49-F238E27FC236}">
                <a16:creationId xmlns:a16="http://schemas.microsoft.com/office/drawing/2014/main" id="{E213DF4B-C469-4171-99EC-D34B7D505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2" y="907256"/>
            <a:ext cx="6207919" cy="504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034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2730066" cy="1269605"/>
          </a:xfrm>
          <a:prstGeom prst="rect">
            <a:avLst/>
          </a:prstGeom>
        </p:spPr>
      </p:pic>
      <p:pic>
        <p:nvPicPr>
          <p:cNvPr id="4" name="Picture 4" descr="Target Png - Transparent Background Goals Png , Transparen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9" y="2724870"/>
            <a:ext cx="987196" cy="76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he Difference Between Hard Money Loans &amp; Private Money Loan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65" y="3862437"/>
            <a:ext cx="945258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E12EAB9-45F5-44F8-8721-0201CAF11965}"/>
              </a:ext>
            </a:extLst>
          </p:cNvPr>
          <p:cNvSpPr/>
          <p:nvPr/>
        </p:nvSpPr>
        <p:spPr>
          <a:xfrm>
            <a:off x="1376326" y="4099461"/>
            <a:ext cx="6675225" cy="400110"/>
          </a:xfrm>
          <a:prstGeom prst="rect">
            <a:avLst/>
          </a:prstGeom>
          <a:solidFill>
            <a:srgbClr val="66FF66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atin typeface="Comic Sans MS" panose="030F0702030302020204" pitchFamily="66" charset="0"/>
              </a:rPr>
              <a:t>use singular possessive adjectives : my, your , his , her</a:t>
            </a:r>
            <a:endParaRPr lang="ar-SA" sz="6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1691680" y="2853587"/>
            <a:ext cx="4503156" cy="400110"/>
          </a:xfrm>
          <a:prstGeom prst="rect">
            <a:avLst/>
          </a:prstGeom>
          <a:solidFill>
            <a:srgbClr val="FF9999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dirty="0">
                <a:latin typeface="Comic Sans MS" panose="030F0702030302020204" pitchFamily="66" charset="0"/>
              </a:rPr>
              <a:t>use verb Be with different subjects</a:t>
            </a:r>
            <a:endParaRPr lang="ar-SA" sz="6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7C88427B-6799-4CAF-AD84-328D72EAD70A}"/>
              </a:ext>
            </a:extLst>
          </p:cNvPr>
          <p:cNvSpPr/>
          <p:nvPr/>
        </p:nvSpPr>
        <p:spPr>
          <a:xfrm flipH="1">
            <a:off x="2949640" y="1834834"/>
            <a:ext cx="29427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♥</a:t>
            </a:r>
            <a:endParaRPr lang="ar-SA" sz="5400" b="0" cap="none" spc="0" dirty="0">
              <a:ln w="0"/>
              <a:solidFill>
                <a:srgbClr val="0066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7909"/>
            <a:ext cx="4657725" cy="100012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49C69FAD-8B8E-4FE8-B3A1-F3205A2F1EED}"/>
              </a:ext>
            </a:extLst>
          </p:cNvPr>
          <p:cNvSpPr/>
          <p:nvPr/>
        </p:nvSpPr>
        <p:spPr>
          <a:xfrm>
            <a:off x="3243910" y="1834834"/>
            <a:ext cx="38138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b="0" i="0" dirty="0">
                <a:solidFill>
                  <a:srgbClr val="C00000"/>
                </a:solidFill>
                <a:effectLst/>
                <a:latin typeface="HelveticaNeue"/>
              </a:rPr>
              <a:t>the students will be able to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2E1446F-0CB8-4C01-AF2E-833F02ABFBB3}"/>
              </a:ext>
            </a:extLst>
          </p:cNvPr>
          <p:cNvSpPr/>
          <p:nvPr/>
        </p:nvSpPr>
        <p:spPr>
          <a:xfrm>
            <a:off x="1390661" y="5337106"/>
            <a:ext cx="4669868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000" b="0" i="0" dirty="0">
                <a:effectLst/>
                <a:latin typeface="Comic Sans MS" panose="030F0702030302020204" pitchFamily="66" charset="0"/>
              </a:rPr>
              <a:t>extract information through listening</a:t>
            </a:r>
            <a:endParaRPr lang="ar-SA" sz="2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1" name="Picture 4" descr="Target Png - Transparent Background Goals Png , Transparent ...">
            <a:extLst>
              <a:ext uri="{FF2B5EF4-FFF2-40B4-BE49-F238E27FC236}">
                <a16:creationId xmlns:a16="http://schemas.microsoft.com/office/drawing/2014/main" id="{5F80BCBE-0DF4-429D-A37C-DF5FBACB5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96" y="5188685"/>
            <a:ext cx="987196" cy="76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C529572B-04F0-2AC9-F82D-0D15B49150CF}"/>
              </a:ext>
            </a:extLst>
          </p:cNvPr>
          <p:cNvSpPr/>
          <p:nvPr/>
        </p:nvSpPr>
        <p:spPr>
          <a:xfrm>
            <a:off x="7267536" y="1277082"/>
            <a:ext cx="1479892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Pages 4 &amp; 5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B1E4F18-3CF2-E5DA-8505-EA919874E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868" y="107865"/>
            <a:ext cx="2135907" cy="323453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D65CDE1A-5EF3-9F39-821C-63F1F0CA7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753" y="564785"/>
            <a:ext cx="2135908" cy="39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0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91666BE-F2A9-45CA-90DC-73BF5823E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381"/>
            <a:ext cx="9144000" cy="496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67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88840"/>
            <a:ext cx="5458124" cy="458876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16632"/>
            <a:ext cx="4054463" cy="2448272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7884368" y="249665"/>
            <a:ext cx="928459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0164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45272"/>
            <a:ext cx="1474046" cy="432048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5922671" y="646020"/>
            <a:ext cx="2956130" cy="830997"/>
          </a:xfrm>
          <a:prstGeom prst="rect">
            <a:avLst/>
          </a:prstGeom>
          <a:solidFill>
            <a:srgbClr val="FF66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subject pronouns </a:t>
            </a:r>
          </a:p>
          <a:p>
            <a:pPr algn="l" rtl="0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I’m (name).</a:t>
            </a:r>
            <a:endParaRPr lang="ar-SA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646586"/>
            <a:ext cx="7210574" cy="3945718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5922671" y="1392387"/>
            <a:ext cx="2096278" cy="830997"/>
          </a:xfrm>
          <a:prstGeom prst="rect">
            <a:avLst/>
          </a:prstGeom>
          <a:solidFill>
            <a:srgbClr val="FF66FF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400" dirty="0">
                <a:latin typeface="MyriadPro-SemiboldIt"/>
              </a:rPr>
              <a:t>He’s/</a:t>
            </a:r>
          </a:p>
          <a:p>
            <a:pPr algn="l" rtl="0"/>
            <a:r>
              <a:rPr lang="en-US" sz="2400" dirty="0">
                <a:latin typeface="MyriadPro-SemiboldIt"/>
              </a:rPr>
              <a:t>She’s (name)</a:t>
            </a:r>
            <a:r>
              <a:rPr lang="en-US" sz="2400" dirty="0">
                <a:latin typeface="MyriadPro-Light"/>
              </a:rPr>
              <a:t>.</a:t>
            </a:r>
            <a:endParaRPr lang="ar-SA" sz="2400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45" y="-42312"/>
            <a:ext cx="2952750" cy="14859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149184" y="1061519"/>
            <a:ext cx="722698" cy="1569660"/>
          </a:xfrm>
          <a:prstGeom prst="rect">
            <a:avLst/>
          </a:prstGeom>
          <a:solidFill>
            <a:srgbClr val="FFFF9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am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1045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erb to be (grammar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7884368" y="249665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D93CC59-0A46-4F81-A695-367B43E2D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49665"/>
            <a:ext cx="3648075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6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3974B69-7EEF-4B05-9B7B-8EEB9E52F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2" y="935833"/>
            <a:ext cx="3233540" cy="106713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04F5A52-F023-0374-AC0B-481638925E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1" y="5629242"/>
            <a:ext cx="713418" cy="29292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ADBEC6F-71DD-1438-70A6-E92908A13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9" y="2171700"/>
            <a:ext cx="4421981" cy="190023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05E5A1B-A2E9-0B37-9596-7ADA8FA5A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051" y="938603"/>
            <a:ext cx="3740711" cy="4976422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7ACE4BDB-124D-A7F2-8391-FD4C06706F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78" y="4339828"/>
            <a:ext cx="2193131" cy="1178719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D4EC928A-1911-0679-88B1-6007C17D8DB4}"/>
              </a:ext>
            </a:extLst>
          </p:cNvPr>
          <p:cNvSpPr/>
          <p:nvPr/>
        </p:nvSpPr>
        <p:spPr>
          <a:xfrm>
            <a:off x="2479090" y="4240674"/>
            <a:ext cx="229293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405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الأول متوسط</a:t>
            </a:r>
          </a:p>
        </p:txBody>
      </p:sp>
      <p:pic>
        <p:nvPicPr>
          <p:cNvPr id="16" name="صورة 15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04893DD-5974-D5BF-0E4F-A85DCB6402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09" y="1382519"/>
            <a:ext cx="596623" cy="620446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25B9449-CB80-A185-285B-2F8AD17D8B6C}"/>
              </a:ext>
            </a:extLst>
          </p:cNvPr>
          <p:cNvSpPr/>
          <p:nvPr/>
        </p:nvSpPr>
        <p:spPr>
          <a:xfrm rot="20328865">
            <a:off x="3536159" y="1300776"/>
            <a:ext cx="1387239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طبعة جديدة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F8135A-EC62-67E6-FC36-B5F54C77E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898" y="935832"/>
            <a:ext cx="1236076" cy="30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523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193" y="1268760"/>
            <a:ext cx="6734175" cy="527685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6632"/>
            <a:ext cx="3648075" cy="55245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7884368" y="249665"/>
            <a:ext cx="928459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27584" y="861928"/>
            <a:ext cx="6516216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Read the sentences in the grammar chart.</a:t>
            </a:r>
            <a:endParaRPr lang="ar-SA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900" y="152315"/>
            <a:ext cx="1104900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096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7884368" y="249665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9665"/>
            <a:ext cx="3648075" cy="5524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" y="2062162"/>
            <a:ext cx="7267575" cy="2733675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924126" y="1096423"/>
            <a:ext cx="6226077" cy="369332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contractions are normally used in conversation (short form).</a:t>
            </a:r>
            <a:endParaRPr lang="ar-SA" dirty="0"/>
          </a:p>
        </p:txBody>
      </p:sp>
      <p:sp>
        <p:nvSpPr>
          <p:cNvPr id="6" name="مستطيل 5"/>
          <p:cNvSpPr/>
          <p:nvPr/>
        </p:nvSpPr>
        <p:spPr>
          <a:xfrm>
            <a:off x="1308487" y="1600497"/>
            <a:ext cx="1390124" cy="369332"/>
          </a:xfrm>
          <a:prstGeom prst="rect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the full form</a:t>
            </a:r>
            <a:endParaRPr lang="ar-SA" dirty="0"/>
          </a:p>
        </p:txBody>
      </p:sp>
      <p:sp>
        <p:nvSpPr>
          <p:cNvPr id="7" name="مستطيل 6"/>
          <p:cNvSpPr/>
          <p:nvPr/>
        </p:nvSpPr>
        <p:spPr>
          <a:xfrm>
            <a:off x="5220072" y="1558088"/>
            <a:ext cx="1608133" cy="369332"/>
          </a:xfrm>
          <a:prstGeom prst="rect">
            <a:avLst/>
          </a:prstGeom>
          <a:solidFill>
            <a:srgbClr val="66FF66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the short form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87717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05" y="1824054"/>
            <a:ext cx="3343275" cy="619125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2852936"/>
            <a:ext cx="3324225" cy="60007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843103"/>
            <a:ext cx="3352800" cy="58102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787" y="3057686"/>
            <a:ext cx="3352800" cy="59055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3853" y="5729737"/>
            <a:ext cx="4124325" cy="714375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305" y="4262743"/>
            <a:ext cx="2390775" cy="514350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6966" y="4205591"/>
            <a:ext cx="3371850" cy="600075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66547"/>
            <a:ext cx="3648075" cy="552450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924126" y="1096423"/>
            <a:ext cx="6816226" cy="369332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contractions</a:t>
            </a:r>
            <a:r>
              <a:rPr lang="en-US" dirty="0">
                <a:latin typeface="MyriadPro-Light"/>
              </a:rPr>
              <a:t> are normally used in conversation (</a:t>
            </a:r>
            <a:r>
              <a:rPr lang="en-US" b="1" dirty="0">
                <a:solidFill>
                  <a:srgbClr val="C00000"/>
                </a:solidFill>
                <a:latin typeface="MyriadPro-Light"/>
              </a:rPr>
              <a:t>short form</a:t>
            </a:r>
            <a:r>
              <a:rPr lang="en-US" dirty="0">
                <a:latin typeface="MyriadPro-Light"/>
              </a:rPr>
              <a:t>).</a:t>
            </a:r>
            <a:endParaRPr lang="ar-SA" dirty="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7884368" y="249665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8337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6547"/>
            <a:ext cx="3648075" cy="5524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" y="2062162"/>
            <a:ext cx="7267575" cy="2733675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1D40EB49-3FE3-2016-1F22-E8F0365E53B2}"/>
              </a:ext>
            </a:extLst>
          </p:cNvPr>
          <p:cNvSpPr/>
          <p:nvPr/>
        </p:nvSpPr>
        <p:spPr>
          <a:xfrm>
            <a:off x="7884368" y="249665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5524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1" y="116632"/>
            <a:ext cx="4038600" cy="62865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125" y="711565"/>
            <a:ext cx="5251852" cy="617188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09B18329-B49E-488D-8C36-4DD47393DBEB}"/>
              </a:ext>
            </a:extLst>
          </p:cNvPr>
          <p:cNvSpPr/>
          <p:nvPr/>
        </p:nvSpPr>
        <p:spPr>
          <a:xfrm>
            <a:off x="7884368" y="249665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95EE43E-97C3-4304-A448-13589092C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3" y="249665"/>
            <a:ext cx="2088232" cy="31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55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finition Of Noun Pronoun Verb Adverb Adjective With Examples In Hindi -  defitioni">
            <a:extLst>
              <a:ext uri="{FF2B5EF4-FFF2-40B4-BE49-F238E27FC236}">
                <a16:creationId xmlns:a16="http://schemas.microsoft.com/office/drawing/2014/main" id="{B1B68D48-4906-466B-94FF-DE5F4D46F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57066"/>
            <a:ext cx="4357836" cy="314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8B72CD-AD59-E847-559A-76023B0AFB10}"/>
              </a:ext>
            </a:extLst>
          </p:cNvPr>
          <p:cNvSpPr/>
          <p:nvPr/>
        </p:nvSpPr>
        <p:spPr>
          <a:xfrm>
            <a:off x="7884368" y="249665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D3E173EE-5E23-27ED-EE80-FBF7D636E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249665"/>
            <a:ext cx="2088232" cy="31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09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ssessive Adjectives &amp;amp; Pronouns - Lessons - Blendspace">
            <a:extLst>
              <a:ext uri="{FF2B5EF4-FFF2-40B4-BE49-F238E27FC236}">
                <a16:creationId xmlns:a16="http://schemas.microsoft.com/office/drawing/2014/main" id="{DBBE6BAE-154C-4ED6-9CD3-072B55DA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8"/>
            <a:ext cx="9144000" cy="66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F2197E7-3F49-4DDC-B06B-B6787338C467}"/>
              </a:ext>
            </a:extLst>
          </p:cNvPr>
          <p:cNvSpPr/>
          <p:nvPr/>
        </p:nvSpPr>
        <p:spPr>
          <a:xfrm>
            <a:off x="8028384" y="764704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F8AAC26-2880-43F4-A606-29CDD550C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9" y="21571"/>
            <a:ext cx="2088232" cy="31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4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7884368" y="249665"/>
            <a:ext cx="928459" cy="369332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49665"/>
            <a:ext cx="3648075" cy="5524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929732"/>
            <a:ext cx="6912768" cy="376902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56" y="340788"/>
            <a:ext cx="4046211" cy="255817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201568" y="1387216"/>
            <a:ext cx="6206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solidFill>
                  <a:schemeClr val="bg1"/>
                </a:solidFill>
                <a:latin typeface="MyriadPro-SemiboldIt"/>
              </a:rPr>
              <a:t>I</a:t>
            </a:r>
            <a:endParaRPr lang="en-US" dirty="0">
              <a:solidFill>
                <a:schemeClr val="bg1"/>
              </a:solidFill>
              <a:latin typeface="MyriadPro-Light"/>
            </a:endParaRPr>
          </a:p>
          <a:p>
            <a:pPr algn="l" rtl="0"/>
            <a:r>
              <a:rPr lang="en-US" dirty="0">
                <a:solidFill>
                  <a:schemeClr val="bg1"/>
                </a:solidFill>
                <a:latin typeface="MyriadPro-SemiboldIt"/>
              </a:rPr>
              <a:t>you</a:t>
            </a:r>
            <a:r>
              <a:rPr lang="en-US" dirty="0">
                <a:solidFill>
                  <a:schemeClr val="bg1"/>
                </a:solidFill>
                <a:latin typeface="MyriadPro-Light"/>
              </a:rPr>
              <a:t> </a:t>
            </a:r>
          </a:p>
          <a:p>
            <a:pPr algn="l" rtl="0"/>
            <a:r>
              <a:rPr lang="en-US" dirty="0">
                <a:solidFill>
                  <a:schemeClr val="bg1"/>
                </a:solidFill>
                <a:latin typeface="MyriadPro-SemiboldIt"/>
              </a:rPr>
              <a:t>He</a:t>
            </a:r>
            <a:endParaRPr lang="en-US" dirty="0">
              <a:solidFill>
                <a:schemeClr val="bg1"/>
              </a:solidFill>
              <a:latin typeface="MyriadPro-Light"/>
            </a:endParaRPr>
          </a:p>
          <a:p>
            <a:pPr algn="l" rtl="0"/>
            <a:r>
              <a:rPr lang="en-US" dirty="0">
                <a:solidFill>
                  <a:schemeClr val="bg1"/>
                </a:solidFill>
                <a:latin typeface="MyriadPro-SemiboldIt"/>
              </a:rPr>
              <a:t>she 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4067944" y="64976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>
                <a:solidFill>
                  <a:schemeClr val="bg1"/>
                </a:solidFill>
                <a:latin typeface="MyriadPro-Light"/>
              </a:rPr>
              <a:t>Write the possessive adjective </a:t>
            </a:r>
          </a:p>
          <a:p>
            <a:pPr algn="l" rtl="0"/>
            <a:r>
              <a:rPr lang="en-US" dirty="0">
                <a:solidFill>
                  <a:schemeClr val="bg1"/>
                </a:solidFill>
                <a:latin typeface="MyriadPro-Light"/>
              </a:rPr>
              <a:t>that goes with each</a:t>
            </a:r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928547" y="1202550"/>
            <a:ext cx="2091278" cy="646331"/>
          </a:xfrm>
          <a:prstGeom prst="rect">
            <a:avLst/>
          </a:prstGeom>
          <a:solidFill>
            <a:srgbClr val="66FF33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Farah</a:t>
            </a:r>
          </a:p>
          <a:p>
            <a:r>
              <a:rPr lang="en-US" dirty="0">
                <a:latin typeface="MyriadPro-SemiboldIt"/>
              </a:rPr>
              <a:t>Her name’s Farah.</a:t>
            </a:r>
            <a:endParaRPr lang="ar-SA" dirty="0"/>
          </a:p>
        </p:txBody>
      </p:sp>
      <p:sp>
        <p:nvSpPr>
          <p:cNvPr id="9" name="مستطيل 8"/>
          <p:cNvSpPr/>
          <p:nvPr/>
        </p:nvSpPr>
        <p:spPr>
          <a:xfrm>
            <a:off x="687349" y="2019974"/>
            <a:ext cx="2095766" cy="369332"/>
          </a:xfrm>
          <a:prstGeom prst="rect">
            <a:avLst/>
          </a:prstGeom>
          <a:solidFill>
            <a:srgbClr val="FF66FF"/>
          </a:solidFill>
        </p:spPr>
        <p:txBody>
          <a:bodyPr wrap="non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Your name’s </a:t>
            </a:r>
            <a:r>
              <a:rPr lang="en-US" dirty="0">
                <a:latin typeface="MyriadPro-Light"/>
              </a:rPr>
              <a:t>____.</a:t>
            </a:r>
            <a:endParaRPr lang="ar-SA" dirty="0"/>
          </a:p>
        </p:txBody>
      </p:sp>
      <p:cxnSp>
        <p:nvCxnSpPr>
          <p:cNvPr id="11" name="رابط كسهم مستقيم 10"/>
          <p:cNvCxnSpPr/>
          <p:nvPr/>
        </p:nvCxnSpPr>
        <p:spPr>
          <a:xfrm>
            <a:off x="4427984" y="1628800"/>
            <a:ext cx="172819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>
            <a:off x="4716016" y="1916832"/>
            <a:ext cx="172819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/>
          <p:cNvCxnSpPr/>
          <p:nvPr/>
        </p:nvCxnSpPr>
        <p:spPr>
          <a:xfrm>
            <a:off x="4644008" y="2132856"/>
            <a:ext cx="172819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4788024" y="2420888"/>
            <a:ext cx="172819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ستطيل 9"/>
          <p:cNvSpPr/>
          <p:nvPr/>
        </p:nvSpPr>
        <p:spPr>
          <a:xfrm>
            <a:off x="6156176" y="1196752"/>
            <a:ext cx="7531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FF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</a:t>
            </a:r>
            <a:endParaRPr lang="ar-SA" sz="3600" b="0" cap="none" spc="0" dirty="0">
              <a:ln w="0"/>
              <a:solidFill>
                <a:srgbClr val="FFFF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6426174" y="1513353"/>
            <a:ext cx="75174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rgbClr val="FFFF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</a:t>
            </a:r>
            <a:endParaRPr lang="ar-SA" sz="2400" b="0" cap="none" spc="0" dirty="0">
              <a:ln w="0"/>
              <a:solidFill>
                <a:srgbClr val="FFFF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6386833" y="1774557"/>
            <a:ext cx="5966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FF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</a:t>
            </a:r>
            <a:endParaRPr lang="ar-SA" sz="2800" b="0" cap="none" spc="0" dirty="0">
              <a:ln w="0"/>
              <a:solidFill>
                <a:srgbClr val="FFFF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6463890" y="1989994"/>
            <a:ext cx="7473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FFFF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</a:t>
            </a:r>
            <a:endParaRPr lang="ar-SA" sz="3200" b="0" cap="none" spc="0" dirty="0">
              <a:ln w="0"/>
              <a:solidFill>
                <a:srgbClr val="FFFF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3548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07" y="2852937"/>
            <a:ext cx="6692231" cy="396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08" y="3573016"/>
            <a:ext cx="4613876" cy="1425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928" y="5229200"/>
            <a:ext cx="4663396" cy="1315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49665"/>
            <a:ext cx="3648075" cy="55245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870" y="2083397"/>
            <a:ext cx="1406802" cy="539055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125341" y="3379639"/>
            <a:ext cx="5357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</a:t>
            </a:r>
            <a:endParaRPr lang="ar-SA" sz="4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51374" y="3811687"/>
            <a:ext cx="77617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‘m</a:t>
            </a:r>
            <a:endParaRPr lang="ar-SA" sz="4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257047" y="4315743"/>
            <a:ext cx="9258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</a:t>
            </a:r>
            <a:endParaRPr lang="ar-SA" sz="4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421476" y="4915690"/>
            <a:ext cx="5485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endParaRPr lang="ar-SA" sz="4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914257" y="5395863"/>
            <a:ext cx="7959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‘re</a:t>
            </a:r>
            <a:endParaRPr lang="ar-SA" sz="4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6670505" y="5827911"/>
            <a:ext cx="9258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</a:t>
            </a:r>
            <a:endParaRPr lang="ar-SA" sz="4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88E147E3-B1C4-B082-2B38-B6CDD304E853}"/>
              </a:ext>
            </a:extLst>
          </p:cNvPr>
          <p:cNvSpPr/>
          <p:nvPr/>
        </p:nvSpPr>
        <p:spPr>
          <a:xfrm>
            <a:off x="7308304" y="620688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36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4247"/>
            <a:ext cx="3648075" cy="5524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5" y="3249090"/>
            <a:ext cx="7574463" cy="50405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04" y="3992370"/>
            <a:ext cx="6145896" cy="1053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424" y="5589240"/>
            <a:ext cx="6245003" cy="1069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ree Feedback Cliparts, Download Free Clip Art, Free Clip Art o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02" y="1485162"/>
            <a:ext cx="1222827" cy="17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/>
          <p:cNvSpPr/>
          <p:nvPr/>
        </p:nvSpPr>
        <p:spPr>
          <a:xfrm>
            <a:off x="2744549" y="3749529"/>
            <a:ext cx="8867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</a:t>
            </a:r>
            <a:endParaRPr lang="ar-SA" sz="4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618979" y="4315743"/>
            <a:ext cx="92204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</a:t>
            </a:r>
            <a:endParaRPr lang="ar-SA" sz="4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5084884" y="5395863"/>
            <a:ext cx="8867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</a:t>
            </a:r>
            <a:endParaRPr lang="ar-SA" sz="4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4716016" y="5971927"/>
            <a:ext cx="8867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4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4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</a:t>
            </a:r>
            <a:endParaRPr lang="ar-SA" sz="4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119" y="3749529"/>
            <a:ext cx="1974897" cy="1839711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357145" y="1039933"/>
            <a:ext cx="8345282" cy="369332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Work individually to complete the exercise and compare answers with a partner</a:t>
            </a:r>
            <a:endParaRPr lang="ar-SA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EA532079-77EE-94F6-7493-56F1A0B139B3}"/>
              </a:ext>
            </a:extLst>
          </p:cNvPr>
          <p:cNvSpPr/>
          <p:nvPr/>
        </p:nvSpPr>
        <p:spPr>
          <a:xfrm>
            <a:off x="7894872" y="310556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22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3934D6FB-21DA-42F6-944D-5115704A0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1132285"/>
            <a:ext cx="8115300" cy="4593431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FF3768A-4C39-438D-A5F7-2BA0AAFE0D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85" y="998730"/>
            <a:ext cx="1026114" cy="102611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13FAAE17-9912-4791-B6A2-49D527467544}"/>
              </a:ext>
            </a:extLst>
          </p:cNvPr>
          <p:cNvSpPr/>
          <p:nvPr/>
        </p:nvSpPr>
        <p:spPr>
          <a:xfrm>
            <a:off x="6295636" y="2840377"/>
            <a:ext cx="2768222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كلمات تكتب في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دفتر اللغة الإنجليزية</a:t>
            </a:r>
          </a:p>
          <a:p>
            <a:pPr algn="ctr"/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 كلمات من كل عمود فقط</a:t>
            </a:r>
          </a:p>
        </p:txBody>
      </p:sp>
      <p:pic>
        <p:nvPicPr>
          <p:cNvPr id="6" name="Picture 2" descr="دفتر وردي عادي قصاصات فنية, دفتر وردي, قلم حبر جاف بنفسجي, غطاء إطار أبيض  وردي PNG صورة للتحميل مجانا">
            <a:extLst>
              <a:ext uri="{FF2B5EF4-FFF2-40B4-BE49-F238E27FC236}">
                <a16:creationId xmlns:a16="http://schemas.microsoft.com/office/drawing/2014/main" id="{5BB4F78D-30B9-4200-8AFA-5708034B8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784" y="998730"/>
            <a:ext cx="1043862" cy="104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lue White Framed Notebook Clip Art, Blue Notebook, Notebook, Clipart PNG  Transparent Image and Clipart for Free Download">
            <a:extLst>
              <a:ext uri="{FF2B5EF4-FFF2-40B4-BE49-F238E27FC236}">
                <a16:creationId xmlns:a16="http://schemas.microsoft.com/office/drawing/2014/main" id="{F4BCE0AD-B06A-473A-A49C-280397BBC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534" y="1074294"/>
            <a:ext cx="1026116" cy="102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8631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94247"/>
            <a:ext cx="3648075" cy="5524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48" y="995760"/>
            <a:ext cx="8184278" cy="504056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55" y="2885654"/>
            <a:ext cx="4095750" cy="203835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652" y="4635482"/>
            <a:ext cx="5210175" cy="202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ستطيل 6"/>
          <p:cNvSpPr/>
          <p:nvPr/>
        </p:nvSpPr>
        <p:spPr>
          <a:xfrm>
            <a:off x="329674" y="1889444"/>
            <a:ext cx="4824536" cy="369332"/>
          </a:xfrm>
          <a:prstGeom prst="rect">
            <a:avLst/>
          </a:prstGeom>
          <a:solidFill>
            <a:srgbClr val="FF66FF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Work in pairs to complete the conversations.</a:t>
            </a:r>
            <a:endParaRPr lang="ar-SA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433" y="1417989"/>
            <a:ext cx="1706413" cy="154626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6159" y="1492099"/>
            <a:ext cx="1479005" cy="584145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1675573" y="2578503"/>
            <a:ext cx="655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32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9147" y="2081297"/>
            <a:ext cx="1433542" cy="2345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ستطيل 13"/>
          <p:cNvSpPr/>
          <p:nvPr/>
        </p:nvSpPr>
        <p:spPr>
          <a:xfrm>
            <a:off x="1916690" y="3132257"/>
            <a:ext cx="4381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‘s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1365592" y="3852337"/>
            <a:ext cx="6281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‘re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155533" y="4285383"/>
            <a:ext cx="7986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5002457" y="4500409"/>
            <a:ext cx="7473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her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6843168" y="4938424"/>
            <a:ext cx="43813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‘s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6734487" y="5373216"/>
            <a:ext cx="7216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5875713" y="6084585"/>
            <a:ext cx="7110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I’m</a:t>
            </a:r>
            <a:endParaRPr lang="ar-SA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4CB798A-83E8-73A6-557D-E620D5552F2E}"/>
              </a:ext>
            </a:extLst>
          </p:cNvPr>
          <p:cNvSpPr/>
          <p:nvPr/>
        </p:nvSpPr>
        <p:spPr>
          <a:xfrm>
            <a:off x="7853323" y="333319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34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94247"/>
            <a:ext cx="3024336" cy="457993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19" y="692696"/>
            <a:ext cx="5880081" cy="42089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67544" y="1268760"/>
            <a:ext cx="5831082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1.Which pictures show greetings? </a:t>
            </a:r>
          </a:p>
        </p:txBody>
      </p:sp>
      <p:sp>
        <p:nvSpPr>
          <p:cNvPr id="14" name="مستطيل 13"/>
          <p:cNvSpPr/>
          <p:nvPr/>
        </p:nvSpPr>
        <p:spPr>
          <a:xfrm>
            <a:off x="3203849" y="1786873"/>
            <a:ext cx="252028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(4, 5, and 6) 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434008" y="2780928"/>
            <a:ext cx="5831082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2.Which one shows people saying goodbye? </a:t>
            </a:r>
            <a:endParaRPr lang="en-US" dirty="0">
              <a:latin typeface="MyriadPro-Light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4165860" y="3330942"/>
            <a:ext cx="1758064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3</a:t>
            </a:r>
          </a:p>
        </p:txBody>
      </p:sp>
      <p:sp>
        <p:nvSpPr>
          <p:cNvPr id="17" name="مستطيل 16"/>
          <p:cNvSpPr/>
          <p:nvPr/>
        </p:nvSpPr>
        <p:spPr>
          <a:xfrm>
            <a:off x="637309" y="4332847"/>
            <a:ext cx="5772904" cy="369332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SemiboldIt"/>
              </a:rPr>
              <a:t>3.Which show introductions? </a:t>
            </a:r>
            <a:endParaRPr lang="ar-SA" dirty="0"/>
          </a:p>
        </p:txBody>
      </p:sp>
      <p:sp>
        <p:nvSpPr>
          <p:cNvPr id="18" name="مستطيل 17"/>
          <p:cNvSpPr/>
          <p:nvPr/>
        </p:nvSpPr>
        <p:spPr>
          <a:xfrm>
            <a:off x="4094801" y="4850960"/>
            <a:ext cx="223224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1, 2, and 4</a:t>
            </a:r>
            <a:endParaRPr lang="ar-SA" dirty="0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3384110"/>
            <a:ext cx="1162050" cy="146685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996" y="22513"/>
            <a:ext cx="2061705" cy="297443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82728201-5796-CA1D-6692-30522889E5A8}"/>
              </a:ext>
            </a:extLst>
          </p:cNvPr>
          <p:cNvSpPr/>
          <p:nvPr/>
        </p:nvSpPr>
        <p:spPr>
          <a:xfrm>
            <a:off x="5830409" y="94355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01058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217" y="1558642"/>
            <a:ext cx="2782390" cy="216024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59" y="1939896"/>
            <a:ext cx="3239167" cy="2429375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19" y="1763544"/>
            <a:ext cx="2974859" cy="272881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0622" y="4369271"/>
            <a:ext cx="2721923" cy="224532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159" y="4064124"/>
            <a:ext cx="2854765" cy="2810676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156" y="4483716"/>
            <a:ext cx="2576432" cy="228537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3" y="194247"/>
            <a:ext cx="3024336" cy="457993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119" y="692696"/>
            <a:ext cx="5880081" cy="420890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155" y="1077125"/>
            <a:ext cx="5000625" cy="742950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3975" y="3572112"/>
            <a:ext cx="266700" cy="342900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65412" y="148942"/>
            <a:ext cx="1133475" cy="1409700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6768130" y="1755230"/>
            <a:ext cx="1620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MyriadPro-Light"/>
              </a:rPr>
              <a:t>See you later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2594100" y="1866278"/>
            <a:ext cx="1814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Nice to meet you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29113" y="1596898"/>
            <a:ext cx="128913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b="1" dirty="0">
                <a:solidFill>
                  <a:srgbClr val="C00000"/>
                </a:solidFill>
              </a:rPr>
              <a:t>My name is</a:t>
            </a:r>
            <a:endParaRPr lang="ar-SA" sz="28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-107002" y="4550233"/>
            <a:ext cx="1723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MyriadPro-Light"/>
              </a:rPr>
              <a:t>Good evening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6491385" y="5975055"/>
            <a:ext cx="1560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Good morning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3016586" y="3985998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How are you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22F2119-76E7-499E-B302-4FC24F3459CE}"/>
              </a:ext>
            </a:extLst>
          </p:cNvPr>
          <p:cNvSpPr/>
          <p:nvPr/>
        </p:nvSpPr>
        <p:spPr>
          <a:xfrm>
            <a:off x="6308326" y="255565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4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830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7884368" y="183729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5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21738"/>
            <a:ext cx="2800350" cy="5143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691506"/>
            <a:ext cx="4223068" cy="57725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544" y="3574206"/>
            <a:ext cx="4046777" cy="287913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5" y="3394508"/>
            <a:ext cx="3707110" cy="323982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8987" y="183729"/>
            <a:ext cx="1571625" cy="43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مستطيل 21"/>
          <p:cNvSpPr/>
          <p:nvPr/>
        </p:nvSpPr>
        <p:spPr>
          <a:xfrm>
            <a:off x="467544" y="1374068"/>
            <a:ext cx="6534472" cy="646331"/>
          </a:xfrm>
          <a:prstGeom prst="rect">
            <a:avLst/>
          </a:prstGeom>
          <a:solidFill>
            <a:srgbClr val="66FF66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MyriadPro-Light"/>
              </a:rPr>
              <a:t>look at the expressions in numbers 1–6.</a:t>
            </a:r>
          </a:p>
          <a:p>
            <a:pPr algn="l" rtl="0"/>
            <a:r>
              <a:rPr lang="en-US" dirty="0">
                <a:latin typeface="MyriadPro-Light"/>
              </a:rPr>
              <a:t>Choose the correct response to what they hear in the audio</a:t>
            </a:r>
            <a:endParaRPr lang="ar-SA" dirty="0"/>
          </a:p>
        </p:txBody>
      </p:sp>
      <p:pic>
        <p:nvPicPr>
          <p:cNvPr id="25" name="Picture 2" descr="Green Tick Simple Clipart | i2Clipart - Royalty Free Public Domain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115" y="3371725"/>
            <a:ext cx="611687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ree Tick Cliparts, Download Free Clip Art, Free Clip Art on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79" y="4439282"/>
            <a:ext cx="568560" cy="55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reen Tick Simple Clipart | i2Clipart - Royalty Free Public Domain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115" y="5694140"/>
            <a:ext cx="611687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ree Tick Cliparts, Download Free Clip Art, Free Clip Art on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701" y="3244329"/>
            <a:ext cx="568560" cy="55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reen Tick Simple Clipart | i2Clipart - Royalty Free Public Domain ..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74" y="4484555"/>
            <a:ext cx="611687" cy="70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Free Tick Cliparts, Download Free Clip Art, Free Clip Art on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137" y="5982789"/>
            <a:ext cx="568560" cy="55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31830" y="853586"/>
            <a:ext cx="2505075" cy="2333625"/>
          </a:xfrm>
          <a:prstGeom prst="rect">
            <a:avLst/>
          </a:prstGeom>
        </p:spPr>
      </p:pic>
      <p:pic>
        <p:nvPicPr>
          <p:cNvPr id="8" name="SG Bk 1 F-SA__18_05">
            <a:hlinkClick r:id="" action="ppaction://media"/>
            <a:extLst>
              <a:ext uri="{FF2B5EF4-FFF2-40B4-BE49-F238E27FC236}">
                <a16:creationId xmlns:a16="http://schemas.microsoft.com/office/drawing/2014/main" id="{578ECED2-58FD-4D69-A9A2-9D1744B8A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53093" y="179129"/>
            <a:ext cx="487363" cy="48736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C855A88-CFEE-476A-840B-7FFB90176C9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727" y="307723"/>
            <a:ext cx="863940" cy="75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55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1" y="620688"/>
            <a:ext cx="2798493" cy="64807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401613"/>
            <a:ext cx="1571625" cy="438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029" y="1556792"/>
            <a:ext cx="2505075" cy="233362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21738"/>
            <a:ext cx="2800350" cy="514350"/>
          </a:xfrm>
          <a:prstGeom prst="rect">
            <a:avLst/>
          </a:prstGeom>
        </p:spPr>
      </p:pic>
      <p:pic>
        <p:nvPicPr>
          <p:cNvPr id="5" name="SG Bk 1 F-SA__18_05">
            <a:hlinkClick r:id="" action="ppaction://media"/>
            <a:extLst>
              <a:ext uri="{FF2B5EF4-FFF2-40B4-BE49-F238E27FC236}">
                <a16:creationId xmlns:a16="http://schemas.microsoft.com/office/drawing/2014/main" id="{87FC4383-FD79-4F13-A74B-A0083389E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18595" y="1069429"/>
            <a:ext cx="487363" cy="487363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83474C44-7CB4-B89C-3D3B-3D13972ECE29}"/>
              </a:ext>
            </a:extLst>
          </p:cNvPr>
          <p:cNvSpPr/>
          <p:nvPr/>
        </p:nvSpPr>
        <p:spPr>
          <a:xfrm>
            <a:off x="7884368" y="183729"/>
            <a:ext cx="1005403" cy="6463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SG1 U1</a:t>
            </a:r>
          </a:p>
          <a:p>
            <a:pPr algn="l" rtl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Page 5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642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actice makes perfect | LearnEnglish Teens - British Council">
            <a:extLst>
              <a:ext uri="{FF2B5EF4-FFF2-40B4-BE49-F238E27FC236}">
                <a16:creationId xmlns:a16="http://schemas.microsoft.com/office/drawing/2014/main" id="{2284C21B-5AEB-43FF-9A76-C65DD915C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545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1DE71ED-D6FA-48B1-9C36-1CF7CE4D3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0"/>
            <a:ext cx="3019425" cy="409575"/>
          </a:xfrm>
          <a:prstGeom prst="rect">
            <a:avLst/>
          </a:prstGeom>
        </p:spPr>
      </p:pic>
      <p:pic>
        <p:nvPicPr>
          <p:cNvPr id="1028" name="Picture 4" descr="Click Here Png Picture - Click Here Button Png PNG Image | Transparent PNG  Free Download on SeekPNG">
            <a:extLst>
              <a:ext uri="{FF2B5EF4-FFF2-40B4-BE49-F238E27FC236}">
                <a16:creationId xmlns:a16="http://schemas.microsoft.com/office/drawing/2014/main" id="{6DA48EE2-04E9-41DD-9119-3C2538757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504" y="1484784"/>
            <a:ext cx="1872208" cy="166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19BD054A-9665-488F-8284-15ED78BE74B0}"/>
              </a:ext>
            </a:extLst>
          </p:cNvPr>
          <p:cNvSpPr/>
          <p:nvPr/>
        </p:nvSpPr>
        <p:spPr>
          <a:xfrm>
            <a:off x="107504" y="829994"/>
            <a:ext cx="4322209" cy="369332"/>
          </a:xfrm>
          <a:prstGeom prst="rect">
            <a:avLst/>
          </a:prstGeom>
          <a:solidFill>
            <a:srgbClr val="CC99FF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https://www.liveworksheets.com/tz17515ip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70D1DEC-9648-4492-AE9D-D5247B10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0"/>
            <a:ext cx="4535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57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39120B2-8B40-4923-9D92-264FB7E7D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0"/>
            <a:ext cx="5007166" cy="6858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F3586F4-2B61-4545-B1A3-47FA956F5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6632"/>
            <a:ext cx="3019425" cy="409575"/>
          </a:xfrm>
          <a:prstGeom prst="rect">
            <a:avLst/>
          </a:prstGeom>
        </p:spPr>
      </p:pic>
      <p:pic>
        <p:nvPicPr>
          <p:cNvPr id="2050" name="Picture 2" descr="Thumbs Up Blue Transparent Clip Art PNG Image​ | Gallery Yopriceville - High-Quality  Images and Transparent PNG Free Clipart">
            <a:extLst>
              <a:ext uri="{FF2B5EF4-FFF2-40B4-BE49-F238E27FC236}">
                <a16:creationId xmlns:a16="http://schemas.microsoft.com/office/drawing/2014/main" id="{6DD14AEC-97CB-49F6-B855-A0039725A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82539"/>
            <a:ext cx="1944216" cy="191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Excellent Cliparts, Download Free Excellent Cliparts png images, Free  ClipArts on Clipart Library">
            <a:extLst>
              <a:ext uri="{FF2B5EF4-FFF2-40B4-BE49-F238E27FC236}">
                <a16:creationId xmlns:a16="http://schemas.microsoft.com/office/drawing/2014/main" id="{7DFE0C12-406D-4BCF-9686-940487F77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7" y="908720"/>
            <a:ext cx="3672408" cy="117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0556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9D92CA-6A43-4941-A251-38B2AB00A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0"/>
            <a:ext cx="3019425" cy="40957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671290A-9DB3-412B-A5D3-3463E8143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2181"/>
            <a:ext cx="5016985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9618DE0-EDBD-4BB4-9502-8320E7DA98EC}"/>
              </a:ext>
            </a:extLst>
          </p:cNvPr>
          <p:cNvSpPr/>
          <p:nvPr/>
        </p:nvSpPr>
        <p:spPr>
          <a:xfrm>
            <a:off x="168343" y="1268760"/>
            <a:ext cx="4343048" cy="369332"/>
          </a:xfrm>
          <a:prstGeom prst="rect">
            <a:avLst/>
          </a:prstGeom>
          <a:solidFill>
            <a:srgbClr val="66FF33"/>
          </a:solidFill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https://www.liveworksheets.com/du1736ue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C581B377-3535-45BF-9726-5D5BE5E55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799571"/>
            <a:ext cx="2514599" cy="139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58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9D92CA-6A43-4941-A251-38B2AB00A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0"/>
            <a:ext cx="3019425" cy="40957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1841DB0-0656-4783-89D2-254D8FC91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842962"/>
            <a:ext cx="7810500" cy="51720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FADE5AF-9F1E-4B2E-BAF5-F83B60DB9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270921"/>
            <a:ext cx="908323" cy="710696"/>
          </a:xfrm>
          <a:prstGeom prst="rect">
            <a:avLst/>
          </a:prstGeom>
        </p:spPr>
      </p:pic>
      <p:pic>
        <p:nvPicPr>
          <p:cNvPr id="3076" name="Picture 4" descr="63 Free Great Job Clip Art - Cliparting.com">
            <a:extLst>
              <a:ext uri="{FF2B5EF4-FFF2-40B4-BE49-F238E27FC236}">
                <a16:creationId xmlns:a16="http://schemas.microsoft.com/office/drawing/2014/main" id="{BCAB4F00-CFA2-42F5-B13C-84C57BA9D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79464"/>
            <a:ext cx="792875" cy="75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584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3E10B1A-55C7-4DBC-8DFA-E852D90A0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" y="2028825"/>
            <a:ext cx="4271963" cy="3971925"/>
          </a:xfrm>
          <a:prstGeom prst="rect">
            <a:avLst/>
          </a:prstGeom>
        </p:spPr>
      </p:pic>
      <p:pic>
        <p:nvPicPr>
          <p:cNvPr id="5" name="صورة 4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72D6978E-7ACF-4DF9-B6F6-E601FD287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3" y="1257300"/>
            <a:ext cx="3864769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58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9D92CA-6A43-4941-A251-38B2AB00A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0"/>
            <a:ext cx="3019425" cy="40957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FE0F4F1-DD5F-461C-AE31-BAAA351A6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1738312"/>
            <a:ext cx="7810500" cy="3381375"/>
          </a:xfrm>
          <a:prstGeom prst="rect">
            <a:avLst/>
          </a:prstGeom>
        </p:spPr>
      </p:pic>
      <p:pic>
        <p:nvPicPr>
          <p:cNvPr id="7170" name="Picture 2" descr="Keep Up the Great Work Waterless Tattoo- Just Peel &amp;amp; Stick!">
            <a:extLst>
              <a:ext uri="{FF2B5EF4-FFF2-40B4-BE49-F238E27FC236}">
                <a16:creationId xmlns:a16="http://schemas.microsoft.com/office/drawing/2014/main" id="{62D8D3E0-9ABB-477B-8847-4B1C23F36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5852"/>
            <a:ext cx="152650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2101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9D92CA-6A43-4941-A251-38B2AB00A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0"/>
            <a:ext cx="3019425" cy="40957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B852211-48F4-4BDD-A0F0-72E18D055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566737"/>
            <a:ext cx="8239125" cy="5724525"/>
          </a:xfrm>
          <a:prstGeom prst="rect">
            <a:avLst/>
          </a:prstGeom>
        </p:spPr>
      </p:pic>
      <p:pic>
        <p:nvPicPr>
          <p:cNvPr id="6146" name="Picture 2" descr="Great Work Keep it Up Stamper - SuperStickers">
            <a:extLst>
              <a:ext uri="{FF2B5EF4-FFF2-40B4-BE49-F238E27FC236}">
                <a16:creationId xmlns:a16="http://schemas.microsoft.com/office/drawing/2014/main" id="{1E62DA60-AB73-4C7E-AA8E-BCC35D4BD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911738"/>
            <a:ext cx="2564904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399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9D92CA-6A43-4941-A251-38B2AB00A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0"/>
            <a:ext cx="3019425" cy="40957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3931660-03AA-44E4-A0D5-77D3DEBB2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" y="371475"/>
            <a:ext cx="7639050" cy="6115050"/>
          </a:xfrm>
          <a:prstGeom prst="rect">
            <a:avLst/>
          </a:prstGeom>
        </p:spPr>
      </p:pic>
      <p:pic>
        <p:nvPicPr>
          <p:cNvPr id="5122" name="Picture 2" descr="Great job sper job clipart clipart kid - Cliparting.com">
            <a:extLst>
              <a:ext uri="{FF2B5EF4-FFF2-40B4-BE49-F238E27FC236}">
                <a16:creationId xmlns:a16="http://schemas.microsoft.com/office/drawing/2014/main" id="{34FEEE69-7C36-464B-B70C-481409EE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860" y="4437112"/>
            <a:ext cx="1588068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8959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39D92CA-6A43-4941-A251-38B2AB00A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0"/>
            <a:ext cx="3019425" cy="409575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CC3F937-6F2F-4B3C-881F-6D0272400337}"/>
              </a:ext>
            </a:extLst>
          </p:cNvPr>
          <p:cNvSpPr/>
          <p:nvPr/>
        </p:nvSpPr>
        <p:spPr>
          <a:xfrm>
            <a:off x="467544" y="726509"/>
            <a:ext cx="4678076" cy="369332"/>
          </a:xfrm>
          <a:prstGeom prst="rect">
            <a:avLst/>
          </a:prstGeom>
          <a:solidFill>
            <a:srgbClr val="CCFF66"/>
          </a:solidFill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https://www.liveworksheets.com/xh1489297hb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0E312F8-3270-4C47-A47D-C6D91CB75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93" y="1206044"/>
            <a:ext cx="2251522" cy="124885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CE12D12-9F62-40EF-9657-CC1970ABA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917" y="1206044"/>
            <a:ext cx="4904098" cy="56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867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22A48DD-C517-437C-86A1-6C4933FD3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392" y="0"/>
            <a:ext cx="6209377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C03D848-79C4-4432-9C0C-CD2984A2E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" y="0"/>
            <a:ext cx="3019425" cy="409575"/>
          </a:xfrm>
          <a:prstGeom prst="rect">
            <a:avLst/>
          </a:prstGeom>
        </p:spPr>
      </p:pic>
      <p:pic>
        <p:nvPicPr>
          <p:cNvPr id="9218" name="Picture 2" descr="Excellent Clipart - Clipart Suggest">
            <a:extLst>
              <a:ext uri="{FF2B5EF4-FFF2-40B4-BE49-F238E27FC236}">
                <a16:creationId xmlns:a16="http://schemas.microsoft.com/office/drawing/2014/main" id="{88F5C5FC-8D78-425A-AAAA-18413E998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29" y="908720"/>
            <a:ext cx="184785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572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03ABA45-2159-A854-CEE5-20E504C89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28575"/>
            <a:ext cx="9048750" cy="6800850"/>
          </a:xfrm>
          <a:prstGeom prst="rect">
            <a:avLst/>
          </a:prstGeom>
        </p:spPr>
      </p:pic>
      <p:pic>
        <p:nvPicPr>
          <p:cNvPr id="4" name="Picture 2" descr="Free Photographer Cliparts Boy, Download Free Photographer Cliparts Boy png  images, Free ClipArts on Clipart Library">
            <a:extLst>
              <a:ext uri="{FF2B5EF4-FFF2-40B4-BE49-F238E27FC236}">
                <a16:creationId xmlns:a16="http://schemas.microsoft.com/office/drawing/2014/main" id="{CBB8C427-D11D-83BB-2B15-1352B71BD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725144"/>
            <a:ext cx="1509987" cy="99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E6FCFF5E-FAE4-601C-2A3F-41B66407BC90}"/>
              </a:ext>
            </a:extLst>
          </p:cNvPr>
          <p:cNvSpPr/>
          <p:nvPr/>
        </p:nvSpPr>
        <p:spPr>
          <a:xfrm>
            <a:off x="1259632" y="1722179"/>
            <a:ext cx="2575065" cy="173124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حل الواجب</a:t>
            </a:r>
          </a:p>
          <a:p>
            <a:pPr algn="ctr"/>
            <a:r>
              <a:rPr lang="ar-SA" sz="2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ارسال صورة لذلك</a:t>
            </a:r>
          </a:p>
          <a:p>
            <a:pPr algn="ctr"/>
            <a:r>
              <a:rPr lang="ar-SA" sz="2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</a:t>
            </a:r>
            <a:r>
              <a:rPr lang="ar-SA" sz="27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الأنشطة</a:t>
            </a:r>
          </a:p>
          <a:p>
            <a:pPr algn="ctr"/>
            <a:r>
              <a:rPr lang="ar-SA" sz="2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المنصة</a:t>
            </a:r>
          </a:p>
        </p:txBody>
      </p:sp>
    </p:spTree>
    <p:extLst>
      <p:ext uri="{BB962C8B-B14F-4D97-AF65-F5344CB8AC3E}">
        <p14:creationId xmlns:p14="http://schemas.microsoft.com/office/powerpoint/2010/main" val="2968880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2BB830F-D311-445F-9C48-4E1E0BC71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247" y="1701717"/>
            <a:ext cx="2817630" cy="103057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8E1D47B1-5C28-4F63-9F96-77A3774ABDE9}"/>
              </a:ext>
            </a:extLst>
          </p:cNvPr>
          <p:cNvSpPr/>
          <p:nvPr/>
        </p:nvSpPr>
        <p:spPr>
          <a:xfrm>
            <a:off x="1230451" y="2831265"/>
            <a:ext cx="5711115" cy="136960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l" rtl="0"/>
            <a:r>
              <a:rPr lang="en-US" sz="405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188 or 189 \ </a:t>
            </a:r>
            <a:r>
              <a:rPr lang="en-US" sz="4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B-C-D-E</a:t>
            </a:r>
            <a:endParaRPr lang="en-US" sz="6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rtl="0"/>
            <a:endParaRPr lang="ar-SA" sz="405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82C94B8B-6819-41EE-8916-41DC3C7A9048}"/>
              </a:ext>
            </a:extLst>
          </p:cNvPr>
          <p:cNvSpPr/>
          <p:nvPr/>
        </p:nvSpPr>
        <p:spPr>
          <a:xfrm>
            <a:off x="5055849" y="1257278"/>
            <a:ext cx="2575065" cy="173124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بعد حل الواجب</a:t>
            </a:r>
          </a:p>
          <a:p>
            <a:pPr algn="ctr"/>
            <a:r>
              <a:rPr lang="ar-SA" sz="2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يتم ارسال صورة لذلك</a:t>
            </a:r>
          </a:p>
          <a:p>
            <a:pPr algn="ctr"/>
            <a:r>
              <a:rPr lang="ar-SA" sz="2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</a:t>
            </a:r>
            <a:r>
              <a:rPr lang="ar-SA" sz="270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قسم الأنشطة</a:t>
            </a:r>
          </a:p>
          <a:p>
            <a:pPr algn="ctr"/>
            <a:r>
              <a:rPr lang="ar-SA" sz="2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على المنصة</a:t>
            </a:r>
          </a:p>
        </p:txBody>
      </p:sp>
      <p:pic>
        <p:nvPicPr>
          <p:cNvPr id="1026" name="Picture 2" descr="Classroom Activity Clip Art - Activity Clipart, HD Png Download - kindpng">
            <a:extLst>
              <a:ext uri="{FF2B5EF4-FFF2-40B4-BE49-F238E27FC236}">
                <a16:creationId xmlns:a16="http://schemas.microsoft.com/office/drawing/2014/main" id="{E606A9CB-95BF-45EF-A8DD-A5A190B2E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3753036"/>
            <a:ext cx="2632962" cy="194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BEC2971A-0FED-467E-901B-20AEE6F2361A}"/>
              </a:ext>
            </a:extLst>
          </p:cNvPr>
          <p:cNvSpPr/>
          <p:nvPr/>
        </p:nvSpPr>
        <p:spPr>
          <a:xfrm>
            <a:off x="2893807" y="3883337"/>
            <a:ext cx="487377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2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</a:t>
            </a:r>
            <a:r>
              <a:rPr lang="ar-SA" sz="27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يكتفى بصورة واحدة لتمرين واحد فقط</a:t>
            </a:r>
            <a:r>
              <a:rPr lang="ar-SA" sz="27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</a:t>
            </a:r>
            <a:endParaRPr lang="ar-SA" sz="27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8DF3CB9-7F99-4AEE-843E-E2B924375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02137"/>
            <a:ext cx="3110846" cy="66797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75A86C1-A14A-4BE5-86EC-2C1604384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429" y="5258443"/>
            <a:ext cx="3110846" cy="667973"/>
          </a:xfrm>
          <a:prstGeom prst="rect">
            <a:avLst/>
          </a:prstGeom>
        </p:spPr>
      </p:pic>
      <p:pic>
        <p:nvPicPr>
          <p:cNvPr id="3" name="Picture 2" descr="Free Photographer Cliparts Boy, Download Free Photographer Cliparts Boy png  images, Free ClipArts on Clipart Library">
            <a:extLst>
              <a:ext uri="{FF2B5EF4-FFF2-40B4-BE49-F238E27FC236}">
                <a16:creationId xmlns:a16="http://schemas.microsoft.com/office/drawing/2014/main" id="{102F29C7-C549-E417-CDEC-465031ABB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790" y="4286494"/>
            <a:ext cx="1876046" cy="123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254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121CDDC-3213-446E-829A-0DCE535D5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4" y="0"/>
            <a:ext cx="3888432" cy="111098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2013109-493C-4A0E-96EE-8085F49B8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96" y="424773"/>
            <a:ext cx="4309120" cy="1420051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A0EE5375-2024-4C87-8EF4-F6745388C302}"/>
              </a:ext>
            </a:extLst>
          </p:cNvPr>
          <p:cNvSpPr/>
          <p:nvPr/>
        </p:nvSpPr>
        <p:spPr>
          <a:xfrm>
            <a:off x="611560" y="6381328"/>
            <a:ext cx="360040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E9DE05CF-D3EC-418B-855F-7E81F8AB9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437173"/>
            <a:ext cx="2447149" cy="36874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C31AF4D-B9AB-46BC-98C1-A7625FE31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404" y="981469"/>
            <a:ext cx="1885950" cy="1190625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4387209-CEB1-4025-9C27-9C913631BB37}"/>
              </a:ext>
            </a:extLst>
          </p:cNvPr>
          <p:cNvSpPr/>
          <p:nvPr/>
        </p:nvSpPr>
        <p:spPr>
          <a:xfrm>
            <a:off x="2483378" y="1319115"/>
            <a:ext cx="26162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Platform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70B088B7-E853-C0AA-A5C5-8BED4F73E3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032" y="2471219"/>
            <a:ext cx="6580415" cy="3976241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DBBE2C6B-C379-6CF9-0460-D98A2628408F}"/>
              </a:ext>
            </a:extLst>
          </p:cNvPr>
          <p:cNvSpPr/>
          <p:nvPr/>
        </p:nvSpPr>
        <p:spPr>
          <a:xfrm>
            <a:off x="1208844" y="5236143"/>
            <a:ext cx="24368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واجب بنك</a:t>
            </a:r>
          </a:p>
          <a:p>
            <a:pPr algn="ctr"/>
            <a:r>
              <a:rPr lang="ar-SA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أسئلة </a:t>
            </a:r>
            <a:r>
              <a:rPr lang="ar-SA" sz="40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المنصة </a:t>
            </a:r>
          </a:p>
        </p:txBody>
      </p: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53F0715D-ADE5-3516-8F29-BCB370554200}"/>
              </a:ext>
            </a:extLst>
          </p:cNvPr>
          <p:cNvCxnSpPr/>
          <p:nvPr/>
        </p:nvCxnSpPr>
        <p:spPr>
          <a:xfrm flipH="1">
            <a:off x="4860032" y="3789040"/>
            <a:ext cx="648072" cy="17281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B198F877-27E4-E61F-100C-7944E3A99281}"/>
              </a:ext>
            </a:extLst>
          </p:cNvPr>
          <p:cNvSpPr/>
          <p:nvPr/>
        </p:nvSpPr>
        <p:spPr>
          <a:xfrm>
            <a:off x="5298239" y="324572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ar-SA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4BBAF6E-283C-6291-320F-A82F08E79B41}"/>
              </a:ext>
            </a:extLst>
          </p:cNvPr>
          <p:cNvSpPr/>
          <p:nvPr/>
        </p:nvSpPr>
        <p:spPr>
          <a:xfrm>
            <a:off x="5240242" y="444074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DB77C07-05FD-980F-F6F5-BFAA7AEB86B8}"/>
              </a:ext>
            </a:extLst>
          </p:cNvPr>
          <p:cNvSpPr/>
          <p:nvPr/>
        </p:nvSpPr>
        <p:spPr>
          <a:xfrm>
            <a:off x="5240242" y="555411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0"/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ar-SA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37492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99392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98152">
            <a:off x="5334754" y="1705111"/>
            <a:ext cx="1769950" cy="647375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095232" y="1916030"/>
            <a:ext cx="2260744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800" dirty="0"/>
              <a:t>Assign pages </a:t>
            </a:r>
            <a:r>
              <a:rPr lang="en-US" sz="2800" dirty="0">
                <a:solidFill>
                  <a:srgbClr val="C00000"/>
                </a:solidFill>
              </a:rPr>
              <a:t>188-189 </a:t>
            </a:r>
            <a:r>
              <a:rPr lang="en-US" sz="2800" dirty="0"/>
              <a:t>for practice with the </a:t>
            </a:r>
            <a:r>
              <a:rPr lang="en-US" sz="2800" b="1" dirty="0">
                <a:solidFill>
                  <a:srgbClr val="006600"/>
                </a:solidFill>
              </a:rPr>
              <a:t>grammar </a:t>
            </a:r>
            <a:r>
              <a:rPr lang="en-US" sz="2800" dirty="0"/>
              <a:t>of</a:t>
            </a:r>
          </a:p>
          <a:p>
            <a:pPr algn="l" rtl="0"/>
            <a:r>
              <a:rPr lang="en-US" sz="2800" dirty="0"/>
              <a:t>the unit.</a:t>
            </a:r>
          </a:p>
          <a:p>
            <a:pPr algn="l" rtl="0"/>
            <a:r>
              <a:rPr lang="en-US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B-C-D-E</a:t>
            </a:r>
            <a:endParaRPr lang="en-US" sz="40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22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688" y="24292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0"/>
            <a:ext cx="1700808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ffective Note Taking | Stephanie's Portfolio">
            <a:extLst>
              <a:ext uri="{FF2B5EF4-FFF2-40B4-BE49-F238E27FC236}">
                <a16:creationId xmlns:a16="http://schemas.microsoft.com/office/drawing/2014/main" id="{14D84B9F-FF83-478C-A36F-BBE1CC4B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4966667"/>
            <a:ext cx="1842632" cy="177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parent Turn In Homework Clipart - Employee Orientation Png ...">
            <a:extLst>
              <a:ext uri="{FF2B5EF4-FFF2-40B4-BE49-F238E27FC236}">
                <a16:creationId xmlns:a16="http://schemas.microsoft.com/office/drawing/2014/main" id="{A8D09A79-E562-4E3A-A584-0F78033DB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755" y="4943851"/>
            <a:ext cx="1638299" cy="1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omework stock vector. Illustration of mascot, drawn - 53495491">
            <a:extLst>
              <a:ext uri="{FF2B5EF4-FFF2-40B4-BE49-F238E27FC236}">
                <a16:creationId xmlns:a16="http://schemas.microsoft.com/office/drawing/2014/main" id="{B5F51A4A-4846-4425-9CC5-10CB9566E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0220">
            <a:off x="258261" y="458388"/>
            <a:ext cx="1495193" cy="149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5717FCC0-0751-4A38-BAE6-DE5CAE45AD41}"/>
              </a:ext>
            </a:extLst>
          </p:cNvPr>
          <p:cNvSpPr/>
          <p:nvPr/>
        </p:nvSpPr>
        <p:spPr>
          <a:xfrm rot="19971570">
            <a:off x="6418259" y="2190256"/>
            <a:ext cx="219002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واجب منزلي </a:t>
            </a:r>
          </a:p>
          <a:p>
            <a:pPr algn="ctr"/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على المنصة</a:t>
            </a:r>
          </a:p>
          <a:p>
            <a:pPr algn="ctr"/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قسم الواجب</a:t>
            </a:r>
          </a:p>
          <a:p>
            <a:pPr algn="ctr"/>
            <a:r>
              <a:rPr lang="ar-S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يحمل ويرفع بشكل صور</a:t>
            </a:r>
          </a:p>
        </p:txBody>
      </p:sp>
    </p:spTree>
    <p:extLst>
      <p:ext uri="{BB962C8B-B14F-4D97-AF65-F5344CB8AC3E}">
        <p14:creationId xmlns:p14="http://schemas.microsoft.com/office/powerpoint/2010/main" val="3952492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68344" y="260648"/>
            <a:ext cx="936104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90 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45803"/>
            <a:ext cx="5543550" cy="4381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1556792"/>
            <a:ext cx="5724745" cy="479640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083953"/>
            <a:ext cx="2432323" cy="349303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907704" y="213285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730267" y="2560431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686262" y="3104772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320679" y="3540713"/>
            <a:ext cx="36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’s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3059832" y="400506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688251" y="4477743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’re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1838662" y="501317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096869" y="5435932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are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979712" y="5939988"/>
            <a:ext cx="453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’m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1039"/>
            <a:ext cx="360039" cy="36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6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AKSHI GUP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35" y="188640"/>
            <a:ext cx="5910297" cy="388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English Writing And Reading Cartoon - Read Writ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76" y="4074662"/>
            <a:ext cx="7708613" cy="265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548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68344" y="260648"/>
            <a:ext cx="936104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90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920" y="1916832"/>
            <a:ext cx="1699671" cy="2440881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07189"/>
            <a:ext cx="4714875" cy="47625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340768"/>
            <a:ext cx="6178833" cy="4938827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3224431" y="1391621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I’m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492452" y="1916832"/>
            <a:ext cx="765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she’s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141469" y="2584358"/>
            <a:ext cx="663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He’s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627784" y="3203684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I’m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751975" y="3810181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They’re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3690918" y="4499828"/>
            <a:ext cx="808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We’re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898830" y="5075892"/>
            <a:ext cx="885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You’re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3690918" y="5723964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They’re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914"/>
            <a:ext cx="395858" cy="37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68344" y="260648"/>
            <a:ext cx="936104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91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69089"/>
            <a:ext cx="5800725" cy="55245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08720"/>
            <a:ext cx="5761182" cy="547260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919" y="908720"/>
            <a:ext cx="2990850" cy="363855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653383" y="1412776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Her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661898" y="1969289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483768" y="2467151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My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933767" y="2951485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779912" y="3322411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your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2919425" y="3993599"/>
            <a:ext cx="569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Her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1403648" y="4859868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My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083996" y="5373216"/>
            <a:ext cx="693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Your</a:t>
            </a:r>
            <a:endParaRPr lang="ar-SA" b="1" dirty="0">
              <a:solidFill>
                <a:srgbClr val="C00000"/>
              </a:solidFill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8" y="254092"/>
            <a:ext cx="407211" cy="37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668344" y="260648"/>
            <a:ext cx="936104" cy="369332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91</a:t>
            </a:r>
            <a:endParaRPr lang="ar-SA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31305"/>
            <a:ext cx="4824536" cy="1833324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636912"/>
            <a:ext cx="7357622" cy="54825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38" y="3573016"/>
            <a:ext cx="8535066" cy="18002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3" y="2636912"/>
            <a:ext cx="420825" cy="445579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0106" y="5598534"/>
            <a:ext cx="4386110" cy="9514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مستطيل 7"/>
          <p:cNvSpPr/>
          <p:nvPr/>
        </p:nvSpPr>
        <p:spPr>
          <a:xfrm>
            <a:off x="2339752" y="3556664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4796292" y="3556664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my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993520" y="4001283"/>
            <a:ext cx="482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’m</a:t>
            </a:r>
            <a:endParaRPr lang="ar-SA" b="1" dirty="0">
              <a:solidFill>
                <a:srgbClr val="C00000"/>
              </a:solidFill>
              <a:latin typeface="MyriadPro-Light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005736" y="4001283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my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6689243" y="4001283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His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2331470" y="4401109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is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5609098" y="4401109"/>
            <a:ext cx="368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MyriadPro-Light"/>
              </a:rPr>
              <a:t>’s</a:t>
            </a:r>
            <a:endParaRPr lang="ar-SA" b="1" dirty="0">
              <a:solidFill>
                <a:srgbClr val="C0000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624262" y="5020236"/>
            <a:ext cx="543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MyriadPro-Light"/>
              </a:rPr>
              <a:t>His</a:t>
            </a:r>
            <a:endParaRPr lang="ar-SA" dirty="0"/>
          </a:p>
        </p:txBody>
      </p:sp>
      <p:sp>
        <p:nvSpPr>
          <p:cNvPr id="16" name="مستطيل 15"/>
          <p:cNvSpPr/>
          <p:nvPr/>
        </p:nvSpPr>
        <p:spPr>
          <a:xfrm>
            <a:off x="6400701" y="5012060"/>
            <a:ext cx="684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MyriadPro-Light"/>
              </a:rPr>
              <a:t>your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6681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oodbye… – The Caged Bird Sin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84948"/>
            <a:ext cx="5472608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-39132"/>
            <a:ext cx="3530352" cy="3530352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-62020" y="680758"/>
            <a:ext cx="4572000" cy="24497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أتمنى الاهتمام بمتابعة الدروس في قنوات </a:t>
            </a:r>
            <a:r>
              <a:rPr lang="ar-S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عين</a:t>
            </a: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الرسمية من وزارة التعليم</a:t>
            </a:r>
            <a:endParaRPr lang="ar-SA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7DC5054-C281-426F-9C20-364301760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022" y="2852936"/>
            <a:ext cx="34956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44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ute Kids, Cute Clipart, Kids Clipartchildren Vector, Boy P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326315" cy="589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838450" y="3105258"/>
            <a:ext cx="4046353" cy="923330"/>
          </a:xfrm>
          <a:prstGeom prst="rect">
            <a:avLst/>
          </a:prstGeom>
          <a:solidFill>
            <a:srgbClr val="FF66FF"/>
          </a:solidFill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</a:t>
            </a:r>
            <a:endParaRPr lang="ar-SA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2272690" y="4653136"/>
            <a:ext cx="4572000" cy="15177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ar-SA" sz="2800" dirty="0">
                <a:latin typeface="Calibri" panose="020F0502020204030204" pitchFamily="34" charset="0"/>
                <a:ea typeface="Calibri" panose="020F0502020204030204" pitchFamily="34" charset="0"/>
              </a:rPr>
              <a:t>أتمنى الاهتمام بمتابعة الدروس في قتوات عين الرسمية من وزارة التعليم</a:t>
            </a:r>
            <a:endParaRPr lang="ar-SA" sz="2800" dirty="0"/>
          </a:p>
        </p:txBody>
      </p:sp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DFAADFF-3445-4B6D-B969-60C56CBEB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450" y="4181648"/>
            <a:ext cx="34671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216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62BB1232-E92B-17A1-4289-BBF413531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71" y="2258149"/>
            <a:ext cx="802005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9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24ED0DD-6158-4EB9-AB88-09B7D859F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0" y="857250"/>
            <a:ext cx="91010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07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58F6161B-E11F-4D18-93DA-5EA73CE4F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4" y="857250"/>
            <a:ext cx="88660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59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B4E1F93-727A-41C7-A502-CB7E8B81B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47" y="2446735"/>
            <a:ext cx="5786438" cy="1964531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0213212-E0D7-47E2-A56D-A6E5E3C46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0890"/>
            <a:ext cx="3286478" cy="445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645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7058" y="3615033"/>
            <a:ext cx="2186955" cy="204263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65657"/>
            <a:ext cx="2800350" cy="304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221" y="40013"/>
            <a:ext cx="2853762" cy="278092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5770"/>
            <a:ext cx="2556044" cy="2987887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289179" y="3135429"/>
            <a:ext cx="338426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Avoid gathering !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3528" y="4660767"/>
            <a:ext cx="47772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Social distancing is not a</a:t>
            </a:r>
          </a:p>
          <a:p>
            <a:pPr algn="l" rtl="0"/>
            <a:r>
              <a:rPr lang="en-US" sz="28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choice, it is a must!</a:t>
            </a:r>
            <a:r>
              <a:rPr lang="en-US" sz="28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ar-SA" sz="2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677058" y="2917322"/>
            <a:ext cx="1959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Covid 19</a:t>
            </a:r>
            <a:endParaRPr lang="ar-SA" sz="3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23528" y="5702615"/>
            <a:ext cx="53639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Keep a distance of 2 meters</a:t>
            </a:r>
          </a:p>
          <a:p>
            <a:pPr algn="l" rtl="0"/>
            <a:r>
              <a:rPr lang="en-US" sz="2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o avoid accountability</a:t>
            </a:r>
            <a:endParaRPr lang="ar-SA" sz="28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00375" y="3684834"/>
            <a:ext cx="55290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We must wear a mask before</a:t>
            </a:r>
          </a:p>
          <a:p>
            <a:pPr algn="l" rtl="0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going out.</a:t>
            </a:r>
            <a:endParaRPr lang="ar-SA" sz="2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4800389" y="6355382"/>
            <a:ext cx="435728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0"/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tagSans-Light"/>
              </a:rPr>
              <a:t>☺</a:t>
            </a:r>
            <a:r>
              <a:rPr lang="en-US" sz="28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wash hands constantly.</a:t>
            </a:r>
            <a:endParaRPr lang="ar-SA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18700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2135</TotalTime>
  <Words>627</Words>
  <Application>Microsoft Office PowerPoint</Application>
  <PresentationFormat>عرض على الشاشة (4:3)</PresentationFormat>
  <Paragraphs>196</Paragraphs>
  <Slides>55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55</vt:i4>
      </vt:variant>
    </vt:vector>
  </HeadingPairs>
  <TitlesOfParts>
    <vt:vector size="63" baseType="lpstr">
      <vt:lpstr>Arial</vt:lpstr>
      <vt:lpstr>Calibri</vt:lpstr>
      <vt:lpstr>Comic Sans MS</vt:lpstr>
      <vt:lpstr>HelveticaNeue</vt:lpstr>
      <vt:lpstr>MyriadPro-Light</vt:lpstr>
      <vt:lpstr>MyriadPro-SemiboldIt</vt:lpstr>
      <vt:lpstr>StagSans-Light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moon ....</cp:lastModifiedBy>
  <cp:revision>465</cp:revision>
  <dcterms:created xsi:type="dcterms:W3CDTF">2019-11-21T04:55:51Z</dcterms:created>
  <dcterms:modified xsi:type="dcterms:W3CDTF">2022-08-29T15:12:01Z</dcterms:modified>
</cp:coreProperties>
</file>