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</p:sldMasterIdLst>
  <p:sldIdLst>
    <p:sldId id="283" r:id="rId4"/>
    <p:sldId id="263" r:id="rId5"/>
    <p:sldId id="261" r:id="rId6"/>
    <p:sldId id="260" r:id="rId7"/>
    <p:sldId id="257" r:id="rId8"/>
    <p:sldId id="284" r:id="rId9"/>
    <p:sldId id="286" r:id="rId10"/>
    <p:sldId id="287" r:id="rId11"/>
    <p:sldId id="288" r:id="rId12"/>
    <p:sldId id="289" r:id="rId13"/>
    <p:sldId id="291" r:id="rId14"/>
    <p:sldId id="276" r:id="rId15"/>
    <p:sldId id="277" r:id="rId16"/>
    <p:sldId id="278" r:id="rId17"/>
    <p:sldId id="279" r:id="rId18"/>
    <p:sldId id="280" r:id="rId19"/>
    <p:sldId id="281" r:id="rId20"/>
    <p:sldId id="282" r:id="rId21"/>
  </p:sldIdLst>
  <p:sldSz cx="122047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F0066"/>
    <a:srgbClr val="FF00FF"/>
    <a:srgbClr val="9966FF"/>
    <a:srgbClr val="0000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771" autoAdjust="0"/>
    <p:restoredTop sz="94660" autoAdjust="0"/>
  </p:normalViewPr>
  <p:slideViewPr>
    <p:cSldViewPr>
      <p:cViewPr>
        <p:scale>
          <a:sx n="81" d="100"/>
          <a:sy n="81" d="100"/>
        </p:scale>
        <p:origin x="-594" y="-36"/>
      </p:cViewPr>
      <p:guideLst>
        <p:guide orient="horz" pos="2160"/>
        <p:guide pos="38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5354" y="1122363"/>
            <a:ext cx="10373995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5589" y="3602038"/>
            <a:ext cx="915352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D65F6-77B9-463F-A5F2-44248DAD8E5A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6BCB-B221-406A-BA2B-E14ABE2182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324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D65F6-77B9-463F-A5F2-44248DAD8E5A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6BCB-B221-406A-BA2B-E14ABE2182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110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3992" y="365125"/>
            <a:ext cx="2631638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9076" y="365125"/>
            <a:ext cx="7742357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D65F6-77B9-463F-A5F2-44248DAD8E5A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6BCB-B221-406A-BA2B-E14ABE2182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418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03DD8A11-7A53-FD4F-782E-A65A85DDB4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5588" y="1122363"/>
            <a:ext cx="9153525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وان فرعي 2">
            <a:extLst>
              <a:ext uri="{FF2B5EF4-FFF2-40B4-BE49-F238E27FC236}">
                <a16:creationId xmlns="" xmlns:a16="http://schemas.microsoft.com/office/drawing/2014/main" id="{58DEE035-6645-CF99-C5AD-62DF6FFEA1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5588" y="3602038"/>
            <a:ext cx="915352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EB435EB4-C485-B76C-B12E-68DA9567F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9ECD-9273-451E-9C1B-A270711DDA53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14/02/1445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11B4ECF3-D026-82DF-5C65-34A3C5CD1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847A3FC6-2712-0E2F-B1F2-13B798E3E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0C65D-5F21-43FC-B3C2-31A1D756A6CA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212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B1686899-38D5-2D30-6743-6C4EF29F9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BAB9A339-E3B8-DCA7-799A-4E97E2840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5DC3D425-BE45-925D-D832-AA917D3DF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9ECD-9273-451E-9C1B-A270711DDA53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14/02/1445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207CFDE8-E086-6916-91C8-95C0FF818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4ABF3549-D725-DE86-FC08-D047CC20F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0C65D-5F21-43FC-B3C2-31A1D756A6CA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650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6AA53936-E66A-F5B5-40C7-869177698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717" y="1709740"/>
            <a:ext cx="10526554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="" xmlns:a16="http://schemas.microsoft.com/office/drawing/2014/main" id="{09B79FCF-2269-BAA8-26F6-768C76FEE5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2717" y="4589465"/>
            <a:ext cx="1052655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56D892C9-37C4-8B40-F640-E0D87FB23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9ECD-9273-451E-9C1B-A270711DDA53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14/02/1445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5A3A15ED-B294-D2B3-3A82-433AFD87A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946C91CA-30D3-E30B-5C77-6D0EB4D55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0C65D-5F21-43FC-B3C2-31A1D756A6CA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011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5DD4E5D1-3AE2-949E-3DB4-95F991B7F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C1EFC717-27F3-5855-6937-D705DF960C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9073" y="1825625"/>
            <a:ext cx="5186998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="" xmlns:a16="http://schemas.microsoft.com/office/drawing/2014/main" id="{98E215F5-AA01-1A2D-26AF-559BE0222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8629" y="1825625"/>
            <a:ext cx="5186998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="" xmlns:a16="http://schemas.microsoft.com/office/drawing/2014/main" id="{CD131505-2458-B6FD-FE3A-6AEDD82ED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9ECD-9273-451E-9C1B-A270711DDA53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14/02/1445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="" xmlns:a16="http://schemas.microsoft.com/office/drawing/2014/main" id="{07FB53BC-2BA9-6D05-2F3D-1C89DFEE6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="" xmlns:a16="http://schemas.microsoft.com/office/drawing/2014/main" id="{4D1989FC-E0FA-EE0C-16E6-3E6C47294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0C65D-5F21-43FC-B3C2-31A1D756A6CA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902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D80BEDB3-688F-1A2A-8406-C421038ED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663" y="365127"/>
            <a:ext cx="10526554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="" xmlns:a16="http://schemas.microsoft.com/office/drawing/2014/main" id="{ECDA98DE-65A4-0D6C-8BE6-FA4BC1829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664" y="1681163"/>
            <a:ext cx="516315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="" xmlns:a16="http://schemas.microsoft.com/office/drawing/2014/main" id="{AE8107A8-B22F-111B-AA00-2B12D22F1F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664" y="2505075"/>
            <a:ext cx="5163159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نص 4">
            <a:extLst>
              <a:ext uri="{FF2B5EF4-FFF2-40B4-BE49-F238E27FC236}">
                <a16:creationId xmlns="" xmlns:a16="http://schemas.microsoft.com/office/drawing/2014/main" id="{BA4F2A1F-D083-7FAC-6F56-135B9128AE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8630" y="1681163"/>
            <a:ext cx="51885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="" xmlns:a16="http://schemas.microsoft.com/office/drawing/2014/main" id="{8B4523FE-02AB-ABFE-3B27-93FB656412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8630" y="2505075"/>
            <a:ext cx="51885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="" xmlns:a16="http://schemas.microsoft.com/office/drawing/2014/main" id="{65BD14BA-FC1C-FD47-B2C5-AFF3736A0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9ECD-9273-451E-9C1B-A270711DDA53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14/02/1445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="" xmlns:a16="http://schemas.microsoft.com/office/drawing/2014/main" id="{B93BB63D-32CE-13B5-8548-2480D011F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="" xmlns:a16="http://schemas.microsoft.com/office/drawing/2014/main" id="{2FF351F2-C88B-5735-54E6-915E489B8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0C65D-5F21-43FC-B3C2-31A1D756A6CA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2448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DE6C46DC-7B20-A4B0-F0BC-790331ECA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="" xmlns:a16="http://schemas.microsoft.com/office/drawing/2014/main" id="{FDF2FB10-8BDF-9FFE-1F3E-2DFBA3CC0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9ECD-9273-451E-9C1B-A270711DDA53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14/02/1445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="" xmlns:a16="http://schemas.microsoft.com/office/drawing/2014/main" id="{BC4A4E9A-2AF5-6086-C27E-A06AC8FD0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="" xmlns:a16="http://schemas.microsoft.com/office/drawing/2014/main" id="{D05FC813-F964-F046-FA60-3D0B1D3CA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0C65D-5F21-43FC-B3C2-31A1D756A6CA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0072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="" xmlns:a16="http://schemas.microsoft.com/office/drawing/2014/main" id="{CCBFBD28-288E-E3CF-44B5-39093A3D2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9ECD-9273-451E-9C1B-A270711DDA53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14/02/1445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="" xmlns:a16="http://schemas.microsoft.com/office/drawing/2014/main" id="{675747E2-D65D-CB0A-0152-8B4D58E58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="" xmlns:a16="http://schemas.microsoft.com/office/drawing/2014/main" id="{CD0ADE17-4FD2-66CF-7C18-30BC760F2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0C65D-5F21-43FC-B3C2-31A1D756A6CA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1415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38BBF49C-7B30-A509-682A-AD084DB71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663" y="457200"/>
            <a:ext cx="393633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DD1A44A1-F2F8-C2F5-252B-742861C50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8587" y="987427"/>
            <a:ext cx="6178629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نص 3">
            <a:extLst>
              <a:ext uri="{FF2B5EF4-FFF2-40B4-BE49-F238E27FC236}">
                <a16:creationId xmlns="" xmlns:a16="http://schemas.microsoft.com/office/drawing/2014/main" id="{CD25A246-8ADC-9AEF-EBAC-1384F7E5D1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663" y="2057400"/>
            <a:ext cx="393633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="" xmlns:a16="http://schemas.microsoft.com/office/drawing/2014/main" id="{E3DA313E-E50B-2473-0B43-9190B4C98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9ECD-9273-451E-9C1B-A270711DDA53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14/02/1445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="" xmlns:a16="http://schemas.microsoft.com/office/drawing/2014/main" id="{598B9A3D-DE03-B05A-29E8-F422D1DD8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="" xmlns:a16="http://schemas.microsoft.com/office/drawing/2014/main" id="{40C04429-6D1A-5CBD-BC99-4E00B2D35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0C65D-5F21-43FC-B3C2-31A1D756A6CA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930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D65F6-77B9-463F-A5F2-44248DAD8E5A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6BCB-B221-406A-BA2B-E14ABE2182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4808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D7A8DD78-06AF-8C0A-B513-C364D20D3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663" y="457200"/>
            <a:ext cx="393633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="" xmlns:a16="http://schemas.microsoft.com/office/drawing/2014/main" id="{27BF9B71-B6F2-CE63-CB4B-4ABE7358F1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8587" y="987427"/>
            <a:ext cx="6178629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عنصر نائب للنص 3">
            <a:extLst>
              <a:ext uri="{FF2B5EF4-FFF2-40B4-BE49-F238E27FC236}">
                <a16:creationId xmlns="" xmlns:a16="http://schemas.microsoft.com/office/drawing/2014/main" id="{D13B6A00-87EB-BF5D-5FB8-96301938C9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663" y="2057400"/>
            <a:ext cx="393633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="" xmlns:a16="http://schemas.microsoft.com/office/drawing/2014/main" id="{6AE1030B-6559-E57B-2C4F-16937AE9A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9ECD-9273-451E-9C1B-A270711DDA53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14/02/1445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="" xmlns:a16="http://schemas.microsoft.com/office/drawing/2014/main" id="{05B82486-B94C-75F1-FB88-C960CC7D0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="" xmlns:a16="http://schemas.microsoft.com/office/drawing/2014/main" id="{271F0796-023F-E73E-F27E-775D3FB43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0C65D-5F21-43FC-B3C2-31A1D756A6CA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3635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BDA772F6-B156-B781-1415-CC12F4EDD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="" xmlns:a16="http://schemas.microsoft.com/office/drawing/2014/main" id="{61325EE5-893B-6A07-568A-3AEBB69EBC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ADD708B9-F316-A103-1974-91A60C90E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9ECD-9273-451E-9C1B-A270711DDA53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14/02/1445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75F64456-1B5A-E34A-E414-BFD361A6C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35FAB866-1808-0F2C-CCFC-8F3BA4F83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0C65D-5F21-43FC-B3C2-31A1D756A6CA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2247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="" xmlns:a16="http://schemas.microsoft.com/office/drawing/2014/main" id="{B200894A-5664-D70F-30B5-9588F5CF7F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33989" y="365125"/>
            <a:ext cx="2631638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="" xmlns:a16="http://schemas.microsoft.com/office/drawing/2014/main" id="{33F3E632-78B8-4D7D-F81F-6A90DC4B1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9074" y="365125"/>
            <a:ext cx="7742357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452F037C-4F16-F3AF-A318-2521580A1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9ECD-9273-451E-9C1B-A270711DDA53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14/02/1445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687366A8-AF0D-165B-E93C-DCEB0E42A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F919C1A2-1D92-C5EA-6CF6-C92A34113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0C65D-5F21-43FC-B3C2-31A1D756A6CA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5336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03DD8A11-7A53-FD4F-782E-A65A85DDB4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5588" y="1122363"/>
            <a:ext cx="9153525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وان فرعي 2">
            <a:extLst>
              <a:ext uri="{FF2B5EF4-FFF2-40B4-BE49-F238E27FC236}">
                <a16:creationId xmlns="" xmlns:a16="http://schemas.microsoft.com/office/drawing/2014/main" id="{58DEE035-6645-CF99-C5AD-62DF6FFEA1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5588" y="3602038"/>
            <a:ext cx="915352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EB435EB4-C485-B76C-B12E-68DA9567F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9ECD-9273-451E-9C1B-A270711DDA53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14/02/1445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11B4ECF3-D026-82DF-5C65-34A3C5CD1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847A3FC6-2712-0E2F-B1F2-13B798E3E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0C65D-5F21-43FC-B3C2-31A1D756A6CA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2127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B1686899-38D5-2D30-6743-6C4EF29F9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BAB9A339-E3B8-DCA7-799A-4E97E2840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5DC3D425-BE45-925D-D832-AA917D3DF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9ECD-9273-451E-9C1B-A270711DDA53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14/02/1445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207CFDE8-E086-6916-91C8-95C0FF818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4ABF3549-D725-DE86-FC08-D047CC20F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0C65D-5F21-43FC-B3C2-31A1D756A6CA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6508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6AA53936-E66A-F5B5-40C7-869177698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717" y="1709740"/>
            <a:ext cx="10526554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="" xmlns:a16="http://schemas.microsoft.com/office/drawing/2014/main" id="{09B79FCF-2269-BAA8-26F6-768C76FEE5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2717" y="4589465"/>
            <a:ext cx="1052655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56D892C9-37C4-8B40-F640-E0D87FB23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9ECD-9273-451E-9C1B-A270711DDA53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14/02/1445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5A3A15ED-B294-D2B3-3A82-433AFD87A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946C91CA-30D3-E30B-5C77-6D0EB4D55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0C65D-5F21-43FC-B3C2-31A1D756A6CA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0111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5DD4E5D1-3AE2-949E-3DB4-95F991B7F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C1EFC717-27F3-5855-6937-D705DF960C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9073" y="1825625"/>
            <a:ext cx="5186998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="" xmlns:a16="http://schemas.microsoft.com/office/drawing/2014/main" id="{98E215F5-AA01-1A2D-26AF-559BE0222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8629" y="1825625"/>
            <a:ext cx="5186998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="" xmlns:a16="http://schemas.microsoft.com/office/drawing/2014/main" id="{CD131505-2458-B6FD-FE3A-6AEDD82ED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9ECD-9273-451E-9C1B-A270711DDA53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14/02/1445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="" xmlns:a16="http://schemas.microsoft.com/office/drawing/2014/main" id="{07FB53BC-2BA9-6D05-2F3D-1C89DFEE6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="" xmlns:a16="http://schemas.microsoft.com/office/drawing/2014/main" id="{4D1989FC-E0FA-EE0C-16E6-3E6C47294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0C65D-5F21-43FC-B3C2-31A1D756A6CA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9021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D80BEDB3-688F-1A2A-8406-C421038ED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663" y="365127"/>
            <a:ext cx="10526554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="" xmlns:a16="http://schemas.microsoft.com/office/drawing/2014/main" id="{ECDA98DE-65A4-0D6C-8BE6-FA4BC1829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664" y="1681163"/>
            <a:ext cx="516315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="" xmlns:a16="http://schemas.microsoft.com/office/drawing/2014/main" id="{AE8107A8-B22F-111B-AA00-2B12D22F1F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664" y="2505075"/>
            <a:ext cx="5163159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نص 4">
            <a:extLst>
              <a:ext uri="{FF2B5EF4-FFF2-40B4-BE49-F238E27FC236}">
                <a16:creationId xmlns="" xmlns:a16="http://schemas.microsoft.com/office/drawing/2014/main" id="{BA4F2A1F-D083-7FAC-6F56-135B9128AE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8630" y="1681163"/>
            <a:ext cx="51885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="" xmlns:a16="http://schemas.microsoft.com/office/drawing/2014/main" id="{8B4523FE-02AB-ABFE-3B27-93FB656412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8630" y="2505075"/>
            <a:ext cx="51885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="" xmlns:a16="http://schemas.microsoft.com/office/drawing/2014/main" id="{65BD14BA-FC1C-FD47-B2C5-AFF3736A0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9ECD-9273-451E-9C1B-A270711DDA53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14/02/1445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="" xmlns:a16="http://schemas.microsoft.com/office/drawing/2014/main" id="{B93BB63D-32CE-13B5-8548-2480D011F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="" xmlns:a16="http://schemas.microsoft.com/office/drawing/2014/main" id="{2FF351F2-C88B-5735-54E6-915E489B8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0C65D-5F21-43FC-B3C2-31A1D756A6CA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2448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DE6C46DC-7B20-A4B0-F0BC-790331ECA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="" xmlns:a16="http://schemas.microsoft.com/office/drawing/2014/main" id="{FDF2FB10-8BDF-9FFE-1F3E-2DFBA3CC0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9ECD-9273-451E-9C1B-A270711DDA53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14/02/1445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="" xmlns:a16="http://schemas.microsoft.com/office/drawing/2014/main" id="{BC4A4E9A-2AF5-6086-C27E-A06AC8FD0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="" xmlns:a16="http://schemas.microsoft.com/office/drawing/2014/main" id="{D05FC813-F964-F046-FA60-3D0B1D3CA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0C65D-5F21-43FC-B3C2-31A1D756A6CA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0072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="" xmlns:a16="http://schemas.microsoft.com/office/drawing/2014/main" id="{CCBFBD28-288E-E3CF-44B5-39093A3D2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9ECD-9273-451E-9C1B-A270711DDA53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14/02/1445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="" xmlns:a16="http://schemas.microsoft.com/office/drawing/2014/main" id="{675747E2-D65D-CB0A-0152-8B4D58E58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="" xmlns:a16="http://schemas.microsoft.com/office/drawing/2014/main" id="{CD0ADE17-4FD2-66CF-7C18-30BC760F2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0C65D-5F21-43FC-B3C2-31A1D756A6CA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141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717" y="1709744"/>
            <a:ext cx="10526554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717" y="4589469"/>
            <a:ext cx="1052655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D65F6-77B9-463F-A5F2-44248DAD8E5A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6BCB-B221-406A-BA2B-E14ABE2182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7912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38BBF49C-7B30-A509-682A-AD084DB71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663" y="457200"/>
            <a:ext cx="393633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DD1A44A1-F2F8-C2F5-252B-742861C50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8587" y="987427"/>
            <a:ext cx="6178629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نص 3">
            <a:extLst>
              <a:ext uri="{FF2B5EF4-FFF2-40B4-BE49-F238E27FC236}">
                <a16:creationId xmlns="" xmlns:a16="http://schemas.microsoft.com/office/drawing/2014/main" id="{CD25A246-8ADC-9AEF-EBAC-1384F7E5D1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663" y="2057400"/>
            <a:ext cx="393633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="" xmlns:a16="http://schemas.microsoft.com/office/drawing/2014/main" id="{E3DA313E-E50B-2473-0B43-9190B4C98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9ECD-9273-451E-9C1B-A270711DDA53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14/02/1445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="" xmlns:a16="http://schemas.microsoft.com/office/drawing/2014/main" id="{598B9A3D-DE03-B05A-29E8-F422D1DD8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="" xmlns:a16="http://schemas.microsoft.com/office/drawing/2014/main" id="{40C04429-6D1A-5CBD-BC99-4E00B2D35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0C65D-5F21-43FC-B3C2-31A1D756A6CA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9304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D7A8DD78-06AF-8C0A-B513-C364D20D3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663" y="457200"/>
            <a:ext cx="393633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="" xmlns:a16="http://schemas.microsoft.com/office/drawing/2014/main" id="{27BF9B71-B6F2-CE63-CB4B-4ABE7358F1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8587" y="987427"/>
            <a:ext cx="6178629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عنصر نائب للنص 3">
            <a:extLst>
              <a:ext uri="{FF2B5EF4-FFF2-40B4-BE49-F238E27FC236}">
                <a16:creationId xmlns="" xmlns:a16="http://schemas.microsoft.com/office/drawing/2014/main" id="{D13B6A00-87EB-BF5D-5FB8-96301938C9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663" y="2057400"/>
            <a:ext cx="393633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="" xmlns:a16="http://schemas.microsoft.com/office/drawing/2014/main" id="{6AE1030B-6559-E57B-2C4F-16937AE9A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9ECD-9273-451E-9C1B-A270711DDA53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14/02/1445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="" xmlns:a16="http://schemas.microsoft.com/office/drawing/2014/main" id="{05B82486-B94C-75F1-FB88-C960CC7D0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="" xmlns:a16="http://schemas.microsoft.com/office/drawing/2014/main" id="{271F0796-023F-E73E-F27E-775D3FB43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0C65D-5F21-43FC-B3C2-31A1D756A6CA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3635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BDA772F6-B156-B781-1415-CC12F4EDD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="" xmlns:a16="http://schemas.microsoft.com/office/drawing/2014/main" id="{61325EE5-893B-6A07-568A-3AEBB69EBC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ADD708B9-F316-A103-1974-91A60C90E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9ECD-9273-451E-9C1B-A270711DDA53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14/02/1445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75F64456-1B5A-E34A-E414-BFD361A6C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35FAB866-1808-0F2C-CCFC-8F3BA4F83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0C65D-5F21-43FC-B3C2-31A1D756A6CA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2247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="" xmlns:a16="http://schemas.microsoft.com/office/drawing/2014/main" id="{B200894A-5664-D70F-30B5-9588F5CF7F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33989" y="365125"/>
            <a:ext cx="2631638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="" xmlns:a16="http://schemas.microsoft.com/office/drawing/2014/main" id="{33F3E632-78B8-4D7D-F81F-6A90DC4B1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9074" y="365125"/>
            <a:ext cx="7742357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452F037C-4F16-F3AF-A318-2521580A1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9ECD-9273-451E-9C1B-A270711DDA53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14/02/1445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687366A8-AF0D-165B-E93C-DCEB0E42A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F919C1A2-1D92-C5EA-6CF6-C92A34113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0C65D-5F21-43FC-B3C2-31A1D756A6CA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533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9073" y="1825625"/>
            <a:ext cx="5186998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8629" y="1825625"/>
            <a:ext cx="5186998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D65F6-77B9-463F-A5F2-44248DAD8E5A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6BCB-B221-406A-BA2B-E14ABE2182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288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663" y="365129"/>
            <a:ext cx="10526554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664" y="1681163"/>
            <a:ext cx="516315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664" y="2505075"/>
            <a:ext cx="5163159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633" y="1681163"/>
            <a:ext cx="51885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633" y="2505075"/>
            <a:ext cx="51885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D65F6-77B9-463F-A5F2-44248DAD8E5A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6BCB-B221-406A-BA2B-E14ABE2182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226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D65F6-77B9-463F-A5F2-44248DAD8E5A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6BCB-B221-406A-BA2B-E14ABE2182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032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D65F6-77B9-463F-A5F2-44248DAD8E5A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6BCB-B221-406A-BA2B-E14ABE2182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98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663" y="457200"/>
            <a:ext cx="393633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8587" y="987431"/>
            <a:ext cx="6178629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663" y="2057400"/>
            <a:ext cx="393633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D65F6-77B9-463F-A5F2-44248DAD8E5A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6BCB-B221-406A-BA2B-E14ABE2182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87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663" y="457200"/>
            <a:ext cx="393633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8587" y="987431"/>
            <a:ext cx="6178629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663" y="2057400"/>
            <a:ext cx="393633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D65F6-77B9-463F-A5F2-44248DAD8E5A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6BCB-B221-406A-BA2B-E14ABE2182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533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9073" y="365129"/>
            <a:ext cx="1052655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073" y="1825625"/>
            <a:ext cx="1052655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9073" y="6356356"/>
            <a:ext cx="27460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D65F6-77B9-463F-A5F2-44248DAD8E5A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42807" y="6356356"/>
            <a:ext cx="41190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9569" y="6356356"/>
            <a:ext cx="27460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66BCB-B221-406A-BA2B-E14ABE2182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904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="" xmlns:a16="http://schemas.microsoft.com/office/drawing/2014/main" id="{BC530625-E612-8777-DBB2-F221A3EDA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073" y="365127"/>
            <a:ext cx="10526554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="" xmlns:a16="http://schemas.microsoft.com/office/drawing/2014/main" id="{8B7D1E71-BBBA-F19D-FDDB-3B9BE797B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073" y="1825625"/>
            <a:ext cx="10526554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0507C77F-14F8-C2A3-5B79-00E4B66CE6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9569" y="6356352"/>
            <a:ext cx="2746058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 fontAlgn="auto">
              <a:spcBef>
                <a:spcPts val="0"/>
              </a:spcBef>
              <a:spcAft>
                <a:spcPts val="0"/>
              </a:spcAft>
            </a:pPr>
            <a:fld id="{D39E9ECD-9273-451E-9C1B-A270711DDA53}" type="datetimeFigureOut">
              <a:rPr lang="ar-EG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</a:rPr>
              <a:pPr rtl="1" fontAlgn="auto">
                <a:spcBef>
                  <a:spcPts val="0"/>
                </a:spcBef>
                <a:spcAft>
                  <a:spcPts val="0"/>
                </a:spcAft>
              </a:pPr>
              <a:t>14/02/1445</a:t>
            </a:fld>
            <a:endParaRPr lang="ar-EG">
              <a:solidFill>
                <a:prstClr val="black">
                  <a:tint val="75000"/>
                </a:prstClr>
              </a:solidFill>
              <a:latin typeface="Calibri"/>
              <a:cs typeface="Arial"/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3742ABFE-A2AE-2FC2-83B8-B4EC7537FF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42807" y="6356352"/>
            <a:ext cx="4119086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 fontAlgn="auto">
              <a:spcBef>
                <a:spcPts val="0"/>
              </a:spcBef>
              <a:spcAft>
                <a:spcPts val="0"/>
              </a:spcAft>
            </a:pPr>
            <a:endParaRPr lang="ar-EG">
              <a:solidFill>
                <a:prstClr val="black">
                  <a:tint val="75000"/>
                </a:prstClr>
              </a:solidFill>
              <a:latin typeface="Calibri"/>
              <a:cs typeface="Arial"/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6983764A-8C7F-680D-E930-6EC8AC5E9E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073" y="6356352"/>
            <a:ext cx="2746058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 fontAlgn="auto">
              <a:spcBef>
                <a:spcPts val="0"/>
              </a:spcBef>
              <a:spcAft>
                <a:spcPts val="0"/>
              </a:spcAft>
            </a:pPr>
            <a:fld id="{C2C0C65D-5F21-43FC-B3C2-31A1D756A6CA}" type="slidenum">
              <a:rPr lang="ar-EG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</a:rPr>
              <a:pPr rtl="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ar-EG">
              <a:solidFill>
                <a:prstClr val="black">
                  <a:tint val="75000"/>
                </a:prstClr>
              </a:solidFill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0749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="" xmlns:a16="http://schemas.microsoft.com/office/drawing/2014/main" id="{BC530625-E612-8777-DBB2-F221A3EDA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073" y="365127"/>
            <a:ext cx="10526554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="" xmlns:a16="http://schemas.microsoft.com/office/drawing/2014/main" id="{8B7D1E71-BBBA-F19D-FDDB-3B9BE797B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073" y="1825625"/>
            <a:ext cx="10526554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0507C77F-14F8-C2A3-5B79-00E4B66CE6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9569" y="6356352"/>
            <a:ext cx="2746058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 fontAlgn="auto">
              <a:spcBef>
                <a:spcPts val="0"/>
              </a:spcBef>
              <a:spcAft>
                <a:spcPts val="0"/>
              </a:spcAft>
            </a:pPr>
            <a:fld id="{D39E9ECD-9273-451E-9C1B-A270711DDA53}" type="datetimeFigureOut">
              <a:rPr lang="ar-EG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</a:rPr>
              <a:pPr rtl="1" fontAlgn="auto">
                <a:spcBef>
                  <a:spcPts val="0"/>
                </a:spcBef>
                <a:spcAft>
                  <a:spcPts val="0"/>
                </a:spcAft>
              </a:pPr>
              <a:t>14/02/1445</a:t>
            </a:fld>
            <a:endParaRPr lang="ar-EG">
              <a:solidFill>
                <a:prstClr val="black">
                  <a:tint val="75000"/>
                </a:prstClr>
              </a:solidFill>
              <a:latin typeface="Calibri"/>
              <a:cs typeface="Arial"/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3742ABFE-A2AE-2FC2-83B8-B4EC7537FF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42807" y="6356352"/>
            <a:ext cx="4119086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 fontAlgn="auto">
              <a:spcBef>
                <a:spcPts val="0"/>
              </a:spcBef>
              <a:spcAft>
                <a:spcPts val="0"/>
              </a:spcAft>
            </a:pPr>
            <a:endParaRPr lang="ar-EG">
              <a:solidFill>
                <a:prstClr val="black">
                  <a:tint val="75000"/>
                </a:prstClr>
              </a:solidFill>
              <a:latin typeface="Calibri"/>
              <a:cs typeface="Arial"/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6983764A-8C7F-680D-E930-6EC8AC5E9E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073" y="6356352"/>
            <a:ext cx="2746058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 fontAlgn="auto">
              <a:spcBef>
                <a:spcPts val="0"/>
              </a:spcBef>
              <a:spcAft>
                <a:spcPts val="0"/>
              </a:spcAft>
            </a:pPr>
            <a:fld id="{C2C0C65D-5F21-43FC-B3C2-31A1D756A6CA}" type="slidenum">
              <a:rPr lang="ar-EG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</a:rPr>
              <a:pPr rtl="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ar-EG">
              <a:solidFill>
                <a:prstClr val="black">
                  <a:tint val="75000"/>
                </a:prstClr>
              </a:solidFill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0749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hyperlink" Target="https://twitter.com/adel_anmas?t=VRFjOCwIDgCT684DxbKbQQ&amp;s=09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="" xmlns:a16="http://schemas.microsoft.com/office/drawing/2014/main" id="{CE575A27-EBBF-49C9-BDE2-04AE2282A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87" t="3145" r="-7742" b="62460"/>
          <a:stretch>
            <a:fillRect/>
          </a:stretch>
        </p:blipFill>
        <p:spPr bwMode="auto">
          <a:xfrm>
            <a:off x="5173656" y="1142984"/>
            <a:ext cx="6473310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خطط انسيابي: معالجة متعاقبة 4">
            <a:extLst>
              <a:ext uri="{FF2B5EF4-FFF2-40B4-BE49-F238E27FC236}">
                <a16:creationId xmlns="" xmlns:a16="http://schemas.microsoft.com/office/drawing/2014/main" id="{52E8526E-16AE-4297-936A-AA6FA1ED9447}"/>
              </a:ext>
            </a:extLst>
          </p:cNvPr>
          <p:cNvSpPr/>
          <p:nvPr/>
        </p:nvSpPr>
        <p:spPr>
          <a:xfrm>
            <a:off x="5459408" y="1408940"/>
            <a:ext cx="3929090" cy="1091366"/>
          </a:xfrm>
          <a:prstGeom prst="flowChartAlternateProcess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5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الوحدة الثانية</a:t>
            </a:r>
          </a:p>
        </p:txBody>
      </p:sp>
      <p:sp>
        <p:nvSpPr>
          <p:cNvPr id="7" name="متوازي أضلاع 6">
            <a:extLst>
              <a:ext uri="{FF2B5EF4-FFF2-40B4-BE49-F238E27FC236}">
                <a16:creationId xmlns="" xmlns:a16="http://schemas.microsoft.com/office/drawing/2014/main" id="{52E8526E-16AE-4297-936A-AA6FA1ED9447}"/>
              </a:ext>
            </a:extLst>
          </p:cNvPr>
          <p:cNvSpPr/>
          <p:nvPr/>
        </p:nvSpPr>
        <p:spPr>
          <a:xfrm>
            <a:off x="1482391" y="3726705"/>
            <a:ext cx="9239918" cy="1714512"/>
          </a:xfrm>
          <a:prstGeom prst="parallelogram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6600" b="1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الإطار القانوني في المملكة العربية السعودية ومميزاته</a:t>
            </a:r>
          </a:p>
        </p:txBody>
      </p:sp>
      <p:pic>
        <p:nvPicPr>
          <p:cNvPr id="8" name="صورة 7" descr="62b1af9ca1b7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766" y="764704"/>
            <a:ext cx="1599436" cy="864096"/>
          </a:xfrm>
          <a:prstGeom prst="rect">
            <a:avLst/>
          </a:prstGeom>
        </p:spPr>
      </p:pic>
      <p:sp>
        <p:nvSpPr>
          <p:cNvPr id="9" name="مربع نص 8"/>
          <p:cNvSpPr txBox="1"/>
          <p:nvPr/>
        </p:nvSpPr>
        <p:spPr>
          <a:xfrm>
            <a:off x="4158134" y="5517232"/>
            <a:ext cx="4006225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400" dirty="0" smtClean="0">
                <a:solidFill>
                  <a:schemeClr val="accent5">
                    <a:lumMod val="75000"/>
                  </a:schemeClr>
                </a:solidFill>
                <a:cs typeface="PT Bold Heading" pitchFamily="2" charset="-78"/>
              </a:rPr>
              <a:t>معلم </a:t>
            </a:r>
            <a:r>
              <a:rPr lang="ar-SA" sz="2400" dirty="0" err="1" smtClean="0">
                <a:solidFill>
                  <a:schemeClr val="accent5">
                    <a:lumMod val="75000"/>
                  </a:schemeClr>
                </a:solidFill>
                <a:cs typeface="PT Bold Heading" pitchFamily="2" charset="-78"/>
              </a:rPr>
              <a:t>المادة </a:t>
            </a:r>
            <a:r>
              <a:rPr lang="ar-SA" sz="2400" dirty="0" smtClean="0">
                <a:solidFill>
                  <a:schemeClr val="accent5">
                    <a:lumMod val="75000"/>
                  </a:schemeClr>
                </a:solidFill>
                <a:cs typeface="PT Bold Heading" pitchFamily="2" charset="-78"/>
              </a:rPr>
              <a:t>: عادل مسفر الشهري </a:t>
            </a:r>
            <a:endParaRPr lang="ar-SA" sz="2400" dirty="0">
              <a:solidFill>
                <a:schemeClr val="accent5">
                  <a:lumMod val="75000"/>
                </a:schemeClr>
              </a:solidFill>
              <a:cs typeface="PT Bold Heading" pitchFamily="2" charset="-78"/>
            </a:endParaRPr>
          </a:p>
        </p:txBody>
      </p:sp>
      <p:pic>
        <p:nvPicPr>
          <p:cNvPr id="10" name="Picture 2" descr="بعض خدمات تويتر لن تكون مجانية.. قريباً - MnAmeric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7F3F2"/>
              </a:clrFrom>
              <a:clrTo>
                <a:srgbClr val="F7F3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42310" y="5877272"/>
            <a:ext cx="800939" cy="576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0C07A8E-F8A9-473C-824D-3ADC00D30F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" t="1701" b="69950"/>
          <a:stretch/>
        </p:blipFill>
        <p:spPr>
          <a:xfrm>
            <a:off x="5382270" y="413214"/>
            <a:ext cx="5940447" cy="2223698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="" xmlns:a16="http://schemas.microsoft.com/office/drawing/2014/main" id="{DECA2D8D-E114-4A7E-87D7-15D7A4DD3691}"/>
              </a:ext>
            </a:extLst>
          </p:cNvPr>
          <p:cNvSpPr/>
          <p:nvPr/>
        </p:nvSpPr>
        <p:spPr>
          <a:xfrm>
            <a:off x="815938" y="2786058"/>
            <a:ext cx="10326972" cy="3451254"/>
          </a:xfrm>
          <a:prstGeom prst="roundRect">
            <a:avLst>
              <a:gd name="adj" fmla="val 13423"/>
            </a:avLst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rtl="1">
              <a:defRPr/>
            </a:pPr>
            <a:r>
              <a:rPr lang="ar-EG" sz="3600" b="1" dirty="0">
                <a:solidFill>
                  <a:schemeClr val="tx1"/>
                </a:solidFill>
              </a:rPr>
              <a:t>بعض علماء المسلمين استخدم مصطلح القانون ومنهم: أبو حامد الغزالي في كتابه "المستصفى"، كما ألّف ابن جزي</a:t>
            </a:r>
          </a:p>
          <a:p>
            <a:pPr lvl="0" algn="ctr" rtl="1">
              <a:defRPr/>
            </a:pPr>
            <a:r>
              <a:rPr lang="ar-EG" sz="3600" b="1" dirty="0">
                <a:solidFill>
                  <a:schemeClr val="tx1"/>
                </a:solidFill>
              </a:rPr>
              <a:t>الغرناطي كتاباً في الفقه المالكي سمّاه "القوانين الفقهية"، وألّف ابن سينا كتابًا في الطب سمّاه " القانون في الطب". 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="" xmlns:a16="http://schemas.microsoft.com/office/drawing/2014/main" id="{9E1F675D-1224-4B24-BFC5-FDE5637B7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2470" y="1066092"/>
            <a:ext cx="3097218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0960" tIns="30480" rIns="60960" bIns="3048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ar-EG" sz="6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خامسا:</a:t>
            </a:r>
            <a:endParaRPr lang="en-US" sz="6000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5" name="صورة 4" descr="62b1af9ca1b7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766" y="764704"/>
            <a:ext cx="159943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2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562905"/>
              </p:ext>
            </p:extLst>
          </p:nvPr>
        </p:nvGraphicFramePr>
        <p:xfrm>
          <a:off x="1173128" y="857232"/>
          <a:ext cx="10072758" cy="4871827"/>
        </p:xfrm>
        <a:graphic>
          <a:graphicData uri="http://schemas.openxmlformats.org/drawingml/2006/table">
            <a:tbl>
              <a:tblPr rtl="1" firstRow="1" bandRow="1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0879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9847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39907">
                <a:tc rowSpan="2">
                  <a:txBody>
                    <a:bodyPr/>
                    <a:lstStyle/>
                    <a:p>
                      <a:pPr algn="ctr" rtl="0"/>
                      <a:r>
                        <a:rPr lang="ar-EG" sz="2800" b="1" dirty="0">
                          <a:solidFill>
                            <a:srgbClr val="FF0000"/>
                          </a:solidFill>
                        </a:rPr>
                        <a:t>نشاط إثرائي </a:t>
                      </a:r>
                    </a:p>
                  </a:txBody>
                  <a:tcPr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2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          </a:t>
                      </a:r>
                      <a:r>
                        <a:rPr lang="ar-EG" sz="3600" b="1" u="sng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أناقش وأدون</a:t>
                      </a:r>
                      <a:endParaRPr lang="ar-EG" sz="2800" b="1" u="sng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89117">
                <a:tc vMerge="1"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2800" b="1" dirty="0"/>
                        <a:t>بالحوار مع معلمك، وبالرجوع إلى المركز الوطني للوثائق والمحفوظات عبر رمز الاستجابة (</a:t>
                      </a:r>
                      <a:r>
                        <a:rPr lang="en-US" sz="2800" b="1" dirty="0"/>
                        <a:t>QR </a:t>
                      </a:r>
                      <a:r>
                        <a:rPr lang="ar-EG" sz="2800" b="1" dirty="0"/>
                        <a:t>) المرفق، دوّن أمثلة لقوانين عربية أو دولية صادقت عليها حكومة المملكة العربية ، السعودية.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2800" b="1" dirty="0"/>
                        <a:t>.......................................................................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2800" b="1" dirty="0"/>
                        <a:t>.......................................................................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EG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685B784-7686-4AA0-8BC1-F0EB58BEA63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98694" y="908720"/>
            <a:ext cx="720080" cy="7747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34E46B7-F609-498A-ADA0-2B4D7857CBD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19521" y="3429000"/>
            <a:ext cx="1881450" cy="184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26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75" b="100000" l="10000" r="90000"/>
                    </a14:imgEffect>
                  </a14:imgLayer>
                </a14:imgProps>
              </a:ext>
            </a:extLst>
          </a:blip>
          <a:srcRect l="19996" t="1453" r="26872"/>
          <a:stretch/>
        </p:blipFill>
        <p:spPr>
          <a:xfrm>
            <a:off x="1744632" y="928670"/>
            <a:ext cx="8786874" cy="4844845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="" xmlns:a16="http://schemas.microsoft.com/office/drawing/2014/main" id="{9E1F675D-1224-4B24-BFC5-FDE5637B7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5336" y="2961687"/>
            <a:ext cx="6076038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0960" tIns="30480" rIns="60960" bIns="3048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ar-EG" sz="96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التقويم</a:t>
            </a:r>
            <a:endParaRPr lang="en-US" sz="9600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6" name="صورة 5" descr="62b1af9ca1b7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5766" y="764704"/>
            <a:ext cx="1599436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="" xmlns:a16="http://schemas.microsoft.com/office/drawing/2014/main" id="{B3234545-C0AB-43D9-B883-59F86BE8E7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73722" y="642918"/>
            <a:ext cx="4752212" cy="202184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="" xmlns:a16="http://schemas.microsoft.com/office/drawing/2014/main" id="{DECA2D8D-E114-4A7E-87D7-15D7A4DD3691}"/>
              </a:ext>
            </a:extLst>
          </p:cNvPr>
          <p:cNvSpPr/>
          <p:nvPr/>
        </p:nvSpPr>
        <p:spPr>
          <a:xfrm>
            <a:off x="815938" y="2786058"/>
            <a:ext cx="10088800" cy="3214710"/>
          </a:xfrm>
          <a:prstGeom prst="roundRect">
            <a:avLst>
              <a:gd name="adj" fmla="val 13423"/>
            </a:avLst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rtl="1">
              <a:defRPr/>
            </a:pPr>
            <a:r>
              <a:rPr lang="ar-EG" sz="3600" b="1" dirty="0">
                <a:solidFill>
                  <a:schemeClr val="tx1"/>
                </a:solidFill>
              </a:rPr>
              <a:t>ما أصل مصطلح القانون لُغويًّا؟</a:t>
            </a:r>
          </a:p>
          <a:p>
            <a:pPr lvl="0" algn="ctr" rtl="1">
              <a:defRPr/>
            </a:pPr>
            <a:r>
              <a:rPr lang="ar-EG" sz="3600" b="1" dirty="0">
                <a:solidFill>
                  <a:schemeClr val="bg1">
                    <a:lumMod val="85000"/>
                  </a:schemeClr>
                </a:solidFill>
              </a:rPr>
              <a:t>.........................................................</a:t>
            </a:r>
          </a:p>
          <a:p>
            <a:pPr lvl="0" algn="ctr" rtl="1">
              <a:defRPr/>
            </a:pPr>
            <a:r>
              <a:rPr lang="ar-EG" sz="3600" b="1" dirty="0">
                <a:solidFill>
                  <a:schemeClr val="bg1">
                    <a:lumMod val="85000"/>
                  </a:schemeClr>
                </a:solidFill>
              </a:rPr>
              <a:t>.........................................................</a:t>
            </a:r>
          </a:p>
          <a:p>
            <a:pPr lvl="0" algn="ctr" rtl="1">
              <a:defRPr/>
            </a:pPr>
            <a:r>
              <a:rPr lang="ar-EG" sz="3600" b="1" dirty="0">
                <a:solidFill>
                  <a:schemeClr val="bg1">
                    <a:lumMod val="85000"/>
                  </a:schemeClr>
                </a:solidFill>
              </a:rPr>
              <a:t>.........................................................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="" xmlns:a16="http://schemas.microsoft.com/office/drawing/2014/main" id="{9E1F675D-1224-4B24-BFC5-FDE5637B7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1110" y="1071546"/>
            <a:ext cx="250033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0960" tIns="30480" rIns="60960" bIns="3048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ar-EG" sz="4000" b="1" dirty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</a:rPr>
              <a:t>اتحقق</a:t>
            </a:r>
            <a:endParaRPr lang="en-US" sz="4000" dirty="0">
              <a:ln>
                <a:solidFill>
                  <a:srgbClr val="C00000"/>
                </a:solidFill>
              </a:ln>
              <a:solidFill>
                <a:srgbClr val="0000FF"/>
              </a:solidFill>
            </a:endParaRPr>
          </a:p>
        </p:txBody>
      </p:sp>
      <p:pic>
        <p:nvPicPr>
          <p:cNvPr id="5" name="صورة 4" descr="62b1af9ca1b7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766" y="764704"/>
            <a:ext cx="159943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53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="" xmlns:a16="http://schemas.microsoft.com/office/drawing/2014/main" id="{5736917A-6DA1-4938-AAC7-28F18EFC32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292" y="332656"/>
            <a:ext cx="4009641" cy="2714620"/>
          </a:xfrm>
          <a:prstGeom prst="rect">
            <a:avLst/>
          </a:prstGeom>
        </p:spPr>
      </p:pic>
      <p:sp>
        <p:nvSpPr>
          <p:cNvPr id="5" name="مستطيل: زوايا مستديرة 2">
            <a:extLst>
              <a:ext uri="{FF2B5EF4-FFF2-40B4-BE49-F238E27FC236}">
                <a16:creationId xmlns="" xmlns:a16="http://schemas.microsoft.com/office/drawing/2014/main" id="{DECA2D8D-E114-4A7E-87D7-15D7A4DD3691}"/>
              </a:ext>
            </a:extLst>
          </p:cNvPr>
          <p:cNvSpPr/>
          <p:nvPr/>
        </p:nvSpPr>
        <p:spPr>
          <a:xfrm>
            <a:off x="910094" y="2786058"/>
            <a:ext cx="10088800" cy="3523262"/>
          </a:xfrm>
          <a:prstGeom prst="roundRect">
            <a:avLst>
              <a:gd name="adj" fmla="val 13423"/>
            </a:avLst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rtl="1">
              <a:defRPr/>
            </a:pPr>
            <a:r>
              <a:rPr lang="ar-EG" sz="3600" b="1" dirty="0">
                <a:solidFill>
                  <a:schemeClr val="tx1"/>
                </a:solidFill>
              </a:rPr>
              <a:t>كلمة (فارسية أو رومية أو يونانية)، وجرى تعريب هذه الكلمة للعربية بمعنى: "مقياس كل شيء" أو "العصى المستقيمة". فمصطلح النظام هو مرادف لمصطلح القانون لغويًّا</a:t>
            </a:r>
            <a:endParaRPr lang="ar-EG" sz="3600" b="1" dirty="0">
              <a:solidFill>
                <a:srgbClr val="0000FF"/>
              </a:solidFill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="" xmlns:a16="http://schemas.microsoft.com/office/drawing/2014/main" id="{9E1F675D-1224-4B24-BFC5-FDE5637B7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4052" y="1142984"/>
            <a:ext cx="250033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0960" tIns="30480" rIns="60960" bIns="3048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ar-EG" sz="4000" b="1" dirty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</a:rPr>
              <a:t>الإجابة </a:t>
            </a:r>
            <a:endParaRPr lang="en-US" sz="4000" dirty="0">
              <a:ln>
                <a:solidFill>
                  <a:srgbClr val="C00000"/>
                </a:solidFill>
              </a:ln>
              <a:solidFill>
                <a:srgbClr val="0000FF"/>
              </a:solidFill>
            </a:endParaRPr>
          </a:p>
        </p:txBody>
      </p:sp>
      <p:pic>
        <p:nvPicPr>
          <p:cNvPr id="8" name="صورة 7" descr="62b1af9ca1b7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766" y="764704"/>
            <a:ext cx="1599436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مواضيع للنقاش , ازاي تخلق حوار جيد - غدر و خيانة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6466" y="642918"/>
            <a:ext cx="2928958" cy="1847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مستطيل: زوايا مستديرة 2">
            <a:extLst>
              <a:ext uri="{FF2B5EF4-FFF2-40B4-BE49-F238E27FC236}">
                <a16:creationId xmlns="" xmlns:a16="http://schemas.microsoft.com/office/drawing/2014/main" id="{DECA2D8D-E114-4A7E-87D7-15D7A4DD3691}"/>
              </a:ext>
            </a:extLst>
          </p:cNvPr>
          <p:cNvSpPr/>
          <p:nvPr/>
        </p:nvSpPr>
        <p:spPr>
          <a:xfrm>
            <a:off x="815938" y="2786058"/>
            <a:ext cx="10088800" cy="3214710"/>
          </a:xfrm>
          <a:prstGeom prst="roundRect">
            <a:avLst>
              <a:gd name="adj" fmla="val 13423"/>
            </a:avLst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rtl="1">
              <a:defRPr/>
            </a:pPr>
            <a:r>
              <a:rPr lang="ar-EG" sz="3600" b="1" dirty="0">
                <a:solidFill>
                  <a:schemeClr val="tx1"/>
                </a:solidFill>
              </a:rPr>
              <a:t>ناقش أوجه استعمال مصطلح القانون ومصطلح النظام؟</a:t>
            </a:r>
          </a:p>
          <a:p>
            <a:pPr lvl="0" algn="ctr" rtl="1">
              <a:defRPr/>
            </a:pPr>
            <a:r>
              <a:rPr lang="ar-EG" sz="3600" b="1" dirty="0">
                <a:solidFill>
                  <a:schemeClr val="bg1">
                    <a:lumMod val="85000"/>
                  </a:schemeClr>
                </a:solidFill>
              </a:rPr>
              <a:t>.........................................................</a:t>
            </a:r>
          </a:p>
          <a:p>
            <a:pPr lvl="0" algn="ctr" rtl="1">
              <a:defRPr/>
            </a:pPr>
            <a:r>
              <a:rPr lang="ar-EG" sz="3600" b="1" dirty="0">
                <a:solidFill>
                  <a:schemeClr val="bg1">
                    <a:lumMod val="85000"/>
                  </a:schemeClr>
                </a:solidFill>
              </a:rPr>
              <a:t>.........................................................</a:t>
            </a:r>
          </a:p>
          <a:p>
            <a:pPr lvl="0" algn="ctr" rtl="1">
              <a:defRPr/>
            </a:pPr>
            <a:r>
              <a:rPr lang="ar-EG" sz="3600" b="1" dirty="0">
                <a:solidFill>
                  <a:schemeClr val="bg1">
                    <a:lumMod val="85000"/>
                  </a:schemeClr>
                </a:solidFill>
              </a:rPr>
              <a:t>.........................................................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="" xmlns:a16="http://schemas.microsoft.com/office/drawing/2014/main" id="{9E1F675D-1224-4B24-BFC5-FDE5637B7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9738" y="1142984"/>
            <a:ext cx="250033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0960" tIns="30480" rIns="60960" bIns="3048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ar-EG" sz="4000" b="1" dirty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</a:rPr>
              <a:t>أناقش</a:t>
            </a:r>
            <a:endParaRPr lang="en-US" sz="4000" dirty="0">
              <a:ln>
                <a:solidFill>
                  <a:srgbClr val="C00000"/>
                </a:solidFill>
              </a:ln>
              <a:solidFill>
                <a:srgbClr val="0000FF"/>
              </a:solidFill>
            </a:endParaRPr>
          </a:p>
        </p:txBody>
      </p:sp>
      <p:pic>
        <p:nvPicPr>
          <p:cNvPr id="5" name="صورة 4" descr="62b1af9ca1b7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766" y="764704"/>
            <a:ext cx="159943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53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="" xmlns:a16="http://schemas.microsoft.com/office/drawing/2014/main" id="{5736917A-6DA1-4938-AAC7-28F18EFC32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730" y="285728"/>
            <a:ext cx="4009641" cy="1928826"/>
          </a:xfrm>
          <a:prstGeom prst="rect">
            <a:avLst/>
          </a:prstGeom>
        </p:spPr>
      </p:pic>
      <p:sp>
        <p:nvSpPr>
          <p:cNvPr id="5" name="مستطيل: زوايا مستديرة 2">
            <a:extLst>
              <a:ext uri="{FF2B5EF4-FFF2-40B4-BE49-F238E27FC236}">
                <a16:creationId xmlns="" xmlns:a16="http://schemas.microsoft.com/office/drawing/2014/main" id="{DECA2D8D-E114-4A7E-87D7-15D7A4DD3691}"/>
              </a:ext>
            </a:extLst>
          </p:cNvPr>
          <p:cNvSpPr/>
          <p:nvPr/>
        </p:nvSpPr>
        <p:spPr>
          <a:xfrm>
            <a:off x="1349822" y="2643182"/>
            <a:ext cx="9476549" cy="2900934"/>
          </a:xfrm>
          <a:prstGeom prst="roundRect">
            <a:avLst>
              <a:gd name="adj" fmla="val 13423"/>
            </a:avLst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>
              <a:lnSpc>
                <a:spcPct val="150000"/>
              </a:lnSpc>
            </a:pPr>
            <a:r>
              <a:rPr lang="ar-EG" sz="3200" b="1" dirty="0">
                <a:solidFill>
                  <a:srgbClr val="0000FF"/>
                </a:solidFill>
              </a:rPr>
              <a:t>مصطلح القانون لا يصدر إلا عن  السلطة التشريعية أما مصطلح نظام غالبا ما يستخدم على نحو سياسي فيقال نظام الحكم مثلا.</a:t>
            </a:r>
          </a:p>
          <a:p>
            <a:pPr algn="r" rtl="1">
              <a:lnSpc>
                <a:spcPct val="150000"/>
              </a:lnSpc>
            </a:pPr>
            <a:r>
              <a:rPr lang="ar-EG" sz="3200" b="1" dirty="0">
                <a:solidFill>
                  <a:srgbClr val="0000FF"/>
                </a:solidFill>
              </a:rPr>
              <a:t>لذلك نجد أن كافة الوزارات عندما تتعامل مع المجتمع الدولي تستخدم كلمة قانون وليس نظام.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="" xmlns:a16="http://schemas.microsoft.com/office/drawing/2014/main" id="{9E1F675D-1224-4B24-BFC5-FDE5637B7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4118" y="714356"/>
            <a:ext cx="250033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0960" tIns="30480" rIns="60960" bIns="3048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ar-EG" sz="4000" b="1" dirty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</a:rPr>
              <a:t>الإجابة </a:t>
            </a:r>
            <a:endParaRPr lang="en-US" sz="4000" dirty="0">
              <a:ln>
                <a:solidFill>
                  <a:srgbClr val="C00000"/>
                </a:solidFill>
              </a:ln>
              <a:solidFill>
                <a:srgbClr val="0000FF"/>
              </a:solidFill>
            </a:endParaRPr>
          </a:p>
        </p:txBody>
      </p:sp>
      <p:pic>
        <p:nvPicPr>
          <p:cNvPr id="8" name="صورة 7" descr="62b1af9ca1b7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766" y="764704"/>
            <a:ext cx="1599436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: زوايا مستديرة 2">
            <a:extLst>
              <a:ext uri="{FF2B5EF4-FFF2-40B4-BE49-F238E27FC236}">
                <a16:creationId xmlns="" xmlns:a16="http://schemas.microsoft.com/office/drawing/2014/main" id="{DECA2D8D-E114-4A7E-87D7-15D7A4DD3691}"/>
              </a:ext>
            </a:extLst>
          </p:cNvPr>
          <p:cNvSpPr/>
          <p:nvPr/>
        </p:nvSpPr>
        <p:spPr>
          <a:xfrm>
            <a:off x="1277814" y="2786058"/>
            <a:ext cx="9626924" cy="3214710"/>
          </a:xfrm>
          <a:prstGeom prst="roundRect">
            <a:avLst>
              <a:gd name="adj" fmla="val 13423"/>
            </a:avLst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rtl="1">
              <a:defRPr/>
            </a:pPr>
            <a:r>
              <a:rPr lang="ar-EG" sz="3600" b="1" dirty="0">
                <a:solidFill>
                  <a:schemeClr val="tx1"/>
                </a:solidFill>
              </a:rPr>
              <a:t>ما النتائج المستفادة من معرفة الفرق بين مصطلحي القانون والنظام؟</a:t>
            </a:r>
          </a:p>
          <a:p>
            <a:pPr lvl="0" algn="ctr" rtl="1">
              <a:defRPr/>
            </a:pPr>
            <a:r>
              <a:rPr lang="ar-EG" sz="3600" b="1" dirty="0">
                <a:solidFill>
                  <a:schemeClr val="bg1">
                    <a:lumMod val="85000"/>
                  </a:schemeClr>
                </a:solidFill>
              </a:rPr>
              <a:t>.........................................................</a:t>
            </a:r>
          </a:p>
          <a:p>
            <a:pPr lvl="0" algn="ctr" rtl="1">
              <a:defRPr/>
            </a:pPr>
            <a:r>
              <a:rPr lang="ar-EG" sz="3600" b="1" dirty="0">
                <a:solidFill>
                  <a:schemeClr val="bg1">
                    <a:lumMod val="85000"/>
                  </a:schemeClr>
                </a:solidFill>
              </a:rPr>
              <a:t>.........................................................</a:t>
            </a:r>
          </a:p>
          <a:p>
            <a:pPr lvl="0" algn="ctr" rtl="1">
              <a:defRPr/>
            </a:pPr>
            <a:r>
              <a:rPr lang="ar-EG" sz="3600" b="1" dirty="0">
                <a:solidFill>
                  <a:schemeClr val="bg1">
                    <a:lumMod val="85000"/>
                  </a:schemeClr>
                </a:solidFill>
              </a:rPr>
              <a:t>.........................................................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="" xmlns:a16="http://schemas.microsoft.com/office/drawing/2014/main" id="{9E1F675D-1224-4B24-BFC5-FDE5637B7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2416" y="1285860"/>
            <a:ext cx="250033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0960" tIns="30480" rIns="60960" bIns="3048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ar-EG" sz="4000" b="1" dirty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</a:rPr>
              <a:t>أستنتج</a:t>
            </a:r>
            <a:endParaRPr lang="en-US" sz="4000" dirty="0">
              <a:ln>
                <a:solidFill>
                  <a:srgbClr val="C00000"/>
                </a:solidFill>
              </a:ln>
              <a:solidFill>
                <a:srgbClr val="0000FF"/>
              </a:solidFill>
            </a:endParaRPr>
          </a:p>
        </p:txBody>
      </p:sp>
      <p:pic>
        <p:nvPicPr>
          <p:cNvPr id="5" name="Picture 2" descr="الكرتون, كاريكاتير, الضوء صورة بابوا نيو غينيا">
            <a:extLst>
              <a:ext uri="{FF2B5EF4-FFF2-40B4-BE49-F238E27FC236}">
                <a16:creationId xmlns="" xmlns:a16="http://schemas.microsoft.com/office/drawing/2014/main" id="{F21679FD-D157-CD13-3084-E77FB496A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5556" y="571480"/>
            <a:ext cx="2322428" cy="19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صورة 5" descr="62b1af9ca1b7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766" y="764704"/>
            <a:ext cx="159943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53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="" xmlns:a16="http://schemas.microsoft.com/office/drawing/2014/main" id="{5736917A-6DA1-4938-AAC7-28F18EFC32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730" y="285728"/>
            <a:ext cx="4009641" cy="1928826"/>
          </a:xfrm>
          <a:prstGeom prst="rect">
            <a:avLst/>
          </a:prstGeom>
        </p:spPr>
      </p:pic>
      <p:sp>
        <p:nvSpPr>
          <p:cNvPr id="5" name="مستطيل: زوايا مستديرة 2">
            <a:extLst>
              <a:ext uri="{FF2B5EF4-FFF2-40B4-BE49-F238E27FC236}">
                <a16:creationId xmlns="" xmlns:a16="http://schemas.microsoft.com/office/drawing/2014/main" id="{DECA2D8D-E114-4A7E-87D7-15D7A4DD3691}"/>
              </a:ext>
            </a:extLst>
          </p:cNvPr>
          <p:cNvSpPr/>
          <p:nvPr/>
        </p:nvSpPr>
        <p:spPr>
          <a:xfrm>
            <a:off x="1530318" y="2500306"/>
            <a:ext cx="9644130" cy="3143272"/>
          </a:xfrm>
          <a:prstGeom prst="roundRect">
            <a:avLst>
              <a:gd name="adj" fmla="val 13423"/>
            </a:avLst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endParaRPr lang="ar-EG" sz="3200" b="1" dirty="0">
              <a:solidFill>
                <a:srgbClr val="0000FF"/>
              </a:solidFill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="" xmlns:a16="http://schemas.microsoft.com/office/drawing/2014/main" id="{9E1F675D-1224-4B24-BFC5-FDE5637B7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4118" y="714356"/>
            <a:ext cx="250033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0960" tIns="30480" rIns="60960" bIns="3048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ar-EG" sz="4000" b="1" dirty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</a:rPr>
              <a:t>الإجابة </a:t>
            </a:r>
            <a:endParaRPr lang="en-US" sz="4000" dirty="0">
              <a:ln>
                <a:solidFill>
                  <a:srgbClr val="C00000"/>
                </a:solidFill>
              </a:ln>
              <a:solidFill>
                <a:srgbClr val="0000FF"/>
              </a:solidFill>
            </a:endParaRPr>
          </a:p>
        </p:txBody>
      </p:sp>
      <p:pic>
        <p:nvPicPr>
          <p:cNvPr id="8" name="صورة 7" descr="62b1af9ca1b7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766" y="764704"/>
            <a:ext cx="1599436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تصميم\خاص شغلي\خلفيات\صور وخلفيات png\PPT-Border-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204700" cy="6858000"/>
          </a:xfrm>
          <a:prstGeom prst="rect">
            <a:avLst/>
          </a:prstGeom>
          <a:noFill/>
        </p:spPr>
      </p:pic>
      <p:sp>
        <p:nvSpPr>
          <p:cNvPr id="4" name="مستطيل 3">
            <a:extLst>
              <a:ext uri="{FF2B5EF4-FFF2-40B4-BE49-F238E27FC236}">
                <a16:creationId xmlns="" xmlns:a16="http://schemas.microsoft.com/office/drawing/2014/main" id="{69C86254-3A2B-4B8D-B032-DC3D388DB730}"/>
              </a:ext>
            </a:extLst>
          </p:cNvPr>
          <p:cNvSpPr/>
          <p:nvPr/>
        </p:nvSpPr>
        <p:spPr>
          <a:xfrm>
            <a:off x="1005718" y="1107264"/>
            <a:ext cx="10193263" cy="49140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أهداف الوحدة: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يتوقع من المتعلم بعد دراسة الوحدة أن يكون قادرا على: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2800" b="1" i="0" u="none" strike="noStrike" kern="1200" cap="none" spc="0" normalizeH="0" baseline="0" noProof="0" dirty="0">
              <a:ln>
                <a:solidFill>
                  <a:srgbClr val="0070C0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ar-EG" sz="2800" b="1" i="0" u="none" strike="noStrike" kern="1200" cap="none" spc="0" normalizeH="0" baseline="0" noProof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استيعاب </a:t>
            </a:r>
            <a:r>
              <a:rPr kumimoji="0" lang="ar-EG" sz="2800" b="1" i="0" u="none" strike="noStrike" kern="120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الهيكل التنظيمي في المملكة العربية السعودية.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ar-EG" sz="2800" b="1" i="0" u="none" strike="noStrike" kern="120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فهم النُظم العامة للقانون السعودي.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ar-EG" sz="2800" b="1" i="0" u="none" strike="noStrike" kern="120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التمييز بين مصطلح القانون ومصطلح النظام.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ar-EG" sz="2800" b="1" i="0" u="none" strike="noStrike" kern="120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بيان عدم مخالفة القواعد القانونية لأحكام الشريعة الإسلامية.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ar-EG" sz="2800" b="1" i="0" u="none" strike="noStrike" kern="120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التمييز بين القضاء العام والقضاء الإداري.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ar-EG" sz="2800" b="1" i="0" u="none" strike="noStrike" kern="120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تحديد الجريدة الرسمية لنشر القواعد القانونية في المملكة العربية السعودية</a:t>
            </a:r>
          </a:p>
        </p:txBody>
      </p:sp>
      <p:pic>
        <p:nvPicPr>
          <p:cNvPr id="7" name="صورة 2">
            <a:extLst>
              <a:ext uri="{FF2B5EF4-FFF2-40B4-BE49-F238E27FC236}">
                <a16:creationId xmlns="" xmlns:a16="http://schemas.microsoft.com/office/drawing/2014/main" id="{B71025F3-5316-4070-B5FA-9054DA3E21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98064" y="836713"/>
            <a:ext cx="2278532" cy="1714488"/>
          </a:xfrm>
          <a:prstGeom prst="rect">
            <a:avLst/>
          </a:prstGeom>
        </p:spPr>
      </p:pic>
      <p:pic>
        <p:nvPicPr>
          <p:cNvPr id="5" name="صورة 4" descr="62b1af9ca1b7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5766" y="764704"/>
            <a:ext cx="1599436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2A55BBF-8F35-4AA4-A1E4-9EF2BFF407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00" b="35300"/>
          <a:stretch/>
        </p:blipFill>
        <p:spPr>
          <a:xfrm>
            <a:off x="3870102" y="170737"/>
            <a:ext cx="7272382" cy="2448272"/>
          </a:xfrm>
          <a:prstGeom prst="rect">
            <a:avLst/>
          </a:prstGeom>
        </p:spPr>
      </p:pic>
      <p:pic>
        <p:nvPicPr>
          <p:cNvPr id="6" name="CB604AAD-F8D8-4A58-B0CD-EFEF454D7EAA-L0-001.gif" descr="CB604AAD-F8D8-4A58-B0CD-EFEF454D7EAA-L0-001.gif">
            <a:extLst>
              <a:ext uri="{FF2B5EF4-FFF2-40B4-BE49-F238E27FC236}">
                <a16:creationId xmlns="" xmlns:a16="http://schemas.microsoft.com/office/drawing/2014/main" id="{B2812F77-ADB7-481B-A234-13381A0FD2C4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alphaModFix amt="70000"/>
          </a:blip>
          <a:srcRect l="19505" t="9734" r="19685" b="9569"/>
          <a:stretch/>
        </p:blipFill>
        <p:spPr>
          <a:xfrm>
            <a:off x="1207801" y="3140968"/>
            <a:ext cx="9289031" cy="2644775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مخطط انسيابي: معالجة متعاقبة 4">
            <a:extLst>
              <a:ext uri="{FF2B5EF4-FFF2-40B4-BE49-F238E27FC236}">
                <a16:creationId xmlns="" xmlns:a16="http://schemas.microsoft.com/office/drawing/2014/main" id="{52E8526E-16AE-4297-936A-AA6FA1ED9447}"/>
              </a:ext>
            </a:extLst>
          </p:cNvPr>
          <p:cNvSpPr/>
          <p:nvPr/>
        </p:nvSpPr>
        <p:spPr>
          <a:xfrm>
            <a:off x="5166246" y="1072257"/>
            <a:ext cx="3929090" cy="1091366"/>
          </a:xfrm>
          <a:prstGeom prst="flowChartAlternateProcess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الدرس الخامس </a:t>
            </a:r>
          </a:p>
        </p:txBody>
      </p:sp>
      <p:sp>
        <p:nvSpPr>
          <p:cNvPr id="7" name="متوازي أضلاع 6">
            <a:extLst>
              <a:ext uri="{FF2B5EF4-FFF2-40B4-BE49-F238E27FC236}">
                <a16:creationId xmlns="" xmlns:a16="http://schemas.microsoft.com/office/drawing/2014/main" id="{52E8526E-16AE-4297-936A-AA6FA1ED9447}"/>
              </a:ext>
            </a:extLst>
          </p:cNvPr>
          <p:cNvSpPr/>
          <p:nvPr/>
        </p:nvSpPr>
        <p:spPr>
          <a:xfrm>
            <a:off x="2101821" y="3917672"/>
            <a:ext cx="7500990" cy="1091366"/>
          </a:xfrm>
          <a:prstGeom prst="parallelogram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ar-EG" sz="5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الفرق بين مصطلح القانون ومصطلح النظام</a:t>
            </a:r>
            <a:endParaRPr kumimoji="0" lang="ar-EG" sz="54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صورة 8" descr="62b1af9ca1b7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5766" y="764704"/>
            <a:ext cx="1599436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DB521AE-7E75-4342-96BB-E3F998D3F4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00" b="35300"/>
          <a:stretch/>
        </p:blipFill>
        <p:spPr>
          <a:xfrm>
            <a:off x="4446166" y="170737"/>
            <a:ext cx="6696318" cy="2448272"/>
          </a:xfrm>
          <a:prstGeom prst="rect">
            <a:avLst/>
          </a:prstGeom>
        </p:spPr>
      </p:pic>
      <p:sp>
        <p:nvSpPr>
          <p:cNvPr id="6" name="عنوان 1">
            <a:extLst>
              <a:ext uri="{FF2B5EF4-FFF2-40B4-BE49-F238E27FC236}">
                <a16:creationId xmlns="" xmlns:a16="http://schemas.microsoft.com/office/drawing/2014/main" id="{33634818-CCB1-4B01-9AE4-101BDDF24770}"/>
              </a:ext>
            </a:extLst>
          </p:cNvPr>
          <p:cNvSpPr txBox="1">
            <a:spLocks/>
          </p:cNvSpPr>
          <p:nvPr/>
        </p:nvSpPr>
        <p:spPr>
          <a:xfrm>
            <a:off x="5526286" y="1268760"/>
            <a:ext cx="4180814" cy="79208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EG" sz="96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تمهيد</a:t>
            </a:r>
          </a:p>
        </p:txBody>
      </p:sp>
      <p:sp>
        <p:nvSpPr>
          <p:cNvPr id="7" name="Rounded Rectangle 2">
            <a:extLst>
              <a:ext uri="{FF2B5EF4-FFF2-40B4-BE49-F238E27FC236}">
                <a16:creationId xmlns="" xmlns:a16="http://schemas.microsoft.com/office/drawing/2014/main" id="{06B2C852-66A1-41ED-9693-779556F1AB2A}"/>
              </a:ext>
            </a:extLst>
          </p:cNvPr>
          <p:cNvSpPr/>
          <p:nvPr/>
        </p:nvSpPr>
        <p:spPr bwMode="auto">
          <a:xfrm>
            <a:off x="943572" y="3158871"/>
            <a:ext cx="10317555" cy="2718401"/>
          </a:xfrm>
          <a:prstGeom prst="roundRect">
            <a:avLst>
              <a:gd name="adj" fmla="val 20919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>
              <a:defRPr/>
            </a:pPr>
            <a:r>
              <a:rPr lang="ar-EG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يثار التساؤل أحيانًا حول استعمال مصطلح القانون أو مصطلح النظام في المملكة العربية السعودية؛ مع العلم أن المصطلحين مترادفان في المعنى.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5" name="صورة 4" descr="62b1af9ca1b7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766" y="764704"/>
            <a:ext cx="1599436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0C07A8E-F8A9-473C-824D-3ADC00D30F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" t="1701" b="69950"/>
          <a:stretch/>
        </p:blipFill>
        <p:spPr>
          <a:xfrm>
            <a:off x="3078014" y="413214"/>
            <a:ext cx="8244703" cy="2223698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="" xmlns:a16="http://schemas.microsoft.com/office/drawing/2014/main" id="{DECA2D8D-E114-4A7E-87D7-15D7A4DD3691}"/>
              </a:ext>
            </a:extLst>
          </p:cNvPr>
          <p:cNvSpPr/>
          <p:nvPr/>
        </p:nvSpPr>
        <p:spPr>
          <a:xfrm>
            <a:off x="815938" y="2786058"/>
            <a:ext cx="10088800" cy="3214710"/>
          </a:xfrm>
          <a:prstGeom prst="roundRect">
            <a:avLst>
              <a:gd name="adj" fmla="val 13423"/>
            </a:avLst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rtl="1">
              <a:defRPr/>
            </a:pPr>
            <a:r>
              <a:rPr lang="ar-EG" sz="3600" b="1" dirty="0">
                <a:solidFill>
                  <a:schemeClr val="tx1"/>
                </a:solidFill>
              </a:rPr>
              <a:t>الإجابة على التساؤل حول استعمال مصطلح القانون ومصطلح النظام تتلخّص في عدة أوجه: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="" xmlns:a16="http://schemas.microsoft.com/office/drawing/2014/main" id="{9E1F675D-1224-4B24-BFC5-FDE5637B7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8214" y="912202"/>
            <a:ext cx="5401474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0960" tIns="30480" rIns="60960" bIns="3048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ar-EG" sz="4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مصطلح القانون ومصطلح النظام</a:t>
            </a:r>
            <a:endParaRPr lang="en-US" sz="4000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5" name="صورة 4" descr="62b1af9ca1b7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766" y="764704"/>
            <a:ext cx="159943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53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0C07A8E-F8A9-473C-824D-3ADC00D30F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" t="1701" b="69950"/>
          <a:stretch/>
        </p:blipFill>
        <p:spPr>
          <a:xfrm>
            <a:off x="5382270" y="413214"/>
            <a:ext cx="5940447" cy="2223698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="" xmlns:a16="http://schemas.microsoft.com/office/drawing/2014/main" id="{DECA2D8D-E114-4A7E-87D7-15D7A4DD3691}"/>
              </a:ext>
            </a:extLst>
          </p:cNvPr>
          <p:cNvSpPr/>
          <p:nvPr/>
        </p:nvSpPr>
        <p:spPr>
          <a:xfrm>
            <a:off x="815938" y="2786058"/>
            <a:ext cx="10326972" cy="3451254"/>
          </a:xfrm>
          <a:prstGeom prst="roundRect">
            <a:avLst>
              <a:gd name="adj" fmla="val 13423"/>
            </a:avLst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rtl="1">
              <a:defRPr/>
            </a:pPr>
            <a:r>
              <a:rPr lang="ar-EG" sz="3600" b="1" dirty="0">
                <a:solidFill>
                  <a:schemeClr val="tx1"/>
                </a:solidFill>
              </a:rPr>
              <a:t>مصطلح القانون ليس عربيًّا؛ قيل إنها كلمة (فارسية أو رومية أو يونانية)، وجرى تعريب هذه الكلمة للعربية بمعنى: "مقياس</a:t>
            </a:r>
          </a:p>
          <a:p>
            <a:pPr lvl="0" algn="ctr" rtl="1">
              <a:defRPr/>
            </a:pPr>
            <a:r>
              <a:rPr lang="ar-EG" sz="3600" b="1" dirty="0">
                <a:solidFill>
                  <a:schemeClr val="tx1"/>
                </a:solidFill>
              </a:rPr>
              <a:t>كل شيء" أو "العصى المستقيمة". فمصطلح النظام هو مرادف لمصطلح القانون لغويًّا، ولكن من حيث الأصل فمصطلح (النظام)</a:t>
            </a:r>
          </a:p>
          <a:p>
            <a:pPr lvl="0" algn="ctr" rtl="1">
              <a:defRPr/>
            </a:pPr>
            <a:r>
              <a:rPr lang="ar-EG" sz="3600" b="1" dirty="0">
                <a:solidFill>
                  <a:schemeClr val="tx1"/>
                </a:solidFill>
              </a:rPr>
              <a:t>هو المصطلح العربي.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="" xmlns:a16="http://schemas.microsoft.com/office/drawing/2014/main" id="{9E1F675D-1224-4B24-BFC5-FDE5637B7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2470" y="1066092"/>
            <a:ext cx="3097218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0960" tIns="30480" rIns="60960" bIns="3048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ar-EG" sz="6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أولا</a:t>
            </a:r>
            <a:endParaRPr lang="en-US" sz="6000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5" name="صورة 4" descr="62b1af9ca1b7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766" y="764704"/>
            <a:ext cx="159943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1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0C07A8E-F8A9-473C-824D-3ADC00D30F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" t="1701" b="69950"/>
          <a:stretch/>
        </p:blipFill>
        <p:spPr>
          <a:xfrm>
            <a:off x="5382270" y="413214"/>
            <a:ext cx="5940447" cy="2223698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="" xmlns:a16="http://schemas.microsoft.com/office/drawing/2014/main" id="{DECA2D8D-E114-4A7E-87D7-15D7A4DD3691}"/>
              </a:ext>
            </a:extLst>
          </p:cNvPr>
          <p:cNvSpPr/>
          <p:nvPr/>
        </p:nvSpPr>
        <p:spPr>
          <a:xfrm>
            <a:off x="815938" y="2786058"/>
            <a:ext cx="10326972" cy="3005850"/>
          </a:xfrm>
          <a:prstGeom prst="roundRect">
            <a:avLst>
              <a:gd name="adj" fmla="val 13423"/>
            </a:avLst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rtl="1">
              <a:defRPr/>
            </a:pPr>
            <a:r>
              <a:rPr lang="ar-EG" sz="3600" b="1" dirty="0">
                <a:solidFill>
                  <a:schemeClr val="tx1"/>
                </a:solidFill>
              </a:rPr>
              <a:t>مصطلح القانون -حاليًّا- يدل عى القواعد الإلزامية التي تفرضها الدولة بشكل عام، ولا مشاحة في الاصطلاح بين المفهومين.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="" xmlns:a16="http://schemas.microsoft.com/office/drawing/2014/main" id="{9E1F675D-1224-4B24-BFC5-FDE5637B7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2470" y="1066092"/>
            <a:ext cx="3097218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0960" tIns="30480" rIns="60960" bIns="3048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ar-EG" sz="6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ثانيا</a:t>
            </a:r>
            <a:endParaRPr lang="en-US" sz="6000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5" name="صورة 4" descr="62b1af9ca1b7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766" y="764704"/>
            <a:ext cx="159943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17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0C07A8E-F8A9-473C-824D-3ADC00D30F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" t="1701" b="69950"/>
          <a:stretch/>
        </p:blipFill>
        <p:spPr>
          <a:xfrm>
            <a:off x="5382270" y="413214"/>
            <a:ext cx="5940447" cy="2223698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="" xmlns:a16="http://schemas.microsoft.com/office/drawing/2014/main" id="{DECA2D8D-E114-4A7E-87D7-15D7A4DD3691}"/>
              </a:ext>
            </a:extLst>
          </p:cNvPr>
          <p:cNvSpPr/>
          <p:nvPr/>
        </p:nvSpPr>
        <p:spPr>
          <a:xfrm>
            <a:off x="815938" y="2786058"/>
            <a:ext cx="10326972" cy="2515150"/>
          </a:xfrm>
          <a:prstGeom prst="roundRect">
            <a:avLst>
              <a:gd name="adj" fmla="val 13423"/>
            </a:avLst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rtl="1">
              <a:defRPr/>
            </a:pPr>
            <a:r>
              <a:rPr lang="ar-EG" sz="3600" b="1" dirty="0">
                <a:solidFill>
                  <a:schemeClr val="tx1"/>
                </a:solidFill>
              </a:rPr>
              <a:t>إذا كان الحديث عن العلم أو المجال في ذاته فنقول: (علم القانون) وليس (علم النظام) لوضوح المعنى، والاتساق مع المصطلح لدى المدارس القانونية في أنحاء العالم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="" xmlns:a16="http://schemas.microsoft.com/office/drawing/2014/main" id="{9E1F675D-1224-4B24-BFC5-FDE5637B7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2470" y="1066092"/>
            <a:ext cx="3097218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0960" tIns="30480" rIns="60960" bIns="3048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ar-EG" sz="6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ثالثًا:</a:t>
            </a:r>
            <a:endParaRPr lang="en-US" sz="6000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5" name="صورة 4" descr="62b1af9ca1b7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766" y="764704"/>
            <a:ext cx="159943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61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0C07A8E-F8A9-473C-824D-3ADC00D30F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" t="1701" b="69950"/>
          <a:stretch/>
        </p:blipFill>
        <p:spPr>
          <a:xfrm>
            <a:off x="5382270" y="413214"/>
            <a:ext cx="5940447" cy="2223698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="" xmlns:a16="http://schemas.microsoft.com/office/drawing/2014/main" id="{DECA2D8D-E114-4A7E-87D7-15D7A4DD3691}"/>
              </a:ext>
            </a:extLst>
          </p:cNvPr>
          <p:cNvSpPr/>
          <p:nvPr/>
        </p:nvSpPr>
        <p:spPr>
          <a:xfrm>
            <a:off x="815938" y="2786058"/>
            <a:ext cx="10326972" cy="3451254"/>
          </a:xfrm>
          <a:prstGeom prst="roundRect">
            <a:avLst>
              <a:gd name="adj" fmla="val 13423"/>
            </a:avLst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rtl="1">
              <a:defRPr/>
            </a:pPr>
            <a:r>
              <a:rPr lang="ar-EG" sz="3600" b="1" dirty="0">
                <a:solidFill>
                  <a:schemeClr val="tx1"/>
                </a:solidFill>
              </a:rPr>
              <a:t>المملكة العربية السعودية صادقت على الكثير من القوانين العربية باسم " القانون" مثل: القانون (النظام) الموحد للتعدين لدول مجلس التعاون ( 1435 هـ).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="" xmlns:a16="http://schemas.microsoft.com/office/drawing/2014/main" id="{9E1F675D-1224-4B24-BFC5-FDE5637B7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2470" y="1066092"/>
            <a:ext cx="3097218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0960" tIns="30480" rIns="60960" bIns="3048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ar-EG" sz="6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رابعًا:</a:t>
            </a:r>
            <a:endParaRPr lang="en-US" sz="6000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5" name="صورة 4" descr="62b1af9ca1b7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766" y="764704"/>
            <a:ext cx="159943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5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8" grpId="0"/>
    </p:bldLst>
  </p:timing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498</TotalTime>
  <Words>460</Words>
  <Application>Microsoft Office PowerPoint</Application>
  <PresentationFormat>مخصص</PresentationFormat>
  <Paragraphs>58</Paragraphs>
  <Slides>18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3</vt:i4>
      </vt:variant>
      <vt:variant>
        <vt:lpstr>عناوين الشرائح</vt:lpstr>
      </vt:variant>
      <vt:variant>
        <vt:i4>18</vt:i4>
      </vt:variant>
    </vt:vector>
  </HeadingPairs>
  <TitlesOfParts>
    <vt:vector size="21" baseType="lpstr">
      <vt:lpstr>نسق Office</vt:lpstr>
      <vt:lpstr>1_نسق Office</vt:lpstr>
      <vt:lpstr>2_نسق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win</dc:creator>
  <cp:lastModifiedBy>hp</cp:lastModifiedBy>
  <cp:revision>74</cp:revision>
  <dcterms:created xsi:type="dcterms:W3CDTF">2023-07-27T13:16:41Z</dcterms:created>
  <dcterms:modified xsi:type="dcterms:W3CDTF">2023-08-30T08:34:59Z</dcterms:modified>
</cp:coreProperties>
</file>