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637" r:id="rId2"/>
    <p:sldId id="636" r:id="rId3"/>
    <p:sldId id="638" r:id="rId4"/>
    <p:sldId id="639" r:id="rId5"/>
    <p:sldId id="640" r:id="rId6"/>
    <p:sldId id="641" r:id="rId7"/>
    <p:sldId id="642" r:id="rId8"/>
    <p:sldId id="643" r:id="rId9"/>
    <p:sldId id="644" r:id="rId10"/>
    <p:sldId id="645" r:id="rId11"/>
    <p:sldId id="646" r:id="rId12"/>
    <p:sldId id="647" r:id="rId13"/>
    <p:sldId id="648" r:id="rId14"/>
    <p:sldId id="649" r:id="rId15"/>
    <p:sldId id="662" r:id="rId16"/>
    <p:sldId id="663" r:id="rId17"/>
    <p:sldId id="664" r:id="rId18"/>
    <p:sldId id="665" r:id="rId19"/>
    <p:sldId id="666" r:id="rId20"/>
    <p:sldId id="667" r:id="rId21"/>
    <p:sldId id="668" r:id="rId22"/>
    <p:sldId id="650" r:id="rId23"/>
    <p:sldId id="652" r:id="rId24"/>
    <p:sldId id="654" r:id="rId25"/>
    <p:sldId id="651" r:id="rId26"/>
    <p:sldId id="655" r:id="rId27"/>
    <p:sldId id="656" r:id="rId28"/>
    <p:sldId id="657" r:id="rId29"/>
    <p:sldId id="658" r:id="rId30"/>
    <p:sldId id="659" r:id="rId31"/>
    <p:sldId id="660" r:id="rId32"/>
    <p:sldId id="661" r:id="rId33"/>
    <p:sldId id="669" r:id="rId34"/>
    <p:sldId id="670" r:id="rId35"/>
    <p:sldId id="671" r:id="rId36"/>
    <p:sldId id="672" r:id="rId37"/>
    <p:sldId id="673" r:id="rId38"/>
    <p:sldId id="674" r:id="rId39"/>
    <p:sldId id="675" r:id="rId40"/>
    <p:sldId id="676" r:id="rId41"/>
    <p:sldId id="677" r:id="rId42"/>
    <p:sldId id="678" r:id="rId43"/>
    <p:sldId id="679" r:id="rId44"/>
    <p:sldId id="680" r:id="rId45"/>
    <p:sldId id="681" r:id="rId46"/>
    <p:sldId id="682" r:id="rId47"/>
    <p:sldId id="683" r:id="rId48"/>
    <p:sldId id="684" r:id="rId49"/>
    <p:sldId id="685" r:id="rId50"/>
    <p:sldId id="686" r:id="rId51"/>
    <p:sldId id="687" r:id="rId52"/>
    <p:sldId id="688" r:id="rId53"/>
    <p:sldId id="689" r:id="rId54"/>
    <p:sldId id="690" r:id="rId55"/>
    <p:sldId id="691" r:id="rId56"/>
    <p:sldId id="692" r:id="rId57"/>
    <p:sldId id="693" r:id="rId58"/>
    <p:sldId id="694" r:id="rId59"/>
    <p:sldId id="695" r:id="rId60"/>
    <p:sldId id="696" r:id="rId61"/>
    <p:sldId id="697" r:id="rId62"/>
    <p:sldId id="698" r:id="rId63"/>
    <p:sldId id="699" r:id="rId64"/>
    <p:sldId id="700" r:id="rId65"/>
    <p:sldId id="701" r:id="rId66"/>
    <p:sldId id="702" r:id="rId67"/>
    <p:sldId id="703" r:id="rId68"/>
    <p:sldId id="704" r:id="rId69"/>
    <p:sldId id="705" r:id="rId70"/>
    <p:sldId id="706" r:id="rId71"/>
    <p:sldId id="707" r:id="rId72"/>
    <p:sldId id="708" r:id="rId73"/>
    <p:sldId id="709" r:id="rId74"/>
    <p:sldId id="710" r:id="rId75"/>
    <p:sldId id="711" r:id="rId76"/>
    <p:sldId id="712" r:id="rId77"/>
    <p:sldId id="714" r:id="rId78"/>
    <p:sldId id="713" r:id="rId79"/>
    <p:sldId id="715" r:id="rId80"/>
  </p:sldIdLst>
  <p:sldSz cx="9144000" cy="6858000" type="screen4x3"/>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UBAI STORE" initials="DS" lastIdx="2" clrIdx="0">
    <p:extLst>
      <p:ext uri="{19B8F6BF-5375-455C-9EA6-DF929625EA0E}">
        <p15:presenceInfo xmlns="" xmlns:p15="http://schemas.microsoft.com/office/powerpoint/2012/main" userId="DUBAI STOR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CC66"/>
    <a:srgbClr val="DDFDBF"/>
    <a:srgbClr val="EDCBB1"/>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نمط فاتح 1 - تمييز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نمط فاتح 1 - تمييز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0A15C55-8517-42AA-B614-E9B94910E393}" styleName="نمط متوسط 2 - تميي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نمط متوسط 2 - تميي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نمط متوسط 2 - تميي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CAF9ED-07DC-4A11-8D7F-57B35C25682E}" styleName="نمط متوسط 1 - تميي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نمط متوسط 1 - تميي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نمط متوسط 1 - تميي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النمط المتوسط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2DE63D5-997A-4646-A377-4702673A728D}" styleName="نمط فاتح 2 - تمييز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505E3EF-67EA-436B-97B2-0124C06EBD24}" styleName="نمط متوسط 4 - تميي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9981" autoAdjust="0"/>
    <p:restoredTop sz="94660"/>
  </p:normalViewPr>
  <p:slideViewPr>
    <p:cSldViewPr>
      <p:cViewPr>
        <p:scale>
          <a:sx n="81" d="100"/>
          <a:sy n="81" d="100"/>
        </p:scale>
        <p:origin x="-876"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endParaRPr lang="ar-EG"/>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ar-EG"/>
          </a:p>
        </p:txBody>
      </p:sp>
      <p:sp>
        <p:nvSpPr>
          <p:cNvPr id="4" name="عنصر نائب للتاريخ 3"/>
          <p:cNvSpPr>
            <a:spLocks noGrp="1"/>
          </p:cNvSpPr>
          <p:nvPr>
            <p:ph type="dt" sz="half" idx="10"/>
          </p:nvPr>
        </p:nvSpPr>
        <p:spPr/>
        <p:txBody>
          <a:bodyPr/>
          <a:lstStyle/>
          <a:p>
            <a:fld id="{51AAED5F-5347-4CC4-84E6-00676B004256}" type="datetimeFigureOut">
              <a:rPr lang="ar-EG" smtClean="0"/>
              <a:pPr/>
              <a:t>14/02/1445</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2906B87F-97B9-4994-9B6C-8B3F6820BBE4}" type="slidenum">
              <a:rPr lang="ar-EG" smtClean="0"/>
              <a:pPr/>
              <a:t>‹#›</a:t>
            </a:fld>
            <a:endParaRPr lang="ar-EG"/>
          </a:p>
        </p:txBody>
      </p:sp>
    </p:spTree>
    <p:extLst>
      <p:ext uri="{BB962C8B-B14F-4D97-AF65-F5344CB8AC3E}">
        <p14:creationId xmlns:p14="http://schemas.microsoft.com/office/powerpoint/2010/main" val="4043711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EG"/>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p:cNvSpPr>
            <a:spLocks noGrp="1"/>
          </p:cNvSpPr>
          <p:nvPr>
            <p:ph type="dt" sz="half" idx="10"/>
          </p:nvPr>
        </p:nvSpPr>
        <p:spPr/>
        <p:txBody>
          <a:bodyPr/>
          <a:lstStyle/>
          <a:p>
            <a:fld id="{51AAED5F-5347-4CC4-84E6-00676B004256}" type="datetimeFigureOut">
              <a:rPr lang="ar-EG" smtClean="0"/>
              <a:pPr/>
              <a:t>14/02/1445</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2906B87F-97B9-4994-9B6C-8B3F6820BBE4}" type="slidenum">
              <a:rPr lang="ar-EG" smtClean="0"/>
              <a:pPr/>
              <a:t>‹#›</a:t>
            </a:fld>
            <a:endParaRPr lang="ar-EG"/>
          </a:p>
        </p:txBody>
      </p:sp>
    </p:spTree>
    <p:extLst>
      <p:ext uri="{BB962C8B-B14F-4D97-AF65-F5344CB8AC3E}">
        <p14:creationId xmlns:p14="http://schemas.microsoft.com/office/powerpoint/2010/main" val="2416831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ar-EG"/>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p:cNvSpPr>
            <a:spLocks noGrp="1"/>
          </p:cNvSpPr>
          <p:nvPr>
            <p:ph type="dt" sz="half" idx="10"/>
          </p:nvPr>
        </p:nvSpPr>
        <p:spPr/>
        <p:txBody>
          <a:bodyPr/>
          <a:lstStyle/>
          <a:p>
            <a:fld id="{51AAED5F-5347-4CC4-84E6-00676B004256}" type="datetimeFigureOut">
              <a:rPr lang="ar-EG" smtClean="0"/>
              <a:pPr/>
              <a:t>14/02/1445</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2906B87F-97B9-4994-9B6C-8B3F6820BBE4}" type="slidenum">
              <a:rPr lang="ar-EG" smtClean="0"/>
              <a:pPr/>
              <a:t>‹#›</a:t>
            </a:fld>
            <a:endParaRPr lang="ar-EG"/>
          </a:p>
        </p:txBody>
      </p:sp>
    </p:spTree>
    <p:extLst>
      <p:ext uri="{BB962C8B-B14F-4D97-AF65-F5344CB8AC3E}">
        <p14:creationId xmlns:p14="http://schemas.microsoft.com/office/powerpoint/2010/main" val="1512683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EG"/>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p:cNvSpPr>
            <a:spLocks noGrp="1"/>
          </p:cNvSpPr>
          <p:nvPr>
            <p:ph type="dt" sz="half" idx="10"/>
          </p:nvPr>
        </p:nvSpPr>
        <p:spPr/>
        <p:txBody>
          <a:bodyPr/>
          <a:lstStyle/>
          <a:p>
            <a:fld id="{51AAED5F-5347-4CC4-84E6-00676B004256}" type="datetimeFigureOut">
              <a:rPr lang="ar-EG" smtClean="0"/>
              <a:pPr/>
              <a:t>14/02/1445</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2906B87F-97B9-4994-9B6C-8B3F6820BBE4}" type="slidenum">
              <a:rPr lang="ar-EG" smtClean="0"/>
              <a:pPr/>
              <a:t>‹#›</a:t>
            </a:fld>
            <a:endParaRPr lang="ar-EG"/>
          </a:p>
        </p:txBody>
      </p:sp>
    </p:spTree>
    <p:extLst>
      <p:ext uri="{BB962C8B-B14F-4D97-AF65-F5344CB8AC3E}">
        <p14:creationId xmlns:p14="http://schemas.microsoft.com/office/powerpoint/2010/main" val="2627757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endParaRPr lang="ar-EG"/>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51AAED5F-5347-4CC4-84E6-00676B004256}" type="datetimeFigureOut">
              <a:rPr lang="ar-EG" smtClean="0"/>
              <a:pPr/>
              <a:t>14/02/1445</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2906B87F-97B9-4994-9B6C-8B3F6820BBE4}" type="slidenum">
              <a:rPr lang="ar-EG" smtClean="0"/>
              <a:pPr/>
              <a:t>‹#›</a:t>
            </a:fld>
            <a:endParaRPr lang="ar-EG"/>
          </a:p>
        </p:txBody>
      </p:sp>
    </p:spTree>
    <p:extLst>
      <p:ext uri="{BB962C8B-B14F-4D97-AF65-F5344CB8AC3E}">
        <p14:creationId xmlns:p14="http://schemas.microsoft.com/office/powerpoint/2010/main" val="561431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EG"/>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عنصر نائب للتاريخ 4"/>
          <p:cNvSpPr>
            <a:spLocks noGrp="1"/>
          </p:cNvSpPr>
          <p:nvPr>
            <p:ph type="dt" sz="half" idx="10"/>
          </p:nvPr>
        </p:nvSpPr>
        <p:spPr/>
        <p:txBody>
          <a:bodyPr/>
          <a:lstStyle/>
          <a:p>
            <a:fld id="{51AAED5F-5347-4CC4-84E6-00676B004256}" type="datetimeFigureOut">
              <a:rPr lang="ar-EG" smtClean="0"/>
              <a:pPr/>
              <a:t>14/02/1445</a:t>
            </a:fld>
            <a:endParaRPr lang="ar-EG"/>
          </a:p>
        </p:txBody>
      </p:sp>
      <p:sp>
        <p:nvSpPr>
          <p:cNvPr id="6" name="عنصر نائب للتذييل 5"/>
          <p:cNvSpPr>
            <a:spLocks noGrp="1"/>
          </p:cNvSpPr>
          <p:nvPr>
            <p:ph type="ftr" sz="quarter" idx="11"/>
          </p:nvPr>
        </p:nvSpPr>
        <p:spPr/>
        <p:txBody>
          <a:bodyPr/>
          <a:lstStyle/>
          <a:p>
            <a:endParaRPr lang="ar-EG"/>
          </a:p>
        </p:txBody>
      </p:sp>
      <p:sp>
        <p:nvSpPr>
          <p:cNvPr id="7" name="عنصر نائب لرقم الشريحة 6"/>
          <p:cNvSpPr>
            <a:spLocks noGrp="1"/>
          </p:cNvSpPr>
          <p:nvPr>
            <p:ph type="sldNum" sz="quarter" idx="12"/>
          </p:nvPr>
        </p:nvSpPr>
        <p:spPr/>
        <p:txBody>
          <a:bodyPr/>
          <a:lstStyle/>
          <a:p>
            <a:fld id="{2906B87F-97B9-4994-9B6C-8B3F6820BBE4}" type="slidenum">
              <a:rPr lang="ar-EG" smtClean="0"/>
              <a:pPr/>
              <a:t>‹#›</a:t>
            </a:fld>
            <a:endParaRPr lang="ar-EG"/>
          </a:p>
        </p:txBody>
      </p:sp>
    </p:spTree>
    <p:extLst>
      <p:ext uri="{BB962C8B-B14F-4D97-AF65-F5344CB8AC3E}">
        <p14:creationId xmlns:p14="http://schemas.microsoft.com/office/powerpoint/2010/main" val="1217207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ar-EG"/>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7" name="عنصر نائب للتاريخ 6"/>
          <p:cNvSpPr>
            <a:spLocks noGrp="1"/>
          </p:cNvSpPr>
          <p:nvPr>
            <p:ph type="dt" sz="half" idx="10"/>
          </p:nvPr>
        </p:nvSpPr>
        <p:spPr/>
        <p:txBody>
          <a:bodyPr/>
          <a:lstStyle/>
          <a:p>
            <a:fld id="{51AAED5F-5347-4CC4-84E6-00676B004256}" type="datetimeFigureOut">
              <a:rPr lang="ar-EG" smtClean="0"/>
              <a:pPr/>
              <a:t>14/02/1445</a:t>
            </a:fld>
            <a:endParaRPr lang="ar-EG"/>
          </a:p>
        </p:txBody>
      </p:sp>
      <p:sp>
        <p:nvSpPr>
          <p:cNvPr id="8" name="عنصر نائب للتذييل 7"/>
          <p:cNvSpPr>
            <a:spLocks noGrp="1"/>
          </p:cNvSpPr>
          <p:nvPr>
            <p:ph type="ftr" sz="quarter" idx="11"/>
          </p:nvPr>
        </p:nvSpPr>
        <p:spPr/>
        <p:txBody>
          <a:bodyPr/>
          <a:lstStyle/>
          <a:p>
            <a:endParaRPr lang="ar-EG"/>
          </a:p>
        </p:txBody>
      </p:sp>
      <p:sp>
        <p:nvSpPr>
          <p:cNvPr id="9" name="عنصر نائب لرقم الشريحة 8"/>
          <p:cNvSpPr>
            <a:spLocks noGrp="1"/>
          </p:cNvSpPr>
          <p:nvPr>
            <p:ph type="sldNum" sz="quarter" idx="12"/>
          </p:nvPr>
        </p:nvSpPr>
        <p:spPr/>
        <p:txBody>
          <a:bodyPr/>
          <a:lstStyle/>
          <a:p>
            <a:fld id="{2906B87F-97B9-4994-9B6C-8B3F6820BBE4}" type="slidenum">
              <a:rPr lang="ar-EG" smtClean="0"/>
              <a:pPr/>
              <a:t>‹#›</a:t>
            </a:fld>
            <a:endParaRPr lang="ar-EG"/>
          </a:p>
        </p:txBody>
      </p:sp>
    </p:spTree>
    <p:extLst>
      <p:ext uri="{BB962C8B-B14F-4D97-AF65-F5344CB8AC3E}">
        <p14:creationId xmlns:p14="http://schemas.microsoft.com/office/powerpoint/2010/main" val="4142088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EG"/>
          </a:p>
        </p:txBody>
      </p:sp>
      <p:sp>
        <p:nvSpPr>
          <p:cNvPr id="3" name="عنصر نائب للتاريخ 2"/>
          <p:cNvSpPr>
            <a:spLocks noGrp="1"/>
          </p:cNvSpPr>
          <p:nvPr>
            <p:ph type="dt" sz="half" idx="10"/>
          </p:nvPr>
        </p:nvSpPr>
        <p:spPr/>
        <p:txBody>
          <a:bodyPr/>
          <a:lstStyle/>
          <a:p>
            <a:fld id="{51AAED5F-5347-4CC4-84E6-00676B004256}" type="datetimeFigureOut">
              <a:rPr lang="ar-EG" smtClean="0"/>
              <a:pPr/>
              <a:t>14/02/1445</a:t>
            </a:fld>
            <a:endParaRPr lang="ar-EG"/>
          </a:p>
        </p:txBody>
      </p:sp>
      <p:sp>
        <p:nvSpPr>
          <p:cNvPr id="4" name="عنصر نائب للتذييل 3"/>
          <p:cNvSpPr>
            <a:spLocks noGrp="1"/>
          </p:cNvSpPr>
          <p:nvPr>
            <p:ph type="ftr" sz="quarter" idx="11"/>
          </p:nvPr>
        </p:nvSpPr>
        <p:spPr/>
        <p:txBody>
          <a:bodyPr/>
          <a:lstStyle/>
          <a:p>
            <a:endParaRPr lang="ar-EG"/>
          </a:p>
        </p:txBody>
      </p:sp>
      <p:sp>
        <p:nvSpPr>
          <p:cNvPr id="5" name="عنصر نائب لرقم الشريحة 4"/>
          <p:cNvSpPr>
            <a:spLocks noGrp="1"/>
          </p:cNvSpPr>
          <p:nvPr>
            <p:ph type="sldNum" sz="quarter" idx="12"/>
          </p:nvPr>
        </p:nvSpPr>
        <p:spPr/>
        <p:txBody>
          <a:bodyPr/>
          <a:lstStyle/>
          <a:p>
            <a:fld id="{2906B87F-97B9-4994-9B6C-8B3F6820BBE4}" type="slidenum">
              <a:rPr lang="ar-EG" smtClean="0"/>
              <a:pPr/>
              <a:t>‹#›</a:t>
            </a:fld>
            <a:endParaRPr lang="ar-EG"/>
          </a:p>
        </p:txBody>
      </p:sp>
    </p:spTree>
    <p:extLst>
      <p:ext uri="{BB962C8B-B14F-4D97-AF65-F5344CB8AC3E}">
        <p14:creationId xmlns:p14="http://schemas.microsoft.com/office/powerpoint/2010/main" val="1201259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51AAED5F-5347-4CC4-84E6-00676B004256}" type="datetimeFigureOut">
              <a:rPr lang="ar-EG" smtClean="0"/>
              <a:pPr/>
              <a:t>14/02/1445</a:t>
            </a:fld>
            <a:endParaRPr lang="ar-EG"/>
          </a:p>
        </p:txBody>
      </p:sp>
      <p:sp>
        <p:nvSpPr>
          <p:cNvPr id="3" name="عنصر نائب للتذييل 2"/>
          <p:cNvSpPr>
            <a:spLocks noGrp="1"/>
          </p:cNvSpPr>
          <p:nvPr>
            <p:ph type="ftr" sz="quarter" idx="11"/>
          </p:nvPr>
        </p:nvSpPr>
        <p:spPr/>
        <p:txBody>
          <a:bodyPr/>
          <a:lstStyle/>
          <a:p>
            <a:endParaRPr lang="ar-EG"/>
          </a:p>
        </p:txBody>
      </p:sp>
      <p:sp>
        <p:nvSpPr>
          <p:cNvPr id="4" name="عنصر نائب لرقم الشريحة 3"/>
          <p:cNvSpPr>
            <a:spLocks noGrp="1"/>
          </p:cNvSpPr>
          <p:nvPr>
            <p:ph type="sldNum" sz="quarter" idx="12"/>
          </p:nvPr>
        </p:nvSpPr>
        <p:spPr/>
        <p:txBody>
          <a:bodyPr/>
          <a:lstStyle/>
          <a:p>
            <a:fld id="{2906B87F-97B9-4994-9B6C-8B3F6820BBE4}" type="slidenum">
              <a:rPr lang="ar-EG" smtClean="0"/>
              <a:pPr/>
              <a:t>‹#›</a:t>
            </a:fld>
            <a:endParaRPr lang="ar-EG"/>
          </a:p>
        </p:txBody>
      </p:sp>
    </p:spTree>
    <p:extLst>
      <p:ext uri="{BB962C8B-B14F-4D97-AF65-F5344CB8AC3E}">
        <p14:creationId xmlns:p14="http://schemas.microsoft.com/office/powerpoint/2010/main" val="4121344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endParaRPr lang="ar-EG"/>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51AAED5F-5347-4CC4-84E6-00676B004256}" type="datetimeFigureOut">
              <a:rPr lang="ar-EG" smtClean="0"/>
              <a:pPr/>
              <a:t>14/02/1445</a:t>
            </a:fld>
            <a:endParaRPr lang="ar-EG"/>
          </a:p>
        </p:txBody>
      </p:sp>
      <p:sp>
        <p:nvSpPr>
          <p:cNvPr id="6" name="عنصر نائب للتذييل 5"/>
          <p:cNvSpPr>
            <a:spLocks noGrp="1"/>
          </p:cNvSpPr>
          <p:nvPr>
            <p:ph type="ftr" sz="quarter" idx="11"/>
          </p:nvPr>
        </p:nvSpPr>
        <p:spPr/>
        <p:txBody>
          <a:bodyPr/>
          <a:lstStyle/>
          <a:p>
            <a:endParaRPr lang="ar-EG"/>
          </a:p>
        </p:txBody>
      </p:sp>
      <p:sp>
        <p:nvSpPr>
          <p:cNvPr id="7" name="عنصر نائب لرقم الشريحة 6"/>
          <p:cNvSpPr>
            <a:spLocks noGrp="1"/>
          </p:cNvSpPr>
          <p:nvPr>
            <p:ph type="sldNum" sz="quarter" idx="12"/>
          </p:nvPr>
        </p:nvSpPr>
        <p:spPr/>
        <p:txBody>
          <a:bodyPr/>
          <a:lstStyle/>
          <a:p>
            <a:fld id="{2906B87F-97B9-4994-9B6C-8B3F6820BBE4}" type="slidenum">
              <a:rPr lang="ar-EG" smtClean="0"/>
              <a:pPr/>
              <a:t>‹#›</a:t>
            </a:fld>
            <a:endParaRPr lang="ar-EG"/>
          </a:p>
        </p:txBody>
      </p:sp>
    </p:spTree>
    <p:extLst>
      <p:ext uri="{BB962C8B-B14F-4D97-AF65-F5344CB8AC3E}">
        <p14:creationId xmlns:p14="http://schemas.microsoft.com/office/powerpoint/2010/main" val="3327392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endParaRPr lang="ar-EG"/>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51AAED5F-5347-4CC4-84E6-00676B004256}" type="datetimeFigureOut">
              <a:rPr lang="ar-EG" smtClean="0"/>
              <a:pPr/>
              <a:t>14/02/1445</a:t>
            </a:fld>
            <a:endParaRPr lang="ar-EG"/>
          </a:p>
        </p:txBody>
      </p:sp>
      <p:sp>
        <p:nvSpPr>
          <p:cNvPr id="6" name="عنصر نائب للتذييل 5"/>
          <p:cNvSpPr>
            <a:spLocks noGrp="1"/>
          </p:cNvSpPr>
          <p:nvPr>
            <p:ph type="ftr" sz="quarter" idx="11"/>
          </p:nvPr>
        </p:nvSpPr>
        <p:spPr/>
        <p:txBody>
          <a:bodyPr/>
          <a:lstStyle/>
          <a:p>
            <a:endParaRPr lang="ar-EG"/>
          </a:p>
        </p:txBody>
      </p:sp>
      <p:sp>
        <p:nvSpPr>
          <p:cNvPr id="7" name="عنصر نائب لرقم الشريحة 6"/>
          <p:cNvSpPr>
            <a:spLocks noGrp="1"/>
          </p:cNvSpPr>
          <p:nvPr>
            <p:ph type="sldNum" sz="quarter" idx="12"/>
          </p:nvPr>
        </p:nvSpPr>
        <p:spPr/>
        <p:txBody>
          <a:bodyPr/>
          <a:lstStyle/>
          <a:p>
            <a:fld id="{2906B87F-97B9-4994-9B6C-8B3F6820BBE4}" type="slidenum">
              <a:rPr lang="ar-EG" smtClean="0"/>
              <a:pPr/>
              <a:t>‹#›</a:t>
            </a:fld>
            <a:endParaRPr lang="ar-EG"/>
          </a:p>
        </p:txBody>
      </p:sp>
    </p:spTree>
    <p:extLst>
      <p:ext uri="{BB962C8B-B14F-4D97-AF65-F5344CB8AC3E}">
        <p14:creationId xmlns:p14="http://schemas.microsoft.com/office/powerpoint/2010/main" val="187821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000" t="-2000" r="-2000" b="-2000"/>
          </a:stretch>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endParaRPr lang="ar-EG"/>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1AAED5F-5347-4CC4-84E6-00676B004256}" type="datetimeFigureOut">
              <a:rPr lang="ar-EG" smtClean="0"/>
              <a:pPr/>
              <a:t>14/02/1445</a:t>
            </a:fld>
            <a:endParaRPr lang="ar-EG"/>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906B87F-97B9-4994-9B6C-8B3F6820BBE4}" type="slidenum">
              <a:rPr lang="ar-EG" smtClean="0"/>
              <a:pPr/>
              <a:t>‹#›</a:t>
            </a:fld>
            <a:endParaRPr lang="ar-EG"/>
          </a:p>
        </p:txBody>
      </p:sp>
    </p:spTree>
    <p:extLst>
      <p:ext uri="{BB962C8B-B14F-4D97-AF65-F5344CB8AC3E}">
        <p14:creationId xmlns:p14="http://schemas.microsoft.com/office/powerpoint/2010/main" val="2703137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hyperlink" Target="https://twitter.com/adel_anmas?t=VRFjOCwIDgCT684DxbKbQQ&amp;s=09"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مربع نص 1">
            <a:extLst>
              <a:ext uri="{FF2B5EF4-FFF2-40B4-BE49-F238E27FC236}">
                <a16:creationId xmlns="" xmlns:a16="http://schemas.microsoft.com/office/drawing/2014/main" id="{92A8EB87-077F-F38B-C1AA-CCA13DD725E3}"/>
              </a:ext>
            </a:extLst>
          </p:cNvPr>
          <p:cNvSpPr txBox="1"/>
          <p:nvPr/>
        </p:nvSpPr>
        <p:spPr>
          <a:xfrm>
            <a:off x="1763688" y="1484784"/>
            <a:ext cx="5616624" cy="1107996"/>
          </a:xfrm>
          <a:prstGeom prst="rect">
            <a:avLst/>
          </a:prstGeom>
          <a:noFill/>
        </p:spPr>
        <p:txBody>
          <a:bodyPr wrap="square" rtlCol="0">
            <a:spAutoFit/>
          </a:bodyPr>
          <a:lstStyle/>
          <a:p>
            <a:r>
              <a:rPr lang="ar-EG" sz="66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تقويم الوحدة الأولى</a:t>
            </a:r>
            <a:endParaRPr lang="en-US" sz="66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pic>
        <p:nvPicPr>
          <p:cNvPr id="3" name="صورة 2" descr="62b1af9ca1b79.png"/>
          <p:cNvPicPr>
            <a:picLocks noChangeAspect="1"/>
          </p:cNvPicPr>
          <p:nvPr/>
        </p:nvPicPr>
        <p:blipFill>
          <a:blip r:embed="rId3" cstate="print"/>
          <a:stretch>
            <a:fillRect/>
          </a:stretch>
        </p:blipFill>
        <p:spPr>
          <a:xfrm>
            <a:off x="5940152" y="4437112"/>
            <a:ext cx="1599436" cy="864096"/>
          </a:xfrm>
          <a:prstGeom prst="rect">
            <a:avLst/>
          </a:prstGeom>
        </p:spPr>
      </p:pic>
      <p:sp>
        <p:nvSpPr>
          <p:cNvPr id="4" name="مربع نص 3"/>
          <p:cNvSpPr txBox="1"/>
          <p:nvPr/>
        </p:nvSpPr>
        <p:spPr>
          <a:xfrm>
            <a:off x="4716016" y="5589240"/>
            <a:ext cx="4006225" cy="461665"/>
          </a:xfrm>
          <a:prstGeom prst="rect">
            <a:avLst/>
          </a:prstGeom>
          <a:noFill/>
        </p:spPr>
        <p:txBody>
          <a:bodyPr wrap="none" rtlCol="1">
            <a:spAutoFit/>
          </a:bodyPr>
          <a:lstStyle/>
          <a:p>
            <a:r>
              <a:rPr lang="ar-SA" sz="2400" dirty="0" smtClean="0">
                <a:solidFill>
                  <a:schemeClr val="accent6"/>
                </a:solidFill>
                <a:cs typeface="PT Bold Heading" pitchFamily="2" charset="-78"/>
              </a:rPr>
              <a:t>معلم </a:t>
            </a:r>
            <a:r>
              <a:rPr lang="ar-SA" sz="2400" dirty="0" err="1" smtClean="0">
                <a:solidFill>
                  <a:schemeClr val="accent6"/>
                </a:solidFill>
                <a:cs typeface="PT Bold Heading" pitchFamily="2" charset="-78"/>
              </a:rPr>
              <a:t>المادة </a:t>
            </a:r>
            <a:r>
              <a:rPr lang="ar-SA" sz="2400" dirty="0" smtClean="0">
                <a:solidFill>
                  <a:schemeClr val="accent6"/>
                </a:solidFill>
                <a:cs typeface="PT Bold Heading" pitchFamily="2" charset="-78"/>
              </a:rPr>
              <a:t>: عادل مسفر الشهري </a:t>
            </a:r>
            <a:endParaRPr lang="ar-SA" sz="2400" dirty="0">
              <a:solidFill>
                <a:schemeClr val="accent6"/>
              </a:solidFill>
              <a:cs typeface="PT Bold Heading" pitchFamily="2" charset="-78"/>
            </a:endParaRPr>
          </a:p>
        </p:txBody>
      </p:sp>
      <p:pic>
        <p:nvPicPr>
          <p:cNvPr id="5" name="Picture 2" descr="بعض خدمات تويتر لن تكون مجانية.. قريباً - MnAmerica">
            <a:hlinkClick r:id="rId4"/>
          </p:cNvPr>
          <p:cNvPicPr>
            <a:picLocks noChangeAspect="1" noChangeArrowheads="1"/>
          </p:cNvPicPr>
          <p:nvPr/>
        </p:nvPicPr>
        <p:blipFill>
          <a:blip r:embed="rId5" cstate="print">
            <a:clrChange>
              <a:clrFrom>
                <a:srgbClr val="F7F3F2"/>
              </a:clrFrom>
              <a:clrTo>
                <a:srgbClr val="F7F3F2">
                  <a:alpha val="0"/>
                </a:srgbClr>
              </a:clrTo>
            </a:clrChange>
          </a:blip>
          <a:srcRect/>
          <a:stretch>
            <a:fillRect/>
          </a:stretch>
        </p:blipFill>
        <p:spPr bwMode="auto">
          <a:xfrm>
            <a:off x="6516216" y="6021288"/>
            <a:ext cx="800939" cy="576064"/>
          </a:xfrm>
          <a:prstGeom prst="rect">
            <a:avLst/>
          </a:prstGeom>
          <a:noFill/>
        </p:spPr>
      </p:pic>
    </p:spTree>
    <p:extLst>
      <p:ext uri="{BB962C8B-B14F-4D97-AF65-F5344CB8AC3E}">
        <p14:creationId xmlns:p14="http://schemas.microsoft.com/office/powerpoint/2010/main" val="3564287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 xmlns:a16="http://schemas.microsoft.com/office/drawing/2014/main" id="{94845EDB-9022-476C-F7D1-2284CA315569}"/>
              </a:ext>
            </a:extLst>
          </p:cNvPr>
          <p:cNvSpPr txBox="1"/>
          <p:nvPr/>
        </p:nvSpPr>
        <p:spPr>
          <a:xfrm>
            <a:off x="1664804" y="1268760"/>
            <a:ext cx="5814392" cy="1200329"/>
          </a:xfrm>
          <a:prstGeom prst="rect">
            <a:avLst/>
          </a:prstGeom>
          <a:noFill/>
        </p:spPr>
        <p:txBody>
          <a:bodyPr wrap="square">
            <a:spAutoFit/>
          </a:bodyPr>
          <a:lstStyle/>
          <a:p>
            <a:pPr algn="r" rtl="1">
              <a:spcBef>
                <a:spcPts val="0"/>
              </a:spcBef>
              <a:spcAft>
                <a:spcPts val="500"/>
              </a:spcAft>
            </a:pPr>
            <a:r>
              <a:rPr lang="ar-EG" sz="3600" b="1" i="0" u="none" strike="noStrike" dirty="0">
                <a:solidFill>
                  <a:srgbClr val="713B00"/>
                </a:solidFill>
                <a:effectLst/>
                <a:latin typeface="Arial" panose="020B0604020202020204" pitchFamily="34" charset="0"/>
              </a:rPr>
              <a:t>وفي النهاية سألبس قبعة التفكير الزرقاء                 لأنظم</a:t>
            </a:r>
            <a:endParaRPr lang="en-US" sz="3200" b="1" dirty="0"/>
          </a:p>
        </p:txBody>
      </p:sp>
      <p:sp>
        <p:nvSpPr>
          <p:cNvPr id="8" name="مربع نص 7">
            <a:extLst>
              <a:ext uri="{FF2B5EF4-FFF2-40B4-BE49-F238E27FC236}">
                <a16:creationId xmlns="" xmlns:a16="http://schemas.microsoft.com/office/drawing/2014/main" id="{02908190-D9A0-598B-178E-49AA08AF61E2}"/>
              </a:ext>
            </a:extLst>
          </p:cNvPr>
          <p:cNvSpPr txBox="1"/>
          <p:nvPr/>
        </p:nvSpPr>
        <p:spPr>
          <a:xfrm>
            <a:off x="1547664" y="4221088"/>
            <a:ext cx="6552728" cy="646331"/>
          </a:xfrm>
          <a:prstGeom prst="rect">
            <a:avLst/>
          </a:prstGeom>
          <a:noFill/>
        </p:spPr>
        <p:txBody>
          <a:bodyPr wrap="square" rtlCol="0">
            <a:spAutoFit/>
          </a:bodyPr>
          <a:lstStyle/>
          <a:p>
            <a:r>
              <a:rPr lang="ar-EG" dirty="0"/>
              <a:t>....................................................................................................................................................................................................</a:t>
            </a:r>
            <a:endParaRPr lang="en-US" dirty="0"/>
          </a:p>
        </p:txBody>
      </p:sp>
      <p:pic>
        <p:nvPicPr>
          <p:cNvPr id="3" name="صورة 2">
            <a:extLst>
              <a:ext uri="{FF2B5EF4-FFF2-40B4-BE49-F238E27FC236}">
                <a16:creationId xmlns="" xmlns:a16="http://schemas.microsoft.com/office/drawing/2014/main" id="{91898E1C-150D-3E2E-4B8D-53BF60FAFC80}"/>
              </a:ext>
            </a:extLst>
          </p:cNvPr>
          <p:cNvPicPr>
            <a:picLocks noChangeAspect="1"/>
          </p:cNvPicPr>
          <p:nvPr/>
        </p:nvPicPr>
        <p:blipFill>
          <a:blip r:embed="rId2" cstate="print"/>
          <a:stretch>
            <a:fillRect/>
          </a:stretch>
        </p:blipFill>
        <p:spPr>
          <a:xfrm>
            <a:off x="5004048" y="1881445"/>
            <a:ext cx="1006400" cy="984036"/>
          </a:xfrm>
          <a:prstGeom prst="rect">
            <a:avLst/>
          </a:prstGeom>
        </p:spPr>
      </p:pic>
      <p:pic>
        <p:nvPicPr>
          <p:cNvPr id="5" name="صورة 4" descr="62b1af9ca1b79.png"/>
          <p:cNvPicPr>
            <a:picLocks noChangeAspect="1"/>
          </p:cNvPicPr>
          <p:nvPr/>
        </p:nvPicPr>
        <p:blipFill>
          <a:blip r:embed="rId3" cstate="print"/>
          <a:stretch>
            <a:fillRect/>
          </a:stretch>
        </p:blipFill>
        <p:spPr>
          <a:xfrm>
            <a:off x="683568" y="692696"/>
            <a:ext cx="1599436" cy="864096"/>
          </a:xfrm>
          <a:prstGeom prst="rect">
            <a:avLst/>
          </a:prstGeom>
        </p:spPr>
      </p:pic>
    </p:spTree>
    <p:extLst>
      <p:ext uri="{BB962C8B-B14F-4D97-AF65-F5344CB8AC3E}">
        <p14:creationId xmlns:p14="http://schemas.microsoft.com/office/powerpoint/2010/main" val="106051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 xmlns:a16="http://schemas.microsoft.com/office/drawing/2014/main" id="{CB86DA2C-726B-250E-0A95-F0776C49F9D7}"/>
              </a:ext>
            </a:extLst>
          </p:cNvPr>
          <p:cNvSpPr txBox="1"/>
          <p:nvPr/>
        </p:nvSpPr>
        <p:spPr>
          <a:xfrm>
            <a:off x="1916832" y="1546354"/>
            <a:ext cx="5310336" cy="4371201"/>
          </a:xfrm>
          <a:prstGeom prst="flowChartTerminator">
            <a:avLst/>
          </a:prstGeom>
          <a:solidFill>
            <a:schemeClr val="accent6">
              <a:lumMod val="20000"/>
              <a:lumOff val="80000"/>
            </a:schemeClr>
          </a:solidFill>
        </p:spPr>
        <p:txBody>
          <a:bodyPr wrap="square">
            <a:spAutoFit/>
          </a:bodyPr>
          <a:lstStyle/>
          <a:p>
            <a:pPr algn="ctr"/>
            <a:r>
              <a:rPr lang="ar-EG" sz="2800" b="1" dirty="0"/>
              <a:t>2. التفكير الناقد تفكير إستراتيجي هادف ومنظم. أرتب خطوات حل المشكلات التالية من البداية إلى النهاية.</a:t>
            </a:r>
            <a:endParaRPr lang="ar-EG" sz="4400" b="1" dirty="0"/>
          </a:p>
          <a:p>
            <a:pPr algn="ctr"/>
            <a:r>
              <a:rPr lang="ar-EG" sz="2800" b="1" dirty="0"/>
              <a:t>مناقشة الآراء - صياغة المشكلة - الملاحظة - اختبار الأدلة والحجج - اتخاذ القرار - تبني التصورات - بناء الأدلة والحجج.</a:t>
            </a:r>
            <a:endParaRPr lang="ar-EG" sz="4400" b="1" dirty="0"/>
          </a:p>
        </p:txBody>
      </p:sp>
      <p:pic>
        <p:nvPicPr>
          <p:cNvPr id="4" name="صورة 3" descr="62b1af9ca1b79.png"/>
          <p:cNvPicPr>
            <a:picLocks noChangeAspect="1"/>
          </p:cNvPicPr>
          <p:nvPr/>
        </p:nvPicPr>
        <p:blipFill>
          <a:blip r:embed="rId2" cstate="print"/>
          <a:stretch>
            <a:fillRect/>
          </a:stretch>
        </p:blipFill>
        <p:spPr>
          <a:xfrm>
            <a:off x="683568" y="692696"/>
            <a:ext cx="1599436" cy="864096"/>
          </a:xfrm>
          <a:prstGeom prst="rect">
            <a:avLst/>
          </a:prstGeom>
        </p:spPr>
      </p:pic>
    </p:spTree>
    <p:extLst>
      <p:ext uri="{BB962C8B-B14F-4D97-AF65-F5344CB8AC3E}">
        <p14:creationId xmlns:p14="http://schemas.microsoft.com/office/powerpoint/2010/main" val="3408771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 xmlns:a16="http://schemas.microsoft.com/office/drawing/2014/main" id="{D5F7E1A6-1041-401F-D67E-D3A269B7B8CE}"/>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300000"/>
                    </a14:imgEffect>
                  </a14:imgLayer>
                </a14:imgProps>
              </a:ext>
            </a:extLst>
          </a:blip>
          <a:stretch>
            <a:fillRect/>
          </a:stretch>
        </p:blipFill>
        <p:spPr>
          <a:xfrm>
            <a:off x="323528" y="650168"/>
            <a:ext cx="8992175" cy="5557664"/>
          </a:xfrm>
          <a:prstGeom prst="rect">
            <a:avLst/>
          </a:prstGeom>
        </p:spPr>
      </p:pic>
      <p:sp>
        <p:nvSpPr>
          <p:cNvPr id="3" name="مربع نص 2">
            <a:extLst>
              <a:ext uri="{FF2B5EF4-FFF2-40B4-BE49-F238E27FC236}">
                <a16:creationId xmlns="" xmlns:a16="http://schemas.microsoft.com/office/drawing/2014/main" id="{C3870AAA-2619-6248-8BE5-105CBC11E4EC}"/>
              </a:ext>
            </a:extLst>
          </p:cNvPr>
          <p:cNvSpPr txBox="1"/>
          <p:nvPr/>
        </p:nvSpPr>
        <p:spPr>
          <a:xfrm rot="21413851">
            <a:off x="2267744" y="2924944"/>
            <a:ext cx="5328592" cy="1510670"/>
          </a:xfrm>
          <a:prstGeom prst="rect">
            <a:avLst/>
          </a:prstGeom>
          <a:noFill/>
        </p:spPr>
        <p:txBody>
          <a:bodyPr wrap="square" rtlCol="0">
            <a:spAutoFit/>
          </a:bodyPr>
          <a:lstStyle/>
          <a:p>
            <a:pPr algn="ctr" rtl="1">
              <a:spcBef>
                <a:spcPts val="0"/>
              </a:spcBef>
              <a:spcAft>
                <a:spcPts val="500"/>
              </a:spcAft>
            </a:pPr>
            <a:r>
              <a:rPr lang="ar-EG" sz="4400" b="1" i="0" u="none" strike="noStrike" dirty="0">
                <a:solidFill>
                  <a:schemeClr val="bg1"/>
                </a:solidFill>
                <a:effectLst/>
                <a:latin typeface="Arial" panose="020B0604020202020204" pitchFamily="34" charset="0"/>
              </a:rPr>
              <a:t>الدرس الثاني</a:t>
            </a:r>
          </a:p>
          <a:p>
            <a:pPr algn="ctr" rtl="1">
              <a:spcBef>
                <a:spcPts val="0"/>
              </a:spcBef>
              <a:spcAft>
                <a:spcPts val="500"/>
              </a:spcAft>
            </a:pPr>
            <a:r>
              <a:rPr lang="ar-EG" sz="4400" b="1" i="0" u="none" strike="noStrike" dirty="0">
                <a:solidFill>
                  <a:schemeClr val="bg1"/>
                </a:solidFill>
                <a:effectLst/>
                <a:latin typeface="Arial" panose="020B0604020202020204" pitchFamily="34" charset="0"/>
              </a:rPr>
              <a:t> التفكير الناقد واتخاذ القرار</a:t>
            </a:r>
            <a:endParaRPr lang="ar-EG" sz="4400" b="1" dirty="0">
              <a:solidFill>
                <a:schemeClr val="bg1"/>
              </a:solidFill>
              <a:effectLst/>
            </a:endParaRPr>
          </a:p>
        </p:txBody>
      </p:sp>
      <p:pic>
        <p:nvPicPr>
          <p:cNvPr id="4" name="صورة 3" descr="62b1af9ca1b79.png"/>
          <p:cNvPicPr>
            <a:picLocks noChangeAspect="1"/>
          </p:cNvPicPr>
          <p:nvPr/>
        </p:nvPicPr>
        <p:blipFill>
          <a:blip r:embed="rId4" cstate="print"/>
          <a:stretch>
            <a:fillRect/>
          </a:stretch>
        </p:blipFill>
        <p:spPr>
          <a:xfrm>
            <a:off x="611560" y="620688"/>
            <a:ext cx="1599436" cy="864096"/>
          </a:xfrm>
          <a:prstGeom prst="rect">
            <a:avLst/>
          </a:prstGeom>
        </p:spPr>
      </p:pic>
    </p:spTree>
    <p:extLst>
      <p:ext uri="{BB962C8B-B14F-4D97-AF65-F5344CB8AC3E}">
        <p14:creationId xmlns:p14="http://schemas.microsoft.com/office/powerpoint/2010/main" val="2649591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 xmlns:a16="http://schemas.microsoft.com/office/drawing/2014/main" id="{02BFE0F3-9AF2-187B-8463-29CA2CD51930}"/>
              </a:ext>
            </a:extLst>
          </p:cNvPr>
          <p:cNvSpPr txBox="1"/>
          <p:nvPr/>
        </p:nvSpPr>
        <p:spPr>
          <a:xfrm>
            <a:off x="1412776" y="1052736"/>
            <a:ext cx="6318448" cy="4219104"/>
          </a:xfrm>
          <a:prstGeom prst="rect">
            <a:avLst/>
          </a:prstGeom>
          <a:noFill/>
        </p:spPr>
        <p:txBody>
          <a:bodyPr wrap="square">
            <a:spAutoFit/>
          </a:bodyPr>
          <a:lstStyle/>
          <a:p>
            <a:pPr algn="r" rtl="1">
              <a:spcBef>
                <a:spcPts val="0"/>
              </a:spcBef>
              <a:spcAft>
                <a:spcPts val="500"/>
              </a:spcAft>
            </a:pPr>
            <a:r>
              <a:rPr lang="ar-EG" sz="2400" b="1" i="0" u="none" strike="noStrike" dirty="0">
                <a:solidFill>
                  <a:srgbClr val="7030A0"/>
                </a:solidFill>
                <a:effectLst/>
                <a:latin typeface="Arial" panose="020B0604020202020204" pitchFamily="34" charset="0"/>
              </a:rPr>
              <a:t>يسكن سالم مع عائلته في الصحراء، ويساعد أباه في رعي الإبل والغنم؛ إلا أن البيئة الصحراوية شحيحة الماء والكلاب لذلك تواجه عائلة سالم مشكلة توفير الماء للشرب ولسقي المواشي، وأقرب مدينة فيها ماء تبعد عنهم ما يزيد على خمسين كيلومترا. ولحل المشكلة وجد أبو سالم نفسه أمام خيارات عديدة ولكنه عجز عن اتخاذ القرار الصائب: هل يحفر بئرا عميقة؟ أم يقتني صهريجا لنقل المياه؟ أم </a:t>
            </a:r>
            <a:r>
              <a:rPr lang="ar-EG" sz="2400" b="1" i="0" u="none" strike="noStrike" dirty="0" err="1">
                <a:solidFill>
                  <a:srgbClr val="7030A0"/>
                </a:solidFill>
                <a:effectLst/>
                <a:latin typeface="Arial" panose="020B0604020202020204" pitchFamily="34" charset="0"/>
              </a:rPr>
              <a:t>ييني</a:t>
            </a:r>
            <a:r>
              <a:rPr lang="ar-EG" sz="2400" b="1" i="0" u="none" strike="noStrike" dirty="0">
                <a:solidFill>
                  <a:srgbClr val="7030A0"/>
                </a:solidFill>
                <a:effectLst/>
                <a:latin typeface="Arial" panose="020B0604020202020204" pitchFamily="34" charset="0"/>
              </a:rPr>
              <a:t> خزانا كبيرا ويستأجر صهريجا ينقل المياه بملء الخزان أسبوعيا؟ أم يبحث عن خيار أخره؟</a:t>
            </a:r>
            <a:endParaRPr lang="ar-EG" sz="2400" b="1" dirty="0">
              <a:solidFill>
                <a:srgbClr val="7030A0"/>
              </a:solidFill>
              <a:effectLst/>
            </a:endParaRPr>
          </a:p>
          <a:p>
            <a:r>
              <a:rPr lang="ar-EG" sz="2400" b="1" dirty="0">
                <a:solidFill>
                  <a:srgbClr val="7030A0"/>
                </a:solidFill>
              </a:rPr>
              <a:t/>
            </a:r>
            <a:br>
              <a:rPr lang="ar-EG" sz="2400" b="1" dirty="0">
                <a:solidFill>
                  <a:srgbClr val="7030A0"/>
                </a:solidFill>
              </a:rPr>
            </a:br>
            <a:endParaRPr lang="en-US" sz="2400" b="1" dirty="0">
              <a:solidFill>
                <a:srgbClr val="7030A0"/>
              </a:solidFill>
            </a:endParaRPr>
          </a:p>
        </p:txBody>
      </p:sp>
      <p:pic>
        <p:nvPicPr>
          <p:cNvPr id="5" name="صورة 4">
            <a:extLst>
              <a:ext uri="{FF2B5EF4-FFF2-40B4-BE49-F238E27FC236}">
                <a16:creationId xmlns="" xmlns:a16="http://schemas.microsoft.com/office/drawing/2014/main" id="{47FA1077-9AFC-DD70-6D83-580D76C583BF}"/>
              </a:ext>
            </a:extLst>
          </p:cNvPr>
          <p:cNvPicPr>
            <a:picLocks noChangeAspect="1"/>
          </p:cNvPicPr>
          <p:nvPr/>
        </p:nvPicPr>
        <p:blipFill>
          <a:blip r:embed="rId2" cstate="print"/>
          <a:stretch>
            <a:fillRect/>
          </a:stretch>
        </p:blipFill>
        <p:spPr>
          <a:xfrm>
            <a:off x="1412776" y="4447927"/>
            <a:ext cx="1924050" cy="16478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صورة 3" descr="62b1af9ca1b79.png"/>
          <p:cNvPicPr>
            <a:picLocks noChangeAspect="1"/>
          </p:cNvPicPr>
          <p:nvPr/>
        </p:nvPicPr>
        <p:blipFill>
          <a:blip r:embed="rId3" cstate="print"/>
          <a:stretch>
            <a:fillRect/>
          </a:stretch>
        </p:blipFill>
        <p:spPr>
          <a:xfrm>
            <a:off x="6732240" y="5301208"/>
            <a:ext cx="1599436" cy="864096"/>
          </a:xfrm>
          <a:prstGeom prst="rect">
            <a:avLst/>
          </a:prstGeom>
        </p:spPr>
      </p:pic>
    </p:spTree>
    <p:extLst>
      <p:ext uri="{BB962C8B-B14F-4D97-AF65-F5344CB8AC3E}">
        <p14:creationId xmlns:p14="http://schemas.microsoft.com/office/powerpoint/2010/main" val="728858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21"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 xmlns:a16="http://schemas.microsoft.com/office/drawing/2014/main" id="{CB86DA2C-726B-250E-0A95-F0776C49F9D7}"/>
              </a:ext>
            </a:extLst>
          </p:cNvPr>
          <p:cNvSpPr txBox="1"/>
          <p:nvPr/>
        </p:nvSpPr>
        <p:spPr>
          <a:xfrm>
            <a:off x="1916832" y="1546354"/>
            <a:ext cx="5310336" cy="2899708"/>
          </a:xfrm>
          <a:prstGeom prst="flowChartTerminator">
            <a:avLst/>
          </a:prstGeom>
          <a:solidFill>
            <a:schemeClr val="accent6">
              <a:lumMod val="20000"/>
              <a:lumOff val="80000"/>
            </a:schemeClr>
          </a:solidFill>
        </p:spPr>
        <p:txBody>
          <a:bodyPr wrap="square">
            <a:spAutoFit/>
          </a:bodyPr>
          <a:lstStyle/>
          <a:p>
            <a:pPr algn="ctr"/>
            <a:r>
              <a:rPr lang="ar-EG" sz="3200" b="1" dirty="0"/>
              <a:t>1. أساعد سالما في إعانة والده بتوضيح الإجراءات والخطوات التي ستهديه إلى أخذ القرار الصائب وذلك بملء الجداول التالية:</a:t>
            </a:r>
            <a:endParaRPr lang="ar-EG" sz="4400" b="1" dirty="0"/>
          </a:p>
        </p:txBody>
      </p:sp>
      <p:pic>
        <p:nvPicPr>
          <p:cNvPr id="4" name="صورة 3" descr="62b1af9ca1b79.png"/>
          <p:cNvPicPr>
            <a:picLocks noChangeAspect="1"/>
          </p:cNvPicPr>
          <p:nvPr/>
        </p:nvPicPr>
        <p:blipFill>
          <a:blip r:embed="rId2" cstate="print"/>
          <a:stretch>
            <a:fillRect/>
          </a:stretch>
        </p:blipFill>
        <p:spPr>
          <a:xfrm>
            <a:off x="683568" y="692696"/>
            <a:ext cx="1599436" cy="864096"/>
          </a:xfrm>
          <a:prstGeom prst="rect">
            <a:avLst/>
          </a:prstGeom>
        </p:spPr>
      </p:pic>
    </p:spTree>
    <p:extLst>
      <p:ext uri="{BB962C8B-B14F-4D97-AF65-F5344CB8AC3E}">
        <p14:creationId xmlns:p14="http://schemas.microsoft.com/office/powerpoint/2010/main" val="3546735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2">
            <a:extLst>
              <a:ext uri="{FF2B5EF4-FFF2-40B4-BE49-F238E27FC236}">
                <a16:creationId xmlns="" xmlns:a16="http://schemas.microsoft.com/office/drawing/2014/main" id="{84A50A25-CC34-218B-2A79-714C02418BE2}"/>
              </a:ext>
            </a:extLst>
          </p:cNvPr>
          <p:cNvGraphicFramePr>
            <a:graphicFrameLocks noGrp="1"/>
          </p:cNvGraphicFramePr>
          <p:nvPr>
            <p:extLst>
              <p:ext uri="{D42A27DB-BD31-4B8C-83A1-F6EECF244321}">
                <p14:modId xmlns:p14="http://schemas.microsoft.com/office/powerpoint/2010/main" val="893080010"/>
              </p:ext>
            </p:extLst>
          </p:nvPr>
        </p:nvGraphicFramePr>
        <p:xfrm>
          <a:off x="611560" y="548680"/>
          <a:ext cx="7920880" cy="5616625"/>
        </p:xfrm>
        <a:graphic>
          <a:graphicData uri="http://schemas.openxmlformats.org/drawingml/2006/table">
            <a:tbl>
              <a:tblPr firstRow="1" bandRow="1">
                <a:tableStyleId>{5C22544A-7EE6-4342-B048-85BDC9FD1C3A}</a:tableStyleId>
              </a:tblPr>
              <a:tblGrid>
                <a:gridCol w="5832648">
                  <a:extLst>
                    <a:ext uri="{9D8B030D-6E8A-4147-A177-3AD203B41FA5}">
                      <a16:colId xmlns="" xmlns:a16="http://schemas.microsoft.com/office/drawing/2014/main" val="3322967882"/>
                    </a:ext>
                  </a:extLst>
                </a:gridCol>
                <a:gridCol w="2088232">
                  <a:extLst>
                    <a:ext uri="{9D8B030D-6E8A-4147-A177-3AD203B41FA5}">
                      <a16:colId xmlns="" xmlns:a16="http://schemas.microsoft.com/office/drawing/2014/main" val="3657499546"/>
                    </a:ext>
                  </a:extLst>
                </a:gridCol>
              </a:tblGrid>
              <a:tr h="878981">
                <a:tc>
                  <a:txBody>
                    <a:bodyPr/>
                    <a:lstStyle/>
                    <a:p>
                      <a:pPr algn="ctr"/>
                      <a:r>
                        <a:rPr lang="ar-EG" sz="2400" b="1" dirty="0"/>
                        <a:t>طريقة جلب الماء للشرب ولسقي الأنعام</a:t>
                      </a:r>
                      <a:endParaRPr lang="en-US" sz="2400" b="1" dirty="0"/>
                    </a:p>
                  </a:txBody>
                  <a:tcPr/>
                </a:tc>
                <a:tc>
                  <a:txBody>
                    <a:bodyPr/>
                    <a:lstStyle/>
                    <a:p>
                      <a:pPr algn="ctr"/>
                      <a:r>
                        <a:rPr lang="ar-EG" sz="2400" b="1" dirty="0"/>
                        <a:t>المشكلة </a:t>
                      </a:r>
                      <a:endParaRPr lang="en-US" sz="2400" b="1" dirty="0"/>
                    </a:p>
                  </a:txBody>
                  <a:tcPr/>
                </a:tc>
                <a:extLst>
                  <a:ext uri="{0D108BD9-81ED-4DB2-BD59-A6C34878D82A}">
                    <a16:rowId xmlns="" xmlns:a16="http://schemas.microsoft.com/office/drawing/2014/main" val="3386764926"/>
                  </a:ext>
                </a:extLst>
              </a:tr>
              <a:tr h="1184411">
                <a:tc>
                  <a:txBody>
                    <a:bodyPr/>
                    <a:lstStyle/>
                    <a:p>
                      <a:pPr algn="ctr"/>
                      <a:endParaRPr lang="en-US" sz="2400" b="1"/>
                    </a:p>
                  </a:txBody>
                  <a:tcPr/>
                </a:tc>
                <a:tc>
                  <a:txBody>
                    <a:bodyPr/>
                    <a:lstStyle/>
                    <a:p>
                      <a:pPr algn="ctr"/>
                      <a:r>
                        <a:rPr lang="ar-EG" sz="2400" b="1" dirty="0"/>
                        <a:t>أسباب المشكلة </a:t>
                      </a:r>
                      <a:endParaRPr lang="en-US" sz="2400" b="1" dirty="0"/>
                    </a:p>
                  </a:txBody>
                  <a:tcPr/>
                </a:tc>
                <a:extLst>
                  <a:ext uri="{0D108BD9-81ED-4DB2-BD59-A6C34878D82A}">
                    <a16:rowId xmlns="" xmlns:a16="http://schemas.microsoft.com/office/drawing/2014/main" val="2350132509"/>
                  </a:ext>
                </a:extLst>
              </a:tr>
              <a:tr h="1184411">
                <a:tc>
                  <a:txBody>
                    <a:bodyPr/>
                    <a:lstStyle/>
                    <a:p>
                      <a:pPr algn="ctr"/>
                      <a:endParaRPr lang="en-US" sz="2400" b="1"/>
                    </a:p>
                  </a:txBody>
                  <a:tcPr/>
                </a:tc>
                <a:tc>
                  <a:txBody>
                    <a:bodyPr/>
                    <a:lstStyle/>
                    <a:p>
                      <a:pPr algn="ctr"/>
                      <a:r>
                        <a:rPr lang="ar-EG" sz="2400" b="1" dirty="0"/>
                        <a:t>الهدف من حل المشكلة </a:t>
                      </a:r>
                      <a:endParaRPr lang="en-US" sz="2400" b="1" dirty="0"/>
                    </a:p>
                  </a:txBody>
                  <a:tcPr/>
                </a:tc>
                <a:extLst>
                  <a:ext uri="{0D108BD9-81ED-4DB2-BD59-A6C34878D82A}">
                    <a16:rowId xmlns="" xmlns:a16="http://schemas.microsoft.com/office/drawing/2014/main" val="919848485"/>
                  </a:ext>
                </a:extLst>
              </a:tr>
              <a:tr h="1184411">
                <a:tc>
                  <a:txBody>
                    <a:bodyPr/>
                    <a:lstStyle/>
                    <a:p>
                      <a:pPr algn="ctr"/>
                      <a:endParaRPr lang="en-US" sz="2400" b="1"/>
                    </a:p>
                  </a:txBody>
                  <a:tcPr/>
                </a:tc>
                <a:tc>
                  <a:txBody>
                    <a:bodyPr/>
                    <a:lstStyle/>
                    <a:p>
                      <a:pPr algn="ctr"/>
                      <a:r>
                        <a:rPr lang="ar-EG" sz="2400" b="1" dirty="0"/>
                        <a:t>أخطار عدم حل المشكلة</a:t>
                      </a:r>
                      <a:endParaRPr lang="en-US" sz="2400" b="1" dirty="0"/>
                    </a:p>
                  </a:txBody>
                  <a:tcPr/>
                </a:tc>
                <a:extLst>
                  <a:ext uri="{0D108BD9-81ED-4DB2-BD59-A6C34878D82A}">
                    <a16:rowId xmlns="" xmlns:a16="http://schemas.microsoft.com/office/drawing/2014/main" val="3250831673"/>
                  </a:ext>
                </a:extLst>
              </a:tr>
              <a:tr h="1184411">
                <a:tc>
                  <a:txBody>
                    <a:bodyPr/>
                    <a:lstStyle/>
                    <a:p>
                      <a:pPr algn="ctr"/>
                      <a:endParaRPr lang="en-US" sz="2400" b="1"/>
                    </a:p>
                  </a:txBody>
                  <a:tcPr/>
                </a:tc>
                <a:tc>
                  <a:txBody>
                    <a:bodyPr/>
                    <a:lstStyle/>
                    <a:p>
                      <a:pPr algn="ctr"/>
                      <a:r>
                        <a:rPr lang="ar-EG" sz="2400" b="1" dirty="0"/>
                        <a:t>فوائد حل المشكلة</a:t>
                      </a:r>
                      <a:endParaRPr lang="en-US" sz="2400" b="1" dirty="0"/>
                    </a:p>
                  </a:txBody>
                  <a:tcPr/>
                </a:tc>
                <a:extLst>
                  <a:ext uri="{0D108BD9-81ED-4DB2-BD59-A6C34878D82A}">
                    <a16:rowId xmlns="" xmlns:a16="http://schemas.microsoft.com/office/drawing/2014/main" val="1770103950"/>
                  </a:ext>
                </a:extLst>
              </a:tr>
            </a:tbl>
          </a:graphicData>
        </a:graphic>
      </p:graphicFrame>
    </p:spTree>
    <p:extLst>
      <p:ext uri="{BB962C8B-B14F-4D97-AF65-F5344CB8AC3E}">
        <p14:creationId xmlns:p14="http://schemas.microsoft.com/office/powerpoint/2010/main" val="2306502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2">
            <a:extLst>
              <a:ext uri="{FF2B5EF4-FFF2-40B4-BE49-F238E27FC236}">
                <a16:creationId xmlns="" xmlns:a16="http://schemas.microsoft.com/office/drawing/2014/main" id="{84A50A25-CC34-218B-2A79-714C02418BE2}"/>
              </a:ext>
            </a:extLst>
          </p:cNvPr>
          <p:cNvGraphicFramePr>
            <a:graphicFrameLocks noGrp="1"/>
          </p:cNvGraphicFramePr>
          <p:nvPr>
            <p:extLst>
              <p:ext uri="{D42A27DB-BD31-4B8C-83A1-F6EECF244321}">
                <p14:modId xmlns:p14="http://schemas.microsoft.com/office/powerpoint/2010/main" val="2071563938"/>
              </p:ext>
            </p:extLst>
          </p:nvPr>
        </p:nvGraphicFramePr>
        <p:xfrm>
          <a:off x="611560" y="1340768"/>
          <a:ext cx="7920880" cy="4436523"/>
        </p:xfrm>
        <a:graphic>
          <a:graphicData uri="http://schemas.openxmlformats.org/drawingml/2006/table">
            <a:tbl>
              <a:tblPr firstRow="1" bandRow="1">
                <a:tableStyleId>{5C22544A-7EE6-4342-B048-85BDC9FD1C3A}</a:tableStyleId>
              </a:tblPr>
              <a:tblGrid>
                <a:gridCol w="5832648">
                  <a:extLst>
                    <a:ext uri="{9D8B030D-6E8A-4147-A177-3AD203B41FA5}">
                      <a16:colId xmlns="" xmlns:a16="http://schemas.microsoft.com/office/drawing/2014/main" val="3322967882"/>
                    </a:ext>
                  </a:extLst>
                </a:gridCol>
                <a:gridCol w="2088232">
                  <a:extLst>
                    <a:ext uri="{9D8B030D-6E8A-4147-A177-3AD203B41FA5}">
                      <a16:colId xmlns="" xmlns:a16="http://schemas.microsoft.com/office/drawing/2014/main" val="3657499546"/>
                    </a:ext>
                  </a:extLst>
                </a:gridCol>
              </a:tblGrid>
              <a:tr h="878981">
                <a:tc>
                  <a:txBody>
                    <a:bodyPr/>
                    <a:lstStyle/>
                    <a:p>
                      <a:pPr algn="ctr"/>
                      <a:r>
                        <a:rPr lang="ar-EG" sz="2400" b="1" dirty="0"/>
                        <a:t>التطبيق على مشكلة جلب الماء للشرب ولسقي الأنعام</a:t>
                      </a:r>
                      <a:endParaRPr lang="en-US" sz="2400" b="1" dirty="0"/>
                    </a:p>
                  </a:txBody>
                  <a:tcPr/>
                </a:tc>
                <a:tc>
                  <a:txBody>
                    <a:bodyPr/>
                    <a:lstStyle/>
                    <a:p>
                      <a:pPr algn="ctr"/>
                      <a:r>
                        <a:rPr lang="ar-EG" sz="2400" b="1" dirty="0"/>
                        <a:t>الإجراء المطلوب</a:t>
                      </a:r>
                      <a:endParaRPr lang="en-US" sz="2400" b="1" dirty="0"/>
                    </a:p>
                  </a:txBody>
                  <a:tcPr/>
                </a:tc>
                <a:extLst>
                  <a:ext uri="{0D108BD9-81ED-4DB2-BD59-A6C34878D82A}">
                    <a16:rowId xmlns="" xmlns:a16="http://schemas.microsoft.com/office/drawing/2014/main" val="3386764926"/>
                  </a:ext>
                </a:extLst>
              </a:tr>
              <a:tr h="1184411">
                <a:tc>
                  <a:txBody>
                    <a:bodyPr/>
                    <a:lstStyle/>
                    <a:p>
                      <a:pPr algn="ctr"/>
                      <a:endParaRPr lang="en-US" sz="2400" b="1"/>
                    </a:p>
                  </a:txBody>
                  <a:tcPr/>
                </a:tc>
                <a:tc>
                  <a:txBody>
                    <a:bodyPr/>
                    <a:lstStyle/>
                    <a:p>
                      <a:pPr algn="ctr"/>
                      <a:r>
                        <a:rPr lang="ar-EG" sz="2400" dirty="0"/>
                        <a:t>البحث عن المعلومات ذات الصلة</a:t>
                      </a:r>
                      <a:endParaRPr lang="en-US" sz="2400" b="1" dirty="0"/>
                    </a:p>
                  </a:txBody>
                  <a:tcPr/>
                </a:tc>
                <a:extLst>
                  <a:ext uri="{0D108BD9-81ED-4DB2-BD59-A6C34878D82A}">
                    <a16:rowId xmlns="" xmlns:a16="http://schemas.microsoft.com/office/drawing/2014/main" val="2350132509"/>
                  </a:ext>
                </a:extLst>
              </a:tr>
              <a:tr h="1184411">
                <a:tc>
                  <a:txBody>
                    <a:bodyPr/>
                    <a:lstStyle/>
                    <a:p>
                      <a:pPr algn="ctr"/>
                      <a:endParaRPr lang="en-US" sz="2400" b="1"/>
                    </a:p>
                  </a:txBody>
                  <a:tcPr/>
                </a:tc>
                <a:tc>
                  <a:txBody>
                    <a:bodyPr/>
                    <a:lstStyle/>
                    <a:p>
                      <a:pPr algn="ctr"/>
                      <a:r>
                        <a:rPr lang="ar-EG" sz="2400" b="1" dirty="0"/>
                        <a:t>تحديد مصادر المعلومات</a:t>
                      </a:r>
                      <a:endParaRPr lang="en-US" sz="2400" b="1" dirty="0"/>
                    </a:p>
                  </a:txBody>
                  <a:tcPr/>
                </a:tc>
                <a:extLst>
                  <a:ext uri="{0D108BD9-81ED-4DB2-BD59-A6C34878D82A}">
                    <a16:rowId xmlns="" xmlns:a16="http://schemas.microsoft.com/office/drawing/2014/main" val="919848485"/>
                  </a:ext>
                </a:extLst>
              </a:tr>
              <a:tr h="1184411">
                <a:tc>
                  <a:txBody>
                    <a:bodyPr/>
                    <a:lstStyle/>
                    <a:p>
                      <a:pPr algn="ctr"/>
                      <a:endParaRPr lang="en-US" sz="2400" b="1"/>
                    </a:p>
                  </a:txBody>
                  <a:tcPr/>
                </a:tc>
                <a:tc>
                  <a:txBody>
                    <a:bodyPr/>
                    <a:lstStyle/>
                    <a:p>
                      <a:pPr algn="ctr"/>
                      <a:r>
                        <a:rPr lang="ar-EG" sz="2400" b="1" dirty="0"/>
                        <a:t>تقويم صلاحية المعلومات</a:t>
                      </a:r>
                      <a:endParaRPr lang="en-US" sz="2400" b="1" dirty="0"/>
                    </a:p>
                  </a:txBody>
                  <a:tcPr/>
                </a:tc>
                <a:extLst>
                  <a:ext uri="{0D108BD9-81ED-4DB2-BD59-A6C34878D82A}">
                    <a16:rowId xmlns="" xmlns:a16="http://schemas.microsoft.com/office/drawing/2014/main" val="3250831673"/>
                  </a:ext>
                </a:extLst>
              </a:tr>
            </a:tbl>
          </a:graphicData>
        </a:graphic>
      </p:graphicFrame>
      <p:sp>
        <p:nvSpPr>
          <p:cNvPr id="4" name="مربع نص 3">
            <a:extLst>
              <a:ext uri="{FF2B5EF4-FFF2-40B4-BE49-F238E27FC236}">
                <a16:creationId xmlns="" xmlns:a16="http://schemas.microsoft.com/office/drawing/2014/main" id="{26C3B7EF-43E1-5378-40DB-D79D87BFAF8D}"/>
              </a:ext>
            </a:extLst>
          </p:cNvPr>
          <p:cNvSpPr txBox="1"/>
          <p:nvPr/>
        </p:nvSpPr>
        <p:spPr>
          <a:xfrm>
            <a:off x="107504" y="619044"/>
            <a:ext cx="8064896" cy="461665"/>
          </a:xfrm>
          <a:prstGeom prst="rect">
            <a:avLst/>
          </a:prstGeom>
          <a:noFill/>
        </p:spPr>
        <p:txBody>
          <a:bodyPr wrap="square">
            <a:spAutoFit/>
          </a:bodyPr>
          <a:lstStyle/>
          <a:p>
            <a:r>
              <a:rPr lang="ar-EG" sz="2400" b="1" dirty="0">
                <a:solidFill>
                  <a:srgbClr val="C00000"/>
                </a:solidFill>
              </a:rPr>
              <a:t>جمع البيانات والمعلومات حول مشكلة جلب الماء للشرب ولسقي الأنعام: </a:t>
            </a:r>
            <a:endParaRPr lang="en-US" sz="2400" b="1" dirty="0">
              <a:solidFill>
                <a:srgbClr val="C00000"/>
              </a:solidFill>
            </a:endParaRPr>
          </a:p>
        </p:txBody>
      </p:sp>
    </p:spTree>
    <p:extLst>
      <p:ext uri="{BB962C8B-B14F-4D97-AF65-F5344CB8AC3E}">
        <p14:creationId xmlns:p14="http://schemas.microsoft.com/office/powerpoint/2010/main" val="4088363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 xmlns:a16="http://schemas.microsoft.com/office/drawing/2014/main" id="{26C3B7EF-43E1-5378-40DB-D79D87BFAF8D}"/>
              </a:ext>
            </a:extLst>
          </p:cNvPr>
          <p:cNvSpPr txBox="1"/>
          <p:nvPr/>
        </p:nvSpPr>
        <p:spPr>
          <a:xfrm>
            <a:off x="107504" y="619044"/>
            <a:ext cx="8064896" cy="584775"/>
          </a:xfrm>
          <a:prstGeom prst="rect">
            <a:avLst/>
          </a:prstGeom>
          <a:noFill/>
        </p:spPr>
        <p:txBody>
          <a:bodyPr wrap="square">
            <a:spAutoFit/>
          </a:bodyPr>
          <a:lstStyle/>
          <a:p>
            <a:r>
              <a:rPr lang="ar-EG" sz="3200" b="1" dirty="0">
                <a:solidFill>
                  <a:srgbClr val="C00000"/>
                </a:solidFill>
              </a:rPr>
              <a:t>طرح الخيارات وتحليلها ومقارنة بعضها ببعض: </a:t>
            </a:r>
            <a:endParaRPr lang="en-US" sz="3200" b="1" dirty="0">
              <a:solidFill>
                <a:srgbClr val="C00000"/>
              </a:solidFill>
            </a:endParaRPr>
          </a:p>
        </p:txBody>
      </p:sp>
      <p:graphicFrame>
        <p:nvGraphicFramePr>
          <p:cNvPr id="5" name="جدول 5">
            <a:extLst>
              <a:ext uri="{FF2B5EF4-FFF2-40B4-BE49-F238E27FC236}">
                <a16:creationId xmlns="" xmlns:a16="http://schemas.microsoft.com/office/drawing/2014/main" id="{4396395E-A362-C690-4CC2-AEE992BDD2F5}"/>
              </a:ext>
            </a:extLst>
          </p:cNvPr>
          <p:cNvGraphicFramePr>
            <a:graphicFrameLocks noGrp="1"/>
          </p:cNvGraphicFramePr>
          <p:nvPr>
            <p:extLst>
              <p:ext uri="{D42A27DB-BD31-4B8C-83A1-F6EECF244321}">
                <p14:modId xmlns:p14="http://schemas.microsoft.com/office/powerpoint/2010/main" val="2801389406"/>
              </p:ext>
            </p:extLst>
          </p:nvPr>
        </p:nvGraphicFramePr>
        <p:xfrm>
          <a:off x="525530" y="1484785"/>
          <a:ext cx="8057689" cy="4410272"/>
        </p:xfrm>
        <a:graphic>
          <a:graphicData uri="http://schemas.openxmlformats.org/drawingml/2006/table">
            <a:tbl>
              <a:tblPr firstRow="1" bandRow="1">
                <a:tableStyleId>{5C22544A-7EE6-4342-B048-85BDC9FD1C3A}</a:tableStyleId>
              </a:tblPr>
              <a:tblGrid>
                <a:gridCol w="1141842">
                  <a:extLst>
                    <a:ext uri="{9D8B030D-6E8A-4147-A177-3AD203B41FA5}">
                      <a16:colId xmlns="" xmlns:a16="http://schemas.microsoft.com/office/drawing/2014/main" val="227808236"/>
                    </a:ext>
                  </a:extLst>
                </a:gridCol>
                <a:gridCol w="888404">
                  <a:extLst>
                    <a:ext uri="{9D8B030D-6E8A-4147-A177-3AD203B41FA5}">
                      <a16:colId xmlns="" xmlns:a16="http://schemas.microsoft.com/office/drawing/2014/main" val="1116869965"/>
                    </a:ext>
                  </a:extLst>
                </a:gridCol>
                <a:gridCol w="1029892">
                  <a:extLst>
                    <a:ext uri="{9D8B030D-6E8A-4147-A177-3AD203B41FA5}">
                      <a16:colId xmlns="" xmlns:a16="http://schemas.microsoft.com/office/drawing/2014/main" val="707283807"/>
                    </a:ext>
                  </a:extLst>
                </a:gridCol>
                <a:gridCol w="1274364">
                  <a:extLst>
                    <a:ext uri="{9D8B030D-6E8A-4147-A177-3AD203B41FA5}">
                      <a16:colId xmlns="" xmlns:a16="http://schemas.microsoft.com/office/drawing/2014/main" val="2870823355"/>
                    </a:ext>
                  </a:extLst>
                </a:gridCol>
                <a:gridCol w="1720979">
                  <a:extLst>
                    <a:ext uri="{9D8B030D-6E8A-4147-A177-3AD203B41FA5}">
                      <a16:colId xmlns="" xmlns:a16="http://schemas.microsoft.com/office/drawing/2014/main" val="41344964"/>
                    </a:ext>
                  </a:extLst>
                </a:gridCol>
                <a:gridCol w="1570154">
                  <a:extLst>
                    <a:ext uri="{9D8B030D-6E8A-4147-A177-3AD203B41FA5}">
                      <a16:colId xmlns="" xmlns:a16="http://schemas.microsoft.com/office/drawing/2014/main" val="3943476445"/>
                    </a:ext>
                  </a:extLst>
                </a:gridCol>
                <a:gridCol w="432054">
                  <a:extLst>
                    <a:ext uri="{9D8B030D-6E8A-4147-A177-3AD203B41FA5}">
                      <a16:colId xmlns="" xmlns:a16="http://schemas.microsoft.com/office/drawing/2014/main" val="2337913195"/>
                    </a:ext>
                  </a:extLst>
                </a:gridCol>
              </a:tblGrid>
              <a:tr h="504055">
                <a:tc gridSpan="5">
                  <a:txBody>
                    <a:bodyPr/>
                    <a:lstStyle/>
                    <a:p>
                      <a:r>
                        <a:rPr lang="ar-EG" sz="2400" b="1" dirty="0"/>
                        <a:t>الأهمية النسبية للخيارات المقترحة</a:t>
                      </a:r>
                      <a:endParaRPr lang="en-US" sz="2400" b="1"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r>
                        <a:rPr lang="ar-EG" sz="2400" b="1" dirty="0"/>
                        <a:t>الخيارات</a:t>
                      </a:r>
                      <a:endParaRPr lang="en-US" sz="2400" b="1" dirty="0"/>
                    </a:p>
                  </a:txBody>
                  <a:tcPr/>
                </a:tc>
                <a:tc rowSpan="3">
                  <a:txBody>
                    <a:bodyPr/>
                    <a:lstStyle/>
                    <a:p>
                      <a:r>
                        <a:rPr lang="ar-EG" sz="2400" b="1" dirty="0"/>
                        <a:t>م</a:t>
                      </a:r>
                      <a:endParaRPr lang="en-US" sz="2400" b="1" dirty="0"/>
                    </a:p>
                  </a:txBody>
                  <a:tcPr/>
                </a:tc>
                <a:extLst>
                  <a:ext uri="{0D108BD9-81ED-4DB2-BD59-A6C34878D82A}">
                    <a16:rowId xmlns="" xmlns:a16="http://schemas.microsoft.com/office/drawing/2014/main" val="2962296462"/>
                  </a:ext>
                </a:extLst>
              </a:tr>
              <a:tr h="216024">
                <a:tc gridSpan="3">
                  <a:txBody>
                    <a:bodyPr/>
                    <a:lstStyle/>
                    <a:p>
                      <a:r>
                        <a:rPr lang="ar-EG" sz="2400" b="1" dirty="0"/>
                        <a:t>درجة الإسهام في حل المشكلة</a:t>
                      </a:r>
                      <a:endParaRPr lang="en-US" sz="2400" b="1" dirty="0"/>
                    </a:p>
                  </a:txBody>
                  <a:tcPr/>
                </a:tc>
                <a:tc hMerge="1">
                  <a:txBody>
                    <a:bodyPr/>
                    <a:lstStyle/>
                    <a:p>
                      <a:endParaRPr lang="en-US"/>
                    </a:p>
                  </a:txBody>
                  <a:tcPr/>
                </a:tc>
                <a:tc hMerge="1">
                  <a:txBody>
                    <a:bodyPr/>
                    <a:lstStyle/>
                    <a:p>
                      <a:endParaRPr lang="en-US"/>
                    </a:p>
                  </a:txBody>
                  <a:tcPr/>
                </a:tc>
                <a:tc gridSpan="2">
                  <a:txBody>
                    <a:bodyPr/>
                    <a:lstStyle/>
                    <a:p>
                      <a:r>
                        <a:rPr lang="ar-EG" sz="2400" b="1" dirty="0"/>
                        <a:t>النتائج المترتبة على تطبيق الخيار</a:t>
                      </a:r>
                      <a:endParaRPr lang="en-US" sz="2400" b="1" dirty="0"/>
                    </a:p>
                  </a:txBody>
                  <a:tcPr/>
                </a:tc>
                <a:tc hMerge="1">
                  <a:txBody>
                    <a:bodyPr/>
                    <a:lstStyle/>
                    <a:p>
                      <a:endParaRPr lang="en-US"/>
                    </a:p>
                  </a:txBody>
                  <a:tcPr/>
                </a:tc>
                <a:tc vMerge="1">
                  <a:txBody>
                    <a:bodyPr/>
                    <a:lstStyle/>
                    <a:p>
                      <a:endParaRPr lang="en-US"/>
                    </a:p>
                  </a:txBody>
                  <a:tcPr/>
                </a:tc>
                <a:tc vMerge="1">
                  <a:txBody>
                    <a:bodyPr/>
                    <a:lstStyle/>
                    <a:p>
                      <a:endParaRPr lang="en-US" dirty="0"/>
                    </a:p>
                  </a:txBody>
                  <a:tcPr/>
                </a:tc>
                <a:extLst>
                  <a:ext uri="{0D108BD9-81ED-4DB2-BD59-A6C34878D82A}">
                    <a16:rowId xmlns="" xmlns:a16="http://schemas.microsoft.com/office/drawing/2014/main" val="4181206802"/>
                  </a:ext>
                </a:extLst>
              </a:tr>
              <a:tr h="1181589">
                <a:tc>
                  <a:txBody>
                    <a:bodyPr/>
                    <a:lstStyle/>
                    <a:p>
                      <a:r>
                        <a:rPr lang="ar-EG" sz="2400" b="1" dirty="0"/>
                        <a:t>ضعيفة</a:t>
                      </a:r>
                      <a:endParaRPr lang="en-US" sz="2400" b="1" dirty="0"/>
                    </a:p>
                  </a:txBody>
                  <a:tcPr/>
                </a:tc>
                <a:tc>
                  <a:txBody>
                    <a:bodyPr/>
                    <a:lstStyle/>
                    <a:p>
                      <a:r>
                        <a:rPr lang="ar-EG" sz="2000" b="1" dirty="0"/>
                        <a:t>متوسطة</a:t>
                      </a:r>
                      <a:endParaRPr lang="en-US" sz="2000" b="1" dirty="0"/>
                    </a:p>
                  </a:txBody>
                  <a:tcPr/>
                </a:tc>
                <a:tc>
                  <a:txBody>
                    <a:bodyPr/>
                    <a:lstStyle/>
                    <a:p>
                      <a:r>
                        <a:rPr lang="ar-EG" sz="2400" b="1" dirty="0"/>
                        <a:t>كبيرة</a:t>
                      </a:r>
                      <a:endParaRPr lang="en-US" sz="2400" b="1" dirty="0"/>
                    </a:p>
                  </a:txBody>
                  <a:tcPr/>
                </a:tc>
                <a:tc>
                  <a:txBody>
                    <a:bodyPr/>
                    <a:lstStyle/>
                    <a:p>
                      <a:r>
                        <a:rPr lang="ar-EG" sz="2400" b="1" dirty="0"/>
                        <a:t>نتائج سلبية</a:t>
                      </a:r>
                      <a:endParaRPr lang="en-US" sz="2400" b="1" dirty="0"/>
                    </a:p>
                  </a:txBody>
                  <a:tcPr/>
                </a:tc>
                <a:tc>
                  <a:txBody>
                    <a:bodyPr/>
                    <a:lstStyle/>
                    <a:p>
                      <a:r>
                        <a:rPr lang="ar-EG" sz="2400" b="1" dirty="0"/>
                        <a:t>نتائج إيجابية</a:t>
                      </a:r>
                      <a:endParaRPr lang="en-US" sz="2400" b="1" dirty="0"/>
                    </a:p>
                  </a:txBody>
                  <a:tcPr/>
                </a:tc>
                <a:tc vMerge="1">
                  <a:txBody>
                    <a:bodyPr/>
                    <a:lstStyle/>
                    <a:p>
                      <a:endParaRPr lang="en-US"/>
                    </a:p>
                  </a:txBody>
                  <a:tcPr/>
                </a:tc>
                <a:tc vMerge="1">
                  <a:txBody>
                    <a:bodyPr/>
                    <a:lstStyle/>
                    <a:p>
                      <a:endParaRPr lang="en-US" dirty="0"/>
                    </a:p>
                  </a:txBody>
                  <a:tcPr/>
                </a:tc>
                <a:extLst>
                  <a:ext uri="{0D108BD9-81ED-4DB2-BD59-A6C34878D82A}">
                    <a16:rowId xmlns="" xmlns:a16="http://schemas.microsoft.com/office/drawing/2014/main" val="646859310"/>
                  </a:ext>
                </a:extLst>
              </a:tr>
              <a:tr h="950834">
                <a:tc>
                  <a:txBody>
                    <a:bodyPr/>
                    <a:lstStyle/>
                    <a:p>
                      <a:endParaRPr lang="en-US" sz="2400" b="1"/>
                    </a:p>
                  </a:txBody>
                  <a:tcPr/>
                </a:tc>
                <a:tc>
                  <a:txBody>
                    <a:bodyPr/>
                    <a:lstStyle/>
                    <a:p>
                      <a:endParaRPr lang="en-US" sz="2400" b="1"/>
                    </a:p>
                  </a:txBody>
                  <a:tcPr/>
                </a:tc>
                <a:tc>
                  <a:txBody>
                    <a:bodyPr/>
                    <a:lstStyle/>
                    <a:p>
                      <a:endParaRPr lang="en-US" sz="2400" b="1"/>
                    </a:p>
                  </a:txBody>
                  <a:tcPr/>
                </a:tc>
                <a:tc>
                  <a:txBody>
                    <a:bodyPr/>
                    <a:lstStyle/>
                    <a:p>
                      <a:endParaRPr lang="en-US" sz="2400" b="1"/>
                    </a:p>
                  </a:txBody>
                  <a:tcPr/>
                </a:tc>
                <a:tc>
                  <a:txBody>
                    <a:bodyPr/>
                    <a:lstStyle/>
                    <a:p>
                      <a:endParaRPr lang="en-US" sz="2400" b="1"/>
                    </a:p>
                  </a:txBody>
                  <a:tcPr/>
                </a:tc>
                <a:tc>
                  <a:txBody>
                    <a:bodyPr/>
                    <a:lstStyle/>
                    <a:p>
                      <a:r>
                        <a:rPr lang="ar-EG" sz="2400" b="1" dirty="0"/>
                        <a:t>حفر بئر عميقة</a:t>
                      </a:r>
                      <a:endParaRPr lang="en-US" sz="2400" b="1" dirty="0"/>
                    </a:p>
                  </a:txBody>
                  <a:tcPr/>
                </a:tc>
                <a:tc>
                  <a:txBody>
                    <a:bodyPr/>
                    <a:lstStyle/>
                    <a:p>
                      <a:r>
                        <a:rPr lang="ar-EG" sz="2400" b="1" dirty="0"/>
                        <a:t>1</a:t>
                      </a:r>
                      <a:endParaRPr lang="en-US" sz="2400" b="1" dirty="0"/>
                    </a:p>
                  </a:txBody>
                  <a:tcPr/>
                </a:tc>
                <a:extLst>
                  <a:ext uri="{0D108BD9-81ED-4DB2-BD59-A6C34878D82A}">
                    <a16:rowId xmlns="" xmlns:a16="http://schemas.microsoft.com/office/drawing/2014/main" val="129019169"/>
                  </a:ext>
                </a:extLst>
              </a:tr>
              <a:tr h="950834">
                <a:tc>
                  <a:txBody>
                    <a:bodyPr/>
                    <a:lstStyle/>
                    <a:p>
                      <a:endParaRPr lang="en-US" sz="2400" b="1"/>
                    </a:p>
                  </a:txBody>
                  <a:tcPr/>
                </a:tc>
                <a:tc>
                  <a:txBody>
                    <a:bodyPr/>
                    <a:lstStyle/>
                    <a:p>
                      <a:endParaRPr lang="en-US" sz="2400" b="1"/>
                    </a:p>
                  </a:txBody>
                  <a:tcPr/>
                </a:tc>
                <a:tc>
                  <a:txBody>
                    <a:bodyPr/>
                    <a:lstStyle/>
                    <a:p>
                      <a:endParaRPr lang="en-US" sz="2400" b="1"/>
                    </a:p>
                  </a:txBody>
                  <a:tcPr/>
                </a:tc>
                <a:tc>
                  <a:txBody>
                    <a:bodyPr/>
                    <a:lstStyle/>
                    <a:p>
                      <a:endParaRPr lang="en-US" sz="2400" b="1" dirty="0"/>
                    </a:p>
                  </a:txBody>
                  <a:tcPr/>
                </a:tc>
                <a:tc>
                  <a:txBody>
                    <a:bodyPr/>
                    <a:lstStyle/>
                    <a:p>
                      <a:endParaRPr lang="en-US" sz="2400" b="1" dirty="0"/>
                    </a:p>
                  </a:txBody>
                  <a:tcPr/>
                </a:tc>
                <a:tc>
                  <a:txBody>
                    <a:bodyPr/>
                    <a:lstStyle/>
                    <a:p>
                      <a:r>
                        <a:rPr lang="ar-EG" sz="2400" b="1" dirty="0"/>
                        <a:t>اقتناء صهريج لجلب الماء</a:t>
                      </a:r>
                      <a:endParaRPr lang="en-US" sz="2400" b="1" dirty="0"/>
                    </a:p>
                  </a:txBody>
                  <a:tcPr/>
                </a:tc>
                <a:tc>
                  <a:txBody>
                    <a:bodyPr/>
                    <a:lstStyle/>
                    <a:p>
                      <a:r>
                        <a:rPr lang="ar-EG" sz="2400" b="1" dirty="0"/>
                        <a:t>2</a:t>
                      </a:r>
                      <a:endParaRPr lang="en-US" sz="2400" b="1" dirty="0"/>
                    </a:p>
                  </a:txBody>
                  <a:tcPr/>
                </a:tc>
                <a:extLst>
                  <a:ext uri="{0D108BD9-81ED-4DB2-BD59-A6C34878D82A}">
                    <a16:rowId xmlns="" xmlns:a16="http://schemas.microsoft.com/office/drawing/2014/main" val="1234132274"/>
                  </a:ext>
                </a:extLst>
              </a:tr>
            </a:tbl>
          </a:graphicData>
        </a:graphic>
      </p:graphicFrame>
    </p:spTree>
    <p:extLst>
      <p:ext uri="{BB962C8B-B14F-4D97-AF65-F5344CB8AC3E}">
        <p14:creationId xmlns:p14="http://schemas.microsoft.com/office/powerpoint/2010/main" val="223044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 xmlns:a16="http://schemas.microsoft.com/office/drawing/2014/main" id="{26C3B7EF-43E1-5378-40DB-D79D87BFAF8D}"/>
              </a:ext>
            </a:extLst>
          </p:cNvPr>
          <p:cNvSpPr txBox="1"/>
          <p:nvPr/>
        </p:nvSpPr>
        <p:spPr>
          <a:xfrm>
            <a:off x="107504" y="619044"/>
            <a:ext cx="8064896" cy="584775"/>
          </a:xfrm>
          <a:prstGeom prst="rect">
            <a:avLst/>
          </a:prstGeom>
          <a:noFill/>
        </p:spPr>
        <p:txBody>
          <a:bodyPr wrap="square">
            <a:spAutoFit/>
          </a:bodyPr>
          <a:lstStyle/>
          <a:p>
            <a:r>
              <a:rPr lang="ar-EG" sz="3200" b="1" dirty="0">
                <a:solidFill>
                  <a:srgbClr val="C00000"/>
                </a:solidFill>
              </a:rPr>
              <a:t>طرح الخيارات وتحليلها ومقارنة بعضها ببعض: </a:t>
            </a:r>
            <a:endParaRPr lang="en-US" sz="3200" b="1" dirty="0">
              <a:solidFill>
                <a:srgbClr val="C00000"/>
              </a:solidFill>
            </a:endParaRPr>
          </a:p>
        </p:txBody>
      </p:sp>
      <p:graphicFrame>
        <p:nvGraphicFramePr>
          <p:cNvPr id="5" name="جدول 5">
            <a:extLst>
              <a:ext uri="{FF2B5EF4-FFF2-40B4-BE49-F238E27FC236}">
                <a16:creationId xmlns="" xmlns:a16="http://schemas.microsoft.com/office/drawing/2014/main" id="{4396395E-A362-C690-4CC2-AEE992BDD2F5}"/>
              </a:ext>
            </a:extLst>
          </p:cNvPr>
          <p:cNvGraphicFramePr>
            <a:graphicFrameLocks noGrp="1"/>
          </p:cNvGraphicFramePr>
          <p:nvPr>
            <p:extLst>
              <p:ext uri="{D42A27DB-BD31-4B8C-83A1-F6EECF244321}">
                <p14:modId xmlns:p14="http://schemas.microsoft.com/office/powerpoint/2010/main" val="1756511124"/>
              </p:ext>
            </p:extLst>
          </p:nvPr>
        </p:nvGraphicFramePr>
        <p:xfrm>
          <a:off x="543155" y="1236611"/>
          <a:ext cx="8057689" cy="5160364"/>
        </p:xfrm>
        <a:graphic>
          <a:graphicData uri="http://schemas.openxmlformats.org/drawingml/2006/table">
            <a:tbl>
              <a:tblPr firstRow="1" bandRow="1">
                <a:tableStyleId>{5C22544A-7EE6-4342-B048-85BDC9FD1C3A}</a:tableStyleId>
              </a:tblPr>
              <a:tblGrid>
                <a:gridCol w="1141842">
                  <a:extLst>
                    <a:ext uri="{9D8B030D-6E8A-4147-A177-3AD203B41FA5}">
                      <a16:colId xmlns="" xmlns:a16="http://schemas.microsoft.com/office/drawing/2014/main" val="227808236"/>
                    </a:ext>
                  </a:extLst>
                </a:gridCol>
                <a:gridCol w="888404">
                  <a:extLst>
                    <a:ext uri="{9D8B030D-6E8A-4147-A177-3AD203B41FA5}">
                      <a16:colId xmlns="" xmlns:a16="http://schemas.microsoft.com/office/drawing/2014/main" val="1116869965"/>
                    </a:ext>
                  </a:extLst>
                </a:gridCol>
                <a:gridCol w="1029892">
                  <a:extLst>
                    <a:ext uri="{9D8B030D-6E8A-4147-A177-3AD203B41FA5}">
                      <a16:colId xmlns="" xmlns:a16="http://schemas.microsoft.com/office/drawing/2014/main" val="707283807"/>
                    </a:ext>
                  </a:extLst>
                </a:gridCol>
                <a:gridCol w="1274364">
                  <a:extLst>
                    <a:ext uri="{9D8B030D-6E8A-4147-A177-3AD203B41FA5}">
                      <a16:colId xmlns="" xmlns:a16="http://schemas.microsoft.com/office/drawing/2014/main" val="2870823355"/>
                    </a:ext>
                  </a:extLst>
                </a:gridCol>
                <a:gridCol w="1720979">
                  <a:extLst>
                    <a:ext uri="{9D8B030D-6E8A-4147-A177-3AD203B41FA5}">
                      <a16:colId xmlns="" xmlns:a16="http://schemas.microsoft.com/office/drawing/2014/main" val="41344964"/>
                    </a:ext>
                  </a:extLst>
                </a:gridCol>
                <a:gridCol w="1570154">
                  <a:extLst>
                    <a:ext uri="{9D8B030D-6E8A-4147-A177-3AD203B41FA5}">
                      <a16:colId xmlns="" xmlns:a16="http://schemas.microsoft.com/office/drawing/2014/main" val="3943476445"/>
                    </a:ext>
                  </a:extLst>
                </a:gridCol>
                <a:gridCol w="432054">
                  <a:extLst>
                    <a:ext uri="{9D8B030D-6E8A-4147-A177-3AD203B41FA5}">
                      <a16:colId xmlns="" xmlns:a16="http://schemas.microsoft.com/office/drawing/2014/main" val="2337913195"/>
                    </a:ext>
                  </a:extLst>
                </a:gridCol>
              </a:tblGrid>
              <a:tr h="504055">
                <a:tc gridSpan="5">
                  <a:txBody>
                    <a:bodyPr/>
                    <a:lstStyle/>
                    <a:p>
                      <a:r>
                        <a:rPr lang="ar-EG" sz="2400" b="1" dirty="0"/>
                        <a:t>الأهمية النسبية للخيارات المقترحة</a:t>
                      </a:r>
                      <a:endParaRPr lang="en-US" sz="2400" b="1"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r>
                        <a:rPr lang="ar-EG" sz="2400" b="1" dirty="0"/>
                        <a:t>الخيارات</a:t>
                      </a:r>
                      <a:endParaRPr lang="en-US" sz="2400" b="1" dirty="0"/>
                    </a:p>
                  </a:txBody>
                  <a:tcPr/>
                </a:tc>
                <a:tc rowSpan="3">
                  <a:txBody>
                    <a:bodyPr/>
                    <a:lstStyle/>
                    <a:p>
                      <a:r>
                        <a:rPr lang="ar-EG" sz="2400" b="1" dirty="0"/>
                        <a:t>م</a:t>
                      </a:r>
                      <a:endParaRPr lang="en-US" sz="2400" b="1" dirty="0"/>
                    </a:p>
                  </a:txBody>
                  <a:tcPr/>
                </a:tc>
                <a:extLst>
                  <a:ext uri="{0D108BD9-81ED-4DB2-BD59-A6C34878D82A}">
                    <a16:rowId xmlns="" xmlns:a16="http://schemas.microsoft.com/office/drawing/2014/main" val="2962296462"/>
                  </a:ext>
                </a:extLst>
              </a:tr>
              <a:tr h="216024">
                <a:tc gridSpan="3">
                  <a:txBody>
                    <a:bodyPr/>
                    <a:lstStyle/>
                    <a:p>
                      <a:r>
                        <a:rPr lang="ar-EG" sz="2400" b="1" dirty="0"/>
                        <a:t>درجة الإسهام في حل المشكلة</a:t>
                      </a:r>
                      <a:endParaRPr lang="en-US" sz="2400" b="1" dirty="0"/>
                    </a:p>
                  </a:txBody>
                  <a:tcPr/>
                </a:tc>
                <a:tc hMerge="1">
                  <a:txBody>
                    <a:bodyPr/>
                    <a:lstStyle/>
                    <a:p>
                      <a:endParaRPr lang="en-US"/>
                    </a:p>
                  </a:txBody>
                  <a:tcPr/>
                </a:tc>
                <a:tc hMerge="1">
                  <a:txBody>
                    <a:bodyPr/>
                    <a:lstStyle/>
                    <a:p>
                      <a:endParaRPr lang="en-US"/>
                    </a:p>
                  </a:txBody>
                  <a:tcPr/>
                </a:tc>
                <a:tc gridSpan="2">
                  <a:txBody>
                    <a:bodyPr/>
                    <a:lstStyle/>
                    <a:p>
                      <a:r>
                        <a:rPr lang="ar-EG" sz="2400" b="1" dirty="0"/>
                        <a:t>النتائج المترتبة على تطبيق الخيار</a:t>
                      </a:r>
                      <a:endParaRPr lang="en-US" sz="2400" b="1" dirty="0"/>
                    </a:p>
                  </a:txBody>
                  <a:tcPr/>
                </a:tc>
                <a:tc hMerge="1">
                  <a:txBody>
                    <a:bodyPr/>
                    <a:lstStyle/>
                    <a:p>
                      <a:endParaRPr lang="en-US"/>
                    </a:p>
                  </a:txBody>
                  <a:tcPr/>
                </a:tc>
                <a:tc vMerge="1">
                  <a:txBody>
                    <a:bodyPr/>
                    <a:lstStyle/>
                    <a:p>
                      <a:endParaRPr lang="en-US"/>
                    </a:p>
                  </a:txBody>
                  <a:tcPr/>
                </a:tc>
                <a:tc vMerge="1">
                  <a:txBody>
                    <a:bodyPr/>
                    <a:lstStyle/>
                    <a:p>
                      <a:endParaRPr lang="en-US" dirty="0"/>
                    </a:p>
                  </a:txBody>
                  <a:tcPr/>
                </a:tc>
                <a:extLst>
                  <a:ext uri="{0D108BD9-81ED-4DB2-BD59-A6C34878D82A}">
                    <a16:rowId xmlns="" xmlns:a16="http://schemas.microsoft.com/office/drawing/2014/main" val="4181206802"/>
                  </a:ext>
                </a:extLst>
              </a:tr>
              <a:tr h="1181589">
                <a:tc>
                  <a:txBody>
                    <a:bodyPr/>
                    <a:lstStyle/>
                    <a:p>
                      <a:r>
                        <a:rPr lang="ar-EG" sz="2400" b="1" dirty="0"/>
                        <a:t>ضعيفة</a:t>
                      </a:r>
                      <a:endParaRPr lang="en-US" sz="2400" b="1" dirty="0"/>
                    </a:p>
                  </a:txBody>
                  <a:tcPr/>
                </a:tc>
                <a:tc>
                  <a:txBody>
                    <a:bodyPr/>
                    <a:lstStyle/>
                    <a:p>
                      <a:r>
                        <a:rPr lang="ar-EG" sz="2000" b="1" dirty="0"/>
                        <a:t>متوسطة</a:t>
                      </a:r>
                      <a:endParaRPr lang="en-US" sz="2000" b="1" dirty="0"/>
                    </a:p>
                  </a:txBody>
                  <a:tcPr/>
                </a:tc>
                <a:tc>
                  <a:txBody>
                    <a:bodyPr/>
                    <a:lstStyle/>
                    <a:p>
                      <a:r>
                        <a:rPr lang="ar-EG" sz="2400" b="1" dirty="0"/>
                        <a:t>كبيرة</a:t>
                      </a:r>
                      <a:endParaRPr lang="en-US" sz="2400" b="1" dirty="0"/>
                    </a:p>
                  </a:txBody>
                  <a:tcPr/>
                </a:tc>
                <a:tc>
                  <a:txBody>
                    <a:bodyPr/>
                    <a:lstStyle/>
                    <a:p>
                      <a:r>
                        <a:rPr lang="ar-EG" sz="2400" b="1" dirty="0"/>
                        <a:t>نتائج سلبية</a:t>
                      </a:r>
                      <a:endParaRPr lang="en-US" sz="2400" b="1" dirty="0"/>
                    </a:p>
                  </a:txBody>
                  <a:tcPr/>
                </a:tc>
                <a:tc>
                  <a:txBody>
                    <a:bodyPr/>
                    <a:lstStyle/>
                    <a:p>
                      <a:r>
                        <a:rPr lang="ar-EG" sz="2400" b="1" dirty="0"/>
                        <a:t>نتائج إيجابية</a:t>
                      </a:r>
                      <a:endParaRPr lang="en-US" sz="2400" b="1" dirty="0"/>
                    </a:p>
                  </a:txBody>
                  <a:tcPr/>
                </a:tc>
                <a:tc vMerge="1">
                  <a:txBody>
                    <a:bodyPr/>
                    <a:lstStyle/>
                    <a:p>
                      <a:endParaRPr lang="en-US"/>
                    </a:p>
                  </a:txBody>
                  <a:tcPr/>
                </a:tc>
                <a:tc vMerge="1">
                  <a:txBody>
                    <a:bodyPr/>
                    <a:lstStyle/>
                    <a:p>
                      <a:endParaRPr lang="en-US" dirty="0"/>
                    </a:p>
                  </a:txBody>
                  <a:tcPr/>
                </a:tc>
                <a:extLst>
                  <a:ext uri="{0D108BD9-81ED-4DB2-BD59-A6C34878D82A}">
                    <a16:rowId xmlns="" xmlns:a16="http://schemas.microsoft.com/office/drawing/2014/main" val="646859310"/>
                  </a:ext>
                </a:extLst>
              </a:tr>
              <a:tr h="863179">
                <a:tc>
                  <a:txBody>
                    <a:bodyPr/>
                    <a:lstStyle/>
                    <a:p>
                      <a:endParaRPr lang="en-US" sz="2400" b="1"/>
                    </a:p>
                  </a:txBody>
                  <a:tcPr/>
                </a:tc>
                <a:tc>
                  <a:txBody>
                    <a:bodyPr/>
                    <a:lstStyle/>
                    <a:p>
                      <a:endParaRPr lang="en-US" sz="2400" b="1"/>
                    </a:p>
                  </a:txBody>
                  <a:tcPr/>
                </a:tc>
                <a:tc>
                  <a:txBody>
                    <a:bodyPr/>
                    <a:lstStyle/>
                    <a:p>
                      <a:endParaRPr lang="en-US" sz="2400" b="1"/>
                    </a:p>
                  </a:txBody>
                  <a:tcPr/>
                </a:tc>
                <a:tc>
                  <a:txBody>
                    <a:bodyPr/>
                    <a:lstStyle/>
                    <a:p>
                      <a:endParaRPr lang="en-US" sz="2400" b="1"/>
                    </a:p>
                  </a:txBody>
                  <a:tcPr/>
                </a:tc>
                <a:tc>
                  <a:txBody>
                    <a:bodyPr/>
                    <a:lstStyle/>
                    <a:p>
                      <a:endParaRPr lang="en-US" sz="2400" b="1"/>
                    </a:p>
                  </a:txBody>
                  <a:tcPr/>
                </a:tc>
                <a:tc>
                  <a:txBody>
                    <a:bodyPr/>
                    <a:lstStyle/>
                    <a:p>
                      <a:r>
                        <a:rPr lang="ar-EG" sz="2400" b="1" dirty="0"/>
                        <a:t>بناء خزان مياه واستئجار صهريج لجلب الماء وملء الخزان اسبوعيا</a:t>
                      </a:r>
                      <a:endParaRPr lang="en-US" sz="2400" b="1" dirty="0"/>
                    </a:p>
                  </a:txBody>
                  <a:tcPr/>
                </a:tc>
                <a:tc>
                  <a:txBody>
                    <a:bodyPr/>
                    <a:lstStyle/>
                    <a:p>
                      <a:r>
                        <a:rPr lang="ar-EG" sz="2400" b="1" dirty="0"/>
                        <a:t>3</a:t>
                      </a:r>
                      <a:endParaRPr lang="en-US" sz="2400" b="1" dirty="0"/>
                    </a:p>
                  </a:txBody>
                  <a:tcPr/>
                </a:tc>
                <a:extLst>
                  <a:ext uri="{0D108BD9-81ED-4DB2-BD59-A6C34878D82A}">
                    <a16:rowId xmlns="" xmlns:a16="http://schemas.microsoft.com/office/drawing/2014/main" val="129019169"/>
                  </a:ext>
                </a:extLst>
              </a:tr>
            </a:tbl>
          </a:graphicData>
        </a:graphic>
      </p:graphicFrame>
    </p:spTree>
    <p:extLst>
      <p:ext uri="{BB962C8B-B14F-4D97-AF65-F5344CB8AC3E}">
        <p14:creationId xmlns:p14="http://schemas.microsoft.com/office/powerpoint/2010/main" val="96167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 xmlns:a16="http://schemas.microsoft.com/office/drawing/2014/main" id="{26C3B7EF-43E1-5378-40DB-D79D87BFAF8D}"/>
              </a:ext>
            </a:extLst>
          </p:cNvPr>
          <p:cNvSpPr txBox="1"/>
          <p:nvPr/>
        </p:nvSpPr>
        <p:spPr>
          <a:xfrm>
            <a:off x="107504" y="619044"/>
            <a:ext cx="8064896" cy="400110"/>
          </a:xfrm>
          <a:prstGeom prst="rect">
            <a:avLst/>
          </a:prstGeom>
          <a:noFill/>
        </p:spPr>
        <p:txBody>
          <a:bodyPr wrap="square">
            <a:spAutoFit/>
          </a:bodyPr>
          <a:lstStyle/>
          <a:p>
            <a:r>
              <a:rPr lang="ar-EG" sz="2000" b="1" dirty="0"/>
              <a:t>تقويم الخيارات الثلاثة المتعلقة بحل مشكلة طريقة جلب الماء لشرب ولسقي الأنعام </a:t>
            </a:r>
            <a:endParaRPr lang="en-US" sz="2000" b="1" dirty="0">
              <a:solidFill>
                <a:srgbClr val="C00000"/>
              </a:solidFill>
            </a:endParaRPr>
          </a:p>
        </p:txBody>
      </p:sp>
      <p:graphicFrame>
        <p:nvGraphicFramePr>
          <p:cNvPr id="2" name="جدول 2">
            <a:extLst>
              <a:ext uri="{FF2B5EF4-FFF2-40B4-BE49-F238E27FC236}">
                <a16:creationId xmlns="" xmlns:a16="http://schemas.microsoft.com/office/drawing/2014/main" id="{856C94C8-5C8B-3946-A2F2-CD926514AFBD}"/>
              </a:ext>
            </a:extLst>
          </p:cNvPr>
          <p:cNvGraphicFramePr>
            <a:graphicFrameLocks noGrp="1"/>
          </p:cNvGraphicFramePr>
          <p:nvPr>
            <p:extLst>
              <p:ext uri="{D42A27DB-BD31-4B8C-83A1-F6EECF244321}">
                <p14:modId xmlns:p14="http://schemas.microsoft.com/office/powerpoint/2010/main" val="1995125183"/>
              </p:ext>
            </p:extLst>
          </p:nvPr>
        </p:nvGraphicFramePr>
        <p:xfrm>
          <a:off x="647563" y="1196752"/>
          <a:ext cx="7982129" cy="4848922"/>
        </p:xfrm>
        <a:graphic>
          <a:graphicData uri="http://schemas.openxmlformats.org/drawingml/2006/table">
            <a:tbl>
              <a:tblPr firstRow="1" bandRow="1">
                <a:tableStyleId>{5C22544A-7EE6-4342-B048-85BDC9FD1C3A}</a:tableStyleId>
              </a:tblPr>
              <a:tblGrid>
                <a:gridCol w="672075">
                  <a:extLst>
                    <a:ext uri="{9D8B030D-6E8A-4147-A177-3AD203B41FA5}">
                      <a16:colId xmlns="" xmlns:a16="http://schemas.microsoft.com/office/drawing/2014/main" val="1608604081"/>
                    </a:ext>
                  </a:extLst>
                </a:gridCol>
                <a:gridCol w="116840">
                  <a:extLst>
                    <a:ext uri="{9D8B030D-6E8A-4147-A177-3AD203B41FA5}">
                      <a16:colId xmlns="" xmlns:a16="http://schemas.microsoft.com/office/drawing/2014/main" val="2237291939"/>
                    </a:ext>
                  </a:extLst>
                </a:gridCol>
                <a:gridCol w="688490">
                  <a:extLst>
                    <a:ext uri="{9D8B030D-6E8A-4147-A177-3AD203B41FA5}">
                      <a16:colId xmlns="" xmlns:a16="http://schemas.microsoft.com/office/drawing/2014/main" val="768133636"/>
                    </a:ext>
                  </a:extLst>
                </a:gridCol>
                <a:gridCol w="672075">
                  <a:extLst>
                    <a:ext uri="{9D8B030D-6E8A-4147-A177-3AD203B41FA5}">
                      <a16:colId xmlns="" xmlns:a16="http://schemas.microsoft.com/office/drawing/2014/main" val="419024047"/>
                    </a:ext>
                  </a:extLst>
                </a:gridCol>
                <a:gridCol w="504056">
                  <a:extLst>
                    <a:ext uri="{9D8B030D-6E8A-4147-A177-3AD203B41FA5}">
                      <a16:colId xmlns="" xmlns:a16="http://schemas.microsoft.com/office/drawing/2014/main" val="2205675649"/>
                    </a:ext>
                  </a:extLst>
                </a:gridCol>
                <a:gridCol w="504056">
                  <a:extLst>
                    <a:ext uri="{9D8B030D-6E8A-4147-A177-3AD203B41FA5}">
                      <a16:colId xmlns="" xmlns:a16="http://schemas.microsoft.com/office/drawing/2014/main" val="3837568611"/>
                    </a:ext>
                  </a:extLst>
                </a:gridCol>
                <a:gridCol w="504056">
                  <a:extLst>
                    <a:ext uri="{9D8B030D-6E8A-4147-A177-3AD203B41FA5}">
                      <a16:colId xmlns="" xmlns:a16="http://schemas.microsoft.com/office/drawing/2014/main" val="2350817666"/>
                    </a:ext>
                  </a:extLst>
                </a:gridCol>
                <a:gridCol w="504056">
                  <a:extLst>
                    <a:ext uri="{9D8B030D-6E8A-4147-A177-3AD203B41FA5}">
                      <a16:colId xmlns="" xmlns:a16="http://schemas.microsoft.com/office/drawing/2014/main" val="3868323178"/>
                    </a:ext>
                  </a:extLst>
                </a:gridCol>
                <a:gridCol w="1008112">
                  <a:extLst>
                    <a:ext uri="{9D8B030D-6E8A-4147-A177-3AD203B41FA5}">
                      <a16:colId xmlns="" xmlns:a16="http://schemas.microsoft.com/office/drawing/2014/main" val="717675632"/>
                    </a:ext>
                  </a:extLst>
                </a:gridCol>
                <a:gridCol w="1008112">
                  <a:extLst>
                    <a:ext uri="{9D8B030D-6E8A-4147-A177-3AD203B41FA5}">
                      <a16:colId xmlns="" xmlns:a16="http://schemas.microsoft.com/office/drawing/2014/main" val="319082680"/>
                    </a:ext>
                  </a:extLst>
                </a:gridCol>
                <a:gridCol w="1281878">
                  <a:extLst>
                    <a:ext uri="{9D8B030D-6E8A-4147-A177-3AD203B41FA5}">
                      <a16:colId xmlns="" xmlns:a16="http://schemas.microsoft.com/office/drawing/2014/main" val="156585012"/>
                    </a:ext>
                  </a:extLst>
                </a:gridCol>
                <a:gridCol w="518323">
                  <a:extLst>
                    <a:ext uri="{9D8B030D-6E8A-4147-A177-3AD203B41FA5}">
                      <a16:colId xmlns="" xmlns:a16="http://schemas.microsoft.com/office/drawing/2014/main" val="1326600769"/>
                    </a:ext>
                  </a:extLst>
                </a:gridCol>
              </a:tblGrid>
              <a:tr h="259916">
                <a:tc gridSpan="10">
                  <a:txBody>
                    <a:bodyPr/>
                    <a:lstStyle/>
                    <a:p>
                      <a:r>
                        <a:rPr lang="ar-EG" dirty="0"/>
                        <a:t>معايير الحكم على الخيارات</a:t>
                      </a:r>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4">
                  <a:txBody>
                    <a:bodyPr/>
                    <a:lstStyle/>
                    <a:p>
                      <a:r>
                        <a:rPr lang="ar-EG" dirty="0"/>
                        <a:t>الخيارات</a:t>
                      </a:r>
                      <a:endParaRPr lang="en-US" dirty="0"/>
                    </a:p>
                  </a:txBody>
                  <a:tcPr/>
                </a:tc>
                <a:tc rowSpan="4">
                  <a:txBody>
                    <a:bodyPr/>
                    <a:lstStyle/>
                    <a:p>
                      <a:r>
                        <a:rPr lang="ar-EG" dirty="0"/>
                        <a:t>م</a:t>
                      </a:r>
                      <a:endParaRPr lang="en-US" dirty="0"/>
                    </a:p>
                  </a:txBody>
                  <a:tcPr/>
                </a:tc>
                <a:extLst>
                  <a:ext uri="{0D108BD9-81ED-4DB2-BD59-A6C34878D82A}">
                    <a16:rowId xmlns="" xmlns:a16="http://schemas.microsoft.com/office/drawing/2014/main" val="2099810300"/>
                  </a:ext>
                </a:extLst>
              </a:tr>
              <a:tr h="320040">
                <a:tc rowSpan="2" gridSpan="4">
                  <a:txBody>
                    <a:bodyPr/>
                    <a:lstStyle/>
                    <a:p>
                      <a:r>
                        <a:rPr lang="ar-EG" dirty="0"/>
                        <a:t>درجة الإسهام في حل المشكلة</a:t>
                      </a:r>
                      <a:endParaRPr lang="en-US" dirty="0"/>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gridSpan="4">
                  <a:txBody>
                    <a:bodyPr/>
                    <a:lstStyle/>
                    <a:p>
                      <a:r>
                        <a:rPr lang="ar-EG" dirty="0"/>
                        <a:t>درجة تقبل الآخرين للخيار</a:t>
                      </a:r>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r>
                        <a:rPr lang="ar-EG" dirty="0"/>
                        <a:t>تكاليف التنفيذ</a:t>
                      </a:r>
                      <a:endParaRPr lang="en-US" dirty="0"/>
                    </a:p>
                  </a:txBody>
                  <a:tcPr/>
                </a:tc>
                <a:tc rowSpan="3">
                  <a:txBody>
                    <a:bodyPr/>
                    <a:lstStyle/>
                    <a:p>
                      <a:r>
                        <a:rPr lang="ar-EG" dirty="0"/>
                        <a:t>الوقت اللازم</a:t>
                      </a:r>
                      <a:endParaRPr lang="en-US" dirty="0"/>
                    </a:p>
                  </a:txBody>
                  <a:tcPr/>
                </a:tc>
                <a:tc vMerge="1">
                  <a:txBody>
                    <a:bodyPr/>
                    <a:lstStyle/>
                    <a:p>
                      <a:endParaRPr lang="en-US"/>
                    </a:p>
                  </a:txBody>
                  <a:tcPr/>
                </a:tc>
                <a:tc vMerge="1">
                  <a:txBody>
                    <a:bodyPr/>
                    <a:lstStyle/>
                    <a:p>
                      <a:endParaRPr lang="en-US"/>
                    </a:p>
                  </a:txBody>
                  <a:tcPr/>
                </a:tc>
                <a:extLst>
                  <a:ext uri="{0D108BD9-81ED-4DB2-BD59-A6C34878D82A}">
                    <a16:rowId xmlns="" xmlns:a16="http://schemas.microsoft.com/office/drawing/2014/main" val="1589836431"/>
                  </a:ext>
                </a:extLst>
              </a:tr>
              <a:tr h="0">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rowSpan="2">
                  <a:txBody>
                    <a:bodyPr/>
                    <a:lstStyle/>
                    <a:p>
                      <a:r>
                        <a:rPr lang="ar-EG" dirty="0"/>
                        <a:t>رفض</a:t>
                      </a:r>
                      <a:endParaRPr lang="en-US" dirty="0"/>
                    </a:p>
                  </a:txBody>
                  <a:tcPr vert="vert270"/>
                </a:tc>
                <a:tc rowSpan="2">
                  <a:txBody>
                    <a:bodyPr/>
                    <a:lstStyle/>
                    <a:p>
                      <a:r>
                        <a:rPr lang="ar-EG" dirty="0"/>
                        <a:t>ضعيفة</a:t>
                      </a:r>
                      <a:endParaRPr lang="en-US" dirty="0"/>
                    </a:p>
                  </a:txBody>
                  <a:tcPr vert="vert270"/>
                </a:tc>
                <a:tc rowSpan="2">
                  <a:txBody>
                    <a:bodyPr/>
                    <a:lstStyle/>
                    <a:p>
                      <a:r>
                        <a:rPr lang="ar-EG" dirty="0"/>
                        <a:t>متوسطة</a:t>
                      </a:r>
                      <a:endParaRPr lang="en-US" dirty="0"/>
                    </a:p>
                  </a:txBody>
                  <a:tcPr vert="vert270"/>
                </a:tc>
                <a:tc rowSpan="2">
                  <a:txBody>
                    <a:bodyPr/>
                    <a:lstStyle/>
                    <a:p>
                      <a:r>
                        <a:rPr lang="ar-EG" dirty="0"/>
                        <a:t>كبيرة</a:t>
                      </a:r>
                      <a:endParaRPr lang="en-US" dirty="0"/>
                    </a:p>
                  </a:txBody>
                  <a:tcPr vert="vert27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 xmlns:a16="http://schemas.microsoft.com/office/drawing/2014/main" val="1960323642"/>
                  </a:ext>
                </a:extLst>
              </a:tr>
              <a:tr h="689104">
                <a:tc>
                  <a:txBody>
                    <a:bodyPr/>
                    <a:lstStyle/>
                    <a:p>
                      <a:r>
                        <a:rPr lang="ar-EG" dirty="0"/>
                        <a:t>ضعيفة</a:t>
                      </a:r>
                      <a:endParaRPr lang="en-US" dirty="0"/>
                    </a:p>
                  </a:txBody>
                  <a:tcPr vert="vert270"/>
                </a:tc>
                <a:tc gridSpan="2">
                  <a:txBody>
                    <a:bodyPr/>
                    <a:lstStyle/>
                    <a:p>
                      <a:r>
                        <a:rPr lang="ar-EG" dirty="0"/>
                        <a:t>متوسطة</a:t>
                      </a:r>
                      <a:endParaRPr lang="en-US" dirty="0"/>
                    </a:p>
                  </a:txBody>
                  <a:tcPr vert="vert270"/>
                </a:tc>
                <a:tc hMerge="1">
                  <a:txBody>
                    <a:bodyPr/>
                    <a:lstStyle/>
                    <a:p>
                      <a:endParaRPr lang="en-US"/>
                    </a:p>
                  </a:txBody>
                  <a:tcPr/>
                </a:tc>
                <a:tc>
                  <a:txBody>
                    <a:bodyPr/>
                    <a:lstStyle/>
                    <a:p>
                      <a:r>
                        <a:rPr lang="ar-EG" dirty="0"/>
                        <a:t>كبيرة</a:t>
                      </a:r>
                      <a:endParaRPr lang="en-US" dirty="0"/>
                    </a:p>
                  </a:txBody>
                  <a:tcPr vert="vert27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 xmlns:a16="http://schemas.microsoft.com/office/drawing/2014/main" val="1360418833"/>
                  </a:ext>
                </a:extLst>
              </a:tr>
              <a:tr h="1541429">
                <a:tc gridSpan="2">
                  <a:txBody>
                    <a:bodyPr/>
                    <a:lstStyle/>
                    <a:p>
                      <a:pPr algn="ctr"/>
                      <a:endParaRPr lang="en-US" sz="2000" i="1" dirty="0"/>
                    </a:p>
                  </a:txBody>
                  <a:tcPr/>
                </a:tc>
                <a:tc hMerge="1">
                  <a:txBody>
                    <a:bodyPr/>
                    <a:lstStyle/>
                    <a:p>
                      <a:endParaRPr lang="en-US"/>
                    </a:p>
                  </a:txBody>
                  <a:tcPr/>
                </a:tc>
                <a:tc>
                  <a:txBody>
                    <a:bodyPr/>
                    <a:lstStyle/>
                    <a:p>
                      <a:pPr algn="ctr"/>
                      <a:endParaRPr lang="en-US" sz="2000" i="1"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pPr algn="ctr"/>
                      <a:endParaRPr lang="en-US" sz="2000" i="1"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ar-EG" dirty="0"/>
                        <a:t>حفر بئر عميقة</a:t>
                      </a:r>
                      <a:endParaRPr lang="en-US" dirty="0"/>
                    </a:p>
                  </a:txBody>
                  <a:tcPr/>
                </a:tc>
                <a:tc>
                  <a:txBody>
                    <a:bodyPr/>
                    <a:lstStyle/>
                    <a:p>
                      <a:r>
                        <a:rPr lang="ar-EG" dirty="0"/>
                        <a:t>1</a:t>
                      </a:r>
                      <a:endParaRPr lang="en-US" dirty="0"/>
                    </a:p>
                  </a:txBody>
                  <a:tcPr/>
                </a:tc>
                <a:extLst>
                  <a:ext uri="{0D108BD9-81ED-4DB2-BD59-A6C34878D82A}">
                    <a16:rowId xmlns="" xmlns:a16="http://schemas.microsoft.com/office/drawing/2014/main" val="930552557"/>
                  </a:ext>
                </a:extLst>
              </a:tr>
              <a:tr h="1541429">
                <a:tc gridSpan="2">
                  <a:txBody>
                    <a:bodyPr/>
                    <a:lstStyle/>
                    <a:p>
                      <a:endParaRPr lang="en-US" dirty="0"/>
                    </a:p>
                  </a:txBody>
                  <a:tcPr/>
                </a:tc>
                <a:tc hMerge="1">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ar-EG" dirty="0"/>
                        <a:t>اقتناء صهريج لجلب الماء</a:t>
                      </a:r>
                      <a:endParaRPr lang="en-US" dirty="0"/>
                    </a:p>
                  </a:txBody>
                  <a:tcPr/>
                </a:tc>
                <a:tc>
                  <a:txBody>
                    <a:bodyPr/>
                    <a:lstStyle/>
                    <a:p>
                      <a:r>
                        <a:rPr lang="ar-EG" dirty="0"/>
                        <a:t>2</a:t>
                      </a:r>
                      <a:endParaRPr lang="en-US" dirty="0"/>
                    </a:p>
                  </a:txBody>
                  <a:tcPr/>
                </a:tc>
                <a:extLst>
                  <a:ext uri="{0D108BD9-81ED-4DB2-BD59-A6C34878D82A}">
                    <a16:rowId xmlns="" xmlns:a16="http://schemas.microsoft.com/office/drawing/2014/main" val="284084156"/>
                  </a:ext>
                </a:extLst>
              </a:tr>
            </a:tbl>
          </a:graphicData>
        </a:graphic>
      </p:graphicFrame>
    </p:spTree>
    <p:extLst>
      <p:ext uri="{BB962C8B-B14F-4D97-AF65-F5344CB8AC3E}">
        <p14:creationId xmlns:p14="http://schemas.microsoft.com/office/powerpoint/2010/main" val="1534567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1)">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 xmlns:a16="http://schemas.microsoft.com/office/drawing/2014/main" id="{D5F7E1A6-1041-401F-D67E-D3A269B7B8CE}"/>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300000"/>
                    </a14:imgEffect>
                  </a14:imgLayer>
                </a14:imgProps>
              </a:ext>
            </a:extLst>
          </a:blip>
          <a:stretch>
            <a:fillRect/>
          </a:stretch>
        </p:blipFill>
        <p:spPr>
          <a:xfrm>
            <a:off x="323528" y="650168"/>
            <a:ext cx="8992175" cy="5557664"/>
          </a:xfrm>
          <a:prstGeom prst="rect">
            <a:avLst/>
          </a:prstGeom>
        </p:spPr>
      </p:pic>
      <p:sp>
        <p:nvSpPr>
          <p:cNvPr id="3" name="مربع نص 2">
            <a:extLst>
              <a:ext uri="{FF2B5EF4-FFF2-40B4-BE49-F238E27FC236}">
                <a16:creationId xmlns="" xmlns:a16="http://schemas.microsoft.com/office/drawing/2014/main" id="{C3870AAA-2619-6248-8BE5-105CBC11E4EC}"/>
              </a:ext>
            </a:extLst>
          </p:cNvPr>
          <p:cNvSpPr txBox="1"/>
          <p:nvPr/>
        </p:nvSpPr>
        <p:spPr>
          <a:xfrm rot="21413851">
            <a:off x="2267744" y="2586390"/>
            <a:ext cx="5328592" cy="2187778"/>
          </a:xfrm>
          <a:prstGeom prst="rect">
            <a:avLst/>
          </a:prstGeom>
          <a:noFill/>
        </p:spPr>
        <p:txBody>
          <a:bodyPr wrap="square" rtlCol="0">
            <a:spAutoFit/>
          </a:bodyPr>
          <a:lstStyle/>
          <a:p>
            <a:pPr algn="ctr" rtl="1">
              <a:spcBef>
                <a:spcPts val="0"/>
              </a:spcBef>
              <a:spcAft>
                <a:spcPts val="500"/>
              </a:spcAft>
            </a:pPr>
            <a:r>
              <a:rPr lang="ar-EG" sz="4400" b="1" i="0" u="none" strike="noStrike" dirty="0">
                <a:solidFill>
                  <a:schemeClr val="bg1"/>
                </a:solidFill>
                <a:effectLst/>
                <a:latin typeface="Arial" panose="020B0604020202020204" pitchFamily="34" charset="0"/>
              </a:rPr>
              <a:t>الدرس الأول:</a:t>
            </a:r>
          </a:p>
          <a:p>
            <a:pPr algn="ctr" rtl="1">
              <a:spcBef>
                <a:spcPts val="0"/>
              </a:spcBef>
              <a:spcAft>
                <a:spcPts val="500"/>
              </a:spcAft>
            </a:pPr>
            <a:r>
              <a:rPr lang="ar-EG" sz="4400" b="1" i="0" u="none" strike="noStrike" dirty="0">
                <a:solidFill>
                  <a:schemeClr val="bg1"/>
                </a:solidFill>
                <a:effectLst/>
                <a:latin typeface="Arial" panose="020B0604020202020204" pitchFamily="34" charset="0"/>
              </a:rPr>
              <a:t> التفكير الناقد وحل المشكلات</a:t>
            </a:r>
            <a:endParaRPr lang="ar-EG" sz="4400" b="1" dirty="0">
              <a:solidFill>
                <a:schemeClr val="bg1"/>
              </a:solidFill>
              <a:effectLst/>
            </a:endParaRPr>
          </a:p>
        </p:txBody>
      </p:sp>
      <p:pic>
        <p:nvPicPr>
          <p:cNvPr id="4" name="صورة 3" descr="62b1af9ca1b79.png"/>
          <p:cNvPicPr>
            <a:picLocks noChangeAspect="1"/>
          </p:cNvPicPr>
          <p:nvPr/>
        </p:nvPicPr>
        <p:blipFill>
          <a:blip r:embed="rId4" cstate="print"/>
          <a:stretch>
            <a:fillRect/>
          </a:stretch>
        </p:blipFill>
        <p:spPr>
          <a:xfrm>
            <a:off x="683568" y="692696"/>
            <a:ext cx="1599436" cy="864096"/>
          </a:xfrm>
          <a:prstGeom prst="rect">
            <a:avLst/>
          </a:prstGeom>
        </p:spPr>
      </p:pic>
    </p:spTree>
    <p:extLst>
      <p:ext uri="{BB962C8B-B14F-4D97-AF65-F5344CB8AC3E}">
        <p14:creationId xmlns:p14="http://schemas.microsoft.com/office/powerpoint/2010/main" val="87708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 xmlns:a16="http://schemas.microsoft.com/office/drawing/2014/main" id="{26C3B7EF-43E1-5378-40DB-D79D87BFAF8D}"/>
              </a:ext>
            </a:extLst>
          </p:cNvPr>
          <p:cNvSpPr txBox="1"/>
          <p:nvPr/>
        </p:nvSpPr>
        <p:spPr>
          <a:xfrm>
            <a:off x="107504" y="619044"/>
            <a:ext cx="8064896" cy="400110"/>
          </a:xfrm>
          <a:prstGeom prst="rect">
            <a:avLst/>
          </a:prstGeom>
          <a:noFill/>
        </p:spPr>
        <p:txBody>
          <a:bodyPr wrap="square">
            <a:spAutoFit/>
          </a:bodyPr>
          <a:lstStyle/>
          <a:p>
            <a:r>
              <a:rPr lang="ar-EG" sz="2000" b="1" dirty="0"/>
              <a:t>تقويم الخيارات الثلاثة المتعلقة بحل مشكلة طريقة جلب الماء لشرب ولسقي الأنعام </a:t>
            </a:r>
            <a:endParaRPr lang="en-US" sz="2000" b="1" dirty="0">
              <a:solidFill>
                <a:srgbClr val="C00000"/>
              </a:solidFill>
            </a:endParaRPr>
          </a:p>
        </p:txBody>
      </p:sp>
      <p:graphicFrame>
        <p:nvGraphicFramePr>
          <p:cNvPr id="2" name="جدول 2">
            <a:extLst>
              <a:ext uri="{FF2B5EF4-FFF2-40B4-BE49-F238E27FC236}">
                <a16:creationId xmlns="" xmlns:a16="http://schemas.microsoft.com/office/drawing/2014/main" id="{856C94C8-5C8B-3946-A2F2-CD926514AFBD}"/>
              </a:ext>
            </a:extLst>
          </p:cNvPr>
          <p:cNvGraphicFramePr>
            <a:graphicFrameLocks noGrp="1"/>
          </p:cNvGraphicFramePr>
          <p:nvPr>
            <p:extLst>
              <p:ext uri="{D42A27DB-BD31-4B8C-83A1-F6EECF244321}">
                <p14:modId xmlns:p14="http://schemas.microsoft.com/office/powerpoint/2010/main" val="1586457601"/>
              </p:ext>
            </p:extLst>
          </p:nvPr>
        </p:nvGraphicFramePr>
        <p:xfrm>
          <a:off x="647563" y="1196752"/>
          <a:ext cx="7982129" cy="3503424"/>
        </p:xfrm>
        <a:graphic>
          <a:graphicData uri="http://schemas.openxmlformats.org/drawingml/2006/table">
            <a:tbl>
              <a:tblPr firstRow="1" bandRow="1">
                <a:tableStyleId>{5C22544A-7EE6-4342-B048-85BDC9FD1C3A}</a:tableStyleId>
              </a:tblPr>
              <a:tblGrid>
                <a:gridCol w="672075">
                  <a:extLst>
                    <a:ext uri="{9D8B030D-6E8A-4147-A177-3AD203B41FA5}">
                      <a16:colId xmlns="" xmlns:a16="http://schemas.microsoft.com/office/drawing/2014/main" val="1608604081"/>
                    </a:ext>
                  </a:extLst>
                </a:gridCol>
                <a:gridCol w="116840">
                  <a:extLst>
                    <a:ext uri="{9D8B030D-6E8A-4147-A177-3AD203B41FA5}">
                      <a16:colId xmlns="" xmlns:a16="http://schemas.microsoft.com/office/drawing/2014/main" val="2237291939"/>
                    </a:ext>
                  </a:extLst>
                </a:gridCol>
                <a:gridCol w="688490">
                  <a:extLst>
                    <a:ext uri="{9D8B030D-6E8A-4147-A177-3AD203B41FA5}">
                      <a16:colId xmlns="" xmlns:a16="http://schemas.microsoft.com/office/drawing/2014/main" val="768133636"/>
                    </a:ext>
                  </a:extLst>
                </a:gridCol>
                <a:gridCol w="672075">
                  <a:extLst>
                    <a:ext uri="{9D8B030D-6E8A-4147-A177-3AD203B41FA5}">
                      <a16:colId xmlns="" xmlns:a16="http://schemas.microsoft.com/office/drawing/2014/main" val="419024047"/>
                    </a:ext>
                  </a:extLst>
                </a:gridCol>
                <a:gridCol w="504056">
                  <a:extLst>
                    <a:ext uri="{9D8B030D-6E8A-4147-A177-3AD203B41FA5}">
                      <a16:colId xmlns="" xmlns:a16="http://schemas.microsoft.com/office/drawing/2014/main" val="2205675649"/>
                    </a:ext>
                  </a:extLst>
                </a:gridCol>
                <a:gridCol w="504056">
                  <a:extLst>
                    <a:ext uri="{9D8B030D-6E8A-4147-A177-3AD203B41FA5}">
                      <a16:colId xmlns="" xmlns:a16="http://schemas.microsoft.com/office/drawing/2014/main" val="3837568611"/>
                    </a:ext>
                  </a:extLst>
                </a:gridCol>
                <a:gridCol w="504056">
                  <a:extLst>
                    <a:ext uri="{9D8B030D-6E8A-4147-A177-3AD203B41FA5}">
                      <a16:colId xmlns="" xmlns:a16="http://schemas.microsoft.com/office/drawing/2014/main" val="2350817666"/>
                    </a:ext>
                  </a:extLst>
                </a:gridCol>
                <a:gridCol w="504056">
                  <a:extLst>
                    <a:ext uri="{9D8B030D-6E8A-4147-A177-3AD203B41FA5}">
                      <a16:colId xmlns="" xmlns:a16="http://schemas.microsoft.com/office/drawing/2014/main" val="3868323178"/>
                    </a:ext>
                  </a:extLst>
                </a:gridCol>
                <a:gridCol w="1008112">
                  <a:extLst>
                    <a:ext uri="{9D8B030D-6E8A-4147-A177-3AD203B41FA5}">
                      <a16:colId xmlns="" xmlns:a16="http://schemas.microsoft.com/office/drawing/2014/main" val="717675632"/>
                    </a:ext>
                  </a:extLst>
                </a:gridCol>
                <a:gridCol w="1008112">
                  <a:extLst>
                    <a:ext uri="{9D8B030D-6E8A-4147-A177-3AD203B41FA5}">
                      <a16:colId xmlns="" xmlns:a16="http://schemas.microsoft.com/office/drawing/2014/main" val="319082680"/>
                    </a:ext>
                  </a:extLst>
                </a:gridCol>
                <a:gridCol w="1281878">
                  <a:extLst>
                    <a:ext uri="{9D8B030D-6E8A-4147-A177-3AD203B41FA5}">
                      <a16:colId xmlns="" xmlns:a16="http://schemas.microsoft.com/office/drawing/2014/main" val="156585012"/>
                    </a:ext>
                  </a:extLst>
                </a:gridCol>
                <a:gridCol w="518323">
                  <a:extLst>
                    <a:ext uri="{9D8B030D-6E8A-4147-A177-3AD203B41FA5}">
                      <a16:colId xmlns="" xmlns:a16="http://schemas.microsoft.com/office/drawing/2014/main" val="1326600769"/>
                    </a:ext>
                  </a:extLst>
                </a:gridCol>
              </a:tblGrid>
              <a:tr h="259916">
                <a:tc gridSpan="10">
                  <a:txBody>
                    <a:bodyPr/>
                    <a:lstStyle/>
                    <a:p>
                      <a:r>
                        <a:rPr lang="ar-EG" dirty="0"/>
                        <a:t>معايير الحكم على الخيارات</a:t>
                      </a:r>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4">
                  <a:txBody>
                    <a:bodyPr/>
                    <a:lstStyle/>
                    <a:p>
                      <a:r>
                        <a:rPr lang="ar-EG" dirty="0"/>
                        <a:t>الخيارات</a:t>
                      </a:r>
                      <a:endParaRPr lang="en-US" dirty="0"/>
                    </a:p>
                  </a:txBody>
                  <a:tcPr/>
                </a:tc>
                <a:tc rowSpan="4">
                  <a:txBody>
                    <a:bodyPr/>
                    <a:lstStyle/>
                    <a:p>
                      <a:r>
                        <a:rPr lang="ar-EG" dirty="0"/>
                        <a:t>م</a:t>
                      </a:r>
                      <a:endParaRPr lang="en-US" dirty="0"/>
                    </a:p>
                  </a:txBody>
                  <a:tcPr/>
                </a:tc>
                <a:extLst>
                  <a:ext uri="{0D108BD9-81ED-4DB2-BD59-A6C34878D82A}">
                    <a16:rowId xmlns="" xmlns:a16="http://schemas.microsoft.com/office/drawing/2014/main" val="2099810300"/>
                  </a:ext>
                </a:extLst>
              </a:tr>
              <a:tr h="320040">
                <a:tc rowSpan="2" gridSpan="4">
                  <a:txBody>
                    <a:bodyPr/>
                    <a:lstStyle/>
                    <a:p>
                      <a:r>
                        <a:rPr lang="ar-EG" dirty="0"/>
                        <a:t>درجة الإسهام في حل المشكلة</a:t>
                      </a:r>
                      <a:endParaRPr lang="en-US" dirty="0"/>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gridSpan="4">
                  <a:txBody>
                    <a:bodyPr/>
                    <a:lstStyle/>
                    <a:p>
                      <a:r>
                        <a:rPr lang="ar-EG" dirty="0"/>
                        <a:t>درجة تقبل الآخرين للخيار</a:t>
                      </a:r>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r>
                        <a:rPr lang="ar-EG" dirty="0"/>
                        <a:t>تكاليف التنفيذ</a:t>
                      </a:r>
                      <a:endParaRPr lang="en-US" dirty="0"/>
                    </a:p>
                  </a:txBody>
                  <a:tcPr/>
                </a:tc>
                <a:tc rowSpan="3">
                  <a:txBody>
                    <a:bodyPr/>
                    <a:lstStyle/>
                    <a:p>
                      <a:r>
                        <a:rPr lang="ar-EG" dirty="0"/>
                        <a:t>الوقت اللازم</a:t>
                      </a:r>
                      <a:endParaRPr lang="en-US" dirty="0"/>
                    </a:p>
                  </a:txBody>
                  <a:tcPr/>
                </a:tc>
                <a:tc vMerge="1">
                  <a:txBody>
                    <a:bodyPr/>
                    <a:lstStyle/>
                    <a:p>
                      <a:endParaRPr lang="en-US"/>
                    </a:p>
                  </a:txBody>
                  <a:tcPr/>
                </a:tc>
                <a:tc vMerge="1">
                  <a:txBody>
                    <a:bodyPr/>
                    <a:lstStyle/>
                    <a:p>
                      <a:endParaRPr lang="en-US"/>
                    </a:p>
                  </a:txBody>
                  <a:tcPr/>
                </a:tc>
                <a:extLst>
                  <a:ext uri="{0D108BD9-81ED-4DB2-BD59-A6C34878D82A}">
                    <a16:rowId xmlns="" xmlns:a16="http://schemas.microsoft.com/office/drawing/2014/main" val="1589836431"/>
                  </a:ext>
                </a:extLst>
              </a:tr>
              <a:tr h="0">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rowSpan="2">
                  <a:txBody>
                    <a:bodyPr/>
                    <a:lstStyle/>
                    <a:p>
                      <a:r>
                        <a:rPr lang="ar-EG" dirty="0"/>
                        <a:t>رفض</a:t>
                      </a:r>
                      <a:endParaRPr lang="en-US" dirty="0"/>
                    </a:p>
                  </a:txBody>
                  <a:tcPr vert="vert270"/>
                </a:tc>
                <a:tc rowSpan="2">
                  <a:txBody>
                    <a:bodyPr/>
                    <a:lstStyle/>
                    <a:p>
                      <a:r>
                        <a:rPr lang="ar-EG" dirty="0"/>
                        <a:t>ضعيفة</a:t>
                      </a:r>
                      <a:endParaRPr lang="en-US" dirty="0"/>
                    </a:p>
                  </a:txBody>
                  <a:tcPr vert="vert270"/>
                </a:tc>
                <a:tc rowSpan="2">
                  <a:txBody>
                    <a:bodyPr/>
                    <a:lstStyle/>
                    <a:p>
                      <a:r>
                        <a:rPr lang="ar-EG" dirty="0"/>
                        <a:t>متوسطة</a:t>
                      </a:r>
                      <a:endParaRPr lang="en-US" dirty="0"/>
                    </a:p>
                  </a:txBody>
                  <a:tcPr vert="vert270"/>
                </a:tc>
                <a:tc rowSpan="2">
                  <a:txBody>
                    <a:bodyPr/>
                    <a:lstStyle/>
                    <a:p>
                      <a:r>
                        <a:rPr lang="ar-EG" dirty="0"/>
                        <a:t>كبيرة</a:t>
                      </a:r>
                      <a:endParaRPr lang="en-US" dirty="0"/>
                    </a:p>
                  </a:txBody>
                  <a:tcPr vert="vert27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 xmlns:a16="http://schemas.microsoft.com/office/drawing/2014/main" val="1960323642"/>
                  </a:ext>
                </a:extLst>
              </a:tr>
              <a:tr h="689104">
                <a:tc>
                  <a:txBody>
                    <a:bodyPr/>
                    <a:lstStyle/>
                    <a:p>
                      <a:r>
                        <a:rPr lang="ar-EG" dirty="0"/>
                        <a:t>ضعيفة</a:t>
                      </a:r>
                      <a:endParaRPr lang="en-US" dirty="0"/>
                    </a:p>
                  </a:txBody>
                  <a:tcPr vert="vert270"/>
                </a:tc>
                <a:tc gridSpan="2">
                  <a:txBody>
                    <a:bodyPr/>
                    <a:lstStyle/>
                    <a:p>
                      <a:r>
                        <a:rPr lang="ar-EG" dirty="0"/>
                        <a:t>متوسطة</a:t>
                      </a:r>
                      <a:endParaRPr lang="en-US" dirty="0"/>
                    </a:p>
                  </a:txBody>
                  <a:tcPr vert="vert270"/>
                </a:tc>
                <a:tc hMerge="1">
                  <a:txBody>
                    <a:bodyPr/>
                    <a:lstStyle/>
                    <a:p>
                      <a:endParaRPr lang="en-US"/>
                    </a:p>
                  </a:txBody>
                  <a:tcPr/>
                </a:tc>
                <a:tc>
                  <a:txBody>
                    <a:bodyPr/>
                    <a:lstStyle/>
                    <a:p>
                      <a:r>
                        <a:rPr lang="ar-EG" dirty="0"/>
                        <a:t>كبيرة</a:t>
                      </a:r>
                      <a:endParaRPr lang="en-US" dirty="0"/>
                    </a:p>
                  </a:txBody>
                  <a:tcPr vert="vert27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 xmlns:a16="http://schemas.microsoft.com/office/drawing/2014/main" val="1360418833"/>
                  </a:ext>
                </a:extLst>
              </a:tr>
              <a:tr h="1541429">
                <a:tc gridSpan="2">
                  <a:txBody>
                    <a:bodyPr/>
                    <a:lstStyle/>
                    <a:p>
                      <a:pPr algn="ctr"/>
                      <a:endParaRPr lang="en-US" sz="2000" i="1" dirty="0"/>
                    </a:p>
                  </a:txBody>
                  <a:tcPr/>
                </a:tc>
                <a:tc hMerge="1">
                  <a:txBody>
                    <a:bodyPr/>
                    <a:lstStyle/>
                    <a:p>
                      <a:endParaRPr lang="en-US"/>
                    </a:p>
                  </a:txBody>
                  <a:tcPr/>
                </a:tc>
                <a:tc>
                  <a:txBody>
                    <a:bodyPr/>
                    <a:lstStyle/>
                    <a:p>
                      <a:pPr algn="ctr"/>
                      <a:endParaRPr lang="en-US" sz="2000" i="1"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pPr algn="ctr"/>
                      <a:endParaRPr lang="en-US" sz="2000" i="1"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ar-EG" sz="1800" b="1" dirty="0"/>
                        <a:t>بناء خزان مياه واستئجار صهريج لجلب الماء وملء الخزان اسبوعيا</a:t>
                      </a:r>
                      <a:endParaRPr lang="en-US" sz="1800" b="1" dirty="0"/>
                    </a:p>
                  </a:txBody>
                  <a:tcPr/>
                </a:tc>
                <a:tc>
                  <a:txBody>
                    <a:bodyPr/>
                    <a:lstStyle/>
                    <a:p>
                      <a:r>
                        <a:rPr lang="ar-EG" dirty="0"/>
                        <a:t>3</a:t>
                      </a:r>
                      <a:endParaRPr lang="en-US" dirty="0"/>
                    </a:p>
                  </a:txBody>
                  <a:tcPr/>
                </a:tc>
                <a:extLst>
                  <a:ext uri="{0D108BD9-81ED-4DB2-BD59-A6C34878D82A}">
                    <a16:rowId xmlns="" xmlns:a16="http://schemas.microsoft.com/office/drawing/2014/main" val="930552557"/>
                  </a:ext>
                </a:extLst>
              </a:tr>
            </a:tbl>
          </a:graphicData>
        </a:graphic>
      </p:graphicFrame>
      <p:pic>
        <p:nvPicPr>
          <p:cNvPr id="5" name="صورة 4" descr="62b1af9ca1b79.png"/>
          <p:cNvPicPr>
            <a:picLocks noChangeAspect="1"/>
          </p:cNvPicPr>
          <p:nvPr/>
        </p:nvPicPr>
        <p:blipFill>
          <a:blip r:embed="rId2" cstate="print"/>
          <a:stretch>
            <a:fillRect/>
          </a:stretch>
        </p:blipFill>
        <p:spPr>
          <a:xfrm>
            <a:off x="683568" y="5301208"/>
            <a:ext cx="1599436" cy="864096"/>
          </a:xfrm>
          <a:prstGeom prst="rect">
            <a:avLst/>
          </a:prstGeom>
        </p:spPr>
      </p:pic>
    </p:spTree>
    <p:extLst>
      <p:ext uri="{BB962C8B-B14F-4D97-AF65-F5344CB8AC3E}">
        <p14:creationId xmlns:p14="http://schemas.microsoft.com/office/powerpoint/2010/main" val="1351482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1)">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 xmlns:a16="http://schemas.microsoft.com/office/drawing/2014/main" id="{26C3B7EF-43E1-5378-40DB-D79D87BFAF8D}"/>
              </a:ext>
            </a:extLst>
          </p:cNvPr>
          <p:cNvSpPr txBox="1"/>
          <p:nvPr/>
        </p:nvSpPr>
        <p:spPr>
          <a:xfrm>
            <a:off x="107504" y="619044"/>
            <a:ext cx="8064896" cy="523220"/>
          </a:xfrm>
          <a:prstGeom prst="rect">
            <a:avLst/>
          </a:prstGeom>
          <a:noFill/>
        </p:spPr>
        <p:txBody>
          <a:bodyPr wrap="square">
            <a:spAutoFit/>
          </a:bodyPr>
          <a:lstStyle/>
          <a:p>
            <a:r>
              <a:rPr lang="ar-EG" sz="2800" b="1" u="sng" dirty="0">
                <a:solidFill>
                  <a:srgbClr val="C00000"/>
                </a:solidFill>
              </a:rPr>
              <a:t>اتخاذ القرار وفق المعايير التالية: </a:t>
            </a:r>
            <a:endParaRPr lang="en-US" sz="2800" b="1" u="sng" dirty="0">
              <a:solidFill>
                <a:srgbClr val="C00000"/>
              </a:solidFill>
            </a:endParaRPr>
          </a:p>
        </p:txBody>
      </p:sp>
      <p:graphicFrame>
        <p:nvGraphicFramePr>
          <p:cNvPr id="3" name="جدول 4">
            <a:extLst>
              <a:ext uri="{FF2B5EF4-FFF2-40B4-BE49-F238E27FC236}">
                <a16:creationId xmlns="" xmlns:a16="http://schemas.microsoft.com/office/drawing/2014/main" id="{161A1107-A174-7C80-933C-27DBB14A8D03}"/>
              </a:ext>
            </a:extLst>
          </p:cNvPr>
          <p:cNvGraphicFramePr>
            <a:graphicFrameLocks noGrp="1"/>
          </p:cNvGraphicFramePr>
          <p:nvPr>
            <p:extLst>
              <p:ext uri="{D42A27DB-BD31-4B8C-83A1-F6EECF244321}">
                <p14:modId xmlns:p14="http://schemas.microsoft.com/office/powerpoint/2010/main" val="37197961"/>
              </p:ext>
            </p:extLst>
          </p:nvPr>
        </p:nvGraphicFramePr>
        <p:xfrm>
          <a:off x="791580" y="1143929"/>
          <a:ext cx="7560840" cy="5336604"/>
        </p:xfrm>
        <a:graphic>
          <a:graphicData uri="http://schemas.openxmlformats.org/drawingml/2006/table">
            <a:tbl>
              <a:tblPr firstRow="1" bandRow="1">
                <a:tableStyleId>{5C22544A-7EE6-4342-B048-85BDC9FD1C3A}</a:tableStyleId>
              </a:tblPr>
              <a:tblGrid>
                <a:gridCol w="1890210">
                  <a:extLst>
                    <a:ext uri="{9D8B030D-6E8A-4147-A177-3AD203B41FA5}">
                      <a16:colId xmlns="" xmlns:a16="http://schemas.microsoft.com/office/drawing/2014/main" val="3222874999"/>
                    </a:ext>
                  </a:extLst>
                </a:gridCol>
                <a:gridCol w="1890210">
                  <a:extLst>
                    <a:ext uri="{9D8B030D-6E8A-4147-A177-3AD203B41FA5}">
                      <a16:colId xmlns="" xmlns:a16="http://schemas.microsoft.com/office/drawing/2014/main" val="1057936060"/>
                    </a:ext>
                  </a:extLst>
                </a:gridCol>
                <a:gridCol w="1890210">
                  <a:extLst>
                    <a:ext uri="{9D8B030D-6E8A-4147-A177-3AD203B41FA5}">
                      <a16:colId xmlns="" xmlns:a16="http://schemas.microsoft.com/office/drawing/2014/main" val="630113951"/>
                    </a:ext>
                  </a:extLst>
                </a:gridCol>
                <a:gridCol w="1890210">
                  <a:extLst>
                    <a:ext uri="{9D8B030D-6E8A-4147-A177-3AD203B41FA5}">
                      <a16:colId xmlns="" xmlns:a16="http://schemas.microsoft.com/office/drawing/2014/main" val="2800697240"/>
                    </a:ext>
                  </a:extLst>
                </a:gridCol>
              </a:tblGrid>
              <a:tr h="968391">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sz="1800" b="1" dirty="0"/>
                        <a:t>بناء خزان مياه واستئجار صهريج لجلب الماء وملء الخزان اسبوعيا</a:t>
                      </a:r>
                      <a:endParaRPr lang="en-US" sz="1800" b="1" dirty="0"/>
                    </a:p>
                    <a:p>
                      <a:endParaRPr lang="en-US" dirty="0"/>
                    </a:p>
                  </a:txBody>
                  <a:tcPr/>
                </a:tc>
                <a:tc>
                  <a:txBody>
                    <a:bodyPr/>
                    <a:lstStyle/>
                    <a:p>
                      <a:r>
                        <a:rPr lang="ar-EG" dirty="0"/>
                        <a:t>اقتناء صهريج لجلب الماء</a:t>
                      </a:r>
                      <a:endParaRPr lang="en-US" dirty="0"/>
                    </a:p>
                  </a:txBody>
                  <a:tcPr/>
                </a:tc>
                <a:tc>
                  <a:txBody>
                    <a:bodyPr/>
                    <a:lstStyle/>
                    <a:p>
                      <a:r>
                        <a:rPr lang="ar-EG" dirty="0"/>
                        <a:t>حفر بئر عميقة</a:t>
                      </a:r>
                      <a:endParaRPr lang="en-US" dirty="0"/>
                    </a:p>
                  </a:txBody>
                  <a:tcPr/>
                </a:tc>
                <a:tc>
                  <a:txBody>
                    <a:bodyPr/>
                    <a:lstStyle/>
                    <a:p>
                      <a:r>
                        <a:rPr lang="ar-EG" dirty="0"/>
                        <a:t>معايير اتخاذ القرار</a:t>
                      </a:r>
                      <a:endParaRPr lang="en-US" dirty="0"/>
                    </a:p>
                  </a:txBody>
                  <a:tcPr/>
                </a:tc>
                <a:extLst>
                  <a:ext uri="{0D108BD9-81ED-4DB2-BD59-A6C34878D82A}">
                    <a16:rowId xmlns="" xmlns:a16="http://schemas.microsoft.com/office/drawing/2014/main" val="3834721693"/>
                  </a:ext>
                </a:extLst>
              </a:tr>
              <a:tr h="968391">
                <a:tc>
                  <a:txBody>
                    <a:bodyPr/>
                    <a:lstStyle/>
                    <a:p>
                      <a:endParaRPr lang="en-US"/>
                    </a:p>
                  </a:txBody>
                  <a:tcPr/>
                </a:tc>
                <a:tc>
                  <a:txBody>
                    <a:bodyPr/>
                    <a:lstStyle/>
                    <a:p>
                      <a:endParaRPr lang="en-US"/>
                    </a:p>
                  </a:txBody>
                  <a:tcPr/>
                </a:tc>
                <a:tc>
                  <a:txBody>
                    <a:bodyPr/>
                    <a:lstStyle/>
                    <a:p>
                      <a:endParaRPr lang="en-US"/>
                    </a:p>
                  </a:txBody>
                  <a:tcPr/>
                </a:tc>
                <a:tc>
                  <a:txBody>
                    <a:bodyPr/>
                    <a:lstStyle/>
                    <a:p>
                      <a:r>
                        <a:rPr lang="ar-EG" dirty="0"/>
                        <a:t>التكلفة</a:t>
                      </a:r>
                      <a:endParaRPr lang="en-US" dirty="0"/>
                    </a:p>
                  </a:txBody>
                  <a:tcPr/>
                </a:tc>
                <a:extLst>
                  <a:ext uri="{0D108BD9-81ED-4DB2-BD59-A6C34878D82A}">
                    <a16:rowId xmlns="" xmlns:a16="http://schemas.microsoft.com/office/drawing/2014/main" val="490185299"/>
                  </a:ext>
                </a:extLst>
              </a:tr>
              <a:tr h="968391">
                <a:tc>
                  <a:txBody>
                    <a:bodyPr/>
                    <a:lstStyle/>
                    <a:p>
                      <a:endParaRPr lang="en-US"/>
                    </a:p>
                  </a:txBody>
                  <a:tcPr/>
                </a:tc>
                <a:tc>
                  <a:txBody>
                    <a:bodyPr/>
                    <a:lstStyle/>
                    <a:p>
                      <a:endParaRPr lang="en-US"/>
                    </a:p>
                  </a:txBody>
                  <a:tcPr/>
                </a:tc>
                <a:tc>
                  <a:txBody>
                    <a:bodyPr/>
                    <a:lstStyle/>
                    <a:p>
                      <a:endParaRPr lang="en-US"/>
                    </a:p>
                  </a:txBody>
                  <a:tcPr/>
                </a:tc>
                <a:tc>
                  <a:txBody>
                    <a:bodyPr/>
                    <a:lstStyle/>
                    <a:p>
                      <a:r>
                        <a:rPr lang="ar-EG" dirty="0"/>
                        <a:t>المخاطرة</a:t>
                      </a:r>
                      <a:endParaRPr lang="en-US" dirty="0"/>
                    </a:p>
                  </a:txBody>
                  <a:tcPr/>
                </a:tc>
                <a:extLst>
                  <a:ext uri="{0D108BD9-81ED-4DB2-BD59-A6C34878D82A}">
                    <a16:rowId xmlns="" xmlns:a16="http://schemas.microsoft.com/office/drawing/2014/main" val="568782825"/>
                  </a:ext>
                </a:extLst>
              </a:tr>
              <a:tr h="968391">
                <a:tc>
                  <a:txBody>
                    <a:bodyPr/>
                    <a:lstStyle/>
                    <a:p>
                      <a:endParaRPr lang="en-US"/>
                    </a:p>
                  </a:txBody>
                  <a:tcPr/>
                </a:tc>
                <a:tc>
                  <a:txBody>
                    <a:bodyPr/>
                    <a:lstStyle/>
                    <a:p>
                      <a:endParaRPr lang="en-US"/>
                    </a:p>
                  </a:txBody>
                  <a:tcPr/>
                </a:tc>
                <a:tc>
                  <a:txBody>
                    <a:bodyPr/>
                    <a:lstStyle/>
                    <a:p>
                      <a:endParaRPr lang="en-US"/>
                    </a:p>
                  </a:txBody>
                  <a:tcPr/>
                </a:tc>
                <a:tc>
                  <a:txBody>
                    <a:bodyPr/>
                    <a:lstStyle/>
                    <a:p>
                      <a:r>
                        <a:rPr lang="ar-EG" dirty="0"/>
                        <a:t>الموارد المتاحة</a:t>
                      </a:r>
                      <a:endParaRPr lang="en-US" dirty="0"/>
                    </a:p>
                  </a:txBody>
                  <a:tcPr/>
                </a:tc>
                <a:extLst>
                  <a:ext uri="{0D108BD9-81ED-4DB2-BD59-A6C34878D82A}">
                    <a16:rowId xmlns="" xmlns:a16="http://schemas.microsoft.com/office/drawing/2014/main" val="1932371773"/>
                  </a:ext>
                </a:extLst>
              </a:tr>
              <a:tr h="968391">
                <a:tc>
                  <a:txBody>
                    <a:bodyPr/>
                    <a:lstStyle/>
                    <a:p>
                      <a:endParaRPr lang="en-US"/>
                    </a:p>
                  </a:txBody>
                  <a:tcPr/>
                </a:tc>
                <a:tc>
                  <a:txBody>
                    <a:bodyPr/>
                    <a:lstStyle/>
                    <a:p>
                      <a:endParaRPr lang="en-US"/>
                    </a:p>
                  </a:txBody>
                  <a:tcPr/>
                </a:tc>
                <a:tc>
                  <a:txBody>
                    <a:bodyPr/>
                    <a:lstStyle/>
                    <a:p>
                      <a:endParaRPr lang="en-US"/>
                    </a:p>
                  </a:txBody>
                  <a:tcPr/>
                </a:tc>
                <a:tc>
                  <a:txBody>
                    <a:bodyPr/>
                    <a:lstStyle/>
                    <a:p>
                      <a:r>
                        <a:rPr lang="ar-EG" dirty="0"/>
                        <a:t>مدة الإنجاز</a:t>
                      </a:r>
                      <a:endParaRPr lang="en-US" dirty="0"/>
                    </a:p>
                  </a:txBody>
                  <a:tcPr/>
                </a:tc>
                <a:extLst>
                  <a:ext uri="{0D108BD9-81ED-4DB2-BD59-A6C34878D82A}">
                    <a16:rowId xmlns="" xmlns:a16="http://schemas.microsoft.com/office/drawing/2014/main" val="3887491389"/>
                  </a:ext>
                </a:extLst>
              </a:tr>
            </a:tbl>
          </a:graphicData>
        </a:graphic>
      </p:graphicFrame>
    </p:spTree>
    <p:extLst>
      <p:ext uri="{BB962C8B-B14F-4D97-AF65-F5344CB8AC3E}">
        <p14:creationId xmlns:p14="http://schemas.microsoft.com/office/powerpoint/2010/main" val="3353946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 xmlns:a16="http://schemas.microsoft.com/office/drawing/2014/main" id="{EDE56961-D12B-A8D4-945F-0E8A9970266C}"/>
              </a:ext>
            </a:extLst>
          </p:cNvPr>
          <p:cNvSpPr txBox="1"/>
          <p:nvPr/>
        </p:nvSpPr>
        <p:spPr>
          <a:xfrm>
            <a:off x="971600" y="764704"/>
            <a:ext cx="6867636" cy="3108543"/>
          </a:xfrm>
          <a:prstGeom prst="rect">
            <a:avLst/>
          </a:prstGeom>
          <a:solidFill>
            <a:schemeClr val="accent2">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algn="r" rtl="1">
              <a:spcBef>
                <a:spcPts val="0"/>
              </a:spcBef>
              <a:spcAft>
                <a:spcPts val="500"/>
              </a:spcAft>
            </a:pPr>
            <a:r>
              <a:rPr lang="ar-EG" sz="2800" b="1" i="0" u="none" strike="noStrike" dirty="0">
                <a:effectLst/>
                <a:latin typeface="Arial" panose="020B0604020202020204" pitchFamily="34" charset="0"/>
              </a:rPr>
              <a:t>تذكر دوما الفارق بين المعلومات المتاحة والمعلومات ذات الصلة بالموضوع، فمن الأخطاء التقليدية التي يقع فيها كثيرون النظر إلى القرار الشامل ومن ثم الرجوع إلى المعلومات التي لدينا، وهي التي ستعيننا على أخذ القرار. لا ينظر بعض الأشخاص المفكرين مع ذلك إلى المعلومات التي لديهم، ويسألون أنفسهم: "هل المعلومات التي لدي ذات صلة؟" بل يتساءلون: " كيف يمكنني استخدامها؟ "</a:t>
            </a:r>
            <a:endParaRPr lang="ar-EG" sz="2800" b="1" dirty="0">
              <a:effectLst/>
            </a:endParaRPr>
          </a:p>
        </p:txBody>
      </p:sp>
      <p:sp>
        <p:nvSpPr>
          <p:cNvPr id="5" name="مربع نص 4">
            <a:extLst>
              <a:ext uri="{FF2B5EF4-FFF2-40B4-BE49-F238E27FC236}">
                <a16:creationId xmlns="" xmlns:a16="http://schemas.microsoft.com/office/drawing/2014/main" id="{C7B79AE0-2757-F546-37B3-D261B24B22ED}"/>
              </a:ext>
            </a:extLst>
          </p:cNvPr>
          <p:cNvSpPr txBox="1"/>
          <p:nvPr/>
        </p:nvSpPr>
        <p:spPr>
          <a:xfrm>
            <a:off x="2119418" y="4437112"/>
            <a:ext cx="4572000" cy="1264449"/>
          </a:xfrm>
          <a:prstGeom prst="rect">
            <a:avLst/>
          </a:prstGeom>
          <a:noFill/>
        </p:spPr>
        <p:txBody>
          <a:bodyPr wrap="square">
            <a:spAutoFit/>
          </a:bodyPr>
          <a:lstStyle/>
          <a:p>
            <a:pPr algn="r" rtl="1">
              <a:spcBef>
                <a:spcPts val="0"/>
              </a:spcBef>
              <a:spcAft>
                <a:spcPts val="500"/>
              </a:spcAft>
            </a:pPr>
            <a:r>
              <a:rPr lang="ar-EG" sz="1800" b="0" i="0" u="none" strike="noStrike" dirty="0">
                <a:solidFill>
                  <a:srgbClr val="7A8500"/>
                </a:solidFill>
                <a:effectLst/>
                <a:latin typeface="Arial" panose="020B0604020202020204" pitchFamily="34" charset="0"/>
              </a:rPr>
              <a:t>المصدر: اتخاذ القرار وحل المشكلات، الطبعة الثانية، </a:t>
            </a:r>
            <a:r>
              <a:rPr lang="ar-EG" sz="1800" b="0" i="0" u="none" strike="noStrike" dirty="0" err="1">
                <a:solidFill>
                  <a:srgbClr val="7A8500"/>
                </a:solidFill>
                <a:effectLst/>
                <a:latin typeface="Arial" panose="020B0604020202020204" pitchFamily="34" charset="0"/>
              </a:rPr>
              <a:t>چون</a:t>
            </a:r>
            <a:r>
              <a:rPr lang="ar-EG" sz="1800" b="0" i="0" u="none" strike="noStrike" dirty="0">
                <a:solidFill>
                  <a:srgbClr val="7A8500"/>
                </a:solidFill>
                <a:effectLst/>
                <a:latin typeface="Arial" panose="020B0604020202020204" pitchFamily="34" charset="0"/>
              </a:rPr>
              <a:t> </a:t>
            </a:r>
            <a:r>
              <a:rPr lang="ar-EG" sz="1800" b="0" i="0" u="none" strike="noStrike" dirty="0" err="1">
                <a:solidFill>
                  <a:srgbClr val="7A8500"/>
                </a:solidFill>
                <a:effectLst/>
                <a:latin typeface="Arial" panose="020B0604020202020204" pitchFamily="34" charset="0"/>
              </a:rPr>
              <a:t>آبیدر</a:t>
            </a:r>
            <a:r>
              <a:rPr lang="ar-EG" sz="1800" b="0" i="0" u="none" strike="noStrike" dirty="0">
                <a:solidFill>
                  <a:srgbClr val="7A8500"/>
                </a:solidFill>
                <a:effectLst/>
                <a:latin typeface="Arial" panose="020B0604020202020204" pitchFamily="34" charset="0"/>
              </a:rPr>
              <a:t>، ۲۰14م</a:t>
            </a:r>
            <a:endParaRPr lang="ar-EG" b="0" dirty="0">
              <a:effectLst/>
            </a:endParaRPr>
          </a:p>
          <a:p>
            <a:r>
              <a:rPr lang="ar-EG" dirty="0"/>
              <a:t/>
            </a:r>
            <a:br>
              <a:rPr lang="ar-EG" dirty="0"/>
            </a:br>
            <a:endParaRPr lang="en-US" dirty="0"/>
          </a:p>
        </p:txBody>
      </p:sp>
      <p:pic>
        <p:nvPicPr>
          <p:cNvPr id="4" name="صورة 3" descr="62b1af9ca1b79.png"/>
          <p:cNvPicPr>
            <a:picLocks noChangeAspect="1"/>
          </p:cNvPicPr>
          <p:nvPr/>
        </p:nvPicPr>
        <p:blipFill>
          <a:blip r:embed="rId2" cstate="print"/>
          <a:stretch>
            <a:fillRect/>
          </a:stretch>
        </p:blipFill>
        <p:spPr>
          <a:xfrm>
            <a:off x="755576" y="5301208"/>
            <a:ext cx="1599436" cy="864096"/>
          </a:xfrm>
          <a:prstGeom prst="rect">
            <a:avLst/>
          </a:prstGeom>
        </p:spPr>
      </p:pic>
    </p:spTree>
    <p:extLst>
      <p:ext uri="{BB962C8B-B14F-4D97-AF65-F5344CB8AC3E}">
        <p14:creationId xmlns:p14="http://schemas.microsoft.com/office/powerpoint/2010/main" val="1938082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علوية مقصوصة 1">
            <a:extLst>
              <a:ext uri="{FF2B5EF4-FFF2-40B4-BE49-F238E27FC236}">
                <a16:creationId xmlns="" xmlns:a16="http://schemas.microsoft.com/office/drawing/2014/main" id="{100EA9E0-5B42-14E7-03C8-FE3CB1657B9B}"/>
              </a:ext>
            </a:extLst>
          </p:cNvPr>
          <p:cNvSpPr/>
          <p:nvPr/>
        </p:nvSpPr>
        <p:spPr>
          <a:xfrm>
            <a:off x="1187624" y="620688"/>
            <a:ext cx="7128792" cy="2016224"/>
          </a:xfrm>
          <a:prstGeom prst="snip2SameRect">
            <a:avLst/>
          </a:prstGeom>
        </p:spPr>
        <p:style>
          <a:lnRef idx="3">
            <a:schemeClr val="lt1"/>
          </a:lnRef>
          <a:fillRef idx="1">
            <a:schemeClr val="accent2"/>
          </a:fillRef>
          <a:effectRef idx="1">
            <a:schemeClr val="accent2"/>
          </a:effectRef>
          <a:fontRef idx="minor">
            <a:schemeClr val="lt1"/>
          </a:fontRef>
        </p:style>
        <p:txBody>
          <a:bodyPr rtlCol="0" anchor="ctr"/>
          <a:lstStyle/>
          <a:p>
            <a:pPr algn="r" rtl="1">
              <a:spcBef>
                <a:spcPts val="0"/>
              </a:spcBef>
              <a:spcAft>
                <a:spcPts val="500"/>
              </a:spcAft>
            </a:pPr>
            <a:r>
              <a:rPr lang="ar-EG" sz="2800" b="1" i="0" u="none" strike="noStrike" dirty="0">
                <a:solidFill>
                  <a:schemeClr val="bg1"/>
                </a:solidFill>
                <a:effectLst/>
                <a:latin typeface="Arial" panose="020B0604020202020204" pitchFamily="34" charset="0"/>
              </a:rPr>
              <a:t>٢. من أهم خطوات أخذ القرار جمع المعلومات. حدد المقصود " بالمعلومات ذات الصلة". ثم بين من خلال النص كيف يجب أن يتعامل المفكر الناقد مع المعلومات قبل أخذ القرار.</a:t>
            </a:r>
            <a:endParaRPr lang="ar-EG" sz="2800" b="1" dirty="0">
              <a:solidFill>
                <a:schemeClr val="bg1"/>
              </a:solidFill>
              <a:effectLst/>
            </a:endParaRPr>
          </a:p>
        </p:txBody>
      </p:sp>
      <p:pic>
        <p:nvPicPr>
          <p:cNvPr id="3" name="صورة 2" descr="62b1af9ca1b79.png"/>
          <p:cNvPicPr>
            <a:picLocks noChangeAspect="1"/>
          </p:cNvPicPr>
          <p:nvPr/>
        </p:nvPicPr>
        <p:blipFill>
          <a:blip r:embed="rId2" cstate="print"/>
          <a:stretch>
            <a:fillRect/>
          </a:stretch>
        </p:blipFill>
        <p:spPr>
          <a:xfrm>
            <a:off x="683568" y="5301208"/>
            <a:ext cx="1599436" cy="864096"/>
          </a:xfrm>
          <a:prstGeom prst="rect">
            <a:avLst/>
          </a:prstGeom>
        </p:spPr>
      </p:pic>
    </p:spTree>
    <p:extLst>
      <p:ext uri="{BB962C8B-B14F-4D97-AF65-F5344CB8AC3E}">
        <p14:creationId xmlns:p14="http://schemas.microsoft.com/office/powerpoint/2010/main" val="35501196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 xmlns:a16="http://schemas.microsoft.com/office/drawing/2014/main" id="{EDE56961-D12B-A8D4-945F-0E8A9970266C}"/>
              </a:ext>
            </a:extLst>
          </p:cNvPr>
          <p:cNvSpPr txBox="1"/>
          <p:nvPr/>
        </p:nvSpPr>
        <p:spPr>
          <a:xfrm>
            <a:off x="971600" y="764704"/>
            <a:ext cx="6867636" cy="1569660"/>
          </a:xfrm>
          <a:prstGeom prst="rect">
            <a:avLst/>
          </a:prstGeom>
          <a:solidFill>
            <a:schemeClr val="accent2">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r>
              <a:rPr lang="ar-EG" sz="3200" b="1" dirty="0"/>
              <a:t>يعتمد اتخاذ القرار على التزام منطقي و عاطفي مهما كان هذا الالتزام يسيرا. و مرتبطا بالذات أو بالآخرين.</a:t>
            </a:r>
            <a:endParaRPr lang="ar-EG" sz="4400" b="1" dirty="0"/>
          </a:p>
        </p:txBody>
      </p:sp>
      <p:sp>
        <p:nvSpPr>
          <p:cNvPr id="5" name="مربع نص 4">
            <a:extLst>
              <a:ext uri="{FF2B5EF4-FFF2-40B4-BE49-F238E27FC236}">
                <a16:creationId xmlns="" xmlns:a16="http://schemas.microsoft.com/office/drawing/2014/main" id="{C7B79AE0-2757-F546-37B3-D261B24B22ED}"/>
              </a:ext>
            </a:extLst>
          </p:cNvPr>
          <p:cNvSpPr txBox="1"/>
          <p:nvPr/>
        </p:nvSpPr>
        <p:spPr>
          <a:xfrm>
            <a:off x="2119418" y="4437112"/>
            <a:ext cx="4572000" cy="1477328"/>
          </a:xfrm>
          <a:prstGeom prst="rect">
            <a:avLst/>
          </a:prstGeom>
          <a:noFill/>
        </p:spPr>
        <p:txBody>
          <a:bodyPr wrap="square">
            <a:spAutoFit/>
          </a:bodyPr>
          <a:lstStyle/>
          <a:p>
            <a:r>
              <a:rPr lang="ar-EG" dirty="0"/>
              <a:t>المصدر: كيف تنمي قدراتك على اتخاذ القرار، الطبعة الأولى، الان باركر، ۱۹۹۸م</a:t>
            </a:r>
          </a:p>
          <a:p>
            <a:r>
              <a:rPr lang="ar-EG" dirty="0"/>
              <a:t/>
            </a:r>
            <a:br>
              <a:rPr lang="ar-EG" dirty="0"/>
            </a:br>
            <a:r>
              <a:rPr lang="ar-EG" dirty="0"/>
              <a:t/>
            </a:r>
            <a:br>
              <a:rPr lang="ar-EG" dirty="0"/>
            </a:br>
            <a:endParaRPr lang="en-US" dirty="0"/>
          </a:p>
        </p:txBody>
      </p:sp>
      <p:pic>
        <p:nvPicPr>
          <p:cNvPr id="4" name="صورة 3" descr="62b1af9ca1b79.png"/>
          <p:cNvPicPr>
            <a:picLocks noChangeAspect="1"/>
          </p:cNvPicPr>
          <p:nvPr/>
        </p:nvPicPr>
        <p:blipFill>
          <a:blip r:embed="rId2" cstate="print"/>
          <a:stretch>
            <a:fillRect/>
          </a:stretch>
        </p:blipFill>
        <p:spPr>
          <a:xfrm>
            <a:off x="683568" y="5301208"/>
            <a:ext cx="1599436" cy="864096"/>
          </a:xfrm>
          <a:prstGeom prst="rect">
            <a:avLst/>
          </a:prstGeom>
        </p:spPr>
      </p:pic>
    </p:spTree>
    <p:extLst>
      <p:ext uri="{BB962C8B-B14F-4D97-AF65-F5344CB8AC3E}">
        <p14:creationId xmlns:p14="http://schemas.microsoft.com/office/powerpoint/2010/main" val="2482169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علوية مقصوصة 1">
            <a:extLst>
              <a:ext uri="{FF2B5EF4-FFF2-40B4-BE49-F238E27FC236}">
                <a16:creationId xmlns="" xmlns:a16="http://schemas.microsoft.com/office/drawing/2014/main" id="{100EA9E0-5B42-14E7-03C8-FE3CB1657B9B}"/>
              </a:ext>
            </a:extLst>
          </p:cNvPr>
          <p:cNvSpPr/>
          <p:nvPr/>
        </p:nvSpPr>
        <p:spPr>
          <a:xfrm>
            <a:off x="1187624" y="620688"/>
            <a:ext cx="7128792" cy="2016224"/>
          </a:xfrm>
          <a:prstGeom prst="snip2SameRect">
            <a:avLst/>
          </a:prstGeom>
        </p:spPr>
        <p:style>
          <a:lnRef idx="3">
            <a:schemeClr val="lt1"/>
          </a:lnRef>
          <a:fillRef idx="1">
            <a:schemeClr val="accent2"/>
          </a:fillRef>
          <a:effectRef idx="1">
            <a:schemeClr val="accent2"/>
          </a:effectRef>
          <a:fontRef idx="minor">
            <a:schemeClr val="lt1"/>
          </a:fontRef>
        </p:style>
        <p:txBody>
          <a:bodyPr rtlCol="0" anchor="ctr"/>
          <a:lstStyle/>
          <a:p>
            <a:pPr algn="r" rtl="1">
              <a:spcBef>
                <a:spcPts val="0"/>
              </a:spcBef>
              <a:spcAft>
                <a:spcPts val="500"/>
              </a:spcAft>
            </a:pPr>
            <a:r>
              <a:rPr lang="ar-EG" sz="2800" b="1" i="0" u="none" strike="noStrike" dirty="0">
                <a:solidFill>
                  <a:schemeClr val="bg1"/>
                </a:solidFill>
                <a:effectLst/>
                <a:latin typeface="Times New Roman" panose="02020603050405020304" pitchFamily="18" charset="0"/>
              </a:rPr>
              <a:t>٣. تترتب على أخذ القرار جملة من الاعتبارات العملية والأخلاقية التي ترتبط بالسلوك الفردي والجماعي. بن علاقة أخذ القرار بمعنى الالتزام في علاقة بالذات وبالآخرين.</a:t>
            </a:r>
            <a:endParaRPr lang="ar-EG" sz="2800" b="1" dirty="0">
              <a:solidFill>
                <a:schemeClr val="bg1"/>
              </a:solidFill>
              <a:effectLst/>
            </a:endParaRPr>
          </a:p>
        </p:txBody>
      </p:sp>
      <p:pic>
        <p:nvPicPr>
          <p:cNvPr id="3" name="صورة 2" descr="62b1af9ca1b79.png"/>
          <p:cNvPicPr>
            <a:picLocks noChangeAspect="1"/>
          </p:cNvPicPr>
          <p:nvPr/>
        </p:nvPicPr>
        <p:blipFill>
          <a:blip r:embed="rId2" cstate="print"/>
          <a:stretch>
            <a:fillRect/>
          </a:stretch>
        </p:blipFill>
        <p:spPr>
          <a:xfrm>
            <a:off x="683568" y="5373216"/>
            <a:ext cx="1599436" cy="864096"/>
          </a:xfrm>
          <a:prstGeom prst="rect">
            <a:avLst/>
          </a:prstGeom>
        </p:spPr>
      </p:pic>
    </p:spTree>
    <p:extLst>
      <p:ext uri="{BB962C8B-B14F-4D97-AF65-F5344CB8AC3E}">
        <p14:creationId xmlns:p14="http://schemas.microsoft.com/office/powerpoint/2010/main" val="20511838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 xmlns:a16="http://schemas.microsoft.com/office/drawing/2014/main" id="{EDE56961-D12B-A8D4-945F-0E8A9970266C}"/>
              </a:ext>
            </a:extLst>
          </p:cNvPr>
          <p:cNvSpPr txBox="1"/>
          <p:nvPr/>
        </p:nvSpPr>
        <p:spPr>
          <a:xfrm>
            <a:off x="971600" y="764704"/>
            <a:ext cx="6867636" cy="4524315"/>
          </a:xfrm>
          <a:prstGeom prst="rect">
            <a:avLst/>
          </a:prstGeom>
          <a:solidFill>
            <a:schemeClr val="accent2">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r>
              <a:rPr lang="ar-EG" sz="3200" b="1" dirty="0"/>
              <a:t>" إن متخذي القرارات الذين تنقصهم المهارة يميلون إلى القفز إلى أحد البديلين في حل المشكلة، ولا يعطون الوقت والطاقة العقلية الكافيتين لبحث أربعة احتمالات أو ثلاثة على الأقل. لقد كان بسمارك يقول لقادة جيشه: "يمكنكم التأكد من أنه إذا كان العدو يمتلك خيارين للتنفيذ مفتوحين أمامه فقط، فإنه سوف يختار الخيار الثالث " ... إنك بحاجة إلى توسيع آفاقك والنظر إلى كل الاحتمالات، إذ يولد هذا أفكارا خلاقة".</a:t>
            </a:r>
            <a:endParaRPr lang="ar-EG" sz="4800" b="1" dirty="0"/>
          </a:p>
        </p:txBody>
      </p:sp>
      <p:sp>
        <p:nvSpPr>
          <p:cNvPr id="5" name="مربع نص 4">
            <a:extLst>
              <a:ext uri="{FF2B5EF4-FFF2-40B4-BE49-F238E27FC236}">
                <a16:creationId xmlns="" xmlns:a16="http://schemas.microsoft.com/office/drawing/2014/main" id="{C7B79AE0-2757-F546-37B3-D261B24B22ED}"/>
              </a:ext>
            </a:extLst>
          </p:cNvPr>
          <p:cNvSpPr txBox="1"/>
          <p:nvPr/>
        </p:nvSpPr>
        <p:spPr>
          <a:xfrm>
            <a:off x="2119418" y="5589240"/>
            <a:ext cx="4572000" cy="1754326"/>
          </a:xfrm>
          <a:prstGeom prst="rect">
            <a:avLst/>
          </a:prstGeom>
          <a:noFill/>
        </p:spPr>
        <p:txBody>
          <a:bodyPr wrap="square">
            <a:spAutoFit/>
          </a:bodyPr>
          <a:lstStyle/>
          <a:p>
            <a:r>
              <a:rPr lang="ar-EG" dirty="0"/>
              <a:t>المصدر: اتخاذ القرار وحل المشكلات، الطبعة الثانية، </a:t>
            </a:r>
            <a:r>
              <a:rPr lang="ar-EG" dirty="0" err="1"/>
              <a:t>چون</a:t>
            </a:r>
            <a:r>
              <a:rPr lang="ar-EG" dirty="0"/>
              <a:t> </a:t>
            </a:r>
            <a:r>
              <a:rPr lang="ar-EG" dirty="0" err="1"/>
              <a:t>آبیدر</a:t>
            </a:r>
            <a:r>
              <a:rPr lang="ar-EG" dirty="0"/>
              <a:t>، ۲۰۱4م</a:t>
            </a:r>
          </a:p>
          <a:p>
            <a:r>
              <a:rPr lang="ar-EG" dirty="0"/>
              <a:t/>
            </a:r>
            <a:br>
              <a:rPr lang="ar-EG" dirty="0"/>
            </a:br>
            <a:r>
              <a:rPr lang="ar-EG" dirty="0"/>
              <a:t/>
            </a:r>
            <a:br>
              <a:rPr lang="ar-EG" dirty="0"/>
            </a:br>
            <a:r>
              <a:rPr lang="ar-EG" dirty="0"/>
              <a:t/>
            </a:r>
            <a:br>
              <a:rPr lang="ar-EG" dirty="0"/>
            </a:br>
            <a:endParaRPr lang="en-US" dirty="0"/>
          </a:p>
        </p:txBody>
      </p:sp>
    </p:spTree>
    <p:extLst>
      <p:ext uri="{BB962C8B-B14F-4D97-AF65-F5344CB8AC3E}">
        <p14:creationId xmlns:p14="http://schemas.microsoft.com/office/powerpoint/2010/main" val="3160568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علوية مقصوصة 1">
            <a:extLst>
              <a:ext uri="{FF2B5EF4-FFF2-40B4-BE49-F238E27FC236}">
                <a16:creationId xmlns="" xmlns:a16="http://schemas.microsoft.com/office/drawing/2014/main" id="{100EA9E0-5B42-14E7-03C8-FE3CB1657B9B}"/>
              </a:ext>
            </a:extLst>
          </p:cNvPr>
          <p:cNvSpPr/>
          <p:nvPr/>
        </p:nvSpPr>
        <p:spPr>
          <a:xfrm>
            <a:off x="1187624" y="620688"/>
            <a:ext cx="7128792" cy="3096344"/>
          </a:xfrm>
          <a:prstGeom prst="snip2SameRect">
            <a:avLst/>
          </a:prstGeom>
        </p:spPr>
        <p:style>
          <a:lnRef idx="3">
            <a:schemeClr val="lt1"/>
          </a:lnRef>
          <a:fillRef idx="1">
            <a:schemeClr val="accent2"/>
          </a:fillRef>
          <a:effectRef idx="1">
            <a:schemeClr val="accent2"/>
          </a:effectRef>
          <a:fontRef idx="minor">
            <a:schemeClr val="lt1"/>
          </a:fontRef>
        </p:style>
        <p:txBody>
          <a:bodyPr rtlCol="0" anchor="ctr"/>
          <a:lstStyle/>
          <a:p>
            <a:pPr algn="r" rtl="1">
              <a:spcBef>
                <a:spcPts val="0"/>
              </a:spcBef>
              <a:spcAft>
                <a:spcPts val="500"/>
              </a:spcAft>
            </a:pPr>
            <a:r>
              <a:rPr lang="ar-EG" sz="2800" b="1" i="0" u="none" strike="noStrike" dirty="0">
                <a:solidFill>
                  <a:schemeClr val="bg1"/>
                </a:solidFill>
                <a:effectLst/>
                <a:latin typeface="Arial" panose="020B0604020202020204" pitchFamily="34" charset="0"/>
              </a:rPr>
              <a:t>4. هل يكتفي المفكر الناقد لكي يتخذ القرار الصائب باختيار أحد البديلين ؟ أم ينفتح على الاحتمالات الأخرى الممكنة التي لم يضعها بالحسبان؟ ما الجهد الإضافي الذي يمكن للمفكر الناقد بذله لكي يتأكد من البدائل والحلول للمشكلة؟ قدم </a:t>
            </a:r>
            <a:r>
              <a:rPr lang="ar-EG" sz="2800" b="1" i="0" u="none" strike="noStrike" dirty="0" err="1">
                <a:solidFill>
                  <a:schemeClr val="bg1"/>
                </a:solidFill>
                <a:effectLst/>
                <a:latin typeface="Arial" panose="020B0604020202020204" pitchFamily="34" charset="0"/>
              </a:rPr>
              <a:t>ججا</a:t>
            </a:r>
            <a:r>
              <a:rPr lang="ar-EG" sz="2800" b="1" i="0" u="none" strike="noStrike" dirty="0">
                <a:solidFill>
                  <a:schemeClr val="bg1"/>
                </a:solidFill>
                <a:effectLst/>
                <a:latin typeface="Arial" panose="020B0604020202020204" pitchFamily="34" charset="0"/>
              </a:rPr>
              <a:t> تبين وجاهة رأي الكاتب و رأيك إزاء ذلك؟</a:t>
            </a:r>
            <a:endParaRPr lang="ar-EG" sz="4000" b="1" dirty="0">
              <a:solidFill>
                <a:schemeClr val="bg1"/>
              </a:solidFill>
              <a:effectLst/>
            </a:endParaRPr>
          </a:p>
        </p:txBody>
      </p:sp>
      <p:pic>
        <p:nvPicPr>
          <p:cNvPr id="3" name="صورة 2" descr="62b1af9ca1b79.png"/>
          <p:cNvPicPr>
            <a:picLocks noChangeAspect="1"/>
          </p:cNvPicPr>
          <p:nvPr/>
        </p:nvPicPr>
        <p:blipFill>
          <a:blip r:embed="rId2" cstate="print"/>
          <a:stretch>
            <a:fillRect/>
          </a:stretch>
        </p:blipFill>
        <p:spPr>
          <a:xfrm>
            <a:off x="611560" y="5373216"/>
            <a:ext cx="1599436" cy="864096"/>
          </a:xfrm>
          <a:prstGeom prst="rect">
            <a:avLst/>
          </a:prstGeom>
        </p:spPr>
      </p:pic>
    </p:spTree>
    <p:extLst>
      <p:ext uri="{BB962C8B-B14F-4D97-AF65-F5344CB8AC3E}">
        <p14:creationId xmlns:p14="http://schemas.microsoft.com/office/powerpoint/2010/main" val="27472326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 xmlns:a16="http://schemas.microsoft.com/office/drawing/2014/main" id="{D5F7E1A6-1041-401F-D67E-D3A269B7B8CE}"/>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300000"/>
                    </a14:imgEffect>
                  </a14:imgLayer>
                </a14:imgProps>
              </a:ext>
            </a:extLst>
          </a:blip>
          <a:stretch>
            <a:fillRect/>
          </a:stretch>
        </p:blipFill>
        <p:spPr>
          <a:xfrm>
            <a:off x="323528" y="650168"/>
            <a:ext cx="8992175" cy="5557664"/>
          </a:xfrm>
          <a:prstGeom prst="rect">
            <a:avLst/>
          </a:prstGeom>
        </p:spPr>
      </p:pic>
      <p:sp>
        <p:nvSpPr>
          <p:cNvPr id="3" name="مربع نص 2">
            <a:extLst>
              <a:ext uri="{FF2B5EF4-FFF2-40B4-BE49-F238E27FC236}">
                <a16:creationId xmlns="" xmlns:a16="http://schemas.microsoft.com/office/drawing/2014/main" id="{C3870AAA-2619-6248-8BE5-105CBC11E4EC}"/>
              </a:ext>
            </a:extLst>
          </p:cNvPr>
          <p:cNvSpPr txBox="1"/>
          <p:nvPr/>
        </p:nvSpPr>
        <p:spPr>
          <a:xfrm rot="21413851">
            <a:off x="2267744" y="2586390"/>
            <a:ext cx="5328592" cy="2187778"/>
          </a:xfrm>
          <a:prstGeom prst="rect">
            <a:avLst/>
          </a:prstGeom>
          <a:noFill/>
        </p:spPr>
        <p:txBody>
          <a:bodyPr wrap="square" rtlCol="0">
            <a:spAutoFit/>
          </a:bodyPr>
          <a:lstStyle/>
          <a:p>
            <a:pPr algn="ctr" rtl="1">
              <a:spcBef>
                <a:spcPts val="0"/>
              </a:spcBef>
              <a:spcAft>
                <a:spcPts val="500"/>
              </a:spcAft>
            </a:pPr>
            <a:r>
              <a:rPr lang="ar-EG" sz="4400" b="1" i="0" u="none" strike="noStrike" dirty="0">
                <a:solidFill>
                  <a:schemeClr val="bg1"/>
                </a:solidFill>
                <a:effectLst/>
                <a:latin typeface="Arial" panose="020B0604020202020204" pitchFamily="34" charset="0"/>
              </a:rPr>
              <a:t>الدرس الثالث</a:t>
            </a:r>
            <a:endParaRPr lang="ar-EG" sz="4400" b="1" dirty="0">
              <a:solidFill>
                <a:schemeClr val="bg1"/>
              </a:solidFill>
              <a:effectLst/>
              <a:latin typeface="Arial" panose="020B0604020202020204" pitchFamily="34" charset="0"/>
            </a:endParaRPr>
          </a:p>
          <a:p>
            <a:pPr algn="ctr" rtl="1">
              <a:spcBef>
                <a:spcPts val="0"/>
              </a:spcBef>
              <a:spcAft>
                <a:spcPts val="500"/>
              </a:spcAft>
            </a:pPr>
            <a:r>
              <a:rPr lang="ar-EG" sz="4400" b="1" i="0" u="none" strike="noStrike" dirty="0">
                <a:solidFill>
                  <a:schemeClr val="bg1"/>
                </a:solidFill>
                <a:latin typeface="Arial" panose="020B0604020202020204" pitchFamily="34" charset="0"/>
              </a:rPr>
              <a:t>التفكير الناقد بين العمل الفردي والجماعي</a:t>
            </a:r>
            <a:endParaRPr lang="ar-EG" sz="4400" b="1" i="0" u="none" strike="noStrike" dirty="0">
              <a:solidFill>
                <a:schemeClr val="bg1"/>
              </a:solidFill>
              <a:effectLst/>
              <a:latin typeface="Arial" panose="020B0604020202020204" pitchFamily="34" charset="0"/>
            </a:endParaRPr>
          </a:p>
        </p:txBody>
      </p:sp>
      <p:pic>
        <p:nvPicPr>
          <p:cNvPr id="4" name="صورة 3" descr="62b1af9ca1b79.png"/>
          <p:cNvPicPr>
            <a:picLocks noChangeAspect="1"/>
          </p:cNvPicPr>
          <p:nvPr/>
        </p:nvPicPr>
        <p:blipFill>
          <a:blip r:embed="rId4" cstate="print"/>
          <a:stretch>
            <a:fillRect/>
          </a:stretch>
        </p:blipFill>
        <p:spPr>
          <a:xfrm>
            <a:off x="683568" y="692696"/>
            <a:ext cx="1599436" cy="864096"/>
          </a:xfrm>
          <a:prstGeom prst="rect">
            <a:avLst/>
          </a:prstGeom>
        </p:spPr>
      </p:pic>
    </p:spTree>
    <p:extLst>
      <p:ext uri="{BB962C8B-B14F-4D97-AF65-F5344CB8AC3E}">
        <p14:creationId xmlns:p14="http://schemas.microsoft.com/office/powerpoint/2010/main" val="1052939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مستديرة 1">
            <a:extLst>
              <a:ext uri="{FF2B5EF4-FFF2-40B4-BE49-F238E27FC236}">
                <a16:creationId xmlns="" xmlns:a16="http://schemas.microsoft.com/office/drawing/2014/main" id="{BAB46049-4F69-593F-7330-00101897A739}"/>
              </a:ext>
            </a:extLst>
          </p:cNvPr>
          <p:cNvSpPr/>
          <p:nvPr/>
        </p:nvSpPr>
        <p:spPr>
          <a:xfrm>
            <a:off x="899592" y="764704"/>
            <a:ext cx="7560840" cy="496855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r" rtl="1">
              <a:spcBef>
                <a:spcPts val="0"/>
              </a:spcBef>
              <a:spcAft>
                <a:spcPts val="500"/>
              </a:spcAft>
            </a:pPr>
            <a:r>
              <a:rPr lang="ar-EG" sz="3200" b="1" i="0" u="none" strike="noStrike" dirty="0">
                <a:solidFill>
                  <a:srgbClr val="C00000"/>
                </a:solidFill>
                <a:effectLst/>
                <a:latin typeface="Arial" panose="020B0604020202020204" pitchFamily="34" charset="0"/>
              </a:rPr>
              <a:t>" إن العمل في مجموعات هو فرصة رائعة لتعلم نصائح جديدة، وطرائق إعداد ربما لم تكن تعرفها من قبل. على سبيل المثال: قد تلاحظ أن الطريقة التي يناقش بها أحد زملائك وأسلوبه في الفصل مفيد، وتكتسب هذه الصفة منه. قد تدرك أيضا عند المناقشة مع المجموعة أن لديك معلومات وتصورات خاطئة بشأن موضوع معين، لذلك ستكون قادرا على تصحيحها. إن القدرة على طرح الأسئلة في المجموعة في أي وقت وفي أي موضوع ستكون مفيدة للغاية لك".</a:t>
            </a:r>
            <a:endParaRPr lang="ar-EG" sz="3200" b="1" dirty="0">
              <a:solidFill>
                <a:srgbClr val="C00000"/>
              </a:solidFill>
              <a:effectLst/>
            </a:endParaRPr>
          </a:p>
        </p:txBody>
      </p:sp>
    </p:spTree>
    <p:extLst>
      <p:ext uri="{BB962C8B-B14F-4D97-AF65-F5344CB8AC3E}">
        <p14:creationId xmlns:p14="http://schemas.microsoft.com/office/powerpoint/2010/main" val="95309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 xmlns:a16="http://schemas.microsoft.com/office/drawing/2014/main" id="{CB86DA2C-726B-250E-0A95-F0776C49F9D7}"/>
              </a:ext>
            </a:extLst>
          </p:cNvPr>
          <p:cNvSpPr txBox="1"/>
          <p:nvPr/>
        </p:nvSpPr>
        <p:spPr>
          <a:xfrm>
            <a:off x="1916832" y="1546354"/>
            <a:ext cx="5310336" cy="3765292"/>
          </a:xfrm>
          <a:prstGeom prst="flowChartTerminator">
            <a:avLst/>
          </a:prstGeom>
          <a:solidFill>
            <a:schemeClr val="accent6">
              <a:lumMod val="20000"/>
              <a:lumOff val="80000"/>
            </a:schemeClr>
          </a:solidFill>
        </p:spPr>
        <p:txBody>
          <a:bodyPr wrap="square">
            <a:spAutoFit/>
          </a:bodyPr>
          <a:lstStyle/>
          <a:p>
            <a:pPr algn="ctr"/>
            <a:r>
              <a:rPr lang="ar-EG" sz="2800" b="1" i="0" u="none" strike="noStrike" dirty="0">
                <a:solidFill>
                  <a:srgbClr val="6F4F00"/>
                </a:solidFill>
                <a:effectLst/>
                <a:latin typeface="Arial" panose="020B0604020202020204" pitchFamily="34" charset="0"/>
              </a:rPr>
              <a:t>يستثمر المفكر الناقد كل ملكاته ومواهبه العقلية والانفعالية لحل المشكلات، ويعتمد في ذلك أساليب مختلفة، إبداعية تارة ومنطقية تارة أخرى، عقلية طورا وانفعالية طورا آخر، متفائلة مرة وحذرة مرة أخرى</a:t>
            </a:r>
            <a:endParaRPr lang="en-US" sz="2800" b="1" dirty="0"/>
          </a:p>
        </p:txBody>
      </p:sp>
      <p:pic>
        <p:nvPicPr>
          <p:cNvPr id="4" name="صورة 3" descr="62b1af9ca1b79.png"/>
          <p:cNvPicPr>
            <a:picLocks noChangeAspect="1"/>
          </p:cNvPicPr>
          <p:nvPr/>
        </p:nvPicPr>
        <p:blipFill>
          <a:blip r:embed="rId2" cstate="print"/>
          <a:stretch>
            <a:fillRect/>
          </a:stretch>
        </p:blipFill>
        <p:spPr>
          <a:xfrm>
            <a:off x="683568" y="692696"/>
            <a:ext cx="1599436" cy="864096"/>
          </a:xfrm>
          <a:prstGeom prst="rect">
            <a:avLst/>
          </a:prstGeom>
        </p:spPr>
      </p:pic>
    </p:spTree>
    <p:extLst>
      <p:ext uri="{BB962C8B-B14F-4D97-AF65-F5344CB8AC3E}">
        <p14:creationId xmlns:p14="http://schemas.microsoft.com/office/powerpoint/2010/main" val="201075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علوية مقصوصة 1">
            <a:extLst>
              <a:ext uri="{FF2B5EF4-FFF2-40B4-BE49-F238E27FC236}">
                <a16:creationId xmlns="" xmlns:a16="http://schemas.microsoft.com/office/drawing/2014/main" id="{100EA9E0-5B42-14E7-03C8-FE3CB1657B9B}"/>
              </a:ext>
            </a:extLst>
          </p:cNvPr>
          <p:cNvSpPr/>
          <p:nvPr/>
        </p:nvSpPr>
        <p:spPr>
          <a:xfrm>
            <a:off x="1187624" y="620688"/>
            <a:ext cx="7128792" cy="3096344"/>
          </a:xfrm>
          <a:prstGeom prst="snip2SameRect">
            <a:avLst/>
          </a:prstGeom>
        </p:spPr>
        <p:style>
          <a:lnRef idx="3">
            <a:schemeClr val="lt1"/>
          </a:lnRef>
          <a:fillRef idx="1">
            <a:schemeClr val="accent2"/>
          </a:fillRef>
          <a:effectRef idx="1">
            <a:schemeClr val="accent2"/>
          </a:effectRef>
          <a:fontRef idx="minor">
            <a:schemeClr val="lt1"/>
          </a:fontRef>
        </p:style>
        <p:txBody>
          <a:bodyPr rtlCol="0" anchor="ctr"/>
          <a:lstStyle/>
          <a:p>
            <a:pPr algn="r" rtl="1">
              <a:spcBef>
                <a:spcPts val="0"/>
              </a:spcBef>
              <a:spcAft>
                <a:spcPts val="500"/>
              </a:spcAft>
            </a:pPr>
            <a:r>
              <a:rPr lang="ar-EG" sz="3600" b="1" i="0" u="none" strike="noStrike" dirty="0">
                <a:solidFill>
                  <a:schemeClr val="bg1"/>
                </a:solidFill>
                <a:effectLst/>
                <a:latin typeface="Arial" panose="020B0604020202020204" pitchFamily="34" charset="0"/>
              </a:rPr>
              <a:t>1. أبين أربع إيجابيات إضافية للعمل في المجموعات وبروح الفريق الواحد.</a:t>
            </a:r>
            <a:endParaRPr lang="ar-EG" sz="4800" b="1" dirty="0">
              <a:solidFill>
                <a:schemeClr val="bg1"/>
              </a:solidFill>
              <a:effectLst/>
            </a:endParaRPr>
          </a:p>
        </p:txBody>
      </p:sp>
      <p:pic>
        <p:nvPicPr>
          <p:cNvPr id="3" name="صورة 2" descr="62b1af9ca1b79.png"/>
          <p:cNvPicPr>
            <a:picLocks noChangeAspect="1"/>
          </p:cNvPicPr>
          <p:nvPr/>
        </p:nvPicPr>
        <p:blipFill>
          <a:blip r:embed="rId2" cstate="print"/>
          <a:stretch>
            <a:fillRect/>
          </a:stretch>
        </p:blipFill>
        <p:spPr>
          <a:xfrm>
            <a:off x="611560" y="5373216"/>
            <a:ext cx="1599436" cy="864096"/>
          </a:xfrm>
          <a:prstGeom prst="rect">
            <a:avLst/>
          </a:prstGeom>
        </p:spPr>
      </p:pic>
    </p:spTree>
    <p:extLst>
      <p:ext uri="{BB962C8B-B14F-4D97-AF65-F5344CB8AC3E}">
        <p14:creationId xmlns:p14="http://schemas.microsoft.com/office/powerpoint/2010/main" val="9372889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علوية مقصوصة 1">
            <a:extLst>
              <a:ext uri="{FF2B5EF4-FFF2-40B4-BE49-F238E27FC236}">
                <a16:creationId xmlns="" xmlns:a16="http://schemas.microsoft.com/office/drawing/2014/main" id="{100EA9E0-5B42-14E7-03C8-FE3CB1657B9B}"/>
              </a:ext>
            </a:extLst>
          </p:cNvPr>
          <p:cNvSpPr/>
          <p:nvPr/>
        </p:nvSpPr>
        <p:spPr>
          <a:xfrm>
            <a:off x="1187624" y="620688"/>
            <a:ext cx="7128792" cy="3096344"/>
          </a:xfrm>
          <a:prstGeom prst="snip2SameRect">
            <a:avLst/>
          </a:prstGeom>
        </p:spPr>
        <p:style>
          <a:lnRef idx="3">
            <a:schemeClr val="lt1"/>
          </a:lnRef>
          <a:fillRef idx="1">
            <a:schemeClr val="accent2"/>
          </a:fillRef>
          <a:effectRef idx="1">
            <a:schemeClr val="accent2"/>
          </a:effectRef>
          <a:fontRef idx="minor">
            <a:schemeClr val="lt1"/>
          </a:fontRef>
        </p:style>
        <p:txBody>
          <a:bodyPr rtlCol="0" anchor="ctr"/>
          <a:lstStyle/>
          <a:p>
            <a:pPr algn="r" rtl="1">
              <a:spcBef>
                <a:spcPts val="0"/>
              </a:spcBef>
              <a:spcAft>
                <a:spcPts val="500"/>
              </a:spcAft>
            </a:pPr>
            <a:r>
              <a:rPr lang="ar-EG" sz="3200" b="1" i="0" u="none" strike="noStrike" dirty="0">
                <a:solidFill>
                  <a:schemeClr val="bg1"/>
                </a:solidFill>
                <a:effectLst/>
                <a:latin typeface="Arial" panose="020B0604020202020204" pitchFamily="34" charset="0"/>
              </a:rPr>
              <a:t>۲. أبين في فقرة قصيرة (8 أسطر) كيف أن التفكير الذاتي لا يتناقض مع العمل في المجموعات؟</a:t>
            </a:r>
            <a:endParaRPr lang="ar-EG" sz="5400" b="1" dirty="0">
              <a:solidFill>
                <a:schemeClr val="bg1"/>
              </a:solidFill>
              <a:effectLst/>
            </a:endParaRPr>
          </a:p>
        </p:txBody>
      </p:sp>
      <p:pic>
        <p:nvPicPr>
          <p:cNvPr id="3" name="صورة 2" descr="62b1af9ca1b79.png"/>
          <p:cNvPicPr>
            <a:picLocks noChangeAspect="1"/>
          </p:cNvPicPr>
          <p:nvPr/>
        </p:nvPicPr>
        <p:blipFill>
          <a:blip r:embed="rId2" cstate="print"/>
          <a:stretch>
            <a:fillRect/>
          </a:stretch>
        </p:blipFill>
        <p:spPr>
          <a:xfrm>
            <a:off x="683568" y="5301208"/>
            <a:ext cx="1599436" cy="864096"/>
          </a:xfrm>
          <a:prstGeom prst="rect">
            <a:avLst/>
          </a:prstGeom>
        </p:spPr>
      </p:pic>
    </p:spTree>
    <p:extLst>
      <p:ext uri="{BB962C8B-B14F-4D97-AF65-F5344CB8AC3E}">
        <p14:creationId xmlns:p14="http://schemas.microsoft.com/office/powerpoint/2010/main" val="5670762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مستديرة 1">
            <a:extLst>
              <a:ext uri="{FF2B5EF4-FFF2-40B4-BE49-F238E27FC236}">
                <a16:creationId xmlns="" xmlns:a16="http://schemas.microsoft.com/office/drawing/2014/main" id="{BAB46049-4F69-593F-7330-00101897A739}"/>
              </a:ext>
            </a:extLst>
          </p:cNvPr>
          <p:cNvSpPr/>
          <p:nvPr/>
        </p:nvSpPr>
        <p:spPr>
          <a:xfrm>
            <a:off x="899592" y="764704"/>
            <a:ext cx="7560840" cy="496855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r" rtl="1">
              <a:spcBef>
                <a:spcPts val="0"/>
              </a:spcBef>
              <a:spcAft>
                <a:spcPts val="500"/>
              </a:spcAft>
            </a:pPr>
            <a:r>
              <a:rPr lang="ar-EG" sz="3200" b="1" i="0" u="none" strike="noStrike" dirty="0">
                <a:solidFill>
                  <a:schemeClr val="tx1"/>
                </a:solidFill>
                <a:effectLst/>
                <a:latin typeface="Arial" panose="020B0604020202020204" pitchFamily="34" charset="0"/>
              </a:rPr>
              <a:t>"من الأخطاء التي يقع فيها كثيرون عند تكوين المجموعات وفرق العمل هو بحثهم عن أشخاص يتوافقون مع توجهاتهم ووجهة نظرهم. ولقد أثبتت التجارب أن هذا ليس بالأمر المفيد، فالفريق الفعال هو الذي يحتوي على أشخاص مختلفين، يحمل كل فرد منهم سمات وصفات مختلفة عن صفات الآخر وسماته.</a:t>
            </a:r>
            <a:endParaRPr lang="ar-EG" sz="4800" b="1" dirty="0">
              <a:solidFill>
                <a:schemeClr val="tx1"/>
              </a:solidFill>
              <a:effectLst/>
            </a:endParaRPr>
          </a:p>
        </p:txBody>
      </p:sp>
    </p:spTree>
    <p:extLst>
      <p:ext uri="{BB962C8B-B14F-4D97-AF65-F5344CB8AC3E}">
        <p14:creationId xmlns:p14="http://schemas.microsoft.com/office/powerpoint/2010/main" val="28480757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علوية مقصوصة 1">
            <a:extLst>
              <a:ext uri="{FF2B5EF4-FFF2-40B4-BE49-F238E27FC236}">
                <a16:creationId xmlns="" xmlns:a16="http://schemas.microsoft.com/office/drawing/2014/main" id="{100EA9E0-5B42-14E7-03C8-FE3CB1657B9B}"/>
              </a:ext>
            </a:extLst>
          </p:cNvPr>
          <p:cNvSpPr/>
          <p:nvPr/>
        </p:nvSpPr>
        <p:spPr>
          <a:xfrm>
            <a:off x="1187624" y="620688"/>
            <a:ext cx="7128792" cy="2016224"/>
          </a:xfrm>
          <a:prstGeom prst="snip2SameRect">
            <a:avLst/>
          </a:prstGeom>
        </p:spPr>
        <p:style>
          <a:lnRef idx="3">
            <a:schemeClr val="lt1"/>
          </a:lnRef>
          <a:fillRef idx="1">
            <a:schemeClr val="accent2"/>
          </a:fillRef>
          <a:effectRef idx="1">
            <a:schemeClr val="accent2"/>
          </a:effectRef>
          <a:fontRef idx="minor">
            <a:schemeClr val="lt1"/>
          </a:fontRef>
        </p:style>
        <p:txBody>
          <a:bodyPr rtlCol="0" anchor="ctr"/>
          <a:lstStyle/>
          <a:p>
            <a:pPr algn="r" rtl="1">
              <a:spcBef>
                <a:spcPts val="0"/>
              </a:spcBef>
              <a:spcAft>
                <a:spcPts val="500"/>
              </a:spcAft>
            </a:pPr>
            <a:r>
              <a:rPr lang="ar-EG" sz="3200" b="1" i="0" u="none" dirty="0">
                <a:solidFill>
                  <a:schemeClr val="bg1"/>
                </a:solidFill>
                <a:effectLst/>
                <a:latin typeface="Arial" panose="020B0604020202020204" pitchFamily="34" charset="0"/>
              </a:rPr>
              <a:t>3. أين إيجابيات الاختلاف في تكوين فريق العمل والنقاط التي يجب أن تكون قاسما مشتركا بينهم في الجدول التالي:</a:t>
            </a:r>
            <a:endParaRPr lang="ar-EG" sz="4800" b="1" dirty="0">
              <a:solidFill>
                <a:schemeClr val="bg1"/>
              </a:solidFill>
              <a:effectLst/>
            </a:endParaRPr>
          </a:p>
        </p:txBody>
      </p:sp>
      <p:pic>
        <p:nvPicPr>
          <p:cNvPr id="3" name="صورة 2" descr="62b1af9ca1b79.png"/>
          <p:cNvPicPr>
            <a:picLocks noChangeAspect="1"/>
          </p:cNvPicPr>
          <p:nvPr/>
        </p:nvPicPr>
        <p:blipFill>
          <a:blip r:embed="rId2" cstate="print"/>
          <a:stretch>
            <a:fillRect/>
          </a:stretch>
        </p:blipFill>
        <p:spPr>
          <a:xfrm>
            <a:off x="683568" y="5301208"/>
            <a:ext cx="1599436" cy="864096"/>
          </a:xfrm>
          <a:prstGeom prst="rect">
            <a:avLst/>
          </a:prstGeom>
        </p:spPr>
      </p:pic>
    </p:spTree>
    <p:extLst>
      <p:ext uri="{BB962C8B-B14F-4D97-AF65-F5344CB8AC3E}">
        <p14:creationId xmlns:p14="http://schemas.microsoft.com/office/powerpoint/2010/main" val="20362830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2">
            <a:extLst>
              <a:ext uri="{FF2B5EF4-FFF2-40B4-BE49-F238E27FC236}">
                <a16:creationId xmlns="" xmlns:a16="http://schemas.microsoft.com/office/drawing/2014/main" id="{703301DE-ECA0-522E-45B7-B18242E80D72}"/>
              </a:ext>
            </a:extLst>
          </p:cNvPr>
          <p:cNvGraphicFramePr>
            <a:graphicFrameLocks noGrp="1"/>
          </p:cNvGraphicFramePr>
          <p:nvPr>
            <p:extLst>
              <p:ext uri="{D42A27DB-BD31-4B8C-83A1-F6EECF244321}">
                <p14:modId xmlns:p14="http://schemas.microsoft.com/office/powerpoint/2010/main" val="3901209308"/>
              </p:ext>
            </p:extLst>
          </p:nvPr>
        </p:nvGraphicFramePr>
        <p:xfrm>
          <a:off x="683568" y="620688"/>
          <a:ext cx="7848872" cy="5400599"/>
        </p:xfrm>
        <a:graphic>
          <a:graphicData uri="http://schemas.openxmlformats.org/drawingml/2006/table">
            <a:tbl>
              <a:tblPr firstRow="1" bandRow="1">
                <a:tableStyleId>{5C22544A-7EE6-4342-B048-85BDC9FD1C3A}</a:tableStyleId>
              </a:tblPr>
              <a:tblGrid>
                <a:gridCol w="3924436">
                  <a:extLst>
                    <a:ext uri="{9D8B030D-6E8A-4147-A177-3AD203B41FA5}">
                      <a16:colId xmlns="" xmlns:a16="http://schemas.microsoft.com/office/drawing/2014/main" val="3073043773"/>
                    </a:ext>
                  </a:extLst>
                </a:gridCol>
                <a:gridCol w="3924436">
                  <a:extLst>
                    <a:ext uri="{9D8B030D-6E8A-4147-A177-3AD203B41FA5}">
                      <a16:colId xmlns="" xmlns:a16="http://schemas.microsoft.com/office/drawing/2014/main" val="2618562960"/>
                    </a:ext>
                  </a:extLst>
                </a:gridCol>
              </a:tblGrid>
              <a:tr h="736445">
                <a:tc>
                  <a:txBody>
                    <a:bodyPr/>
                    <a:lstStyle/>
                    <a:p>
                      <a:r>
                        <a:rPr lang="ar-EG" dirty="0"/>
                        <a:t>ما يجب أن يكون حمل اتفاق</a:t>
                      </a:r>
                      <a:endParaRPr lang="en-US" dirty="0"/>
                    </a:p>
                  </a:txBody>
                  <a:tcPr/>
                </a:tc>
                <a:tc>
                  <a:txBody>
                    <a:bodyPr/>
                    <a:lstStyle/>
                    <a:p>
                      <a:r>
                        <a:rPr lang="ar-EG" dirty="0"/>
                        <a:t>إيجابيات الاختلاف داخل فريق العمل</a:t>
                      </a:r>
                      <a:endParaRPr lang="en-US" dirty="0"/>
                    </a:p>
                  </a:txBody>
                  <a:tcPr/>
                </a:tc>
                <a:extLst>
                  <a:ext uri="{0D108BD9-81ED-4DB2-BD59-A6C34878D82A}">
                    <a16:rowId xmlns="" xmlns:a16="http://schemas.microsoft.com/office/drawing/2014/main" val="3956446192"/>
                  </a:ext>
                </a:extLst>
              </a:tr>
              <a:tr h="1554718">
                <a:tc>
                  <a:txBody>
                    <a:bodyPr/>
                    <a:lstStyle/>
                    <a:p>
                      <a:endParaRPr lang="en-US"/>
                    </a:p>
                  </a:txBody>
                  <a:tcPr/>
                </a:tc>
                <a:tc>
                  <a:txBody>
                    <a:bodyPr/>
                    <a:lstStyle/>
                    <a:p>
                      <a:endParaRPr lang="en-US" dirty="0"/>
                    </a:p>
                  </a:txBody>
                  <a:tcPr/>
                </a:tc>
                <a:extLst>
                  <a:ext uri="{0D108BD9-81ED-4DB2-BD59-A6C34878D82A}">
                    <a16:rowId xmlns="" xmlns:a16="http://schemas.microsoft.com/office/drawing/2014/main" val="3937820278"/>
                  </a:ext>
                </a:extLst>
              </a:tr>
              <a:tr h="1554718">
                <a:tc>
                  <a:txBody>
                    <a:bodyPr/>
                    <a:lstStyle/>
                    <a:p>
                      <a:endParaRPr lang="en-US"/>
                    </a:p>
                  </a:txBody>
                  <a:tcPr/>
                </a:tc>
                <a:tc>
                  <a:txBody>
                    <a:bodyPr/>
                    <a:lstStyle/>
                    <a:p>
                      <a:endParaRPr lang="en-US" dirty="0"/>
                    </a:p>
                  </a:txBody>
                  <a:tcPr/>
                </a:tc>
                <a:extLst>
                  <a:ext uri="{0D108BD9-81ED-4DB2-BD59-A6C34878D82A}">
                    <a16:rowId xmlns="" xmlns:a16="http://schemas.microsoft.com/office/drawing/2014/main" val="2702381553"/>
                  </a:ext>
                </a:extLst>
              </a:tr>
              <a:tr h="1554718">
                <a:tc>
                  <a:txBody>
                    <a:bodyPr/>
                    <a:lstStyle/>
                    <a:p>
                      <a:endParaRPr lang="en-US"/>
                    </a:p>
                  </a:txBody>
                  <a:tcPr/>
                </a:tc>
                <a:tc>
                  <a:txBody>
                    <a:bodyPr/>
                    <a:lstStyle/>
                    <a:p>
                      <a:endParaRPr lang="en-US" dirty="0"/>
                    </a:p>
                  </a:txBody>
                  <a:tcPr/>
                </a:tc>
                <a:extLst>
                  <a:ext uri="{0D108BD9-81ED-4DB2-BD59-A6C34878D82A}">
                    <a16:rowId xmlns="" xmlns:a16="http://schemas.microsoft.com/office/drawing/2014/main" val="1033992116"/>
                  </a:ext>
                </a:extLst>
              </a:tr>
            </a:tbl>
          </a:graphicData>
        </a:graphic>
      </p:graphicFrame>
    </p:spTree>
    <p:extLst>
      <p:ext uri="{BB962C8B-B14F-4D97-AF65-F5344CB8AC3E}">
        <p14:creationId xmlns:p14="http://schemas.microsoft.com/office/powerpoint/2010/main" val="4705268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 xmlns:a16="http://schemas.microsoft.com/office/drawing/2014/main" id="{D5F7E1A6-1041-401F-D67E-D3A269B7B8CE}"/>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300000"/>
                    </a14:imgEffect>
                  </a14:imgLayer>
                </a14:imgProps>
              </a:ext>
            </a:extLst>
          </a:blip>
          <a:stretch>
            <a:fillRect/>
          </a:stretch>
        </p:blipFill>
        <p:spPr>
          <a:xfrm>
            <a:off x="323528" y="650168"/>
            <a:ext cx="8992175" cy="5557664"/>
          </a:xfrm>
          <a:prstGeom prst="rect">
            <a:avLst/>
          </a:prstGeom>
        </p:spPr>
      </p:pic>
      <p:sp>
        <p:nvSpPr>
          <p:cNvPr id="3" name="مربع نص 2">
            <a:extLst>
              <a:ext uri="{FF2B5EF4-FFF2-40B4-BE49-F238E27FC236}">
                <a16:creationId xmlns="" xmlns:a16="http://schemas.microsoft.com/office/drawing/2014/main" id="{C3870AAA-2619-6248-8BE5-105CBC11E4EC}"/>
              </a:ext>
            </a:extLst>
          </p:cNvPr>
          <p:cNvSpPr txBox="1"/>
          <p:nvPr/>
        </p:nvSpPr>
        <p:spPr>
          <a:xfrm rot="21413851">
            <a:off x="2267744" y="2924944"/>
            <a:ext cx="5328592" cy="1510670"/>
          </a:xfrm>
          <a:prstGeom prst="rect">
            <a:avLst/>
          </a:prstGeom>
          <a:noFill/>
        </p:spPr>
        <p:txBody>
          <a:bodyPr wrap="square" rtlCol="0">
            <a:spAutoFit/>
          </a:bodyPr>
          <a:lstStyle/>
          <a:p>
            <a:pPr algn="ctr" rtl="1">
              <a:spcBef>
                <a:spcPts val="0"/>
              </a:spcBef>
              <a:spcAft>
                <a:spcPts val="500"/>
              </a:spcAft>
            </a:pPr>
            <a:r>
              <a:rPr lang="ar-EG" sz="4400" b="1" i="0" u="none" strike="noStrike" dirty="0">
                <a:solidFill>
                  <a:schemeClr val="bg1"/>
                </a:solidFill>
                <a:effectLst/>
                <a:latin typeface="Arial" panose="020B0604020202020204" pitchFamily="34" charset="0"/>
              </a:rPr>
              <a:t>الدرس الرابع</a:t>
            </a:r>
            <a:endParaRPr lang="ar-EG" sz="4400" b="1" dirty="0">
              <a:solidFill>
                <a:schemeClr val="bg1"/>
              </a:solidFill>
              <a:effectLst/>
              <a:latin typeface="Arial" panose="020B0604020202020204" pitchFamily="34" charset="0"/>
            </a:endParaRPr>
          </a:p>
          <a:p>
            <a:pPr algn="ctr" rtl="1">
              <a:spcBef>
                <a:spcPts val="0"/>
              </a:spcBef>
              <a:spcAft>
                <a:spcPts val="500"/>
              </a:spcAft>
            </a:pPr>
            <a:r>
              <a:rPr lang="ar-EG" sz="4400" b="1" i="0" u="none" strike="noStrike" dirty="0">
                <a:solidFill>
                  <a:schemeClr val="bg1"/>
                </a:solidFill>
                <a:latin typeface="Arial" panose="020B0604020202020204" pitchFamily="34" charset="0"/>
              </a:rPr>
              <a:t>التفكير الناقد والحوار</a:t>
            </a:r>
            <a:endParaRPr lang="ar-EG" sz="4400" b="1" i="0" u="none" strike="noStrike" dirty="0">
              <a:solidFill>
                <a:schemeClr val="bg1"/>
              </a:solidFill>
              <a:effectLst/>
              <a:latin typeface="Arial" panose="020B0604020202020204" pitchFamily="34" charset="0"/>
            </a:endParaRPr>
          </a:p>
        </p:txBody>
      </p:sp>
      <p:pic>
        <p:nvPicPr>
          <p:cNvPr id="4" name="صورة 3" descr="62b1af9ca1b79.png"/>
          <p:cNvPicPr>
            <a:picLocks noChangeAspect="1"/>
          </p:cNvPicPr>
          <p:nvPr/>
        </p:nvPicPr>
        <p:blipFill>
          <a:blip r:embed="rId4" cstate="print"/>
          <a:stretch>
            <a:fillRect/>
          </a:stretch>
        </p:blipFill>
        <p:spPr>
          <a:xfrm>
            <a:off x="683568" y="692696"/>
            <a:ext cx="1599436" cy="864096"/>
          </a:xfrm>
          <a:prstGeom prst="rect">
            <a:avLst/>
          </a:prstGeom>
        </p:spPr>
      </p:pic>
    </p:spTree>
    <p:extLst>
      <p:ext uri="{BB962C8B-B14F-4D97-AF65-F5344CB8AC3E}">
        <p14:creationId xmlns:p14="http://schemas.microsoft.com/office/powerpoint/2010/main" val="72120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وسيلة الشرح: سهم لأسفل 1">
            <a:extLst>
              <a:ext uri="{FF2B5EF4-FFF2-40B4-BE49-F238E27FC236}">
                <a16:creationId xmlns="" xmlns:a16="http://schemas.microsoft.com/office/drawing/2014/main" id="{BAB46049-4F69-593F-7330-00101897A739}"/>
              </a:ext>
            </a:extLst>
          </p:cNvPr>
          <p:cNvSpPr/>
          <p:nvPr/>
        </p:nvSpPr>
        <p:spPr>
          <a:xfrm>
            <a:off x="899592" y="764704"/>
            <a:ext cx="7560840" cy="4968552"/>
          </a:xfrm>
          <a:prstGeom prst="downArrow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rtl="1">
              <a:spcBef>
                <a:spcPts val="0"/>
              </a:spcBef>
              <a:spcAft>
                <a:spcPts val="500"/>
              </a:spcAft>
            </a:pPr>
            <a:r>
              <a:rPr lang="ar-EG" sz="6600" b="1" dirty="0">
                <a:solidFill>
                  <a:srgbClr val="C00000"/>
                </a:solidFill>
                <a:latin typeface="Arial" panose="020B0604020202020204" pitchFamily="34" charset="0"/>
              </a:rPr>
              <a:t>1- أكمل العبارات الآتية</a:t>
            </a:r>
            <a:endParaRPr lang="ar-EG" sz="6600" b="1" dirty="0">
              <a:solidFill>
                <a:srgbClr val="C00000"/>
              </a:solidFill>
              <a:effectLst/>
            </a:endParaRPr>
          </a:p>
        </p:txBody>
      </p:sp>
      <p:pic>
        <p:nvPicPr>
          <p:cNvPr id="3" name="صورة 2" descr="62b1af9ca1b79.png"/>
          <p:cNvPicPr>
            <a:picLocks noChangeAspect="1"/>
          </p:cNvPicPr>
          <p:nvPr/>
        </p:nvPicPr>
        <p:blipFill>
          <a:blip r:embed="rId2" cstate="print"/>
          <a:stretch>
            <a:fillRect/>
          </a:stretch>
        </p:blipFill>
        <p:spPr>
          <a:xfrm>
            <a:off x="611560" y="5301208"/>
            <a:ext cx="1599436" cy="864096"/>
          </a:xfrm>
          <a:prstGeom prst="rect">
            <a:avLst/>
          </a:prstGeom>
        </p:spPr>
      </p:pic>
    </p:spTree>
    <p:extLst>
      <p:ext uri="{BB962C8B-B14F-4D97-AF65-F5344CB8AC3E}">
        <p14:creationId xmlns:p14="http://schemas.microsoft.com/office/powerpoint/2010/main" val="3858701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علوية مقصوصة 1">
            <a:extLst>
              <a:ext uri="{FF2B5EF4-FFF2-40B4-BE49-F238E27FC236}">
                <a16:creationId xmlns="" xmlns:a16="http://schemas.microsoft.com/office/drawing/2014/main" id="{100EA9E0-5B42-14E7-03C8-FE3CB1657B9B}"/>
              </a:ext>
            </a:extLst>
          </p:cNvPr>
          <p:cNvSpPr/>
          <p:nvPr/>
        </p:nvSpPr>
        <p:spPr>
          <a:xfrm>
            <a:off x="1187624" y="836712"/>
            <a:ext cx="7128792" cy="936104"/>
          </a:xfrm>
          <a:prstGeom prst="snip2SameRect">
            <a:avLst/>
          </a:prstGeom>
          <a:solidFill>
            <a:schemeClr val="accent2">
              <a:lumMod val="20000"/>
              <a:lumOff val="80000"/>
            </a:schemeClr>
          </a:solidFill>
        </p:spPr>
        <p:style>
          <a:lnRef idx="3">
            <a:schemeClr val="lt1"/>
          </a:lnRef>
          <a:fillRef idx="1">
            <a:schemeClr val="accent2"/>
          </a:fillRef>
          <a:effectRef idx="1">
            <a:schemeClr val="accent2"/>
          </a:effectRef>
          <a:fontRef idx="minor">
            <a:schemeClr val="lt1"/>
          </a:fontRef>
        </p:style>
        <p:txBody>
          <a:bodyPr rtlCol="0" anchor="ctr"/>
          <a:lstStyle/>
          <a:p>
            <a:pPr algn="r" rtl="1">
              <a:spcBef>
                <a:spcPts val="0"/>
              </a:spcBef>
              <a:spcAft>
                <a:spcPts val="500"/>
              </a:spcAft>
            </a:pPr>
            <a:r>
              <a:rPr lang="ar-EG" sz="3600" b="1" i="0" u="none" strike="noStrike" dirty="0">
                <a:solidFill>
                  <a:srgbClr val="000000"/>
                </a:solidFill>
                <a:effectLst/>
                <a:latin typeface="Courier New" panose="02070309020205020404" pitchFamily="49" charset="0"/>
              </a:rPr>
              <a:t>يعرف الحوار بأنه: ...........</a:t>
            </a:r>
            <a:endParaRPr lang="ar-EG" sz="8000" b="1" dirty="0">
              <a:solidFill>
                <a:schemeClr val="bg1"/>
              </a:solidFill>
              <a:effectLst/>
            </a:endParaRPr>
          </a:p>
        </p:txBody>
      </p:sp>
      <p:sp>
        <p:nvSpPr>
          <p:cNvPr id="5" name="مستطيل: زوايا علوية مقصوصة 4">
            <a:extLst>
              <a:ext uri="{FF2B5EF4-FFF2-40B4-BE49-F238E27FC236}">
                <a16:creationId xmlns="" xmlns:a16="http://schemas.microsoft.com/office/drawing/2014/main" id="{7DE9191C-1AFD-1358-F9F0-A995A58F8EC5}"/>
              </a:ext>
            </a:extLst>
          </p:cNvPr>
          <p:cNvSpPr/>
          <p:nvPr/>
        </p:nvSpPr>
        <p:spPr>
          <a:xfrm>
            <a:off x="1206376" y="3429000"/>
            <a:ext cx="7128792" cy="936104"/>
          </a:xfrm>
          <a:prstGeom prst="snip2SameRect">
            <a:avLst/>
          </a:prstGeom>
          <a:solidFill>
            <a:schemeClr val="accent2">
              <a:lumMod val="20000"/>
              <a:lumOff val="80000"/>
            </a:schemeClr>
          </a:solidFill>
        </p:spPr>
        <p:style>
          <a:lnRef idx="3">
            <a:schemeClr val="lt1"/>
          </a:lnRef>
          <a:fillRef idx="1">
            <a:schemeClr val="accent2"/>
          </a:fillRef>
          <a:effectRef idx="1">
            <a:schemeClr val="accent2"/>
          </a:effectRef>
          <a:fontRef idx="minor">
            <a:schemeClr val="lt1"/>
          </a:fontRef>
        </p:style>
        <p:txBody>
          <a:bodyPr rtlCol="0" anchor="ctr"/>
          <a:lstStyle/>
          <a:p>
            <a:r>
              <a:rPr lang="ar-EG" sz="3200" b="1" dirty="0">
                <a:solidFill>
                  <a:schemeClr val="tx1"/>
                </a:solidFill>
              </a:rPr>
              <a:t>الفرق بين الحوار والمناقشة:</a:t>
            </a:r>
            <a:r>
              <a:rPr lang="ar-EG" sz="3200" b="1" i="0" u="none" strike="noStrike" dirty="0">
                <a:solidFill>
                  <a:schemeClr val="tx1"/>
                </a:solidFill>
                <a:effectLst/>
                <a:latin typeface="Courier New" panose="02070309020205020404" pitchFamily="49" charset="0"/>
              </a:rPr>
              <a:t>: ...........</a:t>
            </a:r>
            <a:endParaRPr lang="ar-EG" sz="3200" b="1" dirty="0">
              <a:solidFill>
                <a:schemeClr val="tx1"/>
              </a:solidFill>
              <a:effectLst/>
            </a:endParaRPr>
          </a:p>
        </p:txBody>
      </p:sp>
      <p:pic>
        <p:nvPicPr>
          <p:cNvPr id="4" name="صورة 3" descr="62b1af9ca1b79.png"/>
          <p:cNvPicPr>
            <a:picLocks noChangeAspect="1"/>
          </p:cNvPicPr>
          <p:nvPr/>
        </p:nvPicPr>
        <p:blipFill>
          <a:blip r:embed="rId2" cstate="print"/>
          <a:stretch>
            <a:fillRect/>
          </a:stretch>
        </p:blipFill>
        <p:spPr>
          <a:xfrm>
            <a:off x="683568" y="5373216"/>
            <a:ext cx="1599436" cy="864096"/>
          </a:xfrm>
          <a:prstGeom prst="rect">
            <a:avLst/>
          </a:prstGeom>
        </p:spPr>
      </p:pic>
    </p:spTree>
    <p:extLst>
      <p:ext uri="{BB962C8B-B14F-4D97-AF65-F5344CB8AC3E}">
        <p14:creationId xmlns:p14="http://schemas.microsoft.com/office/powerpoint/2010/main" val="12851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علوية مقصوصة 1">
            <a:extLst>
              <a:ext uri="{FF2B5EF4-FFF2-40B4-BE49-F238E27FC236}">
                <a16:creationId xmlns="" xmlns:a16="http://schemas.microsoft.com/office/drawing/2014/main" id="{100EA9E0-5B42-14E7-03C8-FE3CB1657B9B}"/>
              </a:ext>
            </a:extLst>
          </p:cNvPr>
          <p:cNvSpPr/>
          <p:nvPr/>
        </p:nvSpPr>
        <p:spPr>
          <a:xfrm>
            <a:off x="1115616" y="2204864"/>
            <a:ext cx="7128792" cy="2160240"/>
          </a:xfrm>
          <a:prstGeom prst="snip2SameRect">
            <a:avLst/>
          </a:prstGeom>
          <a:solidFill>
            <a:schemeClr val="accent2">
              <a:lumMod val="20000"/>
              <a:lumOff val="80000"/>
            </a:schemeClr>
          </a:solidFill>
        </p:spPr>
        <p:style>
          <a:lnRef idx="3">
            <a:schemeClr val="lt1"/>
          </a:lnRef>
          <a:fillRef idx="1">
            <a:schemeClr val="accent2"/>
          </a:fillRef>
          <a:effectRef idx="1">
            <a:schemeClr val="accent2"/>
          </a:effectRef>
          <a:fontRef idx="minor">
            <a:schemeClr val="lt1"/>
          </a:fontRef>
        </p:style>
        <p:txBody>
          <a:bodyPr rtlCol="0" anchor="ctr"/>
          <a:lstStyle/>
          <a:p>
            <a:r>
              <a:rPr lang="ar-EG" sz="2800" b="1" dirty="0">
                <a:solidFill>
                  <a:schemeClr val="tx1"/>
                </a:solidFill>
              </a:rPr>
              <a:t>تتلخص قواعد الحوار في الحياة اليومية فيما يلي:................................................................................................</a:t>
            </a:r>
            <a:endParaRPr lang="ar-EG" sz="4800" b="1" dirty="0">
              <a:solidFill>
                <a:schemeClr val="tx1"/>
              </a:solidFill>
            </a:endParaRPr>
          </a:p>
        </p:txBody>
      </p:sp>
      <p:pic>
        <p:nvPicPr>
          <p:cNvPr id="3" name="صورة 2" descr="62b1af9ca1b79.png"/>
          <p:cNvPicPr>
            <a:picLocks noChangeAspect="1"/>
          </p:cNvPicPr>
          <p:nvPr/>
        </p:nvPicPr>
        <p:blipFill>
          <a:blip r:embed="rId2" cstate="print"/>
          <a:stretch>
            <a:fillRect/>
          </a:stretch>
        </p:blipFill>
        <p:spPr>
          <a:xfrm>
            <a:off x="683568" y="692696"/>
            <a:ext cx="1599436" cy="864096"/>
          </a:xfrm>
          <a:prstGeom prst="rect">
            <a:avLst/>
          </a:prstGeom>
        </p:spPr>
      </p:pic>
    </p:spTree>
    <p:extLst>
      <p:ext uri="{BB962C8B-B14F-4D97-AF65-F5344CB8AC3E}">
        <p14:creationId xmlns:p14="http://schemas.microsoft.com/office/powerpoint/2010/main" val="673825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علوية مقصوصة 1">
            <a:extLst>
              <a:ext uri="{FF2B5EF4-FFF2-40B4-BE49-F238E27FC236}">
                <a16:creationId xmlns="" xmlns:a16="http://schemas.microsoft.com/office/drawing/2014/main" id="{100EA9E0-5B42-14E7-03C8-FE3CB1657B9B}"/>
              </a:ext>
            </a:extLst>
          </p:cNvPr>
          <p:cNvSpPr/>
          <p:nvPr/>
        </p:nvSpPr>
        <p:spPr>
          <a:xfrm>
            <a:off x="1115616" y="836712"/>
            <a:ext cx="7128792" cy="576064"/>
          </a:xfrm>
          <a:prstGeom prst="snip2SameRect">
            <a:avLst/>
          </a:prstGeom>
          <a:solidFill>
            <a:schemeClr val="accent2">
              <a:lumMod val="20000"/>
              <a:lumOff val="80000"/>
            </a:schemeClr>
          </a:solidFill>
        </p:spPr>
        <p:style>
          <a:lnRef idx="3">
            <a:schemeClr val="lt1"/>
          </a:lnRef>
          <a:fillRef idx="1">
            <a:schemeClr val="accent2"/>
          </a:fillRef>
          <a:effectRef idx="1">
            <a:schemeClr val="accent2"/>
          </a:effectRef>
          <a:fontRef idx="minor">
            <a:schemeClr val="lt1"/>
          </a:fontRef>
        </p:style>
        <p:txBody>
          <a:bodyPr rtlCol="0" anchor="ctr"/>
          <a:lstStyle/>
          <a:p>
            <a:r>
              <a:rPr lang="ar-EG" sz="2800" b="1" dirty="0">
                <a:solidFill>
                  <a:schemeClr val="tx1"/>
                </a:solidFill>
              </a:rPr>
              <a:t>⦁ من المهارات اللازمة الإتقان الحوار: </a:t>
            </a:r>
            <a:endParaRPr lang="ar-EG" sz="4800" b="1" dirty="0">
              <a:solidFill>
                <a:schemeClr val="tx1"/>
              </a:solidFill>
            </a:endParaRPr>
          </a:p>
        </p:txBody>
      </p:sp>
      <p:sp>
        <p:nvSpPr>
          <p:cNvPr id="3" name="مربع نص 2">
            <a:extLst>
              <a:ext uri="{FF2B5EF4-FFF2-40B4-BE49-F238E27FC236}">
                <a16:creationId xmlns="" xmlns:a16="http://schemas.microsoft.com/office/drawing/2014/main" id="{3188A6FC-3EBC-26A6-52A6-8328AFF730BB}"/>
              </a:ext>
            </a:extLst>
          </p:cNvPr>
          <p:cNvSpPr txBox="1"/>
          <p:nvPr/>
        </p:nvSpPr>
        <p:spPr>
          <a:xfrm>
            <a:off x="1259632" y="2274838"/>
            <a:ext cx="6984776" cy="2308324"/>
          </a:xfrm>
          <a:prstGeom prst="rect">
            <a:avLst/>
          </a:prstGeom>
          <a:noFill/>
        </p:spPr>
        <p:txBody>
          <a:bodyPr wrap="square" rtlCol="0">
            <a:spAutoFit/>
          </a:bodyPr>
          <a:lstStyle/>
          <a:p>
            <a:r>
              <a:rPr lang="ar-EG" sz="3600" b="1" dirty="0"/>
              <a:t>أ. الاحترام:..................</a:t>
            </a:r>
          </a:p>
          <a:p>
            <a:r>
              <a:rPr lang="ar-EG" sz="3600" b="1" dirty="0"/>
              <a:t>ب- التحقق من وجود دليل.............</a:t>
            </a:r>
          </a:p>
          <a:p>
            <a:r>
              <a:rPr lang="ar-EG" sz="3600" b="1" dirty="0"/>
              <a:t>ج. ترتيب الأفكار:.......................</a:t>
            </a:r>
          </a:p>
          <a:p>
            <a:endParaRPr lang="en-US" sz="3600" b="1" dirty="0"/>
          </a:p>
        </p:txBody>
      </p:sp>
      <p:pic>
        <p:nvPicPr>
          <p:cNvPr id="4" name="صورة 3" descr="62b1af9ca1b79.png"/>
          <p:cNvPicPr>
            <a:picLocks noChangeAspect="1"/>
          </p:cNvPicPr>
          <p:nvPr/>
        </p:nvPicPr>
        <p:blipFill>
          <a:blip r:embed="rId2" cstate="print"/>
          <a:stretch>
            <a:fillRect/>
          </a:stretch>
        </p:blipFill>
        <p:spPr>
          <a:xfrm>
            <a:off x="683568" y="5373216"/>
            <a:ext cx="1599436" cy="864096"/>
          </a:xfrm>
          <a:prstGeom prst="rect">
            <a:avLst/>
          </a:prstGeom>
        </p:spPr>
      </p:pic>
    </p:spTree>
    <p:extLst>
      <p:ext uri="{BB962C8B-B14F-4D97-AF65-F5344CB8AC3E}">
        <p14:creationId xmlns:p14="http://schemas.microsoft.com/office/powerpoint/2010/main" val="3502975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 xmlns:a16="http://schemas.microsoft.com/office/drawing/2014/main" id="{CB86DA2C-726B-250E-0A95-F0776C49F9D7}"/>
              </a:ext>
            </a:extLst>
          </p:cNvPr>
          <p:cNvSpPr txBox="1"/>
          <p:nvPr/>
        </p:nvSpPr>
        <p:spPr>
          <a:xfrm>
            <a:off x="1916832" y="1546354"/>
            <a:ext cx="5310336" cy="2899708"/>
          </a:xfrm>
          <a:prstGeom prst="flowChartTerminator">
            <a:avLst/>
          </a:prstGeom>
          <a:solidFill>
            <a:schemeClr val="accent6">
              <a:lumMod val="20000"/>
              <a:lumOff val="80000"/>
            </a:schemeClr>
          </a:solidFill>
        </p:spPr>
        <p:txBody>
          <a:bodyPr wrap="square">
            <a:spAutoFit/>
          </a:bodyPr>
          <a:lstStyle/>
          <a:p>
            <a:pPr algn="ctr"/>
            <a:r>
              <a:rPr lang="ar-EG" sz="3200" b="1" dirty="0"/>
              <a:t>1. أبني فقرة تأليفية مسترسلة تعتمد فيها كل أنواع التفكير (تذكر طريقة قبعات التفكير الست لمعالجة مشكلة العنف الأسري.</a:t>
            </a:r>
            <a:endParaRPr lang="en-US" sz="4400" b="1" dirty="0"/>
          </a:p>
        </p:txBody>
      </p:sp>
      <p:pic>
        <p:nvPicPr>
          <p:cNvPr id="4" name="صورة 3" descr="62b1af9ca1b79.png"/>
          <p:cNvPicPr>
            <a:picLocks noChangeAspect="1"/>
          </p:cNvPicPr>
          <p:nvPr/>
        </p:nvPicPr>
        <p:blipFill>
          <a:blip r:embed="rId2" cstate="print"/>
          <a:stretch>
            <a:fillRect/>
          </a:stretch>
        </p:blipFill>
        <p:spPr>
          <a:xfrm>
            <a:off x="683568" y="692696"/>
            <a:ext cx="1599436" cy="864096"/>
          </a:xfrm>
          <a:prstGeom prst="rect">
            <a:avLst/>
          </a:prstGeom>
        </p:spPr>
      </p:pic>
    </p:spTree>
    <p:extLst>
      <p:ext uri="{BB962C8B-B14F-4D97-AF65-F5344CB8AC3E}">
        <p14:creationId xmlns:p14="http://schemas.microsoft.com/office/powerpoint/2010/main" val="411691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علوية مقصوصة 1">
            <a:extLst>
              <a:ext uri="{FF2B5EF4-FFF2-40B4-BE49-F238E27FC236}">
                <a16:creationId xmlns="" xmlns:a16="http://schemas.microsoft.com/office/drawing/2014/main" id="{100EA9E0-5B42-14E7-03C8-FE3CB1657B9B}"/>
              </a:ext>
            </a:extLst>
          </p:cNvPr>
          <p:cNvSpPr/>
          <p:nvPr/>
        </p:nvSpPr>
        <p:spPr>
          <a:xfrm>
            <a:off x="1007604" y="1628800"/>
            <a:ext cx="7128792" cy="2952328"/>
          </a:xfrm>
          <a:prstGeom prst="snip2SameRect">
            <a:avLst/>
          </a:prstGeom>
          <a:solidFill>
            <a:schemeClr val="accent2">
              <a:lumMod val="20000"/>
              <a:lumOff val="80000"/>
            </a:schemeClr>
          </a:solidFill>
        </p:spPr>
        <p:style>
          <a:lnRef idx="3">
            <a:schemeClr val="lt1"/>
          </a:lnRef>
          <a:fillRef idx="1">
            <a:schemeClr val="accent2"/>
          </a:fillRef>
          <a:effectRef idx="1">
            <a:schemeClr val="accent2"/>
          </a:effectRef>
          <a:fontRef idx="minor">
            <a:schemeClr val="lt1"/>
          </a:fontRef>
        </p:style>
        <p:txBody>
          <a:bodyPr rtlCol="0" anchor="ctr"/>
          <a:lstStyle/>
          <a:p>
            <a:r>
              <a:rPr lang="ar-EG" sz="2800" b="1" dirty="0">
                <a:solidFill>
                  <a:schemeClr val="tx1"/>
                </a:solidFill>
              </a:rPr>
              <a:t>⦁ تتلخص أخلاقيات الحوار، وآدابه فيما يلي: .......................................................................</a:t>
            </a:r>
            <a:endParaRPr lang="ar-EG" sz="4800" b="1" dirty="0">
              <a:solidFill>
                <a:schemeClr val="tx1"/>
              </a:solidFill>
            </a:endParaRPr>
          </a:p>
        </p:txBody>
      </p:sp>
      <p:pic>
        <p:nvPicPr>
          <p:cNvPr id="3" name="صورة 2" descr="62b1af9ca1b79.png"/>
          <p:cNvPicPr>
            <a:picLocks noChangeAspect="1"/>
          </p:cNvPicPr>
          <p:nvPr/>
        </p:nvPicPr>
        <p:blipFill>
          <a:blip r:embed="rId2" cstate="print"/>
          <a:stretch>
            <a:fillRect/>
          </a:stretch>
        </p:blipFill>
        <p:spPr>
          <a:xfrm>
            <a:off x="683568" y="692696"/>
            <a:ext cx="1599436" cy="864096"/>
          </a:xfrm>
          <a:prstGeom prst="rect">
            <a:avLst/>
          </a:prstGeom>
        </p:spPr>
      </p:pic>
    </p:spTree>
    <p:extLst>
      <p:ext uri="{BB962C8B-B14F-4D97-AF65-F5344CB8AC3E}">
        <p14:creationId xmlns:p14="http://schemas.microsoft.com/office/powerpoint/2010/main" val="2720876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علوية مقصوصة 1">
            <a:extLst>
              <a:ext uri="{FF2B5EF4-FFF2-40B4-BE49-F238E27FC236}">
                <a16:creationId xmlns="" xmlns:a16="http://schemas.microsoft.com/office/drawing/2014/main" id="{100EA9E0-5B42-14E7-03C8-FE3CB1657B9B}"/>
              </a:ext>
            </a:extLst>
          </p:cNvPr>
          <p:cNvSpPr/>
          <p:nvPr/>
        </p:nvSpPr>
        <p:spPr>
          <a:xfrm>
            <a:off x="1007604" y="1628800"/>
            <a:ext cx="7128792" cy="2952328"/>
          </a:xfrm>
          <a:prstGeom prst="snip2SameRect">
            <a:avLst/>
          </a:prstGeom>
          <a:solidFill>
            <a:schemeClr val="accent2">
              <a:lumMod val="20000"/>
              <a:lumOff val="80000"/>
            </a:schemeClr>
          </a:solidFill>
        </p:spPr>
        <p:style>
          <a:lnRef idx="3">
            <a:schemeClr val="lt1"/>
          </a:lnRef>
          <a:fillRef idx="1">
            <a:schemeClr val="accent2"/>
          </a:fillRef>
          <a:effectRef idx="1">
            <a:schemeClr val="accent2"/>
          </a:effectRef>
          <a:fontRef idx="minor">
            <a:schemeClr val="lt1"/>
          </a:fontRef>
        </p:style>
        <p:txBody>
          <a:bodyPr rtlCol="0" anchor="ctr"/>
          <a:lstStyle/>
          <a:p>
            <a:r>
              <a:rPr lang="ar-EG" sz="2800" b="1" dirty="0">
                <a:solidFill>
                  <a:schemeClr val="tx1"/>
                </a:solidFill>
              </a:rPr>
              <a:t>من الكلمات والعبارات الجارحة التي يجب تجنُبها في الحوار/</a:t>
            </a:r>
            <a:endParaRPr lang="ar-EG" sz="4800" b="1" dirty="0">
              <a:solidFill>
                <a:schemeClr val="tx1"/>
              </a:solidFill>
            </a:endParaRPr>
          </a:p>
        </p:txBody>
      </p:sp>
      <p:pic>
        <p:nvPicPr>
          <p:cNvPr id="3" name="صورة 2" descr="62b1af9ca1b79.png"/>
          <p:cNvPicPr>
            <a:picLocks noChangeAspect="1"/>
          </p:cNvPicPr>
          <p:nvPr/>
        </p:nvPicPr>
        <p:blipFill>
          <a:blip r:embed="rId2" cstate="print"/>
          <a:stretch>
            <a:fillRect/>
          </a:stretch>
        </p:blipFill>
        <p:spPr>
          <a:xfrm>
            <a:off x="683568" y="692696"/>
            <a:ext cx="1599436" cy="864096"/>
          </a:xfrm>
          <a:prstGeom prst="rect">
            <a:avLst/>
          </a:prstGeom>
        </p:spPr>
      </p:pic>
    </p:spTree>
    <p:extLst>
      <p:ext uri="{BB962C8B-B14F-4D97-AF65-F5344CB8AC3E}">
        <p14:creationId xmlns:p14="http://schemas.microsoft.com/office/powerpoint/2010/main" val="3348596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علوية مقصوصة 1">
            <a:extLst>
              <a:ext uri="{FF2B5EF4-FFF2-40B4-BE49-F238E27FC236}">
                <a16:creationId xmlns="" xmlns:a16="http://schemas.microsoft.com/office/drawing/2014/main" id="{100EA9E0-5B42-14E7-03C8-FE3CB1657B9B}"/>
              </a:ext>
            </a:extLst>
          </p:cNvPr>
          <p:cNvSpPr/>
          <p:nvPr/>
        </p:nvSpPr>
        <p:spPr>
          <a:xfrm>
            <a:off x="1007604" y="1628800"/>
            <a:ext cx="7128792" cy="2952328"/>
          </a:xfrm>
          <a:prstGeom prst="snip2SameRect">
            <a:avLst/>
          </a:prstGeom>
          <a:solidFill>
            <a:schemeClr val="accent2">
              <a:lumMod val="20000"/>
              <a:lumOff val="80000"/>
            </a:schemeClr>
          </a:solidFill>
        </p:spPr>
        <p:style>
          <a:lnRef idx="3">
            <a:schemeClr val="lt1"/>
          </a:lnRef>
          <a:fillRef idx="1">
            <a:schemeClr val="accent2"/>
          </a:fillRef>
          <a:effectRef idx="1">
            <a:schemeClr val="accent2"/>
          </a:effectRef>
          <a:fontRef idx="minor">
            <a:schemeClr val="lt1"/>
          </a:fontRef>
        </p:style>
        <p:txBody>
          <a:bodyPr rtlCol="0" anchor="ctr"/>
          <a:lstStyle/>
          <a:p>
            <a:r>
              <a:rPr lang="ar-EG" sz="2800" b="1" dirty="0">
                <a:solidFill>
                  <a:schemeClr val="tx1"/>
                </a:solidFill>
              </a:rPr>
              <a:t>⦁ ُ تكمُن أهمية الإصغاء الجيد أثناء الحوار في أنه: </a:t>
            </a:r>
            <a:endParaRPr lang="ar-EG" sz="4800" b="1" dirty="0">
              <a:solidFill>
                <a:schemeClr val="tx1"/>
              </a:solidFill>
            </a:endParaRPr>
          </a:p>
        </p:txBody>
      </p:sp>
      <p:pic>
        <p:nvPicPr>
          <p:cNvPr id="3" name="صورة 2" descr="62b1af9ca1b79.png"/>
          <p:cNvPicPr>
            <a:picLocks noChangeAspect="1"/>
          </p:cNvPicPr>
          <p:nvPr/>
        </p:nvPicPr>
        <p:blipFill>
          <a:blip r:embed="rId2" cstate="print"/>
          <a:stretch>
            <a:fillRect/>
          </a:stretch>
        </p:blipFill>
        <p:spPr>
          <a:xfrm>
            <a:off x="683568" y="692696"/>
            <a:ext cx="1599436" cy="864096"/>
          </a:xfrm>
          <a:prstGeom prst="rect">
            <a:avLst/>
          </a:prstGeom>
        </p:spPr>
      </p:pic>
    </p:spTree>
    <p:extLst>
      <p:ext uri="{BB962C8B-B14F-4D97-AF65-F5344CB8AC3E}">
        <p14:creationId xmlns:p14="http://schemas.microsoft.com/office/powerpoint/2010/main" val="2392480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 xmlns:a16="http://schemas.microsoft.com/office/drawing/2014/main" id="{D5F7E1A6-1041-401F-D67E-D3A269B7B8CE}"/>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300000"/>
                    </a14:imgEffect>
                  </a14:imgLayer>
                </a14:imgProps>
              </a:ext>
            </a:extLst>
          </a:blip>
          <a:stretch>
            <a:fillRect/>
          </a:stretch>
        </p:blipFill>
        <p:spPr>
          <a:xfrm>
            <a:off x="323528" y="650168"/>
            <a:ext cx="8992175" cy="5557664"/>
          </a:xfrm>
          <a:prstGeom prst="rect">
            <a:avLst/>
          </a:prstGeom>
        </p:spPr>
      </p:pic>
      <p:sp>
        <p:nvSpPr>
          <p:cNvPr id="3" name="مربع نص 2">
            <a:extLst>
              <a:ext uri="{FF2B5EF4-FFF2-40B4-BE49-F238E27FC236}">
                <a16:creationId xmlns="" xmlns:a16="http://schemas.microsoft.com/office/drawing/2014/main" id="{C3870AAA-2619-6248-8BE5-105CBC11E4EC}"/>
              </a:ext>
            </a:extLst>
          </p:cNvPr>
          <p:cNvSpPr txBox="1"/>
          <p:nvPr/>
        </p:nvSpPr>
        <p:spPr>
          <a:xfrm rot="21413851">
            <a:off x="2267744" y="2924944"/>
            <a:ext cx="5328592" cy="1510670"/>
          </a:xfrm>
          <a:prstGeom prst="rect">
            <a:avLst/>
          </a:prstGeom>
          <a:noFill/>
        </p:spPr>
        <p:txBody>
          <a:bodyPr wrap="square" rtlCol="0">
            <a:spAutoFit/>
          </a:bodyPr>
          <a:lstStyle/>
          <a:p>
            <a:pPr algn="ctr" rtl="1">
              <a:spcBef>
                <a:spcPts val="0"/>
              </a:spcBef>
              <a:spcAft>
                <a:spcPts val="500"/>
              </a:spcAft>
            </a:pPr>
            <a:r>
              <a:rPr lang="ar-EG" sz="4400" b="1" i="0" u="none" strike="noStrike" dirty="0">
                <a:solidFill>
                  <a:schemeClr val="bg1"/>
                </a:solidFill>
                <a:effectLst/>
                <a:latin typeface="Arial" panose="020B0604020202020204" pitchFamily="34" charset="0"/>
              </a:rPr>
              <a:t>الدرس الخامس</a:t>
            </a:r>
            <a:endParaRPr lang="ar-EG" sz="4400" b="1" dirty="0">
              <a:solidFill>
                <a:schemeClr val="bg1"/>
              </a:solidFill>
              <a:effectLst/>
              <a:latin typeface="Arial" panose="020B0604020202020204" pitchFamily="34" charset="0"/>
            </a:endParaRPr>
          </a:p>
          <a:p>
            <a:pPr algn="ctr" rtl="1">
              <a:spcBef>
                <a:spcPts val="0"/>
              </a:spcBef>
              <a:spcAft>
                <a:spcPts val="500"/>
              </a:spcAft>
            </a:pPr>
            <a:r>
              <a:rPr lang="ar-EG" sz="4400" b="1" i="0" u="none" strike="noStrike" dirty="0">
                <a:solidFill>
                  <a:schemeClr val="bg1"/>
                </a:solidFill>
                <a:latin typeface="Arial" panose="020B0604020202020204" pitchFamily="34" charset="0"/>
              </a:rPr>
              <a:t>التفكير الناقد والحجاج</a:t>
            </a:r>
            <a:endParaRPr lang="ar-EG" sz="4400" b="1" i="0" u="none" strike="noStrike" dirty="0">
              <a:solidFill>
                <a:schemeClr val="bg1"/>
              </a:solidFill>
              <a:effectLst/>
              <a:latin typeface="Arial" panose="020B0604020202020204" pitchFamily="34" charset="0"/>
            </a:endParaRPr>
          </a:p>
        </p:txBody>
      </p:sp>
      <p:pic>
        <p:nvPicPr>
          <p:cNvPr id="4" name="صورة 3" descr="62b1af9ca1b79.png"/>
          <p:cNvPicPr>
            <a:picLocks noChangeAspect="1"/>
          </p:cNvPicPr>
          <p:nvPr/>
        </p:nvPicPr>
        <p:blipFill>
          <a:blip r:embed="rId4" cstate="print"/>
          <a:stretch>
            <a:fillRect/>
          </a:stretch>
        </p:blipFill>
        <p:spPr>
          <a:xfrm>
            <a:off x="683568" y="692696"/>
            <a:ext cx="1599436" cy="864096"/>
          </a:xfrm>
          <a:prstGeom prst="rect">
            <a:avLst/>
          </a:prstGeom>
        </p:spPr>
      </p:pic>
    </p:spTree>
    <p:extLst>
      <p:ext uri="{BB962C8B-B14F-4D97-AF65-F5344CB8AC3E}">
        <p14:creationId xmlns:p14="http://schemas.microsoft.com/office/powerpoint/2010/main" val="73768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وسيلة الشرح: سهم لأسفل 1">
            <a:extLst>
              <a:ext uri="{FF2B5EF4-FFF2-40B4-BE49-F238E27FC236}">
                <a16:creationId xmlns="" xmlns:a16="http://schemas.microsoft.com/office/drawing/2014/main" id="{BAB46049-4F69-593F-7330-00101897A739}"/>
              </a:ext>
            </a:extLst>
          </p:cNvPr>
          <p:cNvSpPr/>
          <p:nvPr/>
        </p:nvSpPr>
        <p:spPr>
          <a:xfrm>
            <a:off x="899592" y="764704"/>
            <a:ext cx="7560840" cy="2376264"/>
          </a:xfrm>
          <a:prstGeom prst="downArrowCallout">
            <a:avLst/>
          </a:prstGeom>
        </p:spPr>
        <p:style>
          <a:lnRef idx="1">
            <a:schemeClr val="accent3"/>
          </a:lnRef>
          <a:fillRef idx="2">
            <a:schemeClr val="accent3"/>
          </a:fillRef>
          <a:effectRef idx="1">
            <a:schemeClr val="accent3"/>
          </a:effectRef>
          <a:fontRef idx="minor">
            <a:schemeClr val="dk1"/>
          </a:fontRef>
        </p:style>
        <p:txBody>
          <a:bodyPr rtlCol="0" anchor="ctr"/>
          <a:lstStyle/>
          <a:p>
            <a:r>
              <a:rPr lang="ar-EG" sz="3200" b="1" dirty="0"/>
              <a:t>1. اذكر أهم مميزات الحجاج القديم ، وفيم كان استعماله؟ ثم استعمل ما اكتسبته من الخصائص التالية (مت المتكلم، أحوال السامعين، كلام المتكلم)</a:t>
            </a:r>
            <a:endParaRPr lang="ar-EG" sz="9600" b="1" dirty="0"/>
          </a:p>
        </p:txBody>
      </p:sp>
      <p:pic>
        <p:nvPicPr>
          <p:cNvPr id="3" name="صورة 2" descr="62b1af9ca1b79.png"/>
          <p:cNvPicPr>
            <a:picLocks noChangeAspect="1"/>
          </p:cNvPicPr>
          <p:nvPr/>
        </p:nvPicPr>
        <p:blipFill>
          <a:blip r:embed="rId2" cstate="print"/>
          <a:stretch>
            <a:fillRect/>
          </a:stretch>
        </p:blipFill>
        <p:spPr>
          <a:xfrm>
            <a:off x="683568" y="5301208"/>
            <a:ext cx="1599436" cy="864096"/>
          </a:xfrm>
          <a:prstGeom prst="rect">
            <a:avLst/>
          </a:prstGeom>
        </p:spPr>
      </p:pic>
    </p:spTree>
    <p:extLst>
      <p:ext uri="{BB962C8B-B14F-4D97-AF65-F5344CB8AC3E}">
        <p14:creationId xmlns:p14="http://schemas.microsoft.com/office/powerpoint/2010/main" val="131703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وسيلة الشرح: سهم لأسفل 1">
            <a:extLst>
              <a:ext uri="{FF2B5EF4-FFF2-40B4-BE49-F238E27FC236}">
                <a16:creationId xmlns="" xmlns:a16="http://schemas.microsoft.com/office/drawing/2014/main" id="{BAB46049-4F69-593F-7330-00101897A739}"/>
              </a:ext>
            </a:extLst>
          </p:cNvPr>
          <p:cNvSpPr/>
          <p:nvPr/>
        </p:nvSpPr>
        <p:spPr>
          <a:xfrm>
            <a:off x="2123728" y="548680"/>
            <a:ext cx="4608512" cy="2088232"/>
          </a:xfrm>
          <a:prstGeom prst="downArrow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EG" sz="3200" b="1" dirty="0"/>
              <a:t>سمعت المتكلم</a:t>
            </a:r>
            <a:endParaRPr lang="ar-EG" sz="9600" b="1" dirty="0"/>
          </a:p>
        </p:txBody>
      </p:sp>
    </p:spTree>
    <p:extLst>
      <p:ext uri="{BB962C8B-B14F-4D97-AF65-F5344CB8AC3E}">
        <p14:creationId xmlns:p14="http://schemas.microsoft.com/office/powerpoint/2010/main" val="2071328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وسيلة الشرح: سهم لأسفل 1">
            <a:extLst>
              <a:ext uri="{FF2B5EF4-FFF2-40B4-BE49-F238E27FC236}">
                <a16:creationId xmlns="" xmlns:a16="http://schemas.microsoft.com/office/drawing/2014/main" id="{BAB46049-4F69-593F-7330-00101897A739}"/>
              </a:ext>
            </a:extLst>
          </p:cNvPr>
          <p:cNvSpPr/>
          <p:nvPr/>
        </p:nvSpPr>
        <p:spPr>
          <a:xfrm>
            <a:off x="2123728" y="548680"/>
            <a:ext cx="4608512" cy="2088232"/>
          </a:xfrm>
          <a:prstGeom prst="downArrow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EG" sz="3200" b="1" dirty="0"/>
              <a:t>أحوال السامعين</a:t>
            </a:r>
            <a:endParaRPr lang="ar-EG" sz="9600" b="1" dirty="0"/>
          </a:p>
        </p:txBody>
      </p:sp>
    </p:spTree>
    <p:extLst>
      <p:ext uri="{BB962C8B-B14F-4D97-AF65-F5344CB8AC3E}">
        <p14:creationId xmlns:p14="http://schemas.microsoft.com/office/powerpoint/2010/main" val="1605730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وسيلة الشرح: سهم لأسفل 1">
            <a:extLst>
              <a:ext uri="{FF2B5EF4-FFF2-40B4-BE49-F238E27FC236}">
                <a16:creationId xmlns="" xmlns:a16="http://schemas.microsoft.com/office/drawing/2014/main" id="{BAB46049-4F69-593F-7330-00101897A739}"/>
              </a:ext>
            </a:extLst>
          </p:cNvPr>
          <p:cNvSpPr/>
          <p:nvPr/>
        </p:nvSpPr>
        <p:spPr>
          <a:xfrm>
            <a:off x="2123728" y="548680"/>
            <a:ext cx="4608512" cy="2088232"/>
          </a:xfrm>
          <a:prstGeom prst="downArrow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EG" sz="3200" b="1" dirty="0"/>
              <a:t>كلام المتكلم</a:t>
            </a:r>
            <a:endParaRPr lang="ar-EG" sz="9600" b="1" dirty="0"/>
          </a:p>
        </p:txBody>
      </p:sp>
    </p:spTree>
    <p:extLst>
      <p:ext uri="{BB962C8B-B14F-4D97-AF65-F5344CB8AC3E}">
        <p14:creationId xmlns:p14="http://schemas.microsoft.com/office/powerpoint/2010/main" val="1480118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وسيلة الشرح: سهم لأسفل 1">
            <a:extLst>
              <a:ext uri="{FF2B5EF4-FFF2-40B4-BE49-F238E27FC236}">
                <a16:creationId xmlns="" xmlns:a16="http://schemas.microsoft.com/office/drawing/2014/main" id="{BAB46049-4F69-593F-7330-00101897A739}"/>
              </a:ext>
            </a:extLst>
          </p:cNvPr>
          <p:cNvSpPr/>
          <p:nvPr/>
        </p:nvSpPr>
        <p:spPr>
          <a:xfrm>
            <a:off x="899592" y="764704"/>
            <a:ext cx="7560840" cy="2952328"/>
          </a:xfrm>
          <a:prstGeom prst="downArrowCallout">
            <a:avLst/>
          </a:prstGeom>
        </p:spPr>
        <p:style>
          <a:lnRef idx="1">
            <a:schemeClr val="accent3"/>
          </a:lnRef>
          <a:fillRef idx="2">
            <a:schemeClr val="accent3"/>
          </a:fillRef>
          <a:effectRef idx="1">
            <a:schemeClr val="accent3"/>
          </a:effectRef>
          <a:fontRef idx="minor">
            <a:schemeClr val="dk1"/>
          </a:fontRef>
        </p:style>
        <p:txBody>
          <a:bodyPr rtlCol="0" anchor="ctr"/>
          <a:lstStyle/>
          <a:p>
            <a:r>
              <a:rPr lang="ar-EG" sz="2800" b="1" dirty="0"/>
              <a:t>۲. اذكر موقف المنطق القديم من هذا الشكل من الحجاج القديم، وما البديل الذي يقدمه؟ (قارن بين الشكل البرهاني والشكل الحجاجي القديم). ثم وضح طبيعة الحجاج الجديد. </a:t>
            </a:r>
            <a:endParaRPr lang="ar-EG" sz="4400" b="1" dirty="0"/>
          </a:p>
        </p:txBody>
      </p:sp>
    </p:spTree>
    <p:extLst>
      <p:ext uri="{BB962C8B-B14F-4D97-AF65-F5344CB8AC3E}">
        <p14:creationId xmlns:p14="http://schemas.microsoft.com/office/powerpoint/2010/main" val="3187322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وسيلة الشرح: سهم لأسفل 1">
            <a:extLst>
              <a:ext uri="{FF2B5EF4-FFF2-40B4-BE49-F238E27FC236}">
                <a16:creationId xmlns="" xmlns:a16="http://schemas.microsoft.com/office/drawing/2014/main" id="{BAB46049-4F69-593F-7330-00101897A739}"/>
              </a:ext>
            </a:extLst>
          </p:cNvPr>
          <p:cNvSpPr/>
          <p:nvPr/>
        </p:nvSpPr>
        <p:spPr>
          <a:xfrm>
            <a:off x="2123728" y="548680"/>
            <a:ext cx="4608512" cy="2088232"/>
          </a:xfrm>
          <a:prstGeom prst="downArrow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EG" sz="3200" b="1" dirty="0"/>
              <a:t>موقف المنطق القديم </a:t>
            </a:r>
            <a:endParaRPr lang="ar-EG" sz="9600" b="1" dirty="0"/>
          </a:p>
        </p:txBody>
      </p:sp>
    </p:spTree>
    <p:extLst>
      <p:ext uri="{BB962C8B-B14F-4D97-AF65-F5344CB8AC3E}">
        <p14:creationId xmlns:p14="http://schemas.microsoft.com/office/powerpoint/2010/main" val="1559340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مجموعة 6">
            <a:extLst>
              <a:ext uri="{FF2B5EF4-FFF2-40B4-BE49-F238E27FC236}">
                <a16:creationId xmlns="" xmlns:a16="http://schemas.microsoft.com/office/drawing/2014/main" id="{6ACECA5D-EBE0-2E1F-CA54-41C1C326B143}"/>
              </a:ext>
            </a:extLst>
          </p:cNvPr>
          <p:cNvGrpSpPr/>
          <p:nvPr/>
        </p:nvGrpSpPr>
        <p:grpSpPr>
          <a:xfrm>
            <a:off x="1664804" y="1268760"/>
            <a:ext cx="5814392" cy="1983321"/>
            <a:chOff x="1664804" y="1268760"/>
            <a:chExt cx="5814392" cy="1983321"/>
          </a:xfrm>
        </p:grpSpPr>
        <p:sp>
          <p:nvSpPr>
            <p:cNvPr id="4" name="مربع نص 3">
              <a:extLst>
                <a:ext uri="{FF2B5EF4-FFF2-40B4-BE49-F238E27FC236}">
                  <a16:creationId xmlns="" xmlns:a16="http://schemas.microsoft.com/office/drawing/2014/main" id="{94845EDB-9022-476C-F7D1-2284CA315569}"/>
                </a:ext>
              </a:extLst>
            </p:cNvPr>
            <p:cNvSpPr txBox="1"/>
            <p:nvPr/>
          </p:nvSpPr>
          <p:spPr>
            <a:xfrm>
              <a:off x="1664804" y="1268760"/>
              <a:ext cx="5814392" cy="1569660"/>
            </a:xfrm>
            <a:prstGeom prst="rect">
              <a:avLst/>
            </a:prstGeom>
            <a:noFill/>
          </p:spPr>
          <p:txBody>
            <a:bodyPr wrap="square">
              <a:spAutoFit/>
            </a:bodyPr>
            <a:lstStyle/>
            <a:p>
              <a:pPr algn="ctr"/>
              <a:r>
                <a:rPr lang="ar-EG" sz="3200" b="1" i="0" u="none" strike="noStrike" dirty="0">
                  <a:solidFill>
                    <a:srgbClr val="6F4F00"/>
                  </a:solidFill>
                  <a:effectLst/>
                  <a:latin typeface="Arial" panose="020B0604020202020204" pitchFamily="34" charset="0"/>
                </a:rPr>
                <a:t>لمعالجة مشكلة العنف الأسري. المعالجة مشكلة العنف الأسري سأرتدي أولا قبعة التفكير البيضاء </a:t>
              </a:r>
              <a:r>
                <a:rPr lang="en-US" sz="3200" b="1" i="0" u="none" strike="noStrike" dirty="0">
                  <a:solidFill>
                    <a:srgbClr val="6F4F00"/>
                  </a:solidFill>
                  <a:effectLst/>
                  <a:latin typeface="Arial" panose="020B0604020202020204" pitchFamily="34" charset="0"/>
                </a:rPr>
                <a:t>          </a:t>
              </a:r>
              <a:r>
                <a:rPr lang="ar-EG" sz="3200" b="1" i="0" u="none" strike="noStrike" dirty="0">
                  <a:solidFill>
                    <a:srgbClr val="6F4F00"/>
                  </a:solidFill>
                  <a:effectLst/>
                  <a:latin typeface="Arial" panose="020B0604020202020204" pitchFamily="34" charset="0"/>
                </a:rPr>
                <a:t>لأتبين.</a:t>
              </a:r>
              <a:endParaRPr lang="en-US" sz="3200" b="1" dirty="0"/>
            </a:p>
          </p:txBody>
        </p:sp>
        <p:pic>
          <p:nvPicPr>
            <p:cNvPr id="6" name="صورة 5">
              <a:extLst>
                <a:ext uri="{FF2B5EF4-FFF2-40B4-BE49-F238E27FC236}">
                  <a16:creationId xmlns="" xmlns:a16="http://schemas.microsoft.com/office/drawing/2014/main" id="{5AFF81D7-6C5E-30F9-2631-92449E43C9AF}"/>
                </a:ext>
              </a:extLst>
            </p:cNvPr>
            <p:cNvPicPr>
              <a:picLocks noChangeAspect="1"/>
            </p:cNvPicPr>
            <p:nvPr/>
          </p:nvPicPr>
          <p:blipFill>
            <a:blip r:embed="rId2" cstate="print"/>
            <a:stretch>
              <a:fillRect/>
            </a:stretch>
          </p:blipFill>
          <p:spPr>
            <a:xfrm>
              <a:off x="3739883" y="2204864"/>
              <a:ext cx="829047" cy="1047217"/>
            </a:xfrm>
            <a:prstGeom prst="rect">
              <a:avLst/>
            </a:prstGeom>
          </p:spPr>
        </p:pic>
      </p:grpSp>
      <p:sp>
        <p:nvSpPr>
          <p:cNvPr id="8" name="مربع نص 7">
            <a:extLst>
              <a:ext uri="{FF2B5EF4-FFF2-40B4-BE49-F238E27FC236}">
                <a16:creationId xmlns="" xmlns:a16="http://schemas.microsoft.com/office/drawing/2014/main" id="{02908190-D9A0-598B-178E-49AA08AF61E2}"/>
              </a:ext>
            </a:extLst>
          </p:cNvPr>
          <p:cNvSpPr txBox="1"/>
          <p:nvPr/>
        </p:nvSpPr>
        <p:spPr>
          <a:xfrm>
            <a:off x="1547664" y="4221088"/>
            <a:ext cx="6552728" cy="646331"/>
          </a:xfrm>
          <a:prstGeom prst="rect">
            <a:avLst/>
          </a:prstGeom>
          <a:noFill/>
        </p:spPr>
        <p:txBody>
          <a:bodyPr wrap="square" rtlCol="0">
            <a:spAutoFit/>
          </a:bodyPr>
          <a:lstStyle/>
          <a:p>
            <a:r>
              <a:rPr lang="ar-EG" dirty="0"/>
              <a:t>....................................................................................................................................................................................................</a:t>
            </a:r>
            <a:endParaRPr lang="en-US" dirty="0"/>
          </a:p>
        </p:txBody>
      </p:sp>
      <p:pic>
        <p:nvPicPr>
          <p:cNvPr id="9" name="صورة 8" descr="62b1af9ca1b79.png"/>
          <p:cNvPicPr>
            <a:picLocks noChangeAspect="1"/>
          </p:cNvPicPr>
          <p:nvPr/>
        </p:nvPicPr>
        <p:blipFill>
          <a:blip r:embed="rId3" cstate="print"/>
          <a:stretch>
            <a:fillRect/>
          </a:stretch>
        </p:blipFill>
        <p:spPr>
          <a:xfrm>
            <a:off x="683568" y="5301208"/>
            <a:ext cx="1599436" cy="864096"/>
          </a:xfrm>
          <a:prstGeom prst="rect">
            <a:avLst/>
          </a:prstGeom>
        </p:spPr>
      </p:pic>
    </p:spTree>
    <p:extLst>
      <p:ext uri="{BB962C8B-B14F-4D97-AF65-F5344CB8AC3E}">
        <p14:creationId xmlns:p14="http://schemas.microsoft.com/office/powerpoint/2010/main" val="404621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وسيلة الشرح: سهم لأسفل 1">
            <a:extLst>
              <a:ext uri="{FF2B5EF4-FFF2-40B4-BE49-F238E27FC236}">
                <a16:creationId xmlns="" xmlns:a16="http://schemas.microsoft.com/office/drawing/2014/main" id="{BAB46049-4F69-593F-7330-00101897A739}"/>
              </a:ext>
            </a:extLst>
          </p:cNvPr>
          <p:cNvSpPr/>
          <p:nvPr/>
        </p:nvSpPr>
        <p:spPr>
          <a:xfrm>
            <a:off x="2123728" y="548680"/>
            <a:ext cx="4608512" cy="2088232"/>
          </a:xfrm>
          <a:prstGeom prst="downArrow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EG" sz="3200" b="1" dirty="0"/>
              <a:t>البديل الذي يقدمه</a:t>
            </a:r>
            <a:endParaRPr lang="ar-EG" sz="9600" b="1" dirty="0"/>
          </a:p>
        </p:txBody>
      </p:sp>
    </p:spTree>
    <p:extLst>
      <p:ext uri="{BB962C8B-B14F-4D97-AF65-F5344CB8AC3E}">
        <p14:creationId xmlns:p14="http://schemas.microsoft.com/office/powerpoint/2010/main" val="2140301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وسيلة الشرح: سهم لأسفل 1">
            <a:extLst>
              <a:ext uri="{FF2B5EF4-FFF2-40B4-BE49-F238E27FC236}">
                <a16:creationId xmlns="" xmlns:a16="http://schemas.microsoft.com/office/drawing/2014/main" id="{BAB46049-4F69-593F-7330-00101897A739}"/>
              </a:ext>
            </a:extLst>
          </p:cNvPr>
          <p:cNvSpPr/>
          <p:nvPr/>
        </p:nvSpPr>
        <p:spPr>
          <a:xfrm>
            <a:off x="2123728" y="548680"/>
            <a:ext cx="4608512" cy="2088232"/>
          </a:xfrm>
          <a:prstGeom prst="downArrow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EG" sz="3200" b="1" dirty="0"/>
              <a:t>موقف الحجاج الجديد</a:t>
            </a:r>
            <a:endParaRPr lang="ar-EG" sz="9600" b="1" dirty="0"/>
          </a:p>
        </p:txBody>
      </p:sp>
    </p:spTree>
    <p:extLst>
      <p:ext uri="{BB962C8B-B14F-4D97-AF65-F5344CB8AC3E}">
        <p14:creationId xmlns:p14="http://schemas.microsoft.com/office/powerpoint/2010/main" val="168336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وسيلة الشرح: سهم لأسفل 1">
            <a:extLst>
              <a:ext uri="{FF2B5EF4-FFF2-40B4-BE49-F238E27FC236}">
                <a16:creationId xmlns="" xmlns:a16="http://schemas.microsoft.com/office/drawing/2014/main" id="{BAB46049-4F69-593F-7330-00101897A739}"/>
              </a:ext>
            </a:extLst>
          </p:cNvPr>
          <p:cNvSpPr/>
          <p:nvPr/>
        </p:nvSpPr>
        <p:spPr>
          <a:xfrm>
            <a:off x="899592" y="764704"/>
            <a:ext cx="7560840" cy="2952328"/>
          </a:xfrm>
          <a:prstGeom prst="downArrowCallout">
            <a:avLst/>
          </a:prstGeom>
        </p:spPr>
        <p:style>
          <a:lnRef idx="1">
            <a:schemeClr val="accent3"/>
          </a:lnRef>
          <a:fillRef idx="2">
            <a:schemeClr val="accent3"/>
          </a:fillRef>
          <a:effectRef idx="1">
            <a:schemeClr val="accent3"/>
          </a:effectRef>
          <a:fontRef idx="minor">
            <a:schemeClr val="dk1"/>
          </a:fontRef>
        </p:style>
        <p:txBody>
          <a:bodyPr rtlCol="0" anchor="ctr"/>
          <a:lstStyle/>
          <a:p>
            <a:r>
              <a:rPr lang="ar-EG" sz="2400" b="1" dirty="0"/>
              <a:t>٣. تصور حوارًا مع رفيق لك يريد أن يقنعك بأهمية الحجاج الخطابي في بناء المعرفة والدفاع عن المواقف، بينما أنت تريد أن تبين له عدم جدوى هذا النوع من الحجاج لتؤكد أهمية الحجاج البرهاني القائم على الأساس المنطقي والعقلي.</a:t>
            </a:r>
            <a:endParaRPr lang="ar-EG" sz="3600" b="1" dirty="0"/>
          </a:p>
        </p:txBody>
      </p:sp>
    </p:spTree>
    <p:extLst>
      <p:ext uri="{BB962C8B-B14F-4D97-AF65-F5344CB8AC3E}">
        <p14:creationId xmlns:p14="http://schemas.microsoft.com/office/powerpoint/2010/main" val="1231423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 xmlns:a16="http://schemas.microsoft.com/office/drawing/2014/main" id="{D5F7E1A6-1041-401F-D67E-D3A269B7B8CE}"/>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300000"/>
                    </a14:imgEffect>
                  </a14:imgLayer>
                </a14:imgProps>
              </a:ext>
            </a:extLst>
          </a:blip>
          <a:stretch>
            <a:fillRect/>
          </a:stretch>
        </p:blipFill>
        <p:spPr>
          <a:xfrm>
            <a:off x="323528" y="650168"/>
            <a:ext cx="8992175" cy="5557664"/>
          </a:xfrm>
          <a:prstGeom prst="rect">
            <a:avLst/>
          </a:prstGeom>
        </p:spPr>
      </p:pic>
      <p:sp>
        <p:nvSpPr>
          <p:cNvPr id="3" name="مربع نص 2">
            <a:extLst>
              <a:ext uri="{FF2B5EF4-FFF2-40B4-BE49-F238E27FC236}">
                <a16:creationId xmlns="" xmlns:a16="http://schemas.microsoft.com/office/drawing/2014/main" id="{C3870AAA-2619-6248-8BE5-105CBC11E4EC}"/>
              </a:ext>
            </a:extLst>
          </p:cNvPr>
          <p:cNvSpPr txBox="1"/>
          <p:nvPr/>
        </p:nvSpPr>
        <p:spPr>
          <a:xfrm rot="21413851">
            <a:off x="2267744" y="2924944"/>
            <a:ext cx="5328592" cy="1510670"/>
          </a:xfrm>
          <a:prstGeom prst="rect">
            <a:avLst/>
          </a:prstGeom>
          <a:noFill/>
        </p:spPr>
        <p:txBody>
          <a:bodyPr wrap="square" rtlCol="0">
            <a:spAutoFit/>
          </a:bodyPr>
          <a:lstStyle/>
          <a:p>
            <a:pPr algn="ctr" rtl="1">
              <a:spcBef>
                <a:spcPts val="0"/>
              </a:spcBef>
              <a:spcAft>
                <a:spcPts val="500"/>
              </a:spcAft>
            </a:pPr>
            <a:r>
              <a:rPr lang="ar-EG" sz="4400" b="1" i="0" u="none" strike="noStrike" dirty="0">
                <a:solidFill>
                  <a:schemeClr val="bg1"/>
                </a:solidFill>
                <a:effectLst/>
                <a:latin typeface="Arial" panose="020B0604020202020204" pitchFamily="34" charset="0"/>
              </a:rPr>
              <a:t>الدرس السادس</a:t>
            </a:r>
            <a:endParaRPr lang="ar-EG" sz="4400" b="1" dirty="0">
              <a:solidFill>
                <a:schemeClr val="bg1"/>
              </a:solidFill>
              <a:effectLst/>
              <a:latin typeface="Arial" panose="020B0604020202020204" pitchFamily="34" charset="0"/>
            </a:endParaRPr>
          </a:p>
          <a:p>
            <a:pPr algn="ctr" rtl="1">
              <a:spcBef>
                <a:spcPts val="0"/>
              </a:spcBef>
              <a:spcAft>
                <a:spcPts val="500"/>
              </a:spcAft>
            </a:pPr>
            <a:r>
              <a:rPr lang="ar-EG" sz="4400" b="1" i="0" u="none" strike="noStrike" dirty="0">
                <a:solidFill>
                  <a:schemeClr val="bg1"/>
                </a:solidFill>
                <a:latin typeface="Arial" panose="020B0604020202020204" pitchFamily="34" charset="0"/>
              </a:rPr>
              <a:t>التفكير الناقد والمناظرة</a:t>
            </a:r>
            <a:endParaRPr lang="ar-EG" sz="4400" b="1" i="0" u="none" strike="noStrike" dirty="0">
              <a:solidFill>
                <a:schemeClr val="bg1"/>
              </a:solidFill>
              <a:effectLst/>
              <a:latin typeface="Arial" panose="020B0604020202020204" pitchFamily="34" charset="0"/>
            </a:endParaRPr>
          </a:p>
        </p:txBody>
      </p:sp>
      <p:pic>
        <p:nvPicPr>
          <p:cNvPr id="4" name="صورة 3" descr="62b1af9ca1b79.png"/>
          <p:cNvPicPr>
            <a:picLocks noChangeAspect="1"/>
          </p:cNvPicPr>
          <p:nvPr/>
        </p:nvPicPr>
        <p:blipFill>
          <a:blip r:embed="rId4" cstate="print"/>
          <a:stretch>
            <a:fillRect/>
          </a:stretch>
        </p:blipFill>
        <p:spPr>
          <a:xfrm>
            <a:off x="683568" y="692696"/>
            <a:ext cx="1599436" cy="864096"/>
          </a:xfrm>
          <a:prstGeom prst="rect">
            <a:avLst/>
          </a:prstGeom>
        </p:spPr>
      </p:pic>
    </p:spTree>
    <p:extLst>
      <p:ext uri="{BB962C8B-B14F-4D97-AF65-F5344CB8AC3E}">
        <p14:creationId xmlns:p14="http://schemas.microsoft.com/office/powerpoint/2010/main" val="841001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وسيلة الشرح: سهم لأسفل 1">
            <a:extLst>
              <a:ext uri="{FF2B5EF4-FFF2-40B4-BE49-F238E27FC236}">
                <a16:creationId xmlns="" xmlns:a16="http://schemas.microsoft.com/office/drawing/2014/main" id="{BAB46049-4F69-593F-7330-00101897A739}"/>
              </a:ext>
            </a:extLst>
          </p:cNvPr>
          <p:cNvSpPr/>
          <p:nvPr/>
        </p:nvSpPr>
        <p:spPr>
          <a:xfrm>
            <a:off x="899592" y="2240868"/>
            <a:ext cx="7560840" cy="2376264"/>
          </a:xfrm>
          <a:prstGeom prst="downArrowCallout">
            <a:avLst/>
          </a:prstGeom>
        </p:spPr>
        <p:style>
          <a:lnRef idx="1">
            <a:schemeClr val="accent3"/>
          </a:lnRef>
          <a:fillRef idx="2">
            <a:schemeClr val="accent3"/>
          </a:fillRef>
          <a:effectRef idx="1">
            <a:schemeClr val="accent3"/>
          </a:effectRef>
          <a:fontRef idx="minor">
            <a:schemeClr val="dk1"/>
          </a:fontRef>
        </p:style>
        <p:txBody>
          <a:bodyPr rtlCol="0" anchor="ctr"/>
          <a:lstStyle/>
          <a:p>
            <a:r>
              <a:rPr lang="ar-EG" sz="2400" b="1" dirty="0"/>
              <a:t>1. يمثل الإعداد المسبق للمناظرة أمرا مهما جدا، ويتطلب إجراءات ومهارات عديدة. بين هذه الإجراءات والمهارات، وأكمل الجدول التالي:</a:t>
            </a:r>
            <a:endParaRPr lang="ar-EG" sz="4000" dirty="0"/>
          </a:p>
        </p:txBody>
      </p:sp>
      <p:pic>
        <p:nvPicPr>
          <p:cNvPr id="3" name="صورة 2" descr="62b1af9ca1b79.png"/>
          <p:cNvPicPr>
            <a:picLocks noChangeAspect="1"/>
          </p:cNvPicPr>
          <p:nvPr/>
        </p:nvPicPr>
        <p:blipFill>
          <a:blip r:embed="rId2" cstate="print"/>
          <a:stretch>
            <a:fillRect/>
          </a:stretch>
        </p:blipFill>
        <p:spPr>
          <a:xfrm>
            <a:off x="683568" y="692696"/>
            <a:ext cx="1599436" cy="864096"/>
          </a:xfrm>
          <a:prstGeom prst="rect">
            <a:avLst/>
          </a:prstGeom>
        </p:spPr>
      </p:pic>
    </p:spTree>
    <p:extLst>
      <p:ext uri="{BB962C8B-B14F-4D97-AF65-F5344CB8AC3E}">
        <p14:creationId xmlns:p14="http://schemas.microsoft.com/office/powerpoint/2010/main" val="2911396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2">
            <a:extLst>
              <a:ext uri="{FF2B5EF4-FFF2-40B4-BE49-F238E27FC236}">
                <a16:creationId xmlns="" xmlns:a16="http://schemas.microsoft.com/office/drawing/2014/main" id="{05712F0D-02B0-B964-C2FB-7DAD0181DC97}"/>
              </a:ext>
            </a:extLst>
          </p:cNvPr>
          <p:cNvGraphicFramePr>
            <a:graphicFrameLocks noGrp="1"/>
          </p:cNvGraphicFramePr>
          <p:nvPr>
            <p:extLst>
              <p:ext uri="{D42A27DB-BD31-4B8C-83A1-F6EECF244321}">
                <p14:modId xmlns:p14="http://schemas.microsoft.com/office/powerpoint/2010/main" val="4198547102"/>
              </p:ext>
            </p:extLst>
          </p:nvPr>
        </p:nvGraphicFramePr>
        <p:xfrm>
          <a:off x="611560" y="692696"/>
          <a:ext cx="7848872" cy="5328592"/>
        </p:xfrm>
        <a:graphic>
          <a:graphicData uri="http://schemas.openxmlformats.org/drawingml/2006/table">
            <a:tbl>
              <a:tblPr firstRow="1" bandRow="1">
                <a:tableStyleId>{21E4AEA4-8DFA-4A89-87EB-49C32662AFE0}</a:tableStyleId>
              </a:tblPr>
              <a:tblGrid>
                <a:gridCol w="6048672">
                  <a:extLst>
                    <a:ext uri="{9D8B030D-6E8A-4147-A177-3AD203B41FA5}">
                      <a16:colId xmlns="" xmlns:a16="http://schemas.microsoft.com/office/drawing/2014/main" val="3622724588"/>
                    </a:ext>
                  </a:extLst>
                </a:gridCol>
                <a:gridCol w="1800200">
                  <a:extLst>
                    <a:ext uri="{9D8B030D-6E8A-4147-A177-3AD203B41FA5}">
                      <a16:colId xmlns="" xmlns:a16="http://schemas.microsoft.com/office/drawing/2014/main" val="1953346459"/>
                    </a:ext>
                  </a:extLst>
                </a:gridCol>
              </a:tblGrid>
              <a:tr h="666074">
                <a:tc>
                  <a:txBody>
                    <a:bodyPr/>
                    <a:lstStyle/>
                    <a:p>
                      <a:r>
                        <a:rPr lang="ar-EG" dirty="0"/>
                        <a:t>الإجراءات</a:t>
                      </a:r>
                      <a:endParaRPr lang="en-US" dirty="0"/>
                    </a:p>
                  </a:txBody>
                  <a:tcPr/>
                </a:tc>
                <a:tc>
                  <a:txBody>
                    <a:bodyPr/>
                    <a:lstStyle/>
                    <a:p>
                      <a:r>
                        <a:rPr lang="ar-EG" dirty="0"/>
                        <a:t>مراحل المناظرة</a:t>
                      </a:r>
                      <a:endParaRPr lang="en-US" dirty="0"/>
                    </a:p>
                  </a:txBody>
                  <a:tcPr/>
                </a:tc>
                <a:extLst>
                  <a:ext uri="{0D108BD9-81ED-4DB2-BD59-A6C34878D82A}">
                    <a16:rowId xmlns="" xmlns:a16="http://schemas.microsoft.com/office/drawing/2014/main" val="4237987038"/>
                  </a:ext>
                </a:extLst>
              </a:tr>
              <a:tr h="666074">
                <a:tc>
                  <a:txBody>
                    <a:bodyPr/>
                    <a:lstStyle/>
                    <a:p>
                      <a:endParaRPr lang="en-US"/>
                    </a:p>
                  </a:txBody>
                  <a:tcPr/>
                </a:tc>
                <a:tc rowSpan="7">
                  <a:txBody>
                    <a:bodyPr/>
                    <a:lstStyle/>
                    <a:p>
                      <a:endParaRPr lang="ar-EG" sz="2800" dirty="0"/>
                    </a:p>
                    <a:p>
                      <a:endParaRPr lang="ar-EG" sz="2800" dirty="0"/>
                    </a:p>
                    <a:p>
                      <a:endParaRPr lang="ar-EG" sz="2800" dirty="0"/>
                    </a:p>
                    <a:p>
                      <a:r>
                        <a:rPr lang="ar-EG" sz="2800" b="1" dirty="0"/>
                        <a:t>ما قبل المناظرة</a:t>
                      </a:r>
                      <a:endParaRPr lang="en-US" sz="2800" b="1" dirty="0"/>
                    </a:p>
                  </a:txBody>
                  <a:tcPr/>
                </a:tc>
                <a:extLst>
                  <a:ext uri="{0D108BD9-81ED-4DB2-BD59-A6C34878D82A}">
                    <a16:rowId xmlns="" xmlns:a16="http://schemas.microsoft.com/office/drawing/2014/main" val="997225954"/>
                  </a:ext>
                </a:extLst>
              </a:tr>
              <a:tr h="666074">
                <a:tc>
                  <a:txBody>
                    <a:bodyPr/>
                    <a:lstStyle/>
                    <a:p>
                      <a:endParaRPr lang="en-US"/>
                    </a:p>
                  </a:txBody>
                  <a:tcPr/>
                </a:tc>
                <a:tc vMerge="1">
                  <a:txBody>
                    <a:bodyPr/>
                    <a:lstStyle/>
                    <a:p>
                      <a:endParaRPr lang="en-US" dirty="0"/>
                    </a:p>
                  </a:txBody>
                  <a:tcPr/>
                </a:tc>
                <a:extLst>
                  <a:ext uri="{0D108BD9-81ED-4DB2-BD59-A6C34878D82A}">
                    <a16:rowId xmlns="" xmlns:a16="http://schemas.microsoft.com/office/drawing/2014/main" val="4147888806"/>
                  </a:ext>
                </a:extLst>
              </a:tr>
              <a:tr h="666074">
                <a:tc>
                  <a:txBody>
                    <a:bodyPr/>
                    <a:lstStyle/>
                    <a:p>
                      <a:endParaRPr lang="en-US"/>
                    </a:p>
                  </a:txBody>
                  <a:tcPr/>
                </a:tc>
                <a:tc vMerge="1">
                  <a:txBody>
                    <a:bodyPr/>
                    <a:lstStyle/>
                    <a:p>
                      <a:endParaRPr lang="en-US"/>
                    </a:p>
                  </a:txBody>
                  <a:tcPr/>
                </a:tc>
                <a:extLst>
                  <a:ext uri="{0D108BD9-81ED-4DB2-BD59-A6C34878D82A}">
                    <a16:rowId xmlns="" xmlns:a16="http://schemas.microsoft.com/office/drawing/2014/main" val="2908103396"/>
                  </a:ext>
                </a:extLst>
              </a:tr>
              <a:tr h="666074">
                <a:tc>
                  <a:txBody>
                    <a:bodyPr/>
                    <a:lstStyle/>
                    <a:p>
                      <a:endParaRPr lang="en-US"/>
                    </a:p>
                  </a:txBody>
                  <a:tcPr/>
                </a:tc>
                <a:tc vMerge="1">
                  <a:txBody>
                    <a:bodyPr/>
                    <a:lstStyle/>
                    <a:p>
                      <a:endParaRPr lang="en-US" dirty="0"/>
                    </a:p>
                  </a:txBody>
                  <a:tcPr/>
                </a:tc>
                <a:extLst>
                  <a:ext uri="{0D108BD9-81ED-4DB2-BD59-A6C34878D82A}">
                    <a16:rowId xmlns="" xmlns:a16="http://schemas.microsoft.com/office/drawing/2014/main" val="1521159011"/>
                  </a:ext>
                </a:extLst>
              </a:tr>
              <a:tr h="666074">
                <a:tc>
                  <a:txBody>
                    <a:bodyPr/>
                    <a:lstStyle/>
                    <a:p>
                      <a:endParaRPr lang="en-US"/>
                    </a:p>
                  </a:txBody>
                  <a:tcPr/>
                </a:tc>
                <a:tc vMerge="1">
                  <a:txBody>
                    <a:bodyPr/>
                    <a:lstStyle/>
                    <a:p>
                      <a:endParaRPr lang="en-US" dirty="0"/>
                    </a:p>
                  </a:txBody>
                  <a:tcPr/>
                </a:tc>
                <a:extLst>
                  <a:ext uri="{0D108BD9-81ED-4DB2-BD59-A6C34878D82A}">
                    <a16:rowId xmlns="" xmlns:a16="http://schemas.microsoft.com/office/drawing/2014/main" val="2123073336"/>
                  </a:ext>
                </a:extLst>
              </a:tr>
              <a:tr h="666074">
                <a:tc>
                  <a:txBody>
                    <a:bodyPr/>
                    <a:lstStyle/>
                    <a:p>
                      <a:endParaRPr lang="en-US"/>
                    </a:p>
                  </a:txBody>
                  <a:tcPr/>
                </a:tc>
                <a:tc vMerge="1">
                  <a:txBody>
                    <a:bodyPr/>
                    <a:lstStyle/>
                    <a:p>
                      <a:endParaRPr lang="en-US" dirty="0"/>
                    </a:p>
                  </a:txBody>
                  <a:tcPr/>
                </a:tc>
                <a:extLst>
                  <a:ext uri="{0D108BD9-81ED-4DB2-BD59-A6C34878D82A}">
                    <a16:rowId xmlns="" xmlns:a16="http://schemas.microsoft.com/office/drawing/2014/main" val="598233440"/>
                  </a:ext>
                </a:extLst>
              </a:tr>
              <a:tr h="666074">
                <a:tc>
                  <a:txBody>
                    <a:bodyPr/>
                    <a:lstStyle/>
                    <a:p>
                      <a:endParaRPr lang="en-US" dirty="0"/>
                    </a:p>
                  </a:txBody>
                  <a:tcPr/>
                </a:tc>
                <a:tc vMerge="1">
                  <a:txBody>
                    <a:bodyPr/>
                    <a:lstStyle/>
                    <a:p>
                      <a:endParaRPr lang="en-US" dirty="0"/>
                    </a:p>
                  </a:txBody>
                  <a:tcPr/>
                </a:tc>
                <a:extLst>
                  <a:ext uri="{0D108BD9-81ED-4DB2-BD59-A6C34878D82A}">
                    <a16:rowId xmlns="" xmlns:a16="http://schemas.microsoft.com/office/drawing/2014/main" val="2312061295"/>
                  </a:ext>
                </a:extLst>
              </a:tr>
            </a:tbl>
          </a:graphicData>
        </a:graphic>
      </p:graphicFrame>
    </p:spTree>
    <p:extLst>
      <p:ext uri="{BB962C8B-B14F-4D97-AF65-F5344CB8AC3E}">
        <p14:creationId xmlns:p14="http://schemas.microsoft.com/office/powerpoint/2010/main" val="3448385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2">
            <a:extLst>
              <a:ext uri="{FF2B5EF4-FFF2-40B4-BE49-F238E27FC236}">
                <a16:creationId xmlns="" xmlns:a16="http://schemas.microsoft.com/office/drawing/2014/main" id="{05712F0D-02B0-B964-C2FB-7DAD0181DC97}"/>
              </a:ext>
            </a:extLst>
          </p:cNvPr>
          <p:cNvGraphicFramePr>
            <a:graphicFrameLocks noGrp="1"/>
          </p:cNvGraphicFramePr>
          <p:nvPr>
            <p:extLst>
              <p:ext uri="{D42A27DB-BD31-4B8C-83A1-F6EECF244321}">
                <p14:modId xmlns:p14="http://schemas.microsoft.com/office/powerpoint/2010/main" val="2777586875"/>
              </p:ext>
            </p:extLst>
          </p:nvPr>
        </p:nvGraphicFramePr>
        <p:xfrm>
          <a:off x="611560" y="692696"/>
          <a:ext cx="7848872" cy="5328592"/>
        </p:xfrm>
        <a:graphic>
          <a:graphicData uri="http://schemas.openxmlformats.org/drawingml/2006/table">
            <a:tbl>
              <a:tblPr firstRow="1" bandRow="1">
                <a:tableStyleId>{21E4AEA4-8DFA-4A89-87EB-49C32662AFE0}</a:tableStyleId>
              </a:tblPr>
              <a:tblGrid>
                <a:gridCol w="6048672">
                  <a:extLst>
                    <a:ext uri="{9D8B030D-6E8A-4147-A177-3AD203B41FA5}">
                      <a16:colId xmlns="" xmlns:a16="http://schemas.microsoft.com/office/drawing/2014/main" val="3622724588"/>
                    </a:ext>
                  </a:extLst>
                </a:gridCol>
                <a:gridCol w="1800200">
                  <a:extLst>
                    <a:ext uri="{9D8B030D-6E8A-4147-A177-3AD203B41FA5}">
                      <a16:colId xmlns="" xmlns:a16="http://schemas.microsoft.com/office/drawing/2014/main" val="1953346459"/>
                    </a:ext>
                  </a:extLst>
                </a:gridCol>
              </a:tblGrid>
              <a:tr h="666074">
                <a:tc>
                  <a:txBody>
                    <a:bodyPr/>
                    <a:lstStyle/>
                    <a:p>
                      <a:r>
                        <a:rPr lang="ar-EG" dirty="0"/>
                        <a:t>الإجراءات</a:t>
                      </a:r>
                      <a:endParaRPr lang="en-US" dirty="0"/>
                    </a:p>
                  </a:txBody>
                  <a:tcPr/>
                </a:tc>
                <a:tc>
                  <a:txBody>
                    <a:bodyPr/>
                    <a:lstStyle/>
                    <a:p>
                      <a:r>
                        <a:rPr lang="ar-EG" dirty="0"/>
                        <a:t>مراحل المناظرة</a:t>
                      </a:r>
                      <a:endParaRPr lang="en-US" dirty="0"/>
                    </a:p>
                  </a:txBody>
                  <a:tcPr/>
                </a:tc>
                <a:extLst>
                  <a:ext uri="{0D108BD9-81ED-4DB2-BD59-A6C34878D82A}">
                    <a16:rowId xmlns="" xmlns:a16="http://schemas.microsoft.com/office/drawing/2014/main" val="4237987038"/>
                  </a:ext>
                </a:extLst>
              </a:tr>
              <a:tr h="666074">
                <a:tc>
                  <a:txBody>
                    <a:bodyPr/>
                    <a:lstStyle/>
                    <a:p>
                      <a:endParaRPr lang="en-US"/>
                    </a:p>
                  </a:txBody>
                  <a:tcPr/>
                </a:tc>
                <a:tc rowSpan="7">
                  <a:txBody>
                    <a:bodyPr/>
                    <a:lstStyle/>
                    <a:p>
                      <a:endParaRPr lang="ar-EG" sz="2800" dirty="0"/>
                    </a:p>
                    <a:p>
                      <a:endParaRPr lang="ar-EG" sz="2800" dirty="0"/>
                    </a:p>
                    <a:p>
                      <a:endParaRPr lang="ar-EG" sz="2800" dirty="0"/>
                    </a:p>
                    <a:p>
                      <a:r>
                        <a:rPr lang="ar-EG" sz="2800" b="1" dirty="0"/>
                        <a:t>بداية المناظرة</a:t>
                      </a:r>
                      <a:endParaRPr lang="en-US" sz="2800" b="1" dirty="0"/>
                    </a:p>
                  </a:txBody>
                  <a:tcPr/>
                </a:tc>
                <a:extLst>
                  <a:ext uri="{0D108BD9-81ED-4DB2-BD59-A6C34878D82A}">
                    <a16:rowId xmlns="" xmlns:a16="http://schemas.microsoft.com/office/drawing/2014/main" val="997225954"/>
                  </a:ext>
                </a:extLst>
              </a:tr>
              <a:tr h="666074">
                <a:tc>
                  <a:txBody>
                    <a:bodyPr/>
                    <a:lstStyle/>
                    <a:p>
                      <a:endParaRPr lang="en-US"/>
                    </a:p>
                  </a:txBody>
                  <a:tcPr/>
                </a:tc>
                <a:tc vMerge="1">
                  <a:txBody>
                    <a:bodyPr/>
                    <a:lstStyle/>
                    <a:p>
                      <a:endParaRPr lang="en-US" dirty="0"/>
                    </a:p>
                  </a:txBody>
                  <a:tcPr/>
                </a:tc>
                <a:extLst>
                  <a:ext uri="{0D108BD9-81ED-4DB2-BD59-A6C34878D82A}">
                    <a16:rowId xmlns="" xmlns:a16="http://schemas.microsoft.com/office/drawing/2014/main" val="4147888806"/>
                  </a:ext>
                </a:extLst>
              </a:tr>
              <a:tr h="666074">
                <a:tc>
                  <a:txBody>
                    <a:bodyPr/>
                    <a:lstStyle/>
                    <a:p>
                      <a:endParaRPr lang="en-US"/>
                    </a:p>
                  </a:txBody>
                  <a:tcPr/>
                </a:tc>
                <a:tc vMerge="1">
                  <a:txBody>
                    <a:bodyPr/>
                    <a:lstStyle/>
                    <a:p>
                      <a:endParaRPr lang="en-US"/>
                    </a:p>
                  </a:txBody>
                  <a:tcPr/>
                </a:tc>
                <a:extLst>
                  <a:ext uri="{0D108BD9-81ED-4DB2-BD59-A6C34878D82A}">
                    <a16:rowId xmlns="" xmlns:a16="http://schemas.microsoft.com/office/drawing/2014/main" val="2908103396"/>
                  </a:ext>
                </a:extLst>
              </a:tr>
              <a:tr h="666074">
                <a:tc>
                  <a:txBody>
                    <a:bodyPr/>
                    <a:lstStyle/>
                    <a:p>
                      <a:endParaRPr lang="en-US"/>
                    </a:p>
                  </a:txBody>
                  <a:tcPr/>
                </a:tc>
                <a:tc vMerge="1">
                  <a:txBody>
                    <a:bodyPr/>
                    <a:lstStyle/>
                    <a:p>
                      <a:endParaRPr lang="en-US" dirty="0"/>
                    </a:p>
                  </a:txBody>
                  <a:tcPr/>
                </a:tc>
                <a:extLst>
                  <a:ext uri="{0D108BD9-81ED-4DB2-BD59-A6C34878D82A}">
                    <a16:rowId xmlns="" xmlns:a16="http://schemas.microsoft.com/office/drawing/2014/main" val="1521159011"/>
                  </a:ext>
                </a:extLst>
              </a:tr>
              <a:tr h="666074">
                <a:tc>
                  <a:txBody>
                    <a:bodyPr/>
                    <a:lstStyle/>
                    <a:p>
                      <a:endParaRPr lang="en-US"/>
                    </a:p>
                  </a:txBody>
                  <a:tcPr/>
                </a:tc>
                <a:tc vMerge="1">
                  <a:txBody>
                    <a:bodyPr/>
                    <a:lstStyle/>
                    <a:p>
                      <a:endParaRPr lang="en-US" dirty="0"/>
                    </a:p>
                  </a:txBody>
                  <a:tcPr/>
                </a:tc>
                <a:extLst>
                  <a:ext uri="{0D108BD9-81ED-4DB2-BD59-A6C34878D82A}">
                    <a16:rowId xmlns="" xmlns:a16="http://schemas.microsoft.com/office/drawing/2014/main" val="2123073336"/>
                  </a:ext>
                </a:extLst>
              </a:tr>
              <a:tr h="666074">
                <a:tc>
                  <a:txBody>
                    <a:bodyPr/>
                    <a:lstStyle/>
                    <a:p>
                      <a:endParaRPr lang="en-US"/>
                    </a:p>
                  </a:txBody>
                  <a:tcPr/>
                </a:tc>
                <a:tc vMerge="1">
                  <a:txBody>
                    <a:bodyPr/>
                    <a:lstStyle/>
                    <a:p>
                      <a:endParaRPr lang="en-US" dirty="0"/>
                    </a:p>
                  </a:txBody>
                  <a:tcPr/>
                </a:tc>
                <a:extLst>
                  <a:ext uri="{0D108BD9-81ED-4DB2-BD59-A6C34878D82A}">
                    <a16:rowId xmlns="" xmlns:a16="http://schemas.microsoft.com/office/drawing/2014/main" val="598233440"/>
                  </a:ext>
                </a:extLst>
              </a:tr>
              <a:tr h="666074">
                <a:tc>
                  <a:txBody>
                    <a:bodyPr/>
                    <a:lstStyle/>
                    <a:p>
                      <a:endParaRPr lang="en-US" dirty="0"/>
                    </a:p>
                  </a:txBody>
                  <a:tcPr/>
                </a:tc>
                <a:tc vMerge="1">
                  <a:txBody>
                    <a:bodyPr/>
                    <a:lstStyle/>
                    <a:p>
                      <a:endParaRPr lang="en-US" dirty="0"/>
                    </a:p>
                  </a:txBody>
                  <a:tcPr/>
                </a:tc>
                <a:extLst>
                  <a:ext uri="{0D108BD9-81ED-4DB2-BD59-A6C34878D82A}">
                    <a16:rowId xmlns="" xmlns:a16="http://schemas.microsoft.com/office/drawing/2014/main" val="2312061295"/>
                  </a:ext>
                </a:extLst>
              </a:tr>
            </a:tbl>
          </a:graphicData>
        </a:graphic>
      </p:graphicFrame>
    </p:spTree>
    <p:extLst>
      <p:ext uri="{BB962C8B-B14F-4D97-AF65-F5344CB8AC3E}">
        <p14:creationId xmlns:p14="http://schemas.microsoft.com/office/powerpoint/2010/main" val="2942390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2">
            <a:extLst>
              <a:ext uri="{FF2B5EF4-FFF2-40B4-BE49-F238E27FC236}">
                <a16:creationId xmlns="" xmlns:a16="http://schemas.microsoft.com/office/drawing/2014/main" id="{05712F0D-02B0-B964-C2FB-7DAD0181DC97}"/>
              </a:ext>
            </a:extLst>
          </p:cNvPr>
          <p:cNvGraphicFramePr>
            <a:graphicFrameLocks noGrp="1"/>
          </p:cNvGraphicFramePr>
          <p:nvPr>
            <p:extLst>
              <p:ext uri="{D42A27DB-BD31-4B8C-83A1-F6EECF244321}">
                <p14:modId xmlns:p14="http://schemas.microsoft.com/office/powerpoint/2010/main" val="2218407634"/>
              </p:ext>
            </p:extLst>
          </p:nvPr>
        </p:nvGraphicFramePr>
        <p:xfrm>
          <a:off x="611560" y="692696"/>
          <a:ext cx="7848872" cy="5328592"/>
        </p:xfrm>
        <a:graphic>
          <a:graphicData uri="http://schemas.openxmlformats.org/drawingml/2006/table">
            <a:tbl>
              <a:tblPr firstRow="1" bandRow="1">
                <a:tableStyleId>{21E4AEA4-8DFA-4A89-87EB-49C32662AFE0}</a:tableStyleId>
              </a:tblPr>
              <a:tblGrid>
                <a:gridCol w="6048672">
                  <a:extLst>
                    <a:ext uri="{9D8B030D-6E8A-4147-A177-3AD203B41FA5}">
                      <a16:colId xmlns="" xmlns:a16="http://schemas.microsoft.com/office/drawing/2014/main" val="3622724588"/>
                    </a:ext>
                  </a:extLst>
                </a:gridCol>
                <a:gridCol w="1800200">
                  <a:extLst>
                    <a:ext uri="{9D8B030D-6E8A-4147-A177-3AD203B41FA5}">
                      <a16:colId xmlns="" xmlns:a16="http://schemas.microsoft.com/office/drawing/2014/main" val="1953346459"/>
                    </a:ext>
                  </a:extLst>
                </a:gridCol>
              </a:tblGrid>
              <a:tr h="666074">
                <a:tc>
                  <a:txBody>
                    <a:bodyPr/>
                    <a:lstStyle/>
                    <a:p>
                      <a:r>
                        <a:rPr lang="ar-EG" dirty="0"/>
                        <a:t>الإجراءات</a:t>
                      </a:r>
                      <a:endParaRPr lang="en-US" dirty="0"/>
                    </a:p>
                  </a:txBody>
                  <a:tcPr/>
                </a:tc>
                <a:tc>
                  <a:txBody>
                    <a:bodyPr/>
                    <a:lstStyle/>
                    <a:p>
                      <a:r>
                        <a:rPr lang="ar-EG" dirty="0"/>
                        <a:t>مراحل المناظرة</a:t>
                      </a:r>
                      <a:endParaRPr lang="en-US" dirty="0"/>
                    </a:p>
                  </a:txBody>
                  <a:tcPr/>
                </a:tc>
                <a:extLst>
                  <a:ext uri="{0D108BD9-81ED-4DB2-BD59-A6C34878D82A}">
                    <a16:rowId xmlns="" xmlns:a16="http://schemas.microsoft.com/office/drawing/2014/main" val="4237987038"/>
                  </a:ext>
                </a:extLst>
              </a:tr>
              <a:tr h="666074">
                <a:tc>
                  <a:txBody>
                    <a:bodyPr/>
                    <a:lstStyle/>
                    <a:p>
                      <a:endParaRPr lang="en-US"/>
                    </a:p>
                  </a:txBody>
                  <a:tcPr/>
                </a:tc>
                <a:tc rowSpan="7">
                  <a:txBody>
                    <a:bodyPr/>
                    <a:lstStyle/>
                    <a:p>
                      <a:endParaRPr lang="ar-EG" sz="2800" dirty="0"/>
                    </a:p>
                    <a:p>
                      <a:endParaRPr lang="ar-EG" sz="2800" dirty="0"/>
                    </a:p>
                    <a:p>
                      <a:endParaRPr lang="ar-EG" sz="2800" dirty="0"/>
                    </a:p>
                    <a:p>
                      <a:r>
                        <a:rPr lang="ar-EG" sz="2800" b="1" dirty="0"/>
                        <a:t>أثناء المناظرة</a:t>
                      </a:r>
                      <a:endParaRPr lang="en-US" sz="2800" b="1" dirty="0"/>
                    </a:p>
                  </a:txBody>
                  <a:tcPr/>
                </a:tc>
                <a:extLst>
                  <a:ext uri="{0D108BD9-81ED-4DB2-BD59-A6C34878D82A}">
                    <a16:rowId xmlns="" xmlns:a16="http://schemas.microsoft.com/office/drawing/2014/main" val="997225954"/>
                  </a:ext>
                </a:extLst>
              </a:tr>
              <a:tr h="666074">
                <a:tc>
                  <a:txBody>
                    <a:bodyPr/>
                    <a:lstStyle/>
                    <a:p>
                      <a:endParaRPr lang="en-US"/>
                    </a:p>
                  </a:txBody>
                  <a:tcPr/>
                </a:tc>
                <a:tc vMerge="1">
                  <a:txBody>
                    <a:bodyPr/>
                    <a:lstStyle/>
                    <a:p>
                      <a:endParaRPr lang="en-US" dirty="0"/>
                    </a:p>
                  </a:txBody>
                  <a:tcPr/>
                </a:tc>
                <a:extLst>
                  <a:ext uri="{0D108BD9-81ED-4DB2-BD59-A6C34878D82A}">
                    <a16:rowId xmlns="" xmlns:a16="http://schemas.microsoft.com/office/drawing/2014/main" val="4147888806"/>
                  </a:ext>
                </a:extLst>
              </a:tr>
              <a:tr h="666074">
                <a:tc>
                  <a:txBody>
                    <a:bodyPr/>
                    <a:lstStyle/>
                    <a:p>
                      <a:endParaRPr lang="en-US"/>
                    </a:p>
                  </a:txBody>
                  <a:tcPr/>
                </a:tc>
                <a:tc vMerge="1">
                  <a:txBody>
                    <a:bodyPr/>
                    <a:lstStyle/>
                    <a:p>
                      <a:endParaRPr lang="en-US"/>
                    </a:p>
                  </a:txBody>
                  <a:tcPr/>
                </a:tc>
                <a:extLst>
                  <a:ext uri="{0D108BD9-81ED-4DB2-BD59-A6C34878D82A}">
                    <a16:rowId xmlns="" xmlns:a16="http://schemas.microsoft.com/office/drawing/2014/main" val="2908103396"/>
                  </a:ext>
                </a:extLst>
              </a:tr>
              <a:tr h="666074">
                <a:tc>
                  <a:txBody>
                    <a:bodyPr/>
                    <a:lstStyle/>
                    <a:p>
                      <a:endParaRPr lang="en-US"/>
                    </a:p>
                  </a:txBody>
                  <a:tcPr/>
                </a:tc>
                <a:tc vMerge="1">
                  <a:txBody>
                    <a:bodyPr/>
                    <a:lstStyle/>
                    <a:p>
                      <a:endParaRPr lang="en-US" dirty="0"/>
                    </a:p>
                  </a:txBody>
                  <a:tcPr/>
                </a:tc>
                <a:extLst>
                  <a:ext uri="{0D108BD9-81ED-4DB2-BD59-A6C34878D82A}">
                    <a16:rowId xmlns="" xmlns:a16="http://schemas.microsoft.com/office/drawing/2014/main" val="1521159011"/>
                  </a:ext>
                </a:extLst>
              </a:tr>
              <a:tr h="666074">
                <a:tc>
                  <a:txBody>
                    <a:bodyPr/>
                    <a:lstStyle/>
                    <a:p>
                      <a:endParaRPr lang="en-US"/>
                    </a:p>
                  </a:txBody>
                  <a:tcPr/>
                </a:tc>
                <a:tc vMerge="1">
                  <a:txBody>
                    <a:bodyPr/>
                    <a:lstStyle/>
                    <a:p>
                      <a:endParaRPr lang="en-US" dirty="0"/>
                    </a:p>
                  </a:txBody>
                  <a:tcPr/>
                </a:tc>
                <a:extLst>
                  <a:ext uri="{0D108BD9-81ED-4DB2-BD59-A6C34878D82A}">
                    <a16:rowId xmlns="" xmlns:a16="http://schemas.microsoft.com/office/drawing/2014/main" val="2123073336"/>
                  </a:ext>
                </a:extLst>
              </a:tr>
              <a:tr h="666074">
                <a:tc>
                  <a:txBody>
                    <a:bodyPr/>
                    <a:lstStyle/>
                    <a:p>
                      <a:endParaRPr lang="en-US"/>
                    </a:p>
                  </a:txBody>
                  <a:tcPr/>
                </a:tc>
                <a:tc vMerge="1">
                  <a:txBody>
                    <a:bodyPr/>
                    <a:lstStyle/>
                    <a:p>
                      <a:endParaRPr lang="en-US" dirty="0"/>
                    </a:p>
                  </a:txBody>
                  <a:tcPr/>
                </a:tc>
                <a:extLst>
                  <a:ext uri="{0D108BD9-81ED-4DB2-BD59-A6C34878D82A}">
                    <a16:rowId xmlns="" xmlns:a16="http://schemas.microsoft.com/office/drawing/2014/main" val="598233440"/>
                  </a:ext>
                </a:extLst>
              </a:tr>
              <a:tr h="666074">
                <a:tc>
                  <a:txBody>
                    <a:bodyPr/>
                    <a:lstStyle/>
                    <a:p>
                      <a:endParaRPr lang="en-US" dirty="0"/>
                    </a:p>
                  </a:txBody>
                  <a:tcPr/>
                </a:tc>
                <a:tc vMerge="1">
                  <a:txBody>
                    <a:bodyPr/>
                    <a:lstStyle/>
                    <a:p>
                      <a:endParaRPr lang="en-US" dirty="0"/>
                    </a:p>
                  </a:txBody>
                  <a:tcPr/>
                </a:tc>
                <a:extLst>
                  <a:ext uri="{0D108BD9-81ED-4DB2-BD59-A6C34878D82A}">
                    <a16:rowId xmlns="" xmlns:a16="http://schemas.microsoft.com/office/drawing/2014/main" val="2312061295"/>
                  </a:ext>
                </a:extLst>
              </a:tr>
            </a:tbl>
          </a:graphicData>
        </a:graphic>
      </p:graphicFrame>
    </p:spTree>
    <p:extLst>
      <p:ext uri="{BB962C8B-B14F-4D97-AF65-F5344CB8AC3E}">
        <p14:creationId xmlns:p14="http://schemas.microsoft.com/office/powerpoint/2010/main" val="2218519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2">
            <a:extLst>
              <a:ext uri="{FF2B5EF4-FFF2-40B4-BE49-F238E27FC236}">
                <a16:creationId xmlns="" xmlns:a16="http://schemas.microsoft.com/office/drawing/2014/main" id="{05712F0D-02B0-B964-C2FB-7DAD0181DC97}"/>
              </a:ext>
            </a:extLst>
          </p:cNvPr>
          <p:cNvGraphicFramePr>
            <a:graphicFrameLocks noGrp="1"/>
          </p:cNvGraphicFramePr>
          <p:nvPr>
            <p:extLst>
              <p:ext uri="{D42A27DB-BD31-4B8C-83A1-F6EECF244321}">
                <p14:modId xmlns:p14="http://schemas.microsoft.com/office/powerpoint/2010/main" val="1130179927"/>
              </p:ext>
            </p:extLst>
          </p:nvPr>
        </p:nvGraphicFramePr>
        <p:xfrm>
          <a:off x="611560" y="692696"/>
          <a:ext cx="7848872" cy="5328592"/>
        </p:xfrm>
        <a:graphic>
          <a:graphicData uri="http://schemas.openxmlformats.org/drawingml/2006/table">
            <a:tbl>
              <a:tblPr firstRow="1" bandRow="1">
                <a:tableStyleId>{21E4AEA4-8DFA-4A89-87EB-49C32662AFE0}</a:tableStyleId>
              </a:tblPr>
              <a:tblGrid>
                <a:gridCol w="6048672">
                  <a:extLst>
                    <a:ext uri="{9D8B030D-6E8A-4147-A177-3AD203B41FA5}">
                      <a16:colId xmlns="" xmlns:a16="http://schemas.microsoft.com/office/drawing/2014/main" val="3622724588"/>
                    </a:ext>
                  </a:extLst>
                </a:gridCol>
                <a:gridCol w="1800200">
                  <a:extLst>
                    <a:ext uri="{9D8B030D-6E8A-4147-A177-3AD203B41FA5}">
                      <a16:colId xmlns="" xmlns:a16="http://schemas.microsoft.com/office/drawing/2014/main" val="1953346459"/>
                    </a:ext>
                  </a:extLst>
                </a:gridCol>
              </a:tblGrid>
              <a:tr h="666074">
                <a:tc>
                  <a:txBody>
                    <a:bodyPr/>
                    <a:lstStyle/>
                    <a:p>
                      <a:r>
                        <a:rPr lang="ar-EG" dirty="0"/>
                        <a:t>الإجراءات</a:t>
                      </a:r>
                      <a:endParaRPr lang="en-US" dirty="0"/>
                    </a:p>
                  </a:txBody>
                  <a:tcPr/>
                </a:tc>
                <a:tc>
                  <a:txBody>
                    <a:bodyPr/>
                    <a:lstStyle/>
                    <a:p>
                      <a:r>
                        <a:rPr lang="ar-EG" dirty="0"/>
                        <a:t>مراحل المناظرة</a:t>
                      </a:r>
                      <a:endParaRPr lang="en-US" dirty="0"/>
                    </a:p>
                  </a:txBody>
                  <a:tcPr/>
                </a:tc>
                <a:extLst>
                  <a:ext uri="{0D108BD9-81ED-4DB2-BD59-A6C34878D82A}">
                    <a16:rowId xmlns="" xmlns:a16="http://schemas.microsoft.com/office/drawing/2014/main" val="4237987038"/>
                  </a:ext>
                </a:extLst>
              </a:tr>
              <a:tr h="4662518">
                <a:tc>
                  <a:txBody>
                    <a:bodyPr/>
                    <a:lstStyle/>
                    <a:p>
                      <a:endParaRPr lang="en-US" dirty="0"/>
                    </a:p>
                  </a:txBody>
                  <a:tcPr/>
                </a:tc>
                <a:tc>
                  <a:txBody>
                    <a:bodyPr/>
                    <a:lstStyle/>
                    <a:p>
                      <a:endParaRPr lang="ar-EG" sz="2800" dirty="0"/>
                    </a:p>
                    <a:p>
                      <a:endParaRPr lang="ar-EG" sz="2800" dirty="0"/>
                    </a:p>
                    <a:p>
                      <a:endParaRPr lang="ar-EG" sz="2800" dirty="0"/>
                    </a:p>
                    <a:p>
                      <a:r>
                        <a:rPr lang="ar-EG" sz="2800" b="1" dirty="0"/>
                        <a:t>ختام المناظرة</a:t>
                      </a:r>
                      <a:endParaRPr lang="en-US" sz="2800" b="1" dirty="0"/>
                    </a:p>
                  </a:txBody>
                  <a:tcPr/>
                </a:tc>
                <a:extLst>
                  <a:ext uri="{0D108BD9-81ED-4DB2-BD59-A6C34878D82A}">
                    <a16:rowId xmlns="" xmlns:a16="http://schemas.microsoft.com/office/drawing/2014/main" val="997225954"/>
                  </a:ext>
                </a:extLst>
              </a:tr>
            </a:tbl>
          </a:graphicData>
        </a:graphic>
      </p:graphicFrame>
    </p:spTree>
    <p:extLst>
      <p:ext uri="{BB962C8B-B14F-4D97-AF65-F5344CB8AC3E}">
        <p14:creationId xmlns:p14="http://schemas.microsoft.com/office/powerpoint/2010/main" val="2181795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وسيلة الشرح: سهم لأسفل 1">
            <a:extLst>
              <a:ext uri="{FF2B5EF4-FFF2-40B4-BE49-F238E27FC236}">
                <a16:creationId xmlns="" xmlns:a16="http://schemas.microsoft.com/office/drawing/2014/main" id="{BAB46049-4F69-593F-7330-00101897A739}"/>
              </a:ext>
            </a:extLst>
          </p:cNvPr>
          <p:cNvSpPr/>
          <p:nvPr/>
        </p:nvSpPr>
        <p:spPr>
          <a:xfrm>
            <a:off x="899592" y="1484784"/>
            <a:ext cx="7560840" cy="3132348"/>
          </a:xfrm>
          <a:prstGeom prst="downArrow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EG" sz="2800" b="1" dirty="0"/>
              <a:t>۲. يتخذ التحاور أشكالا مختلفة، ومن أبرزها الجدل والمناظرة. وغالبا ما يكون الجدل عقيما، في حين تستهدف المناظرة بناء الحقيقة. ابن فقرة تأليفية مسترسلة تقارن فيها بين المناظرة والجدل العقيم.</a:t>
            </a:r>
          </a:p>
        </p:txBody>
      </p:sp>
      <p:pic>
        <p:nvPicPr>
          <p:cNvPr id="3" name="صورة 2" descr="62b1af9ca1b79.png"/>
          <p:cNvPicPr>
            <a:picLocks noChangeAspect="1"/>
          </p:cNvPicPr>
          <p:nvPr/>
        </p:nvPicPr>
        <p:blipFill>
          <a:blip r:embed="rId2" cstate="print"/>
          <a:stretch>
            <a:fillRect/>
          </a:stretch>
        </p:blipFill>
        <p:spPr>
          <a:xfrm>
            <a:off x="683568" y="5373216"/>
            <a:ext cx="1599436" cy="864096"/>
          </a:xfrm>
          <a:prstGeom prst="rect">
            <a:avLst/>
          </a:prstGeom>
        </p:spPr>
      </p:pic>
    </p:spTree>
    <p:extLst>
      <p:ext uri="{BB962C8B-B14F-4D97-AF65-F5344CB8AC3E}">
        <p14:creationId xmlns:p14="http://schemas.microsoft.com/office/powerpoint/2010/main" val="387327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 xmlns:a16="http://schemas.microsoft.com/office/drawing/2014/main" id="{94845EDB-9022-476C-F7D1-2284CA315569}"/>
              </a:ext>
            </a:extLst>
          </p:cNvPr>
          <p:cNvSpPr txBox="1"/>
          <p:nvPr/>
        </p:nvSpPr>
        <p:spPr>
          <a:xfrm>
            <a:off x="1664804" y="1268760"/>
            <a:ext cx="5814392" cy="2249334"/>
          </a:xfrm>
          <a:prstGeom prst="rect">
            <a:avLst/>
          </a:prstGeom>
          <a:noFill/>
        </p:spPr>
        <p:txBody>
          <a:bodyPr wrap="square">
            <a:spAutoFit/>
          </a:bodyPr>
          <a:lstStyle/>
          <a:p>
            <a:pPr algn="r" rtl="1">
              <a:spcBef>
                <a:spcPts val="0"/>
              </a:spcBef>
              <a:spcAft>
                <a:spcPts val="500"/>
              </a:spcAft>
            </a:pPr>
            <a:r>
              <a:rPr lang="ar-EG" sz="3600" b="1" i="0" u="none" strike="noStrike" dirty="0">
                <a:solidFill>
                  <a:srgbClr val="713B00"/>
                </a:solidFill>
                <a:effectLst/>
                <a:latin typeface="Arial" panose="020B0604020202020204" pitchFamily="34" charset="0"/>
              </a:rPr>
              <a:t>ثم سألبس قبعة التفكير الحمراء</a:t>
            </a:r>
            <a:r>
              <a:rPr lang="en-US" sz="3600" b="1" i="0" u="none" strike="noStrike" dirty="0">
                <a:solidFill>
                  <a:srgbClr val="713B00"/>
                </a:solidFill>
                <a:effectLst/>
                <a:latin typeface="Arial" panose="020B0604020202020204" pitchFamily="34" charset="0"/>
              </a:rPr>
              <a:t>  </a:t>
            </a:r>
            <a:r>
              <a:rPr lang="ar-EG" sz="3600" b="1" i="0" u="none" strike="noStrike" dirty="0">
                <a:solidFill>
                  <a:srgbClr val="713B00"/>
                </a:solidFill>
                <a:effectLst/>
                <a:latin typeface="Arial" panose="020B0604020202020204" pitchFamily="34" charset="0"/>
              </a:rPr>
              <a:t>لأستشعر</a:t>
            </a:r>
            <a:endParaRPr lang="ar-EG" sz="5400" b="1" dirty="0">
              <a:effectLst/>
            </a:endParaRPr>
          </a:p>
          <a:p>
            <a:r>
              <a:rPr lang="ar-EG" sz="3200" dirty="0"/>
              <a:t/>
            </a:r>
            <a:br>
              <a:rPr lang="ar-EG" sz="3200" dirty="0"/>
            </a:br>
            <a:endParaRPr lang="en-US" sz="3200" b="1" dirty="0"/>
          </a:p>
        </p:txBody>
      </p:sp>
      <p:sp>
        <p:nvSpPr>
          <p:cNvPr id="8" name="مربع نص 7">
            <a:extLst>
              <a:ext uri="{FF2B5EF4-FFF2-40B4-BE49-F238E27FC236}">
                <a16:creationId xmlns="" xmlns:a16="http://schemas.microsoft.com/office/drawing/2014/main" id="{02908190-D9A0-598B-178E-49AA08AF61E2}"/>
              </a:ext>
            </a:extLst>
          </p:cNvPr>
          <p:cNvSpPr txBox="1"/>
          <p:nvPr/>
        </p:nvSpPr>
        <p:spPr>
          <a:xfrm>
            <a:off x="1547664" y="4221088"/>
            <a:ext cx="6552728" cy="646331"/>
          </a:xfrm>
          <a:prstGeom prst="rect">
            <a:avLst/>
          </a:prstGeom>
          <a:noFill/>
        </p:spPr>
        <p:txBody>
          <a:bodyPr wrap="square" rtlCol="0">
            <a:spAutoFit/>
          </a:bodyPr>
          <a:lstStyle/>
          <a:p>
            <a:r>
              <a:rPr lang="ar-EG" dirty="0"/>
              <a:t>....................................................................................................................................................................................................</a:t>
            </a:r>
            <a:endParaRPr lang="en-US" dirty="0"/>
          </a:p>
        </p:txBody>
      </p:sp>
      <p:pic>
        <p:nvPicPr>
          <p:cNvPr id="3" name="صورة 2">
            <a:extLst>
              <a:ext uri="{FF2B5EF4-FFF2-40B4-BE49-F238E27FC236}">
                <a16:creationId xmlns="" xmlns:a16="http://schemas.microsoft.com/office/drawing/2014/main" id="{DECA52E2-05DB-6212-EC54-2465757540F0}"/>
              </a:ext>
            </a:extLst>
          </p:cNvPr>
          <p:cNvPicPr>
            <a:picLocks noChangeAspect="1"/>
          </p:cNvPicPr>
          <p:nvPr/>
        </p:nvPicPr>
        <p:blipFill>
          <a:blip r:embed="rId2" cstate="print"/>
          <a:stretch>
            <a:fillRect/>
          </a:stretch>
        </p:blipFill>
        <p:spPr>
          <a:xfrm>
            <a:off x="4355976" y="1938452"/>
            <a:ext cx="1414636" cy="1520734"/>
          </a:xfrm>
          <a:prstGeom prst="rect">
            <a:avLst/>
          </a:prstGeom>
          <a:ln>
            <a:noFill/>
          </a:ln>
          <a:effectLst>
            <a:softEdge rad="112500"/>
          </a:effectLst>
        </p:spPr>
      </p:pic>
      <p:pic>
        <p:nvPicPr>
          <p:cNvPr id="5" name="صورة 4" descr="62b1af9ca1b79.png"/>
          <p:cNvPicPr>
            <a:picLocks noChangeAspect="1"/>
          </p:cNvPicPr>
          <p:nvPr/>
        </p:nvPicPr>
        <p:blipFill>
          <a:blip r:embed="rId3" cstate="print"/>
          <a:stretch>
            <a:fillRect/>
          </a:stretch>
        </p:blipFill>
        <p:spPr>
          <a:xfrm>
            <a:off x="683568" y="692696"/>
            <a:ext cx="1599436" cy="864096"/>
          </a:xfrm>
          <a:prstGeom prst="rect">
            <a:avLst/>
          </a:prstGeom>
        </p:spPr>
      </p:pic>
    </p:spTree>
    <p:extLst>
      <p:ext uri="{BB962C8B-B14F-4D97-AF65-F5344CB8AC3E}">
        <p14:creationId xmlns:p14="http://schemas.microsoft.com/office/powerpoint/2010/main" val="331481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 xmlns:a16="http://schemas.microsoft.com/office/drawing/2014/main" id="{EC61511B-A871-12A6-2A10-8E8644DD93F3}"/>
              </a:ext>
            </a:extLst>
          </p:cNvPr>
          <p:cNvSpPr txBox="1"/>
          <p:nvPr/>
        </p:nvSpPr>
        <p:spPr>
          <a:xfrm>
            <a:off x="1907704" y="836712"/>
            <a:ext cx="5814392" cy="1384995"/>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rtl="1">
              <a:spcBef>
                <a:spcPts val="0"/>
              </a:spcBef>
              <a:spcAft>
                <a:spcPts val="500"/>
              </a:spcAft>
            </a:pPr>
            <a:r>
              <a:rPr lang="ar-EG" sz="2800" b="1" i="0" u="none" strike="noStrike" dirty="0">
                <a:solidFill>
                  <a:srgbClr val="212000"/>
                </a:solidFill>
                <a:effectLst/>
                <a:latin typeface="Arial" panose="020B0604020202020204" pitchFamily="34" charset="0"/>
              </a:rPr>
              <a:t>قال ابن منظور في "لسان العرب ":" والمناظرة أن تناظر أخاك في أمر إذا نظرتما فيه معا كيف تأتيانه ".</a:t>
            </a:r>
            <a:endParaRPr lang="ar-EG" sz="2800" b="1" dirty="0">
              <a:effectLst/>
            </a:endParaRPr>
          </a:p>
        </p:txBody>
      </p:sp>
      <p:sp>
        <p:nvSpPr>
          <p:cNvPr id="5" name="مربع نص 4">
            <a:extLst>
              <a:ext uri="{FF2B5EF4-FFF2-40B4-BE49-F238E27FC236}">
                <a16:creationId xmlns="" xmlns:a16="http://schemas.microsoft.com/office/drawing/2014/main" id="{548E1167-AAFE-0531-DED0-1B8F2C68F9CD}"/>
              </a:ext>
            </a:extLst>
          </p:cNvPr>
          <p:cNvSpPr txBox="1"/>
          <p:nvPr/>
        </p:nvSpPr>
        <p:spPr>
          <a:xfrm>
            <a:off x="1304764" y="2636912"/>
            <a:ext cx="6534472" cy="954107"/>
          </a:xfrm>
          <a:prstGeom prst="rect">
            <a:avLst/>
          </a:prstGeom>
          <a:noFill/>
        </p:spPr>
        <p:txBody>
          <a:bodyPr wrap="square">
            <a:spAutoFit/>
          </a:bodyPr>
          <a:lstStyle/>
          <a:p>
            <a:pPr algn="r" rtl="1">
              <a:spcBef>
                <a:spcPts val="0"/>
              </a:spcBef>
              <a:spcAft>
                <a:spcPts val="500"/>
              </a:spcAft>
            </a:pPr>
            <a:r>
              <a:rPr lang="ar-EG" sz="2800" b="1" i="0" u="none" strike="noStrike" dirty="0">
                <a:solidFill>
                  <a:srgbClr val="7030A0"/>
                </a:solidFill>
                <a:effectLst/>
                <a:latin typeface="Arial" panose="020B0604020202020204" pitchFamily="34" charset="0"/>
              </a:rPr>
              <a:t>٣. بين انطلاقا من هذا القول وبالاستفادة مما درست أخلاقيات المناظرة.</a:t>
            </a:r>
            <a:endParaRPr lang="ar-EG" sz="2800" b="1" dirty="0">
              <a:solidFill>
                <a:srgbClr val="7030A0"/>
              </a:solidFill>
              <a:effectLst/>
            </a:endParaRPr>
          </a:p>
        </p:txBody>
      </p:sp>
      <p:pic>
        <p:nvPicPr>
          <p:cNvPr id="4" name="صورة 3" descr="62b1af9ca1b79.png"/>
          <p:cNvPicPr>
            <a:picLocks noChangeAspect="1"/>
          </p:cNvPicPr>
          <p:nvPr/>
        </p:nvPicPr>
        <p:blipFill>
          <a:blip r:embed="rId2" cstate="print"/>
          <a:stretch>
            <a:fillRect/>
          </a:stretch>
        </p:blipFill>
        <p:spPr>
          <a:xfrm>
            <a:off x="683568" y="5301208"/>
            <a:ext cx="1599436" cy="864096"/>
          </a:xfrm>
          <a:prstGeom prst="rect">
            <a:avLst/>
          </a:prstGeom>
        </p:spPr>
      </p:pic>
    </p:spTree>
    <p:extLst>
      <p:ext uri="{BB962C8B-B14F-4D97-AF65-F5344CB8AC3E}">
        <p14:creationId xmlns:p14="http://schemas.microsoft.com/office/powerpoint/2010/main" val="2265315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 xmlns:a16="http://schemas.microsoft.com/office/drawing/2014/main" id="{D5F7E1A6-1041-401F-D67E-D3A269B7B8CE}"/>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300000"/>
                    </a14:imgEffect>
                  </a14:imgLayer>
                </a14:imgProps>
              </a:ext>
            </a:extLst>
          </a:blip>
          <a:stretch>
            <a:fillRect/>
          </a:stretch>
        </p:blipFill>
        <p:spPr>
          <a:xfrm>
            <a:off x="323528" y="650168"/>
            <a:ext cx="8992175" cy="5557664"/>
          </a:xfrm>
          <a:prstGeom prst="rect">
            <a:avLst/>
          </a:prstGeom>
        </p:spPr>
      </p:pic>
      <p:sp>
        <p:nvSpPr>
          <p:cNvPr id="3" name="مربع نص 2">
            <a:extLst>
              <a:ext uri="{FF2B5EF4-FFF2-40B4-BE49-F238E27FC236}">
                <a16:creationId xmlns="" xmlns:a16="http://schemas.microsoft.com/office/drawing/2014/main" id="{C3870AAA-2619-6248-8BE5-105CBC11E4EC}"/>
              </a:ext>
            </a:extLst>
          </p:cNvPr>
          <p:cNvSpPr txBox="1"/>
          <p:nvPr/>
        </p:nvSpPr>
        <p:spPr>
          <a:xfrm rot="21413851">
            <a:off x="2267744" y="2586390"/>
            <a:ext cx="5328592" cy="2187778"/>
          </a:xfrm>
          <a:prstGeom prst="rect">
            <a:avLst/>
          </a:prstGeom>
          <a:noFill/>
        </p:spPr>
        <p:txBody>
          <a:bodyPr wrap="square" rtlCol="0">
            <a:spAutoFit/>
          </a:bodyPr>
          <a:lstStyle/>
          <a:p>
            <a:pPr algn="ctr" rtl="1">
              <a:spcBef>
                <a:spcPts val="0"/>
              </a:spcBef>
              <a:spcAft>
                <a:spcPts val="500"/>
              </a:spcAft>
            </a:pPr>
            <a:r>
              <a:rPr lang="ar-EG" sz="4400" b="1" i="0" u="none" strike="noStrike" dirty="0">
                <a:solidFill>
                  <a:schemeClr val="bg1"/>
                </a:solidFill>
                <a:effectLst/>
                <a:latin typeface="Arial" panose="020B0604020202020204" pitchFamily="34" charset="0"/>
              </a:rPr>
              <a:t>الدرس السابع</a:t>
            </a:r>
            <a:endParaRPr lang="ar-EG" sz="4400" b="1" dirty="0">
              <a:solidFill>
                <a:schemeClr val="bg1"/>
              </a:solidFill>
              <a:effectLst/>
              <a:latin typeface="Arial" panose="020B0604020202020204" pitchFamily="34" charset="0"/>
            </a:endParaRPr>
          </a:p>
          <a:p>
            <a:pPr algn="ctr" rtl="1">
              <a:spcBef>
                <a:spcPts val="0"/>
              </a:spcBef>
              <a:spcAft>
                <a:spcPts val="500"/>
              </a:spcAft>
            </a:pPr>
            <a:r>
              <a:rPr lang="ar-EG" sz="4400" b="1" i="0" u="none" strike="noStrike" dirty="0">
                <a:solidFill>
                  <a:schemeClr val="bg1"/>
                </a:solidFill>
                <a:latin typeface="Arial" panose="020B0604020202020204" pitchFamily="34" charset="0"/>
              </a:rPr>
              <a:t>التفكير الناقد والتفكير الإبداعي</a:t>
            </a:r>
            <a:endParaRPr lang="ar-EG" sz="4400" b="1" i="0" u="none" strike="noStrike" dirty="0">
              <a:solidFill>
                <a:schemeClr val="bg1"/>
              </a:solidFill>
              <a:effectLst/>
              <a:latin typeface="Arial" panose="020B0604020202020204" pitchFamily="34" charset="0"/>
            </a:endParaRPr>
          </a:p>
        </p:txBody>
      </p:sp>
      <p:pic>
        <p:nvPicPr>
          <p:cNvPr id="4" name="صورة 3" descr="62b1af9ca1b79.png"/>
          <p:cNvPicPr>
            <a:picLocks noChangeAspect="1"/>
          </p:cNvPicPr>
          <p:nvPr/>
        </p:nvPicPr>
        <p:blipFill>
          <a:blip r:embed="rId4" cstate="print"/>
          <a:stretch>
            <a:fillRect/>
          </a:stretch>
        </p:blipFill>
        <p:spPr>
          <a:xfrm>
            <a:off x="683568" y="692696"/>
            <a:ext cx="1599436" cy="864096"/>
          </a:xfrm>
          <a:prstGeom prst="rect">
            <a:avLst/>
          </a:prstGeom>
        </p:spPr>
      </p:pic>
    </p:spTree>
    <p:extLst>
      <p:ext uri="{BB962C8B-B14F-4D97-AF65-F5344CB8AC3E}">
        <p14:creationId xmlns:p14="http://schemas.microsoft.com/office/powerpoint/2010/main" val="166292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وسيلة الشرح: سهم لأسفل 1">
            <a:extLst>
              <a:ext uri="{FF2B5EF4-FFF2-40B4-BE49-F238E27FC236}">
                <a16:creationId xmlns="" xmlns:a16="http://schemas.microsoft.com/office/drawing/2014/main" id="{BAB46049-4F69-593F-7330-00101897A739}"/>
              </a:ext>
            </a:extLst>
          </p:cNvPr>
          <p:cNvSpPr/>
          <p:nvPr/>
        </p:nvSpPr>
        <p:spPr>
          <a:xfrm>
            <a:off x="899592" y="2240868"/>
            <a:ext cx="7560840" cy="2376264"/>
          </a:xfrm>
          <a:prstGeom prst="downArrowCallout">
            <a:avLst/>
          </a:prstGeom>
        </p:spPr>
        <p:style>
          <a:lnRef idx="1">
            <a:schemeClr val="accent3"/>
          </a:lnRef>
          <a:fillRef idx="2">
            <a:schemeClr val="accent3"/>
          </a:fillRef>
          <a:effectRef idx="1">
            <a:schemeClr val="accent3"/>
          </a:effectRef>
          <a:fontRef idx="minor">
            <a:schemeClr val="dk1"/>
          </a:fontRef>
        </p:style>
        <p:txBody>
          <a:bodyPr rtlCol="0" anchor="ctr"/>
          <a:lstStyle/>
          <a:p>
            <a:r>
              <a:rPr lang="ar-EG" sz="3200" b="1" dirty="0">
                <a:solidFill>
                  <a:srgbClr val="7030A0"/>
                </a:solidFill>
              </a:rPr>
              <a:t>1 .قارن بين مهارات التفكير الناقد والتفكير الإبداعي، وضع مثال  لكل مهارة من المهارات التي تذكرها.</a:t>
            </a:r>
            <a:endParaRPr lang="ar-EG" sz="4800" b="1" dirty="0">
              <a:solidFill>
                <a:srgbClr val="7030A0"/>
              </a:solidFill>
            </a:endParaRPr>
          </a:p>
        </p:txBody>
      </p:sp>
      <p:pic>
        <p:nvPicPr>
          <p:cNvPr id="3" name="صورة 2" descr="62b1af9ca1b79.png"/>
          <p:cNvPicPr>
            <a:picLocks noChangeAspect="1"/>
          </p:cNvPicPr>
          <p:nvPr/>
        </p:nvPicPr>
        <p:blipFill>
          <a:blip r:embed="rId2" cstate="print"/>
          <a:stretch>
            <a:fillRect/>
          </a:stretch>
        </p:blipFill>
        <p:spPr>
          <a:xfrm>
            <a:off x="683568" y="692696"/>
            <a:ext cx="1599436" cy="864096"/>
          </a:xfrm>
          <a:prstGeom prst="rect">
            <a:avLst/>
          </a:prstGeom>
        </p:spPr>
      </p:pic>
    </p:spTree>
    <p:extLst>
      <p:ext uri="{BB962C8B-B14F-4D97-AF65-F5344CB8AC3E}">
        <p14:creationId xmlns:p14="http://schemas.microsoft.com/office/powerpoint/2010/main" val="3386681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2">
            <a:extLst>
              <a:ext uri="{FF2B5EF4-FFF2-40B4-BE49-F238E27FC236}">
                <a16:creationId xmlns="" xmlns:a16="http://schemas.microsoft.com/office/drawing/2014/main" id="{B3E17B5C-2B34-F9CE-A311-200E7BC438C6}"/>
              </a:ext>
            </a:extLst>
          </p:cNvPr>
          <p:cNvGraphicFramePr>
            <a:graphicFrameLocks noGrp="1"/>
          </p:cNvGraphicFramePr>
          <p:nvPr>
            <p:extLst>
              <p:ext uri="{D42A27DB-BD31-4B8C-83A1-F6EECF244321}">
                <p14:modId xmlns:p14="http://schemas.microsoft.com/office/powerpoint/2010/main" val="2159029558"/>
              </p:ext>
            </p:extLst>
          </p:nvPr>
        </p:nvGraphicFramePr>
        <p:xfrm>
          <a:off x="1331640" y="764704"/>
          <a:ext cx="6936432" cy="4768304"/>
        </p:xfrm>
        <a:graphic>
          <a:graphicData uri="http://schemas.openxmlformats.org/drawingml/2006/table">
            <a:tbl>
              <a:tblPr firstRow="1" bandRow="1">
                <a:tableStyleId>{073A0DAA-6AF3-43AB-8588-CEC1D06C72B9}</a:tableStyleId>
              </a:tblPr>
              <a:tblGrid>
                <a:gridCol w="3468216">
                  <a:extLst>
                    <a:ext uri="{9D8B030D-6E8A-4147-A177-3AD203B41FA5}">
                      <a16:colId xmlns="" xmlns:a16="http://schemas.microsoft.com/office/drawing/2014/main" val="883213697"/>
                    </a:ext>
                  </a:extLst>
                </a:gridCol>
                <a:gridCol w="3468216">
                  <a:extLst>
                    <a:ext uri="{9D8B030D-6E8A-4147-A177-3AD203B41FA5}">
                      <a16:colId xmlns="" xmlns:a16="http://schemas.microsoft.com/office/drawing/2014/main" val="113294201"/>
                    </a:ext>
                  </a:extLst>
                </a:gridCol>
              </a:tblGrid>
              <a:tr h="1078794">
                <a:tc>
                  <a:txBody>
                    <a:bodyPr/>
                    <a:lstStyle/>
                    <a:p>
                      <a:pPr algn="ctr"/>
                      <a:r>
                        <a:rPr lang="ar-EG" sz="2800" dirty="0"/>
                        <a:t>التفكير الإبداعي</a:t>
                      </a:r>
                      <a:endParaRPr lang="en-US" sz="2800" dirty="0"/>
                    </a:p>
                  </a:txBody>
                  <a:tcPr/>
                </a:tc>
                <a:tc>
                  <a:txBody>
                    <a:bodyPr/>
                    <a:lstStyle/>
                    <a:p>
                      <a:pPr algn="ctr"/>
                      <a:r>
                        <a:rPr lang="ar-EG" sz="2800" dirty="0"/>
                        <a:t>التفكير الناقد</a:t>
                      </a:r>
                      <a:endParaRPr lang="en-US" sz="2800" dirty="0"/>
                    </a:p>
                  </a:txBody>
                  <a:tcPr/>
                </a:tc>
                <a:extLst>
                  <a:ext uri="{0D108BD9-81ED-4DB2-BD59-A6C34878D82A}">
                    <a16:rowId xmlns="" xmlns:a16="http://schemas.microsoft.com/office/drawing/2014/main" val="4218132583"/>
                  </a:ext>
                </a:extLst>
              </a:tr>
              <a:tr h="3689510">
                <a:tc>
                  <a:txBody>
                    <a:bodyPr/>
                    <a:lstStyle/>
                    <a:p>
                      <a:pPr algn="ctr"/>
                      <a:endParaRPr lang="en-US" sz="2800"/>
                    </a:p>
                  </a:txBody>
                  <a:tcPr/>
                </a:tc>
                <a:tc>
                  <a:txBody>
                    <a:bodyPr/>
                    <a:lstStyle/>
                    <a:p>
                      <a:pPr algn="ctr"/>
                      <a:endParaRPr lang="en-US" sz="2800" dirty="0"/>
                    </a:p>
                  </a:txBody>
                  <a:tcPr/>
                </a:tc>
                <a:extLst>
                  <a:ext uri="{0D108BD9-81ED-4DB2-BD59-A6C34878D82A}">
                    <a16:rowId xmlns="" xmlns:a16="http://schemas.microsoft.com/office/drawing/2014/main" val="326263630"/>
                  </a:ext>
                </a:extLst>
              </a:tr>
            </a:tbl>
          </a:graphicData>
        </a:graphic>
      </p:graphicFrame>
    </p:spTree>
    <p:extLst>
      <p:ext uri="{BB962C8B-B14F-4D97-AF65-F5344CB8AC3E}">
        <p14:creationId xmlns:p14="http://schemas.microsoft.com/office/powerpoint/2010/main" val="21005155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وسيلة الشرح: سهم لأسفل 1">
            <a:extLst>
              <a:ext uri="{FF2B5EF4-FFF2-40B4-BE49-F238E27FC236}">
                <a16:creationId xmlns="" xmlns:a16="http://schemas.microsoft.com/office/drawing/2014/main" id="{BAB46049-4F69-593F-7330-00101897A739}"/>
              </a:ext>
            </a:extLst>
          </p:cNvPr>
          <p:cNvSpPr/>
          <p:nvPr/>
        </p:nvSpPr>
        <p:spPr>
          <a:xfrm>
            <a:off x="899592" y="1700808"/>
            <a:ext cx="7560840" cy="3852428"/>
          </a:xfrm>
          <a:prstGeom prst="downArrowCallout">
            <a:avLst/>
          </a:prstGeom>
        </p:spPr>
        <p:style>
          <a:lnRef idx="1">
            <a:schemeClr val="accent3"/>
          </a:lnRef>
          <a:fillRef idx="2">
            <a:schemeClr val="accent3"/>
          </a:fillRef>
          <a:effectRef idx="1">
            <a:schemeClr val="accent3"/>
          </a:effectRef>
          <a:fontRef idx="minor">
            <a:schemeClr val="dk1"/>
          </a:fontRef>
        </p:style>
        <p:txBody>
          <a:bodyPr rtlCol="0" anchor="ctr"/>
          <a:lstStyle/>
          <a:p>
            <a:r>
              <a:rPr lang="ar-EG" sz="3200" b="1" dirty="0"/>
              <a:t>٢ .يخرج التفكير الإبداعي عادة عن المألوف. ألا ترى في هذا الأمر ما يجعل الإبداع عملي غير ممكنة دوما بسبب المقاومة لكل جديد خارج الإطار؟ </a:t>
            </a:r>
          </a:p>
          <a:p>
            <a:r>
              <a:rPr lang="ar-EG" sz="2400" b="1" dirty="0">
                <a:solidFill>
                  <a:srgbClr val="7030A0"/>
                </a:solidFill>
              </a:rPr>
              <a:t>اكتب فقرة تأليفية في ذلك، واذكر أهم سمات الإبداع، وبين كيف يسهم المبدع في خدمة وطنه وتطويره. </a:t>
            </a:r>
          </a:p>
        </p:txBody>
      </p:sp>
      <p:pic>
        <p:nvPicPr>
          <p:cNvPr id="3" name="صورة 2" descr="62b1af9ca1b79.png"/>
          <p:cNvPicPr>
            <a:picLocks noChangeAspect="1"/>
          </p:cNvPicPr>
          <p:nvPr/>
        </p:nvPicPr>
        <p:blipFill>
          <a:blip r:embed="rId2" cstate="print"/>
          <a:stretch>
            <a:fillRect/>
          </a:stretch>
        </p:blipFill>
        <p:spPr>
          <a:xfrm>
            <a:off x="683568" y="692696"/>
            <a:ext cx="1599436" cy="864096"/>
          </a:xfrm>
          <a:prstGeom prst="rect">
            <a:avLst/>
          </a:prstGeom>
        </p:spPr>
      </p:pic>
    </p:spTree>
    <p:extLst>
      <p:ext uri="{BB962C8B-B14F-4D97-AF65-F5344CB8AC3E}">
        <p14:creationId xmlns:p14="http://schemas.microsoft.com/office/powerpoint/2010/main" val="359035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 xmlns:a16="http://schemas.microsoft.com/office/drawing/2014/main" id="{D5F7E1A6-1041-401F-D67E-D3A269B7B8CE}"/>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300000"/>
                    </a14:imgEffect>
                  </a14:imgLayer>
                </a14:imgProps>
              </a:ext>
            </a:extLst>
          </a:blip>
          <a:stretch>
            <a:fillRect/>
          </a:stretch>
        </p:blipFill>
        <p:spPr>
          <a:xfrm>
            <a:off x="323528" y="650168"/>
            <a:ext cx="8992175" cy="5557664"/>
          </a:xfrm>
          <a:prstGeom prst="rect">
            <a:avLst/>
          </a:prstGeom>
        </p:spPr>
      </p:pic>
      <p:sp>
        <p:nvSpPr>
          <p:cNvPr id="3" name="مربع نص 2">
            <a:extLst>
              <a:ext uri="{FF2B5EF4-FFF2-40B4-BE49-F238E27FC236}">
                <a16:creationId xmlns="" xmlns:a16="http://schemas.microsoft.com/office/drawing/2014/main" id="{C3870AAA-2619-6248-8BE5-105CBC11E4EC}"/>
              </a:ext>
            </a:extLst>
          </p:cNvPr>
          <p:cNvSpPr txBox="1"/>
          <p:nvPr/>
        </p:nvSpPr>
        <p:spPr>
          <a:xfrm rot="21413851">
            <a:off x="2267744" y="2586390"/>
            <a:ext cx="5328592" cy="2187778"/>
          </a:xfrm>
          <a:prstGeom prst="rect">
            <a:avLst/>
          </a:prstGeom>
          <a:noFill/>
        </p:spPr>
        <p:txBody>
          <a:bodyPr wrap="square" rtlCol="0">
            <a:spAutoFit/>
          </a:bodyPr>
          <a:lstStyle/>
          <a:p>
            <a:pPr algn="ctr" rtl="1">
              <a:spcBef>
                <a:spcPts val="0"/>
              </a:spcBef>
              <a:spcAft>
                <a:spcPts val="500"/>
              </a:spcAft>
            </a:pPr>
            <a:r>
              <a:rPr lang="ar-EG" sz="4400" b="1" i="0" u="none" strike="noStrike" dirty="0">
                <a:solidFill>
                  <a:schemeClr val="bg1"/>
                </a:solidFill>
                <a:effectLst/>
                <a:latin typeface="Arial" panose="020B0604020202020204" pitchFamily="34" charset="0"/>
              </a:rPr>
              <a:t>الدرس الثامن</a:t>
            </a:r>
            <a:endParaRPr lang="ar-EG" sz="4400" b="1" dirty="0">
              <a:solidFill>
                <a:schemeClr val="bg1"/>
              </a:solidFill>
              <a:effectLst/>
              <a:latin typeface="Arial" panose="020B0604020202020204" pitchFamily="34" charset="0"/>
            </a:endParaRPr>
          </a:p>
          <a:p>
            <a:pPr algn="ctr" rtl="1">
              <a:spcBef>
                <a:spcPts val="0"/>
              </a:spcBef>
              <a:spcAft>
                <a:spcPts val="500"/>
              </a:spcAft>
            </a:pPr>
            <a:r>
              <a:rPr lang="ar-EG" sz="4400" b="1" i="0" u="none" strike="noStrike" dirty="0">
                <a:solidFill>
                  <a:schemeClr val="bg1"/>
                </a:solidFill>
                <a:latin typeface="Arial" panose="020B0604020202020204" pitchFamily="34" charset="0"/>
              </a:rPr>
              <a:t>التفكير الناقد والتفكير الإبداعي</a:t>
            </a:r>
            <a:endParaRPr lang="ar-EG" sz="4400" b="1" i="0" u="none" strike="noStrike" dirty="0">
              <a:solidFill>
                <a:schemeClr val="bg1"/>
              </a:solidFill>
              <a:effectLst/>
              <a:latin typeface="Arial" panose="020B0604020202020204" pitchFamily="34" charset="0"/>
            </a:endParaRPr>
          </a:p>
        </p:txBody>
      </p:sp>
      <p:pic>
        <p:nvPicPr>
          <p:cNvPr id="4" name="صورة 3" descr="62b1af9ca1b79.png"/>
          <p:cNvPicPr>
            <a:picLocks noChangeAspect="1"/>
          </p:cNvPicPr>
          <p:nvPr/>
        </p:nvPicPr>
        <p:blipFill>
          <a:blip r:embed="rId4" cstate="print"/>
          <a:stretch>
            <a:fillRect/>
          </a:stretch>
        </p:blipFill>
        <p:spPr>
          <a:xfrm>
            <a:off x="683568" y="692696"/>
            <a:ext cx="1599436" cy="864096"/>
          </a:xfrm>
          <a:prstGeom prst="rect">
            <a:avLst/>
          </a:prstGeom>
        </p:spPr>
      </p:pic>
    </p:spTree>
    <p:extLst>
      <p:ext uri="{BB962C8B-B14F-4D97-AF65-F5344CB8AC3E}">
        <p14:creationId xmlns:p14="http://schemas.microsoft.com/office/powerpoint/2010/main" val="3012017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علوية مقصوصة 1">
            <a:extLst>
              <a:ext uri="{FF2B5EF4-FFF2-40B4-BE49-F238E27FC236}">
                <a16:creationId xmlns="" xmlns:a16="http://schemas.microsoft.com/office/drawing/2014/main" id="{BAB46049-4F69-593F-7330-00101897A739}"/>
              </a:ext>
            </a:extLst>
          </p:cNvPr>
          <p:cNvSpPr/>
          <p:nvPr/>
        </p:nvSpPr>
        <p:spPr>
          <a:xfrm>
            <a:off x="791580" y="1052736"/>
            <a:ext cx="7560840" cy="3708412"/>
          </a:xfrm>
          <a:prstGeom prst="snip2Same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ar-EG" sz="3200" b="1" dirty="0"/>
              <a:t>" إن العلم نمط من أنماط المعرفة النقدية، ويجب أن تسهم صفة النقدية هنا بمعنيين: فهي تشير من جهة إلى أن العلم يمارس مراقبة حذرة على خطواته المنهجية الخاصة، ويطبق معايير دقيقة للتأكد من الصلاحية، وتشير من جهة أخرى إلى أن العلم يقوم بصياغة مناهج تمكنه من توسيع حقل معرفته بطريقة ممنهجة ".</a:t>
            </a:r>
            <a:endParaRPr lang="ar-EG" sz="4800" b="1" dirty="0"/>
          </a:p>
        </p:txBody>
      </p:sp>
      <p:sp>
        <p:nvSpPr>
          <p:cNvPr id="4" name="مربع نص 3">
            <a:extLst>
              <a:ext uri="{FF2B5EF4-FFF2-40B4-BE49-F238E27FC236}">
                <a16:creationId xmlns="" xmlns:a16="http://schemas.microsoft.com/office/drawing/2014/main" id="{91483EEE-2CE1-1723-F9DD-3A0981EADA71}"/>
              </a:ext>
            </a:extLst>
          </p:cNvPr>
          <p:cNvSpPr txBox="1"/>
          <p:nvPr/>
        </p:nvSpPr>
        <p:spPr>
          <a:xfrm>
            <a:off x="2411760" y="5373216"/>
            <a:ext cx="4572000" cy="646331"/>
          </a:xfrm>
          <a:prstGeom prst="rect">
            <a:avLst/>
          </a:prstGeom>
          <a:noFill/>
        </p:spPr>
        <p:txBody>
          <a:bodyPr wrap="square">
            <a:spAutoFit/>
          </a:bodyPr>
          <a:lstStyle/>
          <a:p>
            <a:r>
              <a:rPr lang="ar-EG" sz="1800" b="0" i="0" u="none" strike="noStrike" dirty="0">
                <a:solidFill>
                  <a:srgbClr val="87A200"/>
                </a:solidFill>
                <a:effectLst/>
                <a:latin typeface="Arial" panose="020B0604020202020204" pitchFamily="34" charset="0"/>
              </a:rPr>
              <a:t>المصدر: رهانات العقلانية: تحدي العلم والتكنلوجيا بالنسبة إلى الثقافات، </a:t>
            </a:r>
            <a:r>
              <a:rPr lang="ar-EG" sz="1800" b="0" i="0" u="none" strike="noStrike" dirty="0" err="1">
                <a:solidFill>
                  <a:srgbClr val="87A200"/>
                </a:solidFill>
                <a:effectLst/>
                <a:latin typeface="Arial" panose="020B0604020202020204" pitchFamily="34" charset="0"/>
              </a:rPr>
              <a:t>چون</a:t>
            </a:r>
            <a:r>
              <a:rPr lang="ar-EG" sz="1800" b="0" i="0" u="none" strike="noStrike" dirty="0">
                <a:solidFill>
                  <a:srgbClr val="87A200"/>
                </a:solidFill>
                <a:effectLst/>
                <a:latin typeface="Arial" panose="020B0604020202020204" pitchFamily="34" charset="0"/>
              </a:rPr>
              <a:t> </a:t>
            </a:r>
            <a:r>
              <a:rPr lang="ar-EG" sz="1800" b="0" i="0" u="none" strike="noStrike" dirty="0" err="1">
                <a:solidFill>
                  <a:srgbClr val="87A200"/>
                </a:solidFill>
                <a:effectLst/>
                <a:latin typeface="Arial" panose="020B0604020202020204" pitchFamily="34" charset="0"/>
              </a:rPr>
              <a:t>لادرار</a:t>
            </a:r>
            <a:r>
              <a:rPr lang="ar-EG" sz="1800" b="0" i="0" u="none" strike="noStrike" dirty="0">
                <a:solidFill>
                  <a:srgbClr val="87A200"/>
                </a:solidFill>
                <a:effectLst/>
                <a:latin typeface="Arial" panose="020B0604020202020204" pitchFamily="34" charset="0"/>
              </a:rPr>
              <a:t>، ۱۹۷۷م </a:t>
            </a:r>
            <a:endParaRPr lang="en-US" dirty="0"/>
          </a:p>
        </p:txBody>
      </p:sp>
    </p:spTree>
    <p:extLst>
      <p:ext uri="{BB962C8B-B14F-4D97-AF65-F5344CB8AC3E}">
        <p14:creationId xmlns:p14="http://schemas.microsoft.com/office/powerpoint/2010/main" val="2845733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مستديرة 1">
            <a:extLst>
              <a:ext uri="{FF2B5EF4-FFF2-40B4-BE49-F238E27FC236}">
                <a16:creationId xmlns="" xmlns:a16="http://schemas.microsoft.com/office/drawing/2014/main" id="{FE4AEFD0-0D84-D787-DCB6-5FBD693306AF}"/>
              </a:ext>
            </a:extLst>
          </p:cNvPr>
          <p:cNvSpPr/>
          <p:nvPr/>
        </p:nvSpPr>
        <p:spPr>
          <a:xfrm>
            <a:off x="1331640" y="620688"/>
            <a:ext cx="6696744" cy="108012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rtl="1">
              <a:spcBef>
                <a:spcPts val="0"/>
              </a:spcBef>
              <a:spcAft>
                <a:spcPts val="500"/>
              </a:spcAft>
            </a:pPr>
            <a:r>
              <a:rPr lang="ar-EG" sz="2800" b="1" i="0" u="none" strike="noStrike" dirty="0">
                <a:solidFill>
                  <a:schemeClr val="bg1"/>
                </a:solidFill>
                <a:effectLst/>
                <a:latin typeface="Arial" panose="020B0604020202020204" pitchFamily="34" charset="0"/>
              </a:rPr>
              <a:t>كيف تفهم علاقة التفكير الناقد بالمنهج العلمي حسب النص؟</a:t>
            </a:r>
            <a:endParaRPr lang="ar-EG" sz="2800" b="1" dirty="0">
              <a:solidFill>
                <a:schemeClr val="bg1"/>
              </a:solidFill>
              <a:effectLst/>
            </a:endParaRPr>
          </a:p>
        </p:txBody>
      </p:sp>
    </p:spTree>
    <p:extLst>
      <p:ext uri="{BB962C8B-B14F-4D97-AF65-F5344CB8AC3E}">
        <p14:creationId xmlns:p14="http://schemas.microsoft.com/office/powerpoint/2010/main" val="295906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مستديرة 1">
            <a:extLst>
              <a:ext uri="{FF2B5EF4-FFF2-40B4-BE49-F238E27FC236}">
                <a16:creationId xmlns="" xmlns:a16="http://schemas.microsoft.com/office/drawing/2014/main" id="{FE4AEFD0-0D84-D787-DCB6-5FBD693306AF}"/>
              </a:ext>
            </a:extLst>
          </p:cNvPr>
          <p:cNvSpPr/>
          <p:nvPr/>
        </p:nvSpPr>
        <p:spPr>
          <a:xfrm>
            <a:off x="1331640" y="620688"/>
            <a:ext cx="6696744" cy="1944216"/>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r>
              <a:rPr lang="ar-EG" sz="2400" b="1" dirty="0"/>
              <a:t>۲. اذكر أمثلة من تاريخ العلم تظهر فيها التحولات المنهجية التي عرفتها نتيجة ممارسته للتفكير الناقد. العلوم الطبيعية واستعمالها للمنهج.</a:t>
            </a:r>
            <a:endParaRPr lang="ar-EG" sz="3600" b="1" dirty="0"/>
          </a:p>
        </p:txBody>
      </p:sp>
    </p:spTree>
    <p:extLst>
      <p:ext uri="{BB962C8B-B14F-4D97-AF65-F5344CB8AC3E}">
        <p14:creationId xmlns:p14="http://schemas.microsoft.com/office/powerpoint/2010/main" val="691977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مستديرة 1">
            <a:extLst>
              <a:ext uri="{FF2B5EF4-FFF2-40B4-BE49-F238E27FC236}">
                <a16:creationId xmlns="" xmlns:a16="http://schemas.microsoft.com/office/drawing/2014/main" id="{FE4AEFD0-0D84-D787-DCB6-5FBD693306AF}"/>
              </a:ext>
            </a:extLst>
          </p:cNvPr>
          <p:cNvSpPr/>
          <p:nvPr/>
        </p:nvSpPr>
        <p:spPr>
          <a:xfrm>
            <a:off x="1331640" y="620688"/>
            <a:ext cx="6696744" cy="1944216"/>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r>
              <a:rPr lang="ar-EG" sz="2400" b="1" dirty="0"/>
              <a:t>العلوم الرياضية واستعمالها للمنهج</a:t>
            </a:r>
            <a:endParaRPr lang="ar-EG" sz="3600" b="1" dirty="0"/>
          </a:p>
        </p:txBody>
      </p:sp>
    </p:spTree>
    <p:extLst>
      <p:ext uri="{BB962C8B-B14F-4D97-AF65-F5344CB8AC3E}">
        <p14:creationId xmlns:p14="http://schemas.microsoft.com/office/powerpoint/2010/main" val="2251495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 xmlns:a16="http://schemas.microsoft.com/office/drawing/2014/main" id="{94845EDB-9022-476C-F7D1-2284CA315569}"/>
              </a:ext>
            </a:extLst>
          </p:cNvPr>
          <p:cNvSpPr txBox="1"/>
          <p:nvPr/>
        </p:nvSpPr>
        <p:spPr>
          <a:xfrm>
            <a:off x="1664804" y="1268760"/>
            <a:ext cx="5814392" cy="2249334"/>
          </a:xfrm>
          <a:prstGeom prst="rect">
            <a:avLst/>
          </a:prstGeom>
          <a:noFill/>
        </p:spPr>
        <p:txBody>
          <a:bodyPr wrap="square">
            <a:spAutoFit/>
          </a:bodyPr>
          <a:lstStyle/>
          <a:p>
            <a:pPr algn="r" rtl="1">
              <a:spcBef>
                <a:spcPts val="0"/>
              </a:spcBef>
              <a:spcAft>
                <a:spcPts val="500"/>
              </a:spcAft>
            </a:pPr>
            <a:r>
              <a:rPr lang="ar-EG" sz="3600" b="1" i="0" u="none" strike="noStrike" dirty="0">
                <a:solidFill>
                  <a:srgbClr val="713B00"/>
                </a:solidFill>
                <a:effectLst/>
                <a:latin typeface="Arial" panose="020B0604020202020204" pitchFamily="34" charset="0"/>
              </a:rPr>
              <a:t>ثم سألبس قبعة التفكير السوداء</a:t>
            </a:r>
            <a:r>
              <a:rPr lang="en-US" sz="3600" b="1" i="0" u="none" strike="noStrike" dirty="0">
                <a:solidFill>
                  <a:srgbClr val="713B00"/>
                </a:solidFill>
                <a:effectLst/>
                <a:latin typeface="Arial" panose="020B0604020202020204" pitchFamily="34" charset="0"/>
              </a:rPr>
              <a:t>  </a:t>
            </a:r>
            <a:r>
              <a:rPr lang="ar-EG" sz="3600" b="1" i="0" u="none" strike="noStrike" dirty="0">
                <a:solidFill>
                  <a:srgbClr val="713B00"/>
                </a:solidFill>
                <a:effectLst/>
                <a:latin typeface="Arial" panose="020B0604020202020204" pitchFamily="34" charset="0"/>
              </a:rPr>
              <a:t>لأستشرف</a:t>
            </a:r>
            <a:endParaRPr lang="ar-EG" sz="5400" b="1" dirty="0">
              <a:effectLst/>
            </a:endParaRPr>
          </a:p>
          <a:p>
            <a:r>
              <a:rPr lang="ar-EG" sz="3200" dirty="0"/>
              <a:t/>
            </a:r>
            <a:br>
              <a:rPr lang="ar-EG" sz="3200" dirty="0"/>
            </a:br>
            <a:endParaRPr lang="en-US" sz="3200" b="1" dirty="0"/>
          </a:p>
        </p:txBody>
      </p:sp>
      <p:sp>
        <p:nvSpPr>
          <p:cNvPr id="8" name="مربع نص 7">
            <a:extLst>
              <a:ext uri="{FF2B5EF4-FFF2-40B4-BE49-F238E27FC236}">
                <a16:creationId xmlns="" xmlns:a16="http://schemas.microsoft.com/office/drawing/2014/main" id="{02908190-D9A0-598B-178E-49AA08AF61E2}"/>
              </a:ext>
            </a:extLst>
          </p:cNvPr>
          <p:cNvSpPr txBox="1"/>
          <p:nvPr/>
        </p:nvSpPr>
        <p:spPr>
          <a:xfrm>
            <a:off x="1547664" y="4221088"/>
            <a:ext cx="6552728" cy="646331"/>
          </a:xfrm>
          <a:prstGeom prst="rect">
            <a:avLst/>
          </a:prstGeom>
          <a:noFill/>
        </p:spPr>
        <p:txBody>
          <a:bodyPr wrap="square" rtlCol="0">
            <a:spAutoFit/>
          </a:bodyPr>
          <a:lstStyle/>
          <a:p>
            <a:r>
              <a:rPr lang="ar-EG" dirty="0"/>
              <a:t>....................................................................................................................................................................................................</a:t>
            </a:r>
            <a:endParaRPr lang="en-US" dirty="0"/>
          </a:p>
        </p:txBody>
      </p:sp>
      <p:pic>
        <p:nvPicPr>
          <p:cNvPr id="5" name="صورة 4">
            <a:extLst>
              <a:ext uri="{FF2B5EF4-FFF2-40B4-BE49-F238E27FC236}">
                <a16:creationId xmlns="" xmlns:a16="http://schemas.microsoft.com/office/drawing/2014/main" id="{64B301EC-4047-14F1-7DCA-BA2E9C9746AB}"/>
              </a:ext>
            </a:extLst>
          </p:cNvPr>
          <p:cNvPicPr>
            <a:picLocks noChangeAspect="1"/>
          </p:cNvPicPr>
          <p:nvPr/>
        </p:nvPicPr>
        <p:blipFill>
          <a:blip r:embed="rId2" cstate="print"/>
          <a:stretch>
            <a:fillRect/>
          </a:stretch>
        </p:blipFill>
        <p:spPr>
          <a:xfrm>
            <a:off x="4211960" y="2132056"/>
            <a:ext cx="1476548" cy="1392970"/>
          </a:xfrm>
          <a:prstGeom prst="rect">
            <a:avLst/>
          </a:prstGeom>
        </p:spPr>
      </p:pic>
      <p:pic>
        <p:nvPicPr>
          <p:cNvPr id="6" name="صورة 5" descr="62b1af9ca1b79.png"/>
          <p:cNvPicPr>
            <a:picLocks noChangeAspect="1"/>
          </p:cNvPicPr>
          <p:nvPr/>
        </p:nvPicPr>
        <p:blipFill>
          <a:blip r:embed="rId3" cstate="print"/>
          <a:stretch>
            <a:fillRect/>
          </a:stretch>
        </p:blipFill>
        <p:spPr>
          <a:xfrm>
            <a:off x="683568" y="692696"/>
            <a:ext cx="1599436" cy="864096"/>
          </a:xfrm>
          <a:prstGeom prst="rect">
            <a:avLst/>
          </a:prstGeom>
        </p:spPr>
      </p:pic>
    </p:spTree>
    <p:extLst>
      <p:ext uri="{BB962C8B-B14F-4D97-AF65-F5344CB8AC3E}">
        <p14:creationId xmlns:p14="http://schemas.microsoft.com/office/powerpoint/2010/main" val="201854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مستديرة 1">
            <a:extLst>
              <a:ext uri="{FF2B5EF4-FFF2-40B4-BE49-F238E27FC236}">
                <a16:creationId xmlns="" xmlns:a16="http://schemas.microsoft.com/office/drawing/2014/main" id="{FE4AEFD0-0D84-D787-DCB6-5FBD693306AF}"/>
              </a:ext>
            </a:extLst>
          </p:cNvPr>
          <p:cNvSpPr/>
          <p:nvPr/>
        </p:nvSpPr>
        <p:spPr>
          <a:xfrm>
            <a:off x="1331640" y="620688"/>
            <a:ext cx="6696744" cy="1368152"/>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r>
              <a:rPr lang="ar-EG" sz="2800" b="1" dirty="0"/>
              <a:t>٣. اذكر أمثلة من تاريخ العلوم البيان التحولات التي حدثت في العلوم التالية: </a:t>
            </a:r>
            <a:endParaRPr lang="ar-EG" sz="3600" b="1" dirty="0"/>
          </a:p>
        </p:txBody>
      </p:sp>
      <p:sp>
        <p:nvSpPr>
          <p:cNvPr id="3" name="شكل بيضاوي 2">
            <a:extLst>
              <a:ext uri="{FF2B5EF4-FFF2-40B4-BE49-F238E27FC236}">
                <a16:creationId xmlns="" xmlns:a16="http://schemas.microsoft.com/office/drawing/2014/main" id="{527C73F9-114B-9B7F-B489-335051C92210}"/>
              </a:ext>
            </a:extLst>
          </p:cNvPr>
          <p:cNvSpPr/>
          <p:nvPr/>
        </p:nvSpPr>
        <p:spPr>
          <a:xfrm>
            <a:off x="6588224" y="2780928"/>
            <a:ext cx="1512168" cy="216024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ar-EG" sz="3600" b="1" dirty="0"/>
              <a:t>علم الفلك</a:t>
            </a:r>
            <a:endParaRPr lang="en-US" sz="3600" b="1" dirty="0"/>
          </a:p>
        </p:txBody>
      </p:sp>
      <p:pic>
        <p:nvPicPr>
          <p:cNvPr id="4" name="صورة 3" descr="62b1af9ca1b79.png"/>
          <p:cNvPicPr>
            <a:picLocks noChangeAspect="1"/>
          </p:cNvPicPr>
          <p:nvPr/>
        </p:nvPicPr>
        <p:blipFill>
          <a:blip r:embed="rId2" cstate="print"/>
          <a:stretch>
            <a:fillRect/>
          </a:stretch>
        </p:blipFill>
        <p:spPr>
          <a:xfrm>
            <a:off x="683568" y="5301208"/>
            <a:ext cx="1599436" cy="864096"/>
          </a:xfrm>
          <a:prstGeom prst="rect">
            <a:avLst/>
          </a:prstGeom>
        </p:spPr>
      </p:pic>
    </p:spTree>
    <p:extLst>
      <p:ext uri="{BB962C8B-B14F-4D97-AF65-F5344CB8AC3E}">
        <p14:creationId xmlns:p14="http://schemas.microsoft.com/office/powerpoint/2010/main" val="2706005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مستديرة 1">
            <a:extLst>
              <a:ext uri="{FF2B5EF4-FFF2-40B4-BE49-F238E27FC236}">
                <a16:creationId xmlns="" xmlns:a16="http://schemas.microsoft.com/office/drawing/2014/main" id="{FE4AEFD0-0D84-D787-DCB6-5FBD693306AF}"/>
              </a:ext>
            </a:extLst>
          </p:cNvPr>
          <p:cNvSpPr/>
          <p:nvPr/>
        </p:nvSpPr>
        <p:spPr>
          <a:xfrm>
            <a:off x="1331640" y="620688"/>
            <a:ext cx="6696744" cy="1368152"/>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r>
              <a:rPr lang="ar-EG" sz="2800" b="1" dirty="0"/>
              <a:t>٣. اذكر أمثلة من تاريخ العلوم البيان التحولات التي حدثت في العلوم التالية: </a:t>
            </a:r>
            <a:endParaRPr lang="ar-EG" sz="3600" b="1" dirty="0"/>
          </a:p>
        </p:txBody>
      </p:sp>
      <p:sp>
        <p:nvSpPr>
          <p:cNvPr id="3" name="شكل بيضاوي 2">
            <a:extLst>
              <a:ext uri="{FF2B5EF4-FFF2-40B4-BE49-F238E27FC236}">
                <a16:creationId xmlns="" xmlns:a16="http://schemas.microsoft.com/office/drawing/2014/main" id="{527C73F9-114B-9B7F-B489-335051C92210}"/>
              </a:ext>
            </a:extLst>
          </p:cNvPr>
          <p:cNvSpPr/>
          <p:nvPr/>
        </p:nvSpPr>
        <p:spPr>
          <a:xfrm>
            <a:off x="6228184" y="2780928"/>
            <a:ext cx="1872208" cy="216024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ar-EG" sz="3600" b="1" dirty="0"/>
              <a:t>علم الفيزياء</a:t>
            </a:r>
            <a:endParaRPr lang="en-US" sz="3600" b="1" dirty="0"/>
          </a:p>
        </p:txBody>
      </p:sp>
      <p:pic>
        <p:nvPicPr>
          <p:cNvPr id="4" name="صورة 3" descr="62b1af9ca1b79.png"/>
          <p:cNvPicPr>
            <a:picLocks noChangeAspect="1"/>
          </p:cNvPicPr>
          <p:nvPr/>
        </p:nvPicPr>
        <p:blipFill>
          <a:blip r:embed="rId2" cstate="print"/>
          <a:stretch>
            <a:fillRect/>
          </a:stretch>
        </p:blipFill>
        <p:spPr>
          <a:xfrm>
            <a:off x="683568" y="5373216"/>
            <a:ext cx="1599436" cy="864096"/>
          </a:xfrm>
          <a:prstGeom prst="rect">
            <a:avLst/>
          </a:prstGeom>
        </p:spPr>
      </p:pic>
    </p:spTree>
    <p:extLst>
      <p:ext uri="{BB962C8B-B14F-4D97-AF65-F5344CB8AC3E}">
        <p14:creationId xmlns:p14="http://schemas.microsoft.com/office/powerpoint/2010/main" val="2738630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مستديرة 1">
            <a:extLst>
              <a:ext uri="{FF2B5EF4-FFF2-40B4-BE49-F238E27FC236}">
                <a16:creationId xmlns="" xmlns:a16="http://schemas.microsoft.com/office/drawing/2014/main" id="{FE4AEFD0-0D84-D787-DCB6-5FBD693306AF}"/>
              </a:ext>
            </a:extLst>
          </p:cNvPr>
          <p:cNvSpPr/>
          <p:nvPr/>
        </p:nvSpPr>
        <p:spPr>
          <a:xfrm>
            <a:off x="1331640" y="620688"/>
            <a:ext cx="6696744" cy="1368152"/>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r>
              <a:rPr lang="ar-EG" sz="2800" b="1" dirty="0"/>
              <a:t>٣. اذكر أمثلة من تاريخ العلوم البيان التحولات التي حدثت في العلوم التالية: </a:t>
            </a:r>
            <a:endParaRPr lang="ar-EG" sz="3600" b="1" dirty="0"/>
          </a:p>
        </p:txBody>
      </p:sp>
      <p:sp>
        <p:nvSpPr>
          <p:cNvPr id="3" name="شكل بيضاوي 2">
            <a:extLst>
              <a:ext uri="{FF2B5EF4-FFF2-40B4-BE49-F238E27FC236}">
                <a16:creationId xmlns="" xmlns:a16="http://schemas.microsoft.com/office/drawing/2014/main" id="{527C73F9-114B-9B7F-B489-335051C92210}"/>
              </a:ext>
            </a:extLst>
          </p:cNvPr>
          <p:cNvSpPr/>
          <p:nvPr/>
        </p:nvSpPr>
        <p:spPr>
          <a:xfrm>
            <a:off x="5796136" y="2348880"/>
            <a:ext cx="2664296" cy="216024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ar-EG" sz="3600" b="1" dirty="0"/>
              <a:t>علم الرياضيات</a:t>
            </a:r>
            <a:endParaRPr lang="en-US" sz="3600" b="1" dirty="0"/>
          </a:p>
        </p:txBody>
      </p:sp>
      <p:pic>
        <p:nvPicPr>
          <p:cNvPr id="4" name="صورة 3" descr="62b1af9ca1b79.png"/>
          <p:cNvPicPr>
            <a:picLocks noChangeAspect="1"/>
          </p:cNvPicPr>
          <p:nvPr/>
        </p:nvPicPr>
        <p:blipFill>
          <a:blip r:embed="rId2" cstate="print"/>
          <a:stretch>
            <a:fillRect/>
          </a:stretch>
        </p:blipFill>
        <p:spPr>
          <a:xfrm>
            <a:off x="683568" y="5373216"/>
            <a:ext cx="1599436" cy="864096"/>
          </a:xfrm>
          <a:prstGeom prst="rect">
            <a:avLst/>
          </a:prstGeom>
        </p:spPr>
      </p:pic>
    </p:spTree>
    <p:extLst>
      <p:ext uri="{BB962C8B-B14F-4D97-AF65-F5344CB8AC3E}">
        <p14:creationId xmlns:p14="http://schemas.microsoft.com/office/powerpoint/2010/main" val="105621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مستديرة 1">
            <a:extLst>
              <a:ext uri="{FF2B5EF4-FFF2-40B4-BE49-F238E27FC236}">
                <a16:creationId xmlns="" xmlns:a16="http://schemas.microsoft.com/office/drawing/2014/main" id="{FE4AEFD0-0D84-D787-DCB6-5FBD693306AF}"/>
              </a:ext>
            </a:extLst>
          </p:cNvPr>
          <p:cNvSpPr/>
          <p:nvPr/>
        </p:nvSpPr>
        <p:spPr>
          <a:xfrm>
            <a:off x="1331640" y="620688"/>
            <a:ext cx="6696744" cy="1368152"/>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r>
              <a:rPr lang="ar-EG" sz="2800" b="1" dirty="0"/>
              <a:t>4. استعن بالنص وبإجاباتك عن الأسئلة السابقة، وحرر فقرة قصيرة توجز فيها كيف يكون التفكير العلمي</a:t>
            </a:r>
            <a:endParaRPr lang="ar-EG" sz="4000" b="1" dirty="0"/>
          </a:p>
        </p:txBody>
      </p:sp>
      <p:pic>
        <p:nvPicPr>
          <p:cNvPr id="3" name="صورة 2" descr="62b1af9ca1b79.png"/>
          <p:cNvPicPr>
            <a:picLocks noChangeAspect="1"/>
          </p:cNvPicPr>
          <p:nvPr/>
        </p:nvPicPr>
        <p:blipFill>
          <a:blip r:embed="rId2" cstate="print"/>
          <a:stretch>
            <a:fillRect/>
          </a:stretch>
        </p:blipFill>
        <p:spPr>
          <a:xfrm>
            <a:off x="683568" y="5373216"/>
            <a:ext cx="1599436" cy="864096"/>
          </a:xfrm>
          <a:prstGeom prst="rect">
            <a:avLst/>
          </a:prstGeom>
        </p:spPr>
      </p:pic>
    </p:spTree>
    <p:extLst>
      <p:ext uri="{BB962C8B-B14F-4D97-AF65-F5344CB8AC3E}">
        <p14:creationId xmlns:p14="http://schemas.microsoft.com/office/powerpoint/2010/main" val="1435932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 xmlns:a16="http://schemas.microsoft.com/office/drawing/2014/main" id="{D5F7E1A6-1041-401F-D67E-D3A269B7B8CE}"/>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300000"/>
                    </a14:imgEffect>
                  </a14:imgLayer>
                </a14:imgProps>
              </a:ext>
            </a:extLst>
          </a:blip>
          <a:stretch>
            <a:fillRect/>
          </a:stretch>
        </p:blipFill>
        <p:spPr>
          <a:xfrm>
            <a:off x="323528" y="650168"/>
            <a:ext cx="8992175" cy="5557664"/>
          </a:xfrm>
          <a:prstGeom prst="rect">
            <a:avLst/>
          </a:prstGeom>
        </p:spPr>
      </p:pic>
      <p:sp>
        <p:nvSpPr>
          <p:cNvPr id="3" name="مربع نص 2">
            <a:extLst>
              <a:ext uri="{FF2B5EF4-FFF2-40B4-BE49-F238E27FC236}">
                <a16:creationId xmlns="" xmlns:a16="http://schemas.microsoft.com/office/drawing/2014/main" id="{C3870AAA-2619-6248-8BE5-105CBC11E4EC}"/>
              </a:ext>
            </a:extLst>
          </p:cNvPr>
          <p:cNvSpPr txBox="1"/>
          <p:nvPr/>
        </p:nvSpPr>
        <p:spPr>
          <a:xfrm rot="21413851">
            <a:off x="2267744" y="2924944"/>
            <a:ext cx="5328592" cy="1510670"/>
          </a:xfrm>
          <a:prstGeom prst="rect">
            <a:avLst/>
          </a:prstGeom>
          <a:noFill/>
        </p:spPr>
        <p:txBody>
          <a:bodyPr wrap="square" rtlCol="0">
            <a:spAutoFit/>
          </a:bodyPr>
          <a:lstStyle/>
          <a:p>
            <a:pPr algn="ctr" rtl="1">
              <a:spcBef>
                <a:spcPts val="0"/>
              </a:spcBef>
              <a:spcAft>
                <a:spcPts val="500"/>
              </a:spcAft>
            </a:pPr>
            <a:r>
              <a:rPr lang="ar-EG" sz="4400" b="1" i="0" u="none" strike="noStrike" dirty="0">
                <a:solidFill>
                  <a:schemeClr val="bg1"/>
                </a:solidFill>
                <a:effectLst/>
                <a:latin typeface="Arial" panose="020B0604020202020204" pitchFamily="34" charset="0"/>
              </a:rPr>
              <a:t>الدرس التاسع</a:t>
            </a:r>
            <a:endParaRPr lang="ar-EG" sz="4400" b="1" dirty="0">
              <a:solidFill>
                <a:schemeClr val="bg1"/>
              </a:solidFill>
              <a:effectLst/>
              <a:latin typeface="Arial" panose="020B0604020202020204" pitchFamily="34" charset="0"/>
            </a:endParaRPr>
          </a:p>
          <a:p>
            <a:pPr algn="ctr" rtl="1">
              <a:spcBef>
                <a:spcPts val="0"/>
              </a:spcBef>
              <a:spcAft>
                <a:spcPts val="500"/>
              </a:spcAft>
            </a:pPr>
            <a:r>
              <a:rPr lang="ar-EG" sz="4400" b="1" i="0" u="none" strike="noStrike" dirty="0">
                <a:solidFill>
                  <a:schemeClr val="bg1"/>
                </a:solidFill>
                <a:latin typeface="Arial" panose="020B0604020202020204" pitchFamily="34" charset="0"/>
              </a:rPr>
              <a:t>التفكير الناقد والفكر الضال</a:t>
            </a:r>
            <a:endParaRPr lang="ar-EG" sz="4400" b="1" i="0" u="none" strike="noStrike" dirty="0">
              <a:solidFill>
                <a:schemeClr val="bg1"/>
              </a:solidFill>
              <a:effectLst/>
              <a:latin typeface="Arial" panose="020B0604020202020204" pitchFamily="34" charset="0"/>
            </a:endParaRPr>
          </a:p>
        </p:txBody>
      </p:sp>
      <p:pic>
        <p:nvPicPr>
          <p:cNvPr id="4" name="صورة 3" descr="62b1af9ca1b79.png"/>
          <p:cNvPicPr>
            <a:picLocks noChangeAspect="1"/>
          </p:cNvPicPr>
          <p:nvPr/>
        </p:nvPicPr>
        <p:blipFill>
          <a:blip r:embed="rId4" cstate="print"/>
          <a:stretch>
            <a:fillRect/>
          </a:stretch>
        </p:blipFill>
        <p:spPr>
          <a:xfrm>
            <a:off x="683568" y="692696"/>
            <a:ext cx="1599436" cy="864096"/>
          </a:xfrm>
          <a:prstGeom prst="rect">
            <a:avLst/>
          </a:prstGeom>
        </p:spPr>
      </p:pic>
    </p:spTree>
    <p:extLst>
      <p:ext uri="{BB962C8B-B14F-4D97-AF65-F5344CB8AC3E}">
        <p14:creationId xmlns:p14="http://schemas.microsoft.com/office/powerpoint/2010/main" val="1146371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علوية مقصوصة 1">
            <a:extLst>
              <a:ext uri="{FF2B5EF4-FFF2-40B4-BE49-F238E27FC236}">
                <a16:creationId xmlns="" xmlns:a16="http://schemas.microsoft.com/office/drawing/2014/main" id="{BAB46049-4F69-593F-7330-00101897A739}"/>
              </a:ext>
            </a:extLst>
          </p:cNvPr>
          <p:cNvSpPr/>
          <p:nvPr/>
        </p:nvSpPr>
        <p:spPr>
          <a:xfrm>
            <a:off x="791580" y="1052736"/>
            <a:ext cx="7560840" cy="1872208"/>
          </a:xfrm>
          <a:prstGeom prst="snip2Same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EG" sz="3200" b="1" dirty="0"/>
              <a:t>. " إن دعاية الجماعات المتطرفة لا تنشط إلا في البيئة الراكدة ثقافيا واجتماعيا " .</a:t>
            </a:r>
            <a:endParaRPr lang="ar-EG" sz="4800" b="1" dirty="0"/>
          </a:p>
          <a:p>
            <a:pPr algn="ctr"/>
            <a:r>
              <a:rPr lang="ar-EG" sz="3200" b="1" dirty="0"/>
              <a:t>هل تتفق أو لا تتفق مع العبارة السابقة مع ذكر السبب.</a:t>
            </a:r>
            <a:endParaRPr lang="ar-EG" sz="4800" b="1" dirty="0"/>
          </a:p>
        </p:txBody>
      </p:sp>
      <p:pic>
        <p:nvPicPr>
          <p:cNvPr id="3" name="صورة 2" descr="62b1af9ca1b79.png"/>
          <p:cNvPicPr>
            <a:picLocks noChangeAspect="1"/>
          </p:cNvPicPr>
          <p:nvPr/>
        </p:nvPicPr>
        <p:blipFill>
          <a:blip r:embed="rId2" cstate="print"/>
          <a:stretch>
            <a:fillRect/>
          </a:stretch>
        </p:blipFill>
        <p:spPr>
          <a:xfrm>
            <a:off x="611560" y="5301208"/>
            <a:ext cx="1599436" cy="864096"/>
          </a:xfrm>
          <a:prstGeom prst="rect">
            <a:avLst/>
          </a:prstGeom>
        </p:spPr>
      </p:pic>
    </p:spTree>
    <p:extLst>
      <p:ext uri="{BB962C8B-B14F-4D97-AF65-F5344CB8AC3E}">
        <p14:creationId xmlns:p14="http://schemas.microsoft.com/office/powerpoint/2010/main" val="1734244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علوية مقصوصة 1">
            <a:extLst>
              <a:ext uri="{FF2B5EF4-FFF2-40B4-BE49-F238E27FC236}">
                <a16:creationId xmlns="" xmlns:a16="http://schemas.microsoft.com/office/drawing/2014/main" id="{BAB46049-4F69-593F-7330-00101897A739}"/>
              </a:ext>
            </a:extLst>
          </p:cNvPr>
          <p:cNvSpPr/>
          <p:nvPr/>
        </p:nvSpPr>
        <p:spPr>
          <a:xfrm>
            <a:off x="791580" y="1052736"/>
            <a:ext cx="7560840" cy="1872208"/>
          </a:xfrm>
          <a:prstGeom prst="snip2Same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ar-EG" sz="2800" b="1" dirty="0"/>
              <a:t>۲. يمتلك المفكر الناقد صفات تجعله محصنا ضد كل أفكار التطرف وأشكال العنف. بين بعض صفات المفكر الناقد وتأثير تلك الصفات على سلوك الفرد وذلك برفض كل أشكال التطرف والعنف.</a:t>
            </a:r>
            <a:endParaRPr lang="ar-EG" sz="4400" b="1" dirty="0"/>
          </a:p>
        </p:txBody>
      </p:sp>
      <p:pic>
        <p:nvPicPr>
          <p:cNvPr id="3" name="صورة 2" descr="62b1af9ca1b79.png"/>
          <p:cNvPicPr>
            <a:picLocks noChangeAspect="1"/>
          </p:cNvPicPr>
          <p:nvPr/>
        </p:nvPicPr>
        <p:blipFill>
          <a:blip r:embed="rId2" cstate="print"/>
          <a:stretch>
            <a:fillRect/>
          </a:stretch>
        </p:blipFill>
        <p:spPr>
          <a:xfrm>
            <a:off x="683568" y="5373216"/>
            <a:ext cx="1599436" cy="864096"/>
          </a:xfrm>
          <a:prstGeom prst="rect">
            <a:avLst/>
          </a:prstGeom>
        </p:spPr>
      </p:pic>
    </p:spTree>
    <p:extLst>
      <p:ext uri="{BB962C8B-B14F-4D97-AF65-F5344CB8AC3E}">
        <p14:creationId xmlns:p14="http://schemas.microsoft.com/office/powerpoint/2010/main" val="165593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2">
            <a:extLst>
              <a:ext uri="{FF2B5EF4-FFF2-40B4-BE49-F238E27FC236}">
                <a16:creationId xmlns="" xmlns:a16="http://schemas.microsoft.com/office/drawing/2014/main" id="{9E9922A6-052E-CD5A-0668-C941DE2216CC}"/>
              </a:ext>
            </a:extLst>
          </p:cNvPr>
          <p:cNvGraphicFramePr>
            <a:graphicFrameLocks noGrp="1"/>
          </p:cNvGraphicFramePr>
          <p:nvPr>
            <p:extLst>
              <p:ext uri="{D42A27DB-BD31-4B8C-83A1-F6EECF244321}">
                <p14:modId xmlns:p14="http://schemas.microsoft.com/office/powerpoint/2010/main" val="716811366"/>
              </p:ext>
            </p:extLst>
          </p:nvPr>
        </p:nvGraphicFramePr>
        <p:xfrm>
          <a:off x="899592" y="620688"/>
          <a:ext cx="7560840" cy="5760640"/>
        </p:xfrm>
        <a:graphic>
          <a:graphicData uri="http://schemas.openxmlformats.org/drawingml/2006/table">
            <a:tbl>
              <a:tblPr firstRow="1" bandRow="1">
                <a:tableStyleId>{21E4AEA4-8DFA-4A89-87EB-49C32662AFE0}</a:tableStyleId>
              </a:tblPr>
              <a:tblGrid>
                <a:gridCol w="5760640">
                  <a:extLst>
                    <a:ext uri="{9D8B030D-6E8A-4147-A177-3AD203B41FA5}">
                      <a16:colId xmlns="" xmlns:a16="http://schemas.microsoft.com/office/drawing/2014/main" val="1945129982"/>
                    </a:ext>
                  </a:extLst>
                </a:gridCol>
                <a:gridCol w="1800200">
                  <a:extLst>
                    <a:ext uri="{9D8B030D-6E8A-4147-A177-3AD203B41FA5}">
                      <a16:colId xmlns="" xmlns:a16="http://schemas.microsoft.com/office/drawing/2014/main" val="2803236730"/>
                    </a:ext>
                  </a:extLst>
                </a:gridCol>
              </a:tblGrid>
              <a:tr h="720080">
                <a:tc>
                  <a:txBody>
                    <a:bodyPr/>
                    <a:lstStyle/>
                    <a:p>
                      <a:r>
                        <a:rPr lang="ar-EG" dirty="0"/>
                        <a:t>التأثير على سلوك الفرد برفض كل أشكال التطرف والعنف</a:t>
                      </a:r>
                      <a:endParaRPr lang="en-US" dirty="0"/>
                    </a:p>
                  </a:txBody>
                  <a:tcPr/>
                </a:tc>
                <a:tc>
                  <a:txBody>
                    <a:bodyPr/>
                    <a:lstStyle/>
                    <a:p>
                      <a:r>
                        <a:rPr lang="ar-EG" dirty="0"/>
                        <a:t>صفات الناقد</a:t>
                      </a:r>
                      <a:endParaRPr lang="en-US" dirty="0"/>
                    </a:p>
                  </a:txBody>
                  <a:tcPr/>
                </a:tc>
                <a:extLst>
                  <a:ext uri="{0D108BD9-81ED-4DB2-BD59-A6C34878D82A}">
                    <a16:rowId xmlns="" xmlns:a16="http://schemas.microsoft.com/office/drawing/2014/main" val="2892183534"/>
                  </a:ext>
                </a:extLst>
              </a:tr>
              <a:tr h="720080">
                <a:tc>
                  <a:txBody>
                    <a:bodyPr/>
                    <a:lstStyle/>
                    <a:p>
                      <a:endParaRPr lang="en-US"/>
                    </a:p>
                  </a:txBody>
                  <a:tcPr/>
                </a:tc>
                <a:tc>
                  <a:txBody>
                    <a:bodyPr/>
                    <a:lstStyle/>
                    <a:p>
                      <a:endParaRPr lang="en-US"/>
                    </a:p>
                  </a:txBody>
                  <a:tcPr/>
                </a:tc>
                <a:extLst>
                  <a:ext uri="{0D108BD9-81ED-4DB2-BD59-A6C34878D82A}">
                    <a16:rowId xmlns="" xmlns:a16="http://schemas.microsoft.com/office/drawing/2014/main" val="1021606267"/>
                  </a:ext>
                </a:extLst>
              </a:tr>
              <a:tr h="720080">
                <a:tc>
                  <a:txBody>
                    <a:bodyPr/>
                    <a:lstStyle/>
                    <a:p>
                      <a:endParaRPr lang="en-US"/>
                    </a:p>
                  </a:txBody>
                  <a:tcPr/>
                </a:tc>
                <a:tc>
                  <a:txBody>
                    <a:bodyPr/>
                    <a:lstStyle/>
                    <a:p>
                      <a:endParaRPr lang="en-US"/>
                    </a:p>
                  </a:txBody>
                  <a:tcPr/>
                </a:tc>
                <a:extLst>
                  <a:ext uri="{0D108BD9-81ED-4DB2-BD59-A6C34878D82A}">
                    <a16:rowId xmlns="" xmlns:a16="http://schemas.microsoft.com/office/drawing/2014/main" val="3969873020"/>
                  </a:ext>
                </a:extLst>
              </a:tr>
              <a:tr h="720080">
                <a:tc>
                  <a:txBody>
                    <a:bodyPr/>
                    <a:lstStyle/>
                    <a:p>
                      <a:endParaRPr lang="en-US"/>
                    </a:p>
                  </a:txBody>
                  <a:tcPr/>
                </a:tc>
                <a:tc>
                  <a:txBody>
                    <a:bodyPr/>
                    <a:lstStyle/>
                    <a:p>
                      <a:endParaRPr lang="en-US"/>
                    </a:p>
                  </a:txBody>
                  <a:tcPr/>
                </a:tc>
                <a:extLst>
                  <a:ext uri="{0D108BD9-81ED-4DB2-BD59-A6C34878D82A}">
                    <a16:rowId xmlns="" xmlns:a16="http://schemas.microsoft.com/office/drawing/2014/main" val="3218045340"/>
                  </a:ext>
                </a:extLst>
              </a:tr>
              <a:tr h="720080">
                <a:tc>
                  <a:txBody>
                    <a:bodyPr/>
                    <a:lstStyle/>
                    <a:p>
                      <a:endParaRPr lang="en-US"/>
                    </a:p>
                  </a:txBody>
                  <a:tcPr/>
                </a:tc>
                <a:tc>
                  <a:txBody>
                    <a:bodyPr/>
                    <a:lstStyle/>
                    <a:p>
                      <a:endParaRPr lang="en-US"/>
                    </a:p>
                  </a:txBody>
                  <a:tcPr/>
                </a:tc>
                <a:extLst>
                  <a:ext uri="{0D108BD9-81ED-4DB2-BD59-A6C34878D82A}">
                    <a16:rowId xmlns="" xmlns:a16="http://schemas.microsoft.com/office/drawing/2014/main" val="1728814315"/>
                  </a:ext>
                </a:extLst>
              </a:tr>
              <a:tr h="720080">
                <a:tc>
                  <a:txBody>
                    <a:bodyPr/>
                    <a:lstStyle/>
                    <a:p>
                      <a:endParaRPr lang="en-US"/>
                    </a:p>
                  </a:txBody>
                  <a:tcPr/>
                </a:tc>
                <a:tc>
                  <a:txBody>
                    <a:bodyPr/>
                    <a:lstStyle/>
                    <a:p>
                      <a:endParaRPr lang="en-US"/>
                    </a:p>
                  </a:txBody>
                  <a:tcPr/>
                </a:tc>
                <a:extLst>
                  <a:ext uri="{0D108BD9-81ED-4DB2-BD59-A6C34878D82A}">
                    <a16:rowId xmlns="" xmlns:a16="http://schemas.microsoft.com/office/drawing/2014/main" val="363418688"/>
                  </a:ext>
                </a:extLst>
              </a:tr>
              <a:tr h="720080">
                <a:tc>
                  <a:txBody>
                    <a:bodyPr/>
                    <a:lstStyle/>
                    <a:p>
                      <a:endParaRPr lang="en-US"/>
                    </a:p>
                  </a:txBody>
                  <a:tcPr/>
                </a:tc>
                <a:tc>
                  <a:txBody>
                    <a:bodyPr/>
                    <a:lstStyle/>
                    <a:p>
                      <a:endParaRPr lang="en-US"/>
                    </a:p>
                  </a:txBody>
                  <a:tcPr/>
                </a:tc>
                <a:extLst>
                  <a:ext uri="{0D108BD9-81ED-4DB2-BD59-A6C34878D82A}">
                    <a16:rowId xmlns="" xmlns:a16="http://schemas.microsoft.com/office/drawing/2014/main" val="2234609850"/>
                  </a:ext>
                </a:extLst>
              </a:tr>
              <a:tr h="720080">
                <a:tc>
                  <a:txBody>
                    <a:bodyPr/>
                    <a:lstStyle/>
                    <a:p>
                      <a:endParaRPr lang="en-US"/>
                    </a:p>
                  </a:txBody>
                  <a:tcPr/>
                </a:tc>
                <a:tc>
                  <a:txBody>
                    <a:bodyPr/>
                    <a:lstStyle/>
                    <a:p>
                      <a:endParaRPr lang="en-US" dirty="0"/>
                    </a:p>
                  </a:txBody>
                  <a:tcPr/>
                </a:tc>
                <a:extLst>
                  <a:ext uri="{0D108BD9-81ED-4DB2-BD59-A6C34878D82A}">
                    <a16:rowId xmlns="" xmlns:a16="http://schemas.microsoft.com/office/drawing/2014/main" val="2670183175"/>
                  </a:ext>
                </a:extLst>
              </a:tr>
            </a:tbl>
          </a:graphicData>
        </a:graphic>
      </p:graphicFrame>
    </p:spTree>
    <p:extLst>
      <p:ext uri="{BB962C8B-B14F-4D97-AF65-F5344CB8AC3E}">
        <p14:creationId xmlns:p14="http://schemas.microsoft.com/office/powerpoint/2010/main" val="418570803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علوية مقصوصة 1">
            <a:extLst>
              <a:ext uri="{FF2B5EF4-FFF2-40B4-BE49-F238E27FC236}">
                <a16:creationId xmlns="" xmlns:a16="http://schemas.microsoft.com/office/drawing/2014/main" id="{BAB46049-4F69-593F-7330-00101897A739}"/>
              </a:ext>
            </a:extLst>
          </p:cNvPr>
          <p:cNvSpPr/>
          <p:nvPr/>
        </p:nvSpPr>
        <p:spPr>
          <a:xfrm>
            <a:off x="791580" y="476672"/>
            <a:ext cx="7560840" cy="2520280"/>
          </a:xfrm>
          <a:prstGeom prst="snip2Same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ar-EG" sz="2800" b="1" dirty="0"/>
              <a:t>٣. ما الهدف غير المعلن لجماعة الإخوان المسلمين الإرهابية؟ وما أساليبهم للتأثير في الشباب والفتيات لتحويلهم من الاعتدال إلى التطرف والعنف؟ وما دورنا الوطني - بوصفنا </a:t>
            </a:r>
            <a:r>
              <a:rPr lang="ar-EG" sz="2800" b="1" dirty="0" err="1"/>
              <a:t>مفکرین</a:t>
            </a:r>
            <a:r>
              <a:rPr lang="ar-EG" sz="2800" b="1" dirty="0"/>
              <a:t> ناقدين - في كشف زيفهم خلال كل مرحلة من مراحل تجنيد الأتباع:</a:t>
            </a:r>
            <a:endParaRPr lang="ar-EG" sz="4000" b="1" dirty="0"/>
          </a:p>
        </p:txBody>
      </p:sp>
      <p:pic>
        <p:nvPicPr>
          <p:cNvPr id="3" name="صورة 2" descr="62b1af9ca1b79.png"/>
          <p:cNvPicPr>
            <a:picLocks noChangeAspect="1"/>
          </p:cNvPicPr>
          <p:nvPr/>
        </p:nvPicPr>
        <p:blipFill>
          <a:blip r:embed="rId2" cstate="print"/>
          <a:stretch>
            <a:fillRect/>
          </a:stretch>
        </p:blipFill>
        <p:spPr>
          <a:xfrm>
            <a:off x="683568" y="5373216"/>
            <a:ext cx="1599436" cy="864096"/>
          </a:xfrm>
          <a:prstGeom prst="rect">
            <a:avLst/>
          </a:prstGeom>
        </p:spPr>
      </p:pic>
    </p:spTree>
    <p:extLst>
      <p:ext uri="{BB962C8B-B14F-4D97-AF65-F5344CB8AC3E}">
        <p14:creationId xmlns:p14="http://schemas.microsoft.com/office/powerpoint/2010/main" val="18492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2">
            <a:extLst>
              <a:ext uri="{FF2B5EF4-FFF2-40B4-BE49-F238E27FC236}">
                <a16:creationId xmlns="" xmlns:a16="http://schemas.microsoft.com/office/drawing/2014/main" id="{E1B52730-DCB8-10BC-9E73-6A6DF6843499}"/>
              </a:ext>
            </a:extLst>
          </p:cNvPr>
          <p:cNvGraphicFramePr>
            <a:graphicFrameLocks noGrp="1"/>
          </p:cNvGraphicFramePr>
          <p:nvPr>
            <p:extLst>
              <p:ext uri="{D42A27DB-BD31-4B8C-83A1-F6EECF244321}">
                <p14:modId xmlns:p14="http://schemas.microsoft.com/office/powerpoint/2010/main" val="1185760524"/>
              </p:ext>
            </p:extLst>
          </p:nvPr>
        </p:nvGraphicFramePr>
        <p:xfrm>
          <a:off x="887760" y="692696"/>
          <a:ext cx="7368480" cy="4938360"/>
        </p:xfrm>
        <a:graphic>
          <a:graphicData uri="http://schemas.openxmlformats.org/drawingml/2006/table">
            <a:tbl>
              <a:tblPr firstRow="1" bandRow="1">
                <a:tableStyleId>{5C22544A-7EE6-4342-B048-85BDC9FD1C3A}</a:tableStyleId>
              </a:tblPr>
              <a:tblGrid>
                <a:gridCol w="2456160">
                  <a:extLst>
                    <a:ext uri="{9D8B030D-6E8A-4147-A177-3AD203B41FA5}">
                      <a16:colId xmlns="" xmlns:a16="http://schemas.microsoft.com/office/drawing/2014/main" val="4232016928"/>
                    </a:ext>
                  </a:extLst>
                </a:gridCol>
                <a:gridCol w="2456160">
                  <a:extLst>
                    <a:ext uri="{9D8B030D-6E8A-4147-A177-3AD203B41FA5}">
                      <a16:colId xmlns="" xmlns:a16="http://schemas.microsoft.com/office/drawing/2014/main" val="2119460143"/>
                    </a:ext>
                  </a:extLst>
                </a:gridCol>
                <a:gridCol w="2456160">
                  <a:extLst>
                    <a:ext uri="{9D8B030D-6E8A-4147-A177-3AD203B41FA5}">
                      <a16:colId xmlns="" xmlns:a16="http://schemas.microsoft.com/office/drawing/2014/main" val="848579945"/>
                    </a:ext>
                  </a:extLst>
                </a:gridCol>
              </a:tblGrid>
              <a:tr h="614040">
                <a:tc>
                  <a:txBody>
                    <a:bodyPr/>
                    <a:lstStyle/>
                    <a:p>
                      <a:r>
                        <a:rPr lang="ar-EG" dirty="0"/>
                        <a:t>الدور الوطني في كشف زيف ادعاءاتهم وبطلانها </a:t>
                      </a:r>
                      <a:endParaRPr lang="en-US" dirty="0"/>
                    </a:p>
                  </a:txBody>
                  <a:tcPr/>
                </a:tc>
                <a:tc>
                  <a:txBody>
                    <a:bodyPr/>
                    <a:lstStyle/>
                    <a:p>
                      <a:r>
                        <a:rPr lang="ar-EG" dirty="0"/>
                        <a:t>أساليب جماعة الإخوان المسلمين الإرهابية</a:t>
                      </a:r>
                      <a:endParaRPr lang="en-US" dirty="0"/>
                    </a:p>
                  </a:txBody>
                  <a:tcPr/>
                </a:tc>
                <a:tc>
                  <a:txBody>
                    <a:bodyPr/>
                    <a:lstStyle/>
                    <a:p>
                      <a:r>
                        <a:rPr lang="ar-EG" dirty="0"/>
                        <a:t>مراحل تجنيد الأتباع</a:t>
                      </a:r>
                      <a:endParaRPr lang="en-US" dirty="0"/>
                    </a:p>
                  </a:txBody>
                  <a:tcPr/>
                </a:tc>
                <a:extLst>
                  <a:ext uri="{0D108BD9-81ED-4DB2-BD59-A6C34878D82A}">
                    <a16:rowId xmlns="" xmlns:a16="http://schemas.microsoft.com/office/drawing/2014/main" val="109663219"/>
                  </a:ext>
                </a:extLst>
              </a:tr>
              <a:tr h="614040">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 xmlns:a16="http://schemas.microsoft.com/office/drawing/2014/main" val="441827519"/>
                  </a:ext>
                </a:extLst>
              </a:tr>
              <a:tr h="614040">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 xmlns:a16="http://schemas.microsoft.com/office/drawing/2014/main" val="2431197039"/>
                  </a:ext>
                </a:extLst>
              </a:tr>
              <a:tr h="614040">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 xmlns:a16="http://schemas.microsoft.com/office/drawing/2014/main" val="1308634590"/>
                  </a:ext>
                </a:extLst>
              </a:tr>
              <a:tr h="614040">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 xmlns:a16="http://schemas.microsoft.com/office/drawing/2014/main" val="1386960340"/>
                  </a:ext>
                </a:extLst>
              </a:tr>
              <a:tr h="614040">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 xmlns:a16="http://schemas.microsoft.com/office/drawing/2014/main" val="2865059607"/>
                  </a:ext>
                </a:extLst>
              </a:tr>
              <a:tr h="614040">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 xmlns:a16="http://schemas.microsoft.com/office/drawing/2014/main" val="847827583"/>
                  </a:ext>
                </a:extLst>
              </a:tr>
              <a:tr h="614040">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 xmlns:a16="http://schemas.microsoft.com/office/drawing/2014/main" val="1210352124"/>
                  </a:ext>
                </a:extLst>
              </a:tr>
            </a:tbl>
          </a:graphicData>
        </a:graphic>
      </p:graphicFrame>
    </p:spTree>
    <p:extLst>
      <p:ext uri="{BB962C8B-B14F-4D97-AF65-F5344CB8AC3E}">
        <p14:creationId xmlns:p14="http://schemas.microsoft.com/office/powerpoint/2010/main" val="1531127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 xmlns:a16="http://schemas.microsoft.com/office/drawing/2014/main" id="{94845EDB-9022-476C-F7D1-2284CA315569}"/>
              </a:ext>
            </a:extLst>
          </p:cNvPr>
          <p:cNvSpPr txBox="1"/>
          <p:nvPr/>
        </p:nvSpPr>
        <p:spPr>
          <a:xfrm>
            <a:off x="1664804" y="1268760"/>
            <a:ext cx="5814392" cy="2249334"/>
          </a:xfrm>
          <a:prstGeom prst="rect">
            <a:avLst/>
          </a:prstGeom>
          <a:noFill/>
        </p:spPr>
        <p:txBody>
          <a:bodyPr wrap="square">
            <a:spAutoFit/>
          </a:bodyPr>
          <a:lstStyle/>
          <a:p>
            <a:pPr algn="r" rtl="1">
              <a:spcBef>
                <a:spcPts val="0"/>
              </a:spcBef>
              <a:spcAft>
                <a:spcPts val="500"/>
              </a:spcAft>
            </a:pPr>
            <a:r>
              <a:rPr lang="ar-EG" sz="3600" b="1" i="0" u="none" strike="noStrike" dirty="0">
                <a:solidFill>
                  <a:srgbClr val="713B00"/>
                </a:solidFill>
                <a:effectLst/>
                <a:latin typeface="Arial" panose="020B0604020202020204" pitchFamily="34" charset="0"/>
              </a:rPr>
              <a:t>ثم سأضع قبعة التفكير الصفراء لأنفتح على</a:t>
            </a:r>
            <a:endParaRPr lang="ar-EG" sz="5400" b="1" dirty="0">
              <a:effectLst/>
            </a:endParaRPr>
          </a:p>
          <a:p>
            <a:r>
              <a:rPr lang="ar-EG" sz="3200" dirty="0"/>
              <a:t/>
            </a:r>
            <a:br>
              <a:rPr lang="ar-EG" sz="3200" dirty="0"/>
            </a:br>
            <a:endParaRPr lang="en-US" sz="3200" b="1" dirty="0"/>
          </a:p>
        </p:txBody>
      </p:sp>
      <p:sp>
        <p:nvSpPr>
          <p:cNvPr id="8" name="مربع نص 7">
            <a:extLst>
              <a:ext uri="{FF2B5EF4-FFF2-40B4-BE49-F238E27FC236}">
                <a16:creationId xmlns="" xmlns:a16="http://schemas.microsoft.com/office/drawing/2014/main" id="{02908190-D9A0-598B-178E-49AA08AF61E2}"/>
              </a:ext>
            </a:extLst>
          </p:cNvPr>
          <p:cNvSpPr txBox="1"/>
          <p:nvPr/>
        </p:nvSpPr>
        <p:spPr>
          <a:xfrm>
            <a:off x="1547664" y="4221088"/>
            <a:ext cx="6552728" cy="646331"/>
          </a:xfrm>
          <a:prstGeom prst="rect">
            <a:avLst/>
          </a:prstGeom>
          <a:noFill/>
        </p:spPr>
        <p:txBody>
          <a:bodyPr wrap="square" rtlCol="0">
            <a:spAutoFit/>
          </a:bodyPr>
          <a:lstStyle/>
          <a:p>
            <a:r>
              <a:rPr lang="ar-EG" dirty="0"/>
              <a:t>....................................................................................................................................................................................................</a:t>
            </a:r>
            <a:endParaRPr lang="en-US" dirty="0"/>
          </a:p>
        </p:txBody>
      </p:sp>
      <p:pic>
        <p:nvPicPr>
          <p:cNvPr id="3" name="صورة 2">
            <a:extLst>
              <a:ext uri="{FF2B5EF4-FFF2-40B4-BE49-F238E27FC236}">
                <a16:creationId xmlns="" xmlns:a16="http://schemas.microsoft.com/office/drawing/2014/main" id="{A58A2F03-7AED-FA11-067D-42C22E773A4E}"/>
              </a:ext>
            </a:extLst>
          </p:cNvPr>
          <p:cNvPicPr>
            <a:picLocks noChangeAspect="1"/>
          </p:cNvPicPr>
          <p:nvPr/>
        </p:nvPicPr>
        <p:blipFill>
          <a:blip r:embed="rId2" cstate="print"/>
          <a:stretch>
            <a:fillRect/>
          </a:stretch>
        </p:blipFill>
        <p:spPr>
          <a:xfrm>
            <a:off x="4205672" y="2037699"/>
            <a:ext cx="1236712" cy="1391301"/>
          </a:xfrm>
          <a:prstGeom prst="rect">
            <a:avLst/>
          </a:prstGeom>
        </p:spPr>
      </p:pic>
      <p:pic>
        <p:nvPicPr>
          <p:cNvPr id="5" name="صورة 4" descr="62b1af9ca1b79.png"/>
          <p:cNvPicPr>
            <a:picLocks noChangeAspect="1"/>
          </p:cNvPicPr>
          <p:nvPr/>
        </p:nvPicPr>
        <p:blipFill>
          <a:blip r:embed="rId3" cstate="print"/>
          <a:stretch>
            <a:fillRect/>
          </a:stretch>
        </p:blipFill>
        <p:spPr>
          <a:xfrm>
            <a:off x="683568" y="5301208"/>
            <a:ext cx="1599436" cy="864096"/>
          </a:xfrm>
          <a:prstGeom prst="rect">
            <a:avLst/>
          </a:prstGeom>
        </p:spPr>
      </p:pic>
    </p:spTree>
    <p:extLst>
      <p:ext uri="{BB962C8B-B14F-4D97-AF65-F5344CB8AC3E}">
        <p14:creationId xmlns:p14="http://schemas.microsoft.com/office/powerpoint/2010/main" val="2037666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 xmlns:a16="http://schemas.microsoft.com/office/drawing/2014/main" id="{94845EDB-9022-476C-F7D1-2284CA315569}"/>
              </a:ext>
            </a:extLst>
          </p:cNvPr>
          <p:cNvSpPr txBox="1"/>
          <p:nvPr/>
        </p:nvSpPr>
        <p:spPr>
          <a:xfrm>
            <a:off x="1664804" y="1268760"/>
            <a:ext cx="5814392" cy="2249334"/>
          </a:xfrm>
          <a:prstGeom prst="rect">
            <a:avLst/>
          </a:prstGeom>
          <a:noFill/>
        </p:spPr>
        <p:txBody>
          <a:bodyPr wrap="square">
            <a:spAutoFit/>
          </a:bodyPr>
          <a:lstStyle/>
          <a:p>
            <a:pPr algn="r" rtl="1">
              <a:spcBef>
                <a:spcPts val="0"/>
              </a:spcBef>
              <a:spcAft>
                <a:spcPts val="500"/>
              </a:spcAft>
            </a:pPr>
            <a:r>
              <a:rPr lang="ar-EG" sz="3600" b="1" i="0" u="none" strike="noStrike" dirty="0">
                <a:solidFill>
                  <a:srgbClr val="713B00"/>
                </a:solidFill>
                <a:effectLst/>
                <a:latin typeface="Arial" panose="020B0604020202020204" pitchFamily="34" charset="0"/>
              </a:rPr>
              <a:t>ثم سأرتدي قبعة التفكير الخضراء لأجدد</a:t>
            </a:r>
            <a:endParaRPr lang="ar-EG" sz="5400" b="1" dirty="0">
              <a:effectLst/>
            </a:endParaRPr>
          </a:p>
          <a:p>
            <a:r>
              <a:rPr lang="ar-EG" sz="3200" dirty="0"/>
              <a:t/>
            </a:r>
            <a:br>
              <a:rPr lang="ar-EG" sz="3200" dirty="0"/>
            </a:br>
            <a:endParaRPr lang="en-US" sz="3200" b="1" dirty="0"/>
          </a:p>
        </p:txBody>
      </p:sp>
      <p:sp>
        <p:nvSpPr>
          <p:cNvPr id="8" name="مربع نص 7">
            <a:extLst>
              <a:ext uri="{FF2B5EF4-FFF2-40B4-BE49-F238E27FC236}">
                <a16:creationId xmlns="" xmlns:a16="http://schemas.microsoft.com/office/drawing/2014/main" id="{02908190-D9A0-598B-178E-49AA08AF61E2}"/>
              </a:ext>
            </a:extLst>
          </p:cNvPr>
          <p:cNvSpPr txBox="1"/>
          <p:nvPr/>
        </p:nvSpPr>
        <p:spPr>
          <a:xfrm>
            <a:off x="1547664" y="4221088"/>
            <a:ext cx="6552728" cy="646331"/>
          </a:xfrm>
          <a:prstGeom prst="rect">
            <a:avLst/>
          </a:prstGeom>
          <a:noFill/>
        </p:spPr>
        <p:txBody>
          <a:bodyPr wrap="square" rtlCol="0">
            <a:spAutoFit/>
          </a:bodyPr>
          <a:lstStyle/>
          <a:p>
            <a:r>
              <a:rPr lang="ar-EG" dirty="0"/>
              <a:t>....................................................................................................................................................................................................</a:t>
            </a:r>
            <a:endParaRPr lang="en-US" dirty="0"/>
          </a:p>
        </p:txBody>
      </p:sp>
      <p:pic>
        <p:nvPicPr>
          <p:cNvPr id="5" name="صورة 4">
            <a:extLst>
              <a:ext uri="{FF2B5EF4-FFF2-40B4-BE49-F238E27FC236}">
                <a16:creationId xmlns="" xmlns:a16="http://schemas.microsoft.com/office/drawing/2014/main" id="{07453CDE-A832-4E36-A237-C7A8211531D9}"/>
              </a:ext>
            </a:extLst>
          </p:cNvPr>
          <p:cNvPicPr>
            <a:picLocks noChangeAspect="1"/>
          </p:cNvPicPr>
          <p:nvPr/>
        </p:nvPicPr>
        <p:blipFill>
          <a:blip r:embed="rId2" cstate="print"/>
          <a:stretch>
            <a:fillRect/>
          </a:stretch>
        </p:blipFill>
        <p:spPr>
          <a:xfrm>
            <a:off x="4572000" y="1942800"/>
            <a:ext cx="1371203" cy="901254"/>
          </a:xfrm>
          <a:prstGeom prst="rect">
            <a:avLst/>
          </a:prstGeom>
        </p:spPr>
      </p:pic>
      <p:pic>
        <p:nvPicPr>
          <p:cNvPr id="6" name="صورة 5" descr="62b1af9ca1b79.png"/>
          <p:cNvPicPr>
            <a:picLocks noChangeAspect="1"/>
          </p:cNvPicPr>
          <p:nvPr/>
        </p:nvPicPr>
        <p:blipFill>
          <a:blip r:embed="rId3" cstate="print"/>
          <a:stretch>
            <a:fillRect/>
          </a:stretch>
        </p:blipFill>
        <p:spPr>
          <a:xfrm>
            <a:off x="683568" y="692696"/>
            <a:ext cx="1599436" cy="864096"/>
          </a:xfrm>
          <a:prstGeom prst="rect">
            <a:avLst/>
          </a:prstGeom>
        </p:spPr>
      </p:pic>
    </p:spTree>
    <p:extLst>
      <p:ext uri="{BB962C8B-B14F-4D97-AF65-F5344CB8AC3E}">
        <p14:creationId xmlns:p14="http://schemas.microsoft.com/office/powerpoint/2010/main" val="317022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3234</TotalTime>
  <Words>1801</Words>
  <Application>Microsoft Office PowerPoint</Application>
  <PresentationFormat>عرض على الشاشة (3:4)‏</PresentationFormat>
  <Paragraphs>221</Paragraphs>
  <Slides>79</Slides>
  <Notes>0</Notes>
  <HiddenSlides>0</HiddenSlides>
  <MMClips>0</MMClips>
  <ScaleCrop>false</ScaleCrop>
  <HeadingPairs>
    <vt:vector size="4" baseType="variant">
      <vt:variant>
        <vt:lpstr>نسق</vt:lpstr>
      </vt:variant>
      <vt:variant>
        <vt:i4>1</vt:i4>
      </vt:variant>
      <vt:variant>
        <vt:lpstr>عناوين الشرائح</vt:lpstr>
      </vt:variant>
      <vt:variant>
        <vt:i4>79</vt:i4>
      </vt:variant>
    </vt:vector>
  </HeadingPairs>
  <TitlesOfParts>
    <vt:vector size="80" baseType="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 www.ien.edu.sa ٨ </dc:title>
  <dc:creator>Eman Adel</dc:creator>
  <cp:lastModifiedBy>hp</cp:lastModifiedBy>
  <cp:revision>168</cp:revision>
  <dcterms:created xsi:type="dcterms:W3CDTF">2020-12-01T14:21:27Z</dcterms:created>
  <dcterms:modified xsi:type="dcterms:W3CDTF">2023-08-30T09:04:42Z</dcterms:modified>
</cp:coreProperties>
</file>