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9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</p:sldIdLst>
  <p:sldSz cx="10801350" cy="9361488"/>
  <p:notesSz cx="6858000" cy="9144000"/>
  <p:defaultTextStyle>
    <a:defPPr>
      <a:defRPr lang="ar-SA"/>
    </a:defPPr>
    <a:lvl1pPr marL="0" algn="r" defTabSz="1151829" rtl="1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75914" algn="r" defTabSz="1151829" rtl="1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51829" algn="r" defTabSz="1151829" rtl="1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727743" algn="r" defTabSz="1151829" rtl="1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303658" algn="r" defTabSz="1151829" rtl="1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79571" algn="r" defTabSz="1151829" rtl="1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455487" algn="r" defTabSz="1151829" rtl="1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4031401" algn="r" defTabSz="1151829" rtl="1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607314" algn="r" defTabSz="1151829" rtl="1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9900"/>
    <a:srgbClr val="0033CC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60" d="100"/>
          <a:sy n="60" d="100"/>
        </p:scale>
        <p:origin x="-1152" y="-58"/>
      </p:cViewPr>
      <p:guideLst>
        <p:guide orient="horz" pos="2949"/>
        <p:guide pos="34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10103" y="2908131"/>
            <a:ext cx="9181148" cy="200665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620205" y="5304845"/>
            <a:ext cx="7560945" cy="2392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5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1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7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3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9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1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606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5232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9250534" y="1181021"/>
            <a:ext cx="2870983" cy="25161166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37580" y="1181021"/>
            <a:ext cx="8432930" cy="25161166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753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57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53234" y="6015625"/>
            <a:ext cx="9181148" cy="1859295"/>
          </a:xfrm>
        </p:spPr>
        <p:txBody>
          <a:bodyPr anchor="t"/>
          <a:lstStyle>
            <a:lvl1pPr algn="r">
              <a:defRPr sz="5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53234" y="3967801"/>
            <a:ext cx="9181148" cy="2047825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7591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518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77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30365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7957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4554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403140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6073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244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37581" y="6880262"/>
            <a:ext cx="5651956" cy="1946192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469560" y="6880262"/>
            <a:ext cx="5651956" cy="1946192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1393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0070" y="374895"/>
            <a:ext cx="9721215" cy="1560248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0069" y="2095501"/>
            <a:ext cx="4772472" cy="87330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5914" indent="0">
              <a:buNone/>
              <a:defRPr sz="2600" b="1"/>
            </a:lvl2pPr>
            <a:lvl3pPr marL="1151829" indent="0">
              <a:buNone/>
              <a:defRPr sz="2200" b="1"/>
            </a:lvl3pPr>
            <a:lvl4pPr marL="1727743" indent="0">
              <a:buNone/>
              <a:defRPr sz="2000" b="1"/>
            </a:lvl4pPr>
            <a:lvl5pPr marL="2303658" indent="0">
              <a:buNone/>
              <a:defRPr sz="2000" b="1"/>
            </a:lvl5pPr>
            <a:lvl6pPr marL="2879571" indent="0">
              <a:buNone/>
              <a:defRPr sz="2000" b="1"/>
            </a:lvl6pPr>
            <a:lvl7pPr marL="3455487" indent="0">
              <a:buNone/>
              <a:defRPr sz="2000" b="1"/>
            </a:lvl7pPr>
            <a:lvl8pPr marL="4031401" indent="0">
              <a:buNone/>
              <a:defRPr sz="2000" b="1"/>
            </a:lvl8pPr>
            <a:lvl9pPr marL="4607314" indent="0">
              <a:buNone/>
              <a:defRPr sz="20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40069" y="2968807"/>
            <a:ext cx="4772472" cy="539369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5486937" y="2095501"/>
            <a:ext cx="4774347" cy="87330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5914" indent="0">
              <a:buNone/>
              <a:defRPr sz="2600" b="1"/>
            </a:lvl2pPr>
            <a:lvl3pPr marL="1151829" indent="0">
              <a:buNone/>
              <a:defRPr sz="2200" b="1"/>
            </a:lvl3pPr>
            <a:lvl4pPr marL="1727743" indent="0">
              <a:buNone/>
              <a:defRPr sz="2000" b="1"/>
            </a:lvl4pPr>
            <a:lvl5pPr marL="2303658" indent="0">
              <a:buNone/>
              <a:defRPr sz="2000" b="1"/>
            </a:lvl5pPr>
            <a:lvl6pPr marL="2879571" indent="0">
              <a:buNone/>
              <a:defRPr sz="2000" b="1"/>
            </a:lvl6pPr>
            <a:lvl7pPr marL="3455487" indent="0">
              <a:buNone/>
              <a:defRPr sz="2000" b="1"/>
            </a:lvl7pPr>
            <a:lvl8pPr marL="4031401" indent="0">
              <a:buNone/>
              <a:defRPr sz="2000" b="1"/>
            </a:lvl8pPr>
            <a:lvl9pPr marL="4607314" indent="0">
              <a:buNone/>
              <a:defRPr sz="20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5486937" y="2968807"/>
            <a:ext cx="4774347" cy="539369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586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5807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0597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0070" y="372729"/>
            <a:ext cx="3553570" cy="1586252"/>
          </a:xfrm>
        </p:spPr>
        <p:txBody>
          <a:bodyPr anchor="b"/>
          <a:lstStyle>
            <a:lvl1pPr algn="r">
              <a:defRPr sz="26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23030" y="372730"/>
            <a:ext cx="6038255" cy="7989770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40070" y="1958979"/>
            <a:ext cx="3553570" cy="6403518"/>
          </a:xfrm>
        </p:spPr>
        <p:txBody>
          <a:bodyPr/>
          <a:lstStyle>
            <a:lvl1pPr marL="0" indent="0">
              <a:buNone/>
              <a:defRPr sz="1700"/>
            </a:lvl1pPr>
            <a:lvl2pPr marL="575914" indent="0">
              <a:buNone/>
              <a:defRPr sz="1500"/>
            </a:lvl2pPr>
            <a:lvl3pPr marL="1151829" indent="0">
              <a:buNone/>
              <a:defRPr sz="1200"/>
            </a:lvl3pPr>
            <a:lvl4pPr marL="1727743" indent="0">
              <a:buNone/>
              <a:defRPr sz="1100"/>
            </a:lvl4pPr>
            <a:lvl5pPr marL="2303658" indent="0">
              <a:buNone/>
              <a:defRPr sz="1100"/>
            </a:lvl5pPr>
            <a:lvl6pPr marL="2879571" indent="0">
              <a:buNone/>
              <a:defRPr sz="1100"/>
            </a:lvl6pPr>
            <a:lvl7pPr marL="3455487" indent="0">
              <a:buNone/>
              <a:defRPr sz="1100"/>
            </a:lvl7pPr>
            <a:lvl8pPr marL="4031401" indent="0">
              <a:buNone/>
              <a:defRPr sz="1100"/>
            </a:lvl8pPr>
            <a:lvl9pPr marL="4607314" indent="0">
              <a:buNone/>
              <a:defRPr sz="11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8466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17141" y="6553043"/>
            <a:ext cx="6480810" cy="773624"/>
          </a:xfrm>
        </p:spPr>
        <p:txBody>
          <a:bodyPr anchor="b"/>
          <a:lstStyle>
            <a:lvl1pPr algn="r">
              <a:defRPr sz="26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117141" y="836467"/>
            <a:ext cx="6480810" cy="5616893"/>
          </a:xfrm>
        </p:spPr>
        <p:txBody>
          <a:bodyPr/>
          <a:lstStyle>
            <a:lvl1pPr marL="0" indent="0">
              <a:buNone/>
              <a:defRPr sz="4000"/>
            </a:lvl1pPr>
            <a:lvl2pPr marL="575914" indent="0">
              <a:buNone/>
              <a:defRPr sz="3500"/>
            </a:lvl2pPr>
            <a:lvl3pPr marL="1151829" indent="0">
              <a:buNone/>
              <a:defRPr sz="3000"/>
            </a:lvl3pPr>
            <a:lvl4pPr marL="1727743" indent="0">
              <a:buNone/>
              <a:defRPr sz="2600"/>
            </a:lvl4pPr>
            <a:lvl5pPr marL="2303658" indent="0">
              <a:buNone/>
              <a:defRPr sz="2600"/>
            </a:lvl5pPr>
            <a:lvl6pPr marL="2879571" indent="0">
              <a:buNone/>
              <a:defRPr sz="2600"/>
            </a:lvl6pPr>
            <a:lvl7pPr marL="3455487" indent="0">
              <a:buNone/>
              <a:defRPr sz="2600"/>
            </a:lvl7pPr>
            <a:lvl8pPr marL="4031401" indent="0">
              <a:buNone/>
              <a:defRPr sz="2600"/>
            </a:lvl8pPr>
            <a:lvl9pPr marL="4607314" indent="0">
              <a:buNone/>
              <a:defRPr sz="26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117141" y="7326667"/>
            <a:ext cx="6480810" cy="1098674"/>
          </a:xfrm>
        </p:spPr>
        <p:txBody>
          <a:bodyPr/>
          <a:lstStyle>
            <a:lvl1pPr marL="0" indent="0">
              <a:buNone/>
              <a:defRPr sz="1700"/>
            </a:lvl1pPr>
            <a:lvl2pPr marL="575914" indent="0">
              <a:buNone/>
              <a:defRPr sz="1500"/>
            </a:lvl2pPr>
            <a:lvl3pPr marL="1151829" indent="0">
              <a:buNone/>
              <a:defRPr sz="1200"/>
            </a:lvl3pPr>
            <a:lvl4pPr marL="1727743" indent="0">
              <a:buNone/>
              <a:defRPr sz="1100"/>
            </a:lvl4pPr>
            <a:lvl5pPr marL="2303658" indent="0">
              <a:buNone/>
              <a:defRPr sz="1100"/>
            </a:lvl5pPr>
            <a:lvl6pPr marL="2879571" indent="0">
              <a:buNone/>
              <a:defRPr sz="1100"/>
            </a:lvl6pPr>
            <a:lvl7pPr marL="3455487" indent="0">
              <a:buNone/>
              <a:defRPr sz="1100"/>
            </a:lvl7pPr>
            <a:lvl8pPr marL="4031401" indent="0">
              <a:buNone/>
              <a:defRPr sz="1100"/>
            </a:lvl8pPr>
            <a:lvl9pPr marL="4607314" indent="0">
              <a:buNone/>
              <a:defRPr sz="11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4521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540070" y="374895"/>
            <a:ext cx="9721215" cy="1560248"/>
          </a:xfrm>
          <a:prstGeom prst="rect">
            <a:avLst/>
          </a:prstGeom>
        </p:spPr>
        <p:txBody>
          <a:bodyPr vert="horz" lIns="115183" tIns="57591" rIns="115183" bIns="57591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0070" y="2184348"/>
            <a:ext cx="9721215" cy="6178150"/>
          </a:xfrm>
          <a:prstGeom prst="rect">
            <a:avLst/>
          </a:prstGeom>
        </p:spPr>
        <p:txBody>
          <a:bodyPr vert="horz" lIns="115183" tIns="57591" rIns="115183" bIns="57591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7740970" y="8676714"/>
            <a:ext cx="2520315" cy="498413"/>
          </a:xfrm>
          <a:prstGeom prst="rect">
            <a:avLst/>
          </a:prstGeom>
        </p:spPr>
        <p:txBody>
          <a:bodyPr vert="horz" lIns="115183" tIns="57591" rIns="115183" bIns="57591" rtlCol="1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869FA-3649-44ED-80B5-73F7C7645F11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690462" y="8676714"/>
            <a:ext cx="3420428" cy="498413"/>
          </a:xfrm>
          <a:prstGeom prst="rect">
            <a:avLst/>
          </a:prstGeom>
        </p:spPr>
        <p:txBody>
          <a:bodyPr vert="horz" lIns="115183" tIns="57591" rIns="115183" bIns="57591" rtlCol="1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540070" y="8676714"/>
            <a:ext cx="2520315" cy="498413"/>
          </a:xfrm>
          <a:prstGeom prst="rect">
            <a:avLst/>
          </a:prstGeom>
        </p:spPr>
        <p:txBody>
          <a:bodyPr vert="horz" lIns="115183" tIns="57591" rIns="115183" bIns="57591" rtlCol="1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543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1829" rtl="1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937" indent="-431937" algn="r" defTabSz="1151829" rtl="1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5861" indent="-359946" algn="r" defTabSz="1151829" rtl="1" eaLnBrk="1" latinLnBrk="0" hangingPunct="1">
        <a:spcBef>
          <a:spcPct val="20000"/>
        </a:spcBef>
        <a:buFont typeface="Arial" panose="020B0604020202020204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9786" indent="-287958" algn="r" defTabSz="1151829" rtl="1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5700" indent="-287958" algn="r" defTabSz="1151829" rtl="1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1615" indent="-287958" algn="r" defTabSz="1151829" rtl="1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67529" indent="-287958" algn="r" defTabSz="1151829" rtl="1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43443" indent="-287958" algn="r" defTabSz="1151829" rtl="1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19358" indent="-287958" algn="r" defTabSz="1151829" rtl="1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895272" indent="-287958" algn="r" defTabSz="1151829" rtl="1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1151829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5914" algn="r" defTabSz="1151829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51829" algn="r" defTabSz="1151829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27743" algn="r" defTabSz="1151829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3658" algn="r" defTabSz="1151829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79571" algn="r" defTabSz="1151829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55487" algn="r" defTabSz="1151829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31401" algn="r" defTabSz="1151829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07314" algn="r" defTabSz="1151829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945292" cy="9361488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456459" y="3456608"/>
            <a:ext cx="4618952" cy="30651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rtl="0">
              <a:lnSpc>
                <a:spcPct val="80000"/>
              </a:lnSpc>
            </a:pPr>
            <a:r>
              <a:rPr lang="en-US" sz="8000" b="1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99FF33"/>
                </a:solidFill>
                <a:latin typeface="BRADDON" panose="02000500000000000000" pitchFamily="2" charset="0"/>
              </a:rPr>
              <a:t>Unit 1</a:t>
            </a:r>
          </a:p>
          <a:p>
            <a:pPr algn="ctr" rtl="0">
              <a:lnSpc>
                <a:spcPct val="80000"/>
              </a:lnSpc>
            </a:pPr>
            <a:r>
              <a:rPr lang="en-US" sz="8000" b="1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99FF33"/>
                </a:solidFill>
                <a:latin typeface="BRADDON" panose="02000500000000000000" pitchFamily="2" charset="0"/>
              </a:rPr>
              <a:t>Lifestyle</a:t>
            </a:r>
          </a:p>
          <a:p>
            <a:pPr algn="ctr" rtl="0">
              <a:lnSpc>
                <a:spcPct val="80000"/>
              </a:lnSpc>
            </a:pPr>
            <a:r>
              <a:rPr lang="en-US" sz="8000" b="1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99FF33"/>
                </a:solidFill>
                <a:latin typeface="BRADDON" panose="02000500000000000000" pitchFamily="2" charset="0"/>
              </a:rPr>
              <a:t>Part </a:t>
            </a:r>
            <a:r>
              <a:rPr lang="en-US" sz="8000" b="1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99FF33"/>
                </a:solidFill>
                <a:latin typeface="BRADDON" panose="02000500000000000000" pitchFamily="2" charset="0"/>
              </a:rPr>
              <a:t>2</a:t>
            </a:r>
            <a:endParaRPr lang="ar-SA" sz="8000" b="1" dirty="0">
              <a:ln w="28575" cmpd="sng">
                <a:solidFill>
                  <a:schemeClr val="tx1"/>
                </a:solidFill>
                <a:prstDash val="solid"/>
              </a:ln>
              <a:solidFill>
                <a:srgbClr val="99FF33"/>
              </a:solidFill>
              <a:latin typeface="BRADDO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07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69"/>
          <a:stretch/>
        </p:blipFill>
        <p:spPr bwMode="auto">
          <a:xfrm>
            <a:off x="216099" y="21928"/>
            <a:ext cx="10297144" cy="366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9" y="3682999"/>
            <a:ext cx="10297144" cy="466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948057" y="3960664"/>
            <a:ext cx="911737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How many hours do you watch TV 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?</a:t>
            </a:r>
          </a:p>
          <a:p>
            <a:pPr algn="l" rtl="0"/>
            <a:r>
              <a:rPr lang="en-US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I </a:t>
            </a:r>
            <a:r>
              <a:rPr lang="en-US" b="1" dirty="0">
                <a:solidFill>
                  <a:srgbClr val="0000FF"/>
                </a:solidFill>
                <a:latin typeface="Comic Sans MS" panose="030F0702030302020204" pitchFamily="66" charset="0"/>
              </a:rPr>
              <a:t>watch TV 2 hours a day .</a:t>
            </a:r>
            <a:endParaRPr lang="ar-SA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953313" y="5112792"/>
            <a:ext cx="911737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How many sodas do you drink 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?</a:t>
            </a:r>
          </a:p>
          <a:p>
            <a:pPr algn="l" rtl="0"/>
            <a:r>
              <a:rPr lang="en-US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I </a:t>
            </a:r>
            <a:r>
              <a:rPr lang="en-US" b="1" dirty="0">
                <a:solidFill>
                  <a:srgbClr val="0000FF"/>
                </a:solidFill>
                <a:latin typeface="Comic Sans MS" panose="030F0702030302020204" pitchFamily="66" charset="0"/>
              </a:rPr>
              <a:t>drink 4 cans of soda a day .</a:t>
            </a:r>
            <a:endParaRPr lang="ar-SA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958569" y="6336928"/>
            <a:ext cx="911737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How much do you exercise 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?</a:t>
            </a:r>
          </a:p>
          <a:p>
            <a:pPr algn="l" rtl="0"/>
            <a:r>
              <a:rPr lang="en-US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I </a:t>
            </a:r>
            <a:r>
              <a:rPr lang="en-US" b="1" dirty="0">
                <a:solidFill>
                  <a:srgbClr val="0000FF"/>
                </a:solidFill>
                <a:latin typeface="Comic Sans MS" panose="030F0702030302020204" pitchFamily="66" charset="0"/>
              </a:rPr>
              <a:t>exercise 1 hour a day .</a:t>
            </a:r>
            <a:endParaRPr lang="ar-SA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963824" y="7439695"/>
            <a:ext cx="911737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How long do you chat online 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?</a:t>
            </a:r>
          </a:p>
          <a:p>
            <a:pPr algn="l" rtl="0"/>
            <a:r>
              <a:rPr lang="en-US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I </a:t>
            </a:r>
            <a:r>
              <a:rPr lang="en-US" b="1" dirty="0">
                <a:solidFill>
                  <a:srgbClr val="0000FF"/>
                </a:solidFill>
                <a:latin typeface="Comic Sans MS" panose="030F0702030302020204" pitchFamily="66" charset="0"/>
              </a:rPr>
              <a:t>chat online 5 hours a day .</a:t>
            </a:r>
          </a:p>
        </p:txBody>
      </p:sp>
    </p:spTree>
    <p:extLst>
      <p:ext uri="{BB962C8B-B14F-4D97-AF65-F5344CB8AC3E}">
        <p14:creationId xmlns:p14="http://schemas.microsoft.com/office/powerpoint/2010/main" val="341344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1" y="216248"/>
            <a:ext cx="10552095" cy="864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06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600"/>
          <a:stretch/>
        </p:blipFill>
        <p:spPr bwMode="auto">
          <a:xfrm>
            <a:off x="72083" y="576288"/>
            <a:ext cx="10634141" cy="28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432123" y="3438168"/>
            <a:ext cx="100811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Comic Sans MS" panose="030F0702030302020204" pitchFamily="66" charset="0"/>
              </a:rPr>
              <a:t>1. Ibrahim rarely talks on the phone.</a:t>
            </a:r>
          </a:p>
          <a:p>
            <a:pPr algn="l" rtl="0"/>
            <a:r>
              <a:rPr lang="en-US" dirty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Comic Sans MS" panose="030F0702030302020204" pitchFamily="66" charset="0"/>
              </a:rPr>
              <a:t>2. My brother often checks his email. / My brother checks </a:t>
            </a:r>
            <a:r>
              <a:rPr lang="en-US" dirty="0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Comic Sans MS" panose="030F0702030302020204" pitchFamily="66" charset="0"/>
              </a:rPr>
              <a:t>his email </a:t>
            </a:r>
            <a:r>
              <a:rPr lang="en-US" dirty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Comic Sans MS" panose="030F0702030302020204" pitchFamily="66" charset="0"/>
              </a:rPr>
              <a:t>often.</a:t>
            </a:r>
          </a:p>
          <a:p>
            <a:pPr algn="l" rtl="0"/>
            <a:r>
              <a:rPr lang="en-US" dirty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Comic Sans MS" panose="030F0702030302020204" pitchFamily="66" charset="0"/>
              </a:rPr>
              <a:t>3. I surf on the Internet once in a while.</a:t>
            </a:r>
          </a:p>
          <a:p>
            <a:pPr algn="l" rtl="0"/>
            <a:r>
              <a:rPr lang="en-US" dirty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Comic Sans MS" panose="030F0702030302020204" pitchFamily="66" charset="0"/>
              </a:rPr>
              <a:t>4. </a:t>
            </a:r>
            <a:r>
              <a:rPr lang="en-US" dirty="0" err="1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Comic Sans MS" panose="030F0702030302020204" pitchFamily="66" charset="0"/>
              </a:rPr>
              <a:t>Qassim</a:t>
            </a:r>
            <a:r>
              <a:rPr lang="en-US" dirty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Comic Sans MS" panose="030F0702030302020204" pitchFamily="66" charset="0"/>
              </a:rPr>
              <a:t> hardly ever arrives at work on time.</a:t>
            </a:r>
          </a:p>
          <a:p>
            <a:pPr algn="l" rtl="0"/>
            <a:r>
              <a:rPr lang="en-US" dirty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Comic Sans MS" panose="030F0702030302020204" pitchFamily="66" charset="0"/>
              </a:rPr>
              <a:t>5. </a:t>
            </a:r>
            <a:r>
              <a:rPr lang="en-US" dirty="0" err="1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Comic Sans MS" panose="030F0702030302020204" pitchFamily="66" charset="0"/>
              </a:rPr>
              <a:t>Maha</a:t>
            </a:r>
            <a:r>
              <a:rPr lang="en-US" dirty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Comic Sans MS" panose="030F0702030302020204" pitchFamily="66" charset="0"/>
              </a:rPr>
              <a:t> drinks tea instead of coffee from time to time.</a:t>
            </a:r>
            <a:endParaRPr lang="ar-SA" dirty="0">
              <a:ln>
                <a:solidFill>
                  <a:srgbClr val="009900"/>
                </a:solidFill>
              </a:ln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9610" y="5544840"/>
            <a:ext cx="10634141" cy="306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800275" y="6405570"/>
            <a:ext cx="784894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20000"/>
              </a:lnSpc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does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Ibrahim talk on the phone?</a:t>
            </a:r>
          </a:p>
          <a:p>
            <a:pPr algn="l" rtl="0">
              <a:lnSpc>
                <a:spcPct val="120000"/>
              </a:lnSpc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does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your brother check his email?</a:t>
            </a:r>
          </a:p>
          <a:p>
            <a:pPr algn="l" rtl="0">
              <a:lnSpc>
                <a:spcPct val="120000"/>
              </a:lnSpc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do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you surf on the Internet?</a:t>
            </a:r>
          </a:p>
          <a:p>
            <a:pPr algn="l" rtl="0">
              <a:lnSpc>
                <a:spcPct val="120000"/>
              </a:lnSpc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does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Qassim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arrive at work on time?</a:t>
            </a:r>
          </a:p>
          <a:p>
            <a:pPr algn="l" rtl="0">
              <a:lnSpc>
                <a:spcPct val="120000"/>
              </a:lnSpc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does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Maha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drink tea instead of coffee?</a:t>
            </a:r>
            <a:endParaRPr lang="ar-SA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63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63"/>
          <a:stretch/>
        </p:blipFill>
        <p:spPr bwMode="auto">
          <a:xfrm>
            <a:off x="216099" y="72232"/>
            <a:ext cx="10297144" cy="460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867" y="72232"/>
            <a:ext cx="3384376" cy="154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504131" y="4683463"/>
            <a:ext cx="939708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1. What does Kyle generally eat/have for lunch?</a:t>
            </a:r>
          </a:p>
          <a:p>
            <a:pPr algn="l" rtl="0"/>
            <a:r>
              <a:rPr lang="en-US" b="1" dirty="0">
                <a:solidFill>
                  <a:srgbClr val="0033CC"/>
                </a:solidFill>
                <a:latin typeface="Comic Sans MS" panose="030F0702030302020204" pitchFamily="66" charset="0"/>
              </a:rPr>
              <a:t>He generally eats/has a burger and a soda for lunch.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2. What do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Faris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and Ali occasionally do in the park?</a:t>
            </a:r>
          </a:p>
          <a:p>
            <a:pPr algn="l" rtl="0"/>
            <a:r>
              <a:rPr lang="en-US" b="1" dirty="0" err="1">
                <a:solidFill>
                  <a:srgbClr val="0033CC"/>
                </a:solidFill>
                <a:latin typeface="Comic Sans MS" panose="030F0702030302020204" pitchFamily="66" charset="0"/>
              </a:rPr>
              <a:t>Faris</a:t>
            </a:r>
            <a:r>
              <a:rPr lang="en-US" b="1" dirty="0">
                <a:solidFill>
                  <a:srgbClr val="0033CC"/>
                </a:solidFill>
                <a:latin typeface="Comic Sans MS" panose="030F0702030302020204" pitchFamily="66" charset="0"/>
              </a:rPr>
              <a:t> and Ali occasionally play tennis in the park. /</a:t>
            </a:r>
          </a:p>
          <a:p>
            <a:pPr algn="l" rtl="0"/>
            <a:r>
              <a:rPr lang="en-US" b="1" dirty="0" err="1">
                <a:solidFill>
                  <a:srgbClr val="0033CC"/>
                </a:solidFill>
                <a:latin typeface="Comic Sans MS" panose="030F0702030302020204" pitchFamily="66" charset="0"/>
              </a:rPr>
              <a:t>Faris</a:t>
            </a:r>
            <a:r>
              <a:rPr lang="en-US" b="1" dirty="0">
                <a:solidFill>
                  <a:srgbClr val="0033CC"/>
                </a:solidFill>
                <a:latin typeface="Comic Sans MS" panose="030F0702030302020204" pitchFamily="66" charset="0"/>
              </a:rPr>
              <a:t> and Ali play tennis in the park occasionally.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3. What does Emma seldom do after dinner?</a:t>
            </a:r>
          </a:p>
          <a:p>
            <a:pPr algn="l" rtl="0"/>
            <a:r>
              <a:rPr lang="en-US" b="1" dirty="0">
                <a:solidFill>
                  <a:srgbClr val="0033CC"/>
                </a:solidFill>
                <a:latin typeface="Comic Sans MS" panose="030F0702030302020204" pitchFamily="66" charset="0"/>
              </a:rPr>
              <a:t>Emma seldom does/washes the dishes after dinner</a:t>
            </a:r>
            <a:r>
              <a:rPr lang="en-US" b="1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.</a:t>
            </a:r>
            <a:endParaRPr lang="en-US" b="1" dirty="0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52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77"/>
          <a:stretch/>
        </p:blipFill>
        <p:spPr bwMode="auto">
          <a:xfrm>
            <a:off x="144091" y="360264"/>
            <a:ext cx="10297144" cy="239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44091" y="2880544"/>
            <a:ext cx="939708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. What do Ali and his parents often do on the weekend?</a:t>
            </a:r>
          </a:p>
          <a:p>
            <a:pPr algn="l" rtl="0"/>
            <a:r>
              <a:rPr lang="en-US" b="1" dirty="0">
                <a:solidFill>
                  <a:srgbClr val="0033CC"/>
                </a:solidFill>
                <a:latin typeface="Comic Sans MS" panose="030F0702030302020204" pitchFamily="66" charset="0"/>
              </a:rPr>
              <a:t>Ali and his parents often go to the park on the weekend.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5. What does Ismail sometimes do with his friends?</a:t>
            </a:r>
          </a:p>
          <a:p>
            <a:pPr algn="l" rtl="0"/>
            <a:r>
              <a:rPr lang="en-US" b="1" dirty="0">
                <a:solidFill>
                  <a:srgbClr val="0033CC"/>
                </a:solidFill>
                <a:latin typeface="Comic Sans MS" panose="030F0702030302020204" pitchFamily="66" charset="0"/>
              </a:rPr>
              <a:t>Ismail sometimes goes bowling with his friends.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6. What does Ben do now and then?</a:t>
            </a:r>
          </a:p>
          <a:p>
            <a:pPr algn="l" rtl="0"/>
            <a:r>
              <a:rPr lang="en-US" b="1" dirty="0">
                <a:solidFill>
                  <a:srgbClr val="0033CC"/>
                </a:solidFill>
                <a:latin typeface="Comic Sans MS" panose="030F0702030302020204" pitchFamily="66" charset="0"/>
              </a:rPr>
              <a:t>Ben gets a haircut now and then.</a:t>
            </a:r>
            <a:endParaRPr lang="ar-SA" b="1" dirty="0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3" y="5175250"/>
            <a:ext cx="10657259" cy="143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96491" y="6589534"/>
            <a:ext cx="939708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Sample answers:</a:t>
            </a:r>
          </a:p>
          <a:p>
            <a:pPr algn="l" rtl="0"/>
            <a:r>
              <a:rPr lang="en-US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1-I sometimes go bowling with my friends.</a:t>
            </a:r>
          </a:p>
          <a:p>
            <a:pPr algn="l" rtl="0"/>
            <a:r>
              <a:rPr lang="en-US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2-I often</a:t>
            </a:r>
            <a:r>
              <a:rPr lang="en-US" b="1" dirty="0">
                <a:solidFill>
                  <a:srgbClr val="009900"/>
                </a:solidFill>
                <a:latin typeface="Comic Sans MS" panose="030F0702030302020204" pitchFamily="66" charset="0"/>
              </a:rPr>
              <a:t> go to the park on the </a:t>
            </a:r>
            <a:r>
              <a:rPr lang="en-US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weekend with family </a:t>
            </a:r>
            <a:endParaRPr lang="ar-SA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3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9" y="216248"/>
            <a:ext cx="1040031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936179" y="2636644"/>
            <a:ext cx="79160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I seldom wash </a:t>
            </a:r>
            <a:r>
              <a:rPr lang="en-US" sz="2400" dirty="0">
                <a:solidFill>
                  <a:srgbClr val="CC0066"/>
                </a:solidFill>
                <a:latin typeface="Comic Sans MS" panose="030F0702030302020204" pitchFamily="66" charset="0"/>
              </a:rPr>
              <a:t>the dishes after dinner.</a:t>
            </a:r>
          </a:p>
          <a:p>
            <a:pPr algn="l" rtl="0"/>
            <a:r>
              <a:rPr lang="en-US" sz="2400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I occasionally </a:t>
            </a:r>
            <a:r>
              <a:rPr lang="en-US" sz="2400" dirty="0">
                <a:solidFill>
                  <a:srgbClr val="CC0066"/>
                </a:solidFill>
                <a:latin typeface="Comic Sans MS" panose="030F0702030302020204" pitchFamily="66" charset="0"/>
              </a:rPr>
              <a:t>play tennis in the park</a:t>
            </a:r>
            <a:r>
              <a:rPr lang="en-US" sz="2400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.</a:t>
            </a:r>
          </a:p>
          <a:p>
            <a:pPr algn="l" rtl="0"/>
            <a:r>
              <a:rPr lang="en-US" sz="2400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I generally eat </a:t>
            </a:r>
            <a:r>
              <a:rPr lang="en-US" sz="2400" dirty="0">
                <a:solidFill>
                  <a:srgbClr val="CC0066"/>
                </a:solidFill>
                <a:latin typeface="Comic Sans MS" panose="030F0702030302020204" pitchFamily="66" charset="0"/>
              </a:rPr>
              <a:t>a burger and a soda for lunch</a:t>
            </a:r>
            <a:r>
              <a:rPr lang="en-US" sz="2400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.</a:t>
            </a:r>
          </a:p>
          <a:p>
            <a:pPr algn="l" rtl="0"/>
            <a:r>
              <a:rPr lang="en-US" sz="2400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I sometimes go shopping on weekends</a:t>
            </a:r>
            <a:endParaRPr lang="en-US" sz="2400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32123" y="2305641"/>
            <a:ext cx="28803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Sample answers</a:t>
            </a:r>
            <a:endParaRPr lang="en-US" b="1" dirty="0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252" y="2529228"/>
            <a:ext cx="360000" cy="4146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163" y="2952552"/>
            <a:ext cx="360000" cy="41460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163" y="3330040"/>
            <a:ext cx="360000" cy="41460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059" y="3672632"/>
            <a:ext cx="360000" cy="4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5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9" y="216248"/>
            <a:ext cx="10441160" cy="894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1377826" y="5256808"/>
            <a:ext cx="9143766" cy="8812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Does Mona’s little brother usually watch TV in the afternoon ? </a:t>
            </a:r>
          </a:p>
          <a:p>
            <a:pPr algn="l" rtl="0">
              <a:lnSpc>
                <a:spcPct val="150000"/>
              </a:lnSpc>
            </a:pPr>
            <a:r>
              <a:rPr lang="en-US" b="1" dirty="0">
                <a:solidFill>
                  <a:srgbClr val="009900"/>
                </a:solidFill>
                <a:latin typeface="Comic Sans MS" panose="030F0702030302020204" pitchFamily="66" charset="0"/>
              </a:rPr>
              <a:t>Mona’s little brother sometimes watches TV in the afternoon . </a:t>
            </a:r>
            <a:endParaRPr lang="ar-SA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368227" y="6624960"/>
            <a:ext cx="9143766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Do Sabah and her friends usually go shopping on Thursday ? </a:t>
            </a:r>
          </a:p>
          <a:p>
            <a:pPr algn="l" rtl="0"/>
            <a:r>
              <a:rPr lang="en-US" b="1" dirty="0">
                <a:solidFill>
                  <a:srgbClr val="009900"/>
                </a:solidFill>
                <a:latin typeface="Comic Sans MS" panose="030F0702030302020204" pitchFamily="66" charset="0"/>
              </a:rPr>
              <a:t>Sabah and her friends often go shopping on Thursday . </a:t>
            </a:r>
            <a:endParaRPr lang="ar-SA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368227" y="8209136"/>
            <a:ext cx="9143766" cy="8463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spcBef>
                <a:spcPts val="600"/>
              </a:spcBef>
            </a:pP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Does George usually play football on Saturday ? </a:t>
            </a:r>
          </a:p>
          <a:p>
            <a:pPr algn="l" rtl="0">
              <a:spcBef>
                <a:spcPts val="600"/>
              </a:spcBef>
            </a:pPr>
            <a:r>
              <a:rPr lang="en-US" b="1" dirty="0">
                <a:solidFill>
                  <a:srgbClr val="009900"/>
                </a:solidFill>
                <a:latin typeface="Comic Sans MS" panose="030F0702030302020204" pitchFamily="66" charset="0"/>
              </a:rPr>
              <a:t>George occasionally plays football on Saturday . </a:t>
            </a:r>
            <a:endParaRPr lang="ar-SA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88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5" y="360264"/>
            <a:ext cx="1053691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1080195" y="1545491"/>
            <a:ext cx="75608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 </a:t>
            </a:r>
            <a:r>
              <a:rPr lang="en-US" sz="2400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rarely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sleep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late on the weekend . </a:t>
            </a:r>
            <a:endParaRPr lang="ar-SA" sz="24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008187" y="2634903"/>
            <a:ext cx="95775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 </a:t>
            </a:r>
            <a:r>
              <a:rPr lang="en-US" sz="2400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usually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do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my homework in the afternoon .</a:t>
            </a:r>
            <a:endParaRPr lang="ar-SA" sz="24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008187" y="3672632"/>
            <a:ext cx="60539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 </a:t>
            </a:r>
            <a:r>
              <a:rPr lang="en-US" sz="2400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often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watch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TV with my family . </a:t>
            </a:r>
            <a:endParaRPr lang="ar-SA" sz="24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146916" y="4713843"/>
            <a:ext cx="749411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 </a:t>
            </a:r>
            <a:r>
              <a:rPr lang="en-US" sz="2400" b="1" dirty="0">
                <a:solidFill>
                  <a:srgbClr val="CC0066"/>
                </a:solidFill>
                <a:latin typeface="Comic Sans MS" panose="030F0702030302020204" pitchFamily="66" charset="0"/>
              </a:rPr>
              <a:t>sometimes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chat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online with my friends . </a:t>
            </a:r>
            <a:endParaRPr lang="ar-SA" sz="24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91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9" y="21928"/>
            <a:ext cx="10297144" cy="921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1268347" y="5327903"/>
            <a:ext cx="526568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How many sodas does Faris drink 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?</a:t>
            </a:r>
          </a:p>
          <a:p>
            <a:pPr algn="l" rtl="0"/>
            <a:r>
              <a:rPr lang="en-US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He </a:t>
            </a:r>
            <a:r>
              <a:rPr lang="en-US" b="1" dirty="0">
                <a:solidFill>
                  <a:srgbClr val="0000FF"/>
                </a:solidFill>
                <a:latin typeface="Comic Sans MS" panose="030F0702030302020204" pitchFamily="66" charset="0"/>
              </a:rPr>
              <a:t>drinks 3 cans of soda a day.</a:t>
            </a:r>
            <a:endParaRPr lang="ar-SA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251018" y="6381060"/>
            <a:ext cx="861415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How many days does Ismail exercise per week ? </a:t>
            </a:r>
            <a:endParaRPr lang="en-US" b="1" dirty="0">
              <a:latin typeface="Comic Sans MS" panose="030F0702030302020204" pitchFamily="66" charset="0"/>
            </a:endParaRPr>
          </a:p>
          <a:p>
            <a:pPr algn="l" rtl="0"/>
            <a:r>
              <a:rPr lang="en-US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He </a:t>
            </a:r>
            <a:r>
              <a:rPr lang="en-US" b="1" dirty="0">
                <a:solidFill>
                  <a:srgbClr val="0000FF"/>
                </a:solidFill>
                <a:latin typeface="Comic Sans MS" panose="030F0702030302020204" pitchFamily="66" charset="0"/>
              </a:rPr>
              <a:t>exercises 7 days a week.</a:t>
            </a:r>
            <a:endParaRPr lang="ar-SA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323863" y="7454580"/>
            <a:ext cx="84693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How many hours does Nura watch TV ? </a:t>
            </a:r>
            <a:endParaRPr lang="en-US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She </a:t>
            </a:r>
            <a:r>
              <a:rPr lang="en-US" b="1" dirty="0">
                <a:solidFill>
                  <a:srgbClr val="0000FF"/>
                </a:solidFill>
                <a:latin typeface="Comic Sans MS" panose="030F0702030302020204" pitchFamily="66" charset="0"/>
              </a:rPr>
              <a:t>watches TV 3 hours a night .</a:t>
            </a:r>
            <a:endParaRPr lang="ar-SA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318608" y="8447807"/>
            <a:ext cx="84693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How long does Fadwa chat online ? </a:t>
            </a:r>
            <a:endParaRPr lang="en-US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She </a:t>
            </a:r>
            <a:r>
              <a:rPr lang="en-US" b="1" dirty="0">
                <a:solidFill>
                  <a:srgbClr val="0000FF"/>
                </a:solidFill>
                <a:latin typeface="Comic Sans MS" panose="030F0702030302020204" pitchFamily="66" charset="0"/>
              </a:rPr>
              <a:t>chats online 6 hours a week .</a:t>
            </a:r>
            <a:endParaRPr lang="ar-SA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77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511</Words>
  <Application>Microsoft Office PowerPoint</Application>
  <PresentationFormat>مخصص</PresentationFormat>
  <Paragraphs>60</Paragraphs>
  <Slides>10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HP</cp:lastModifiedBy>
  <cp:revision>29</cp:revision>
  <dcterms:created xsi:type="dcterms:W3CDTF">2020-06-16T20:36:13Z</dcterms:created>
  <dcterms:modified xsi:type="dcterms:W3CDTF">2020-06-23T01:26:09Z</dcterms:modified>
</cp:coreProperties>
</file>