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409" r:id="rId3"/>
    <p:sldId id="414" r:id="rId4"/>
    <p:sldId id="440" r:id="rId5"/>
    <p:sldId id="416" r:id="rId6"/>
    <p:sldId id="449" r:id="rId7"/>
    <p:sldId id="450" r:id="rId8"/>
    <p:sldId id="441" r:id="rId9"/>
    <p:sldId id="442" r:id="rId10"/>
    <p:sldId id="443" r:id="rId11"/>
    <p:sldId id="444" r:id="rId12"/>
    <p:sldId id="445" r:id="rId13"/>
    <p:sldId id="430" r:id="rId14"/>
    <p:sldId id="257" r:id="rId15"/>
    <p:sldId id="426" r:id="rId16"/>
    <p:sldId id="429" r:id="rId17"/>
    <p:sldId id="419" r:id="rId18"/>
    <p:sldId id="312" r:id="rId19"/>
    <p:sldId id="295" r:id="rId20"/>
    <p:sldId id="448" r:id="rId21"/>
    <p:sldId id="427" r:id="rId22"/>
    <p:sldId id="451" r:id="rId23"/>
    <p:sldId id="452" r:id="rId24"/>
    <p:sldId id="428" r:id="rId25"/>
    <p:sldId id="453" r:id="rId26"/>
    <p:sldId id="454" r:id="rId27"/>
    <p:sldId id="434" r:id="rId28"/>
    <p:sldId id="298" r:id="rId29"/>
    <p:sldId id="259" r:id="rId30"/>
    <p:sldId id="299" r:id="rId31"/>
    <p:sldId id="300" r:id="rId32"/>
    <p:sldId id="266" r:id="rId33"/>
  </p:sldIdLst>
  <p:sldSz cx="9144000" cy="5143500" type="screen16x9"/>
  <p:notesSz cx="6858000" cy="9144000"/>
  <p:embeddedFontLst>
    <p:embeddedFont>
      <p:font typeface="BlackChancery" pitchFamily="2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Lato Regular" panose="020F0502020204030203" pitchFamily="34" charset="0"/>
      <p:regular r:id="rId44"/>
    </p:embeddedFont>
    <p:embeddedFont>
      <p:font typeface="Montserrat" panose="02000505000000020004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97388B-94EA-4DB8-A5BF-857607E50939}">
  <a:tblStyle styleId="{4B97388B-94EA-4DB8-A5BF-857607E509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EAE4D93-A806-4C0B-BD0F-4C76D5DBD6C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69A26DC1-4236-43BC-8A7C-1734B82A7F54}"/>
    <pc:docChg chg="custSel delSld modSld">
      <pc:chgData name="nadia alghamdi" userId="ff15695cc4030d6b" providerId="LiveId" clId="{69A26DC1-4236-43BC-8A7C-1734B82A7F54}" dt="2022-08-28T18:47:31.594" v="33" actId="13822"/>
      <pc:docMkLst>
        <pc:docMk/>
      </pc:docMkLst>
      <pc:sldChg chg="modSp mod">
        <pc:chgData name="nadia alghamdi" userId="ff15695cc4030d6b" providerId="LiveId" clId="{69A26DC1-4236-43BC-8A7C-1734B82A7F54}" dt="2022-08-28T18:45:40.144" v="7" actId="20577"/>
        <pc:sldMkLst>
          <pc:docMk/>
          <pc:sldMk cId="0" sldId="259"/>
        </pc:sldMkLst>
        <pc:spChg chg="mod">
          <ac:chgData name="nadia alghamdi" userId="ff15695cc4030d6b" providerId="LiveId" clId="{69A26DC1-4236-43BC-8A7C-1734B82A7F54}" dt="2022-08-28T18:45:40.144" v="7" actId="20577"/>
          <ac:spMkLst>
            <pc:docMk/>
            <pc:sldMk cId="0" sldId="259"/>
            <ac:spMk id="122" creationId="{00000000-0000-0000-0000-000000000000}"/>
          </ac:spMkLst>
        </pc:spChg>
      </pc:sldChg>
      <pc:sldChg chg="addSp modSp mod">
        <pc:chgData name="nadia alghamdi" userId="ff15695cc4030d6b" providerId="LiveId" clId="{69A26DC1-4236-43BC-8A7C-1734B82A7F54}" dt="2022-08-28T18:47:31.594" v="33" actId="13822"/>
        <pc:sldMkLst>
          <pc:docMk/>
          <pc:sldMk cId="3493667819" sldId="418"/>
        </pc:sldMkLst>
        <pc:spChg chg="add mod">
          <ac:chgData name="nadia alghamdi" userId="ff15695cc4030d6b" providerId="LiveId" clId="{69A26DC1-4236-43BC-8A7C-1734B82A7F54}" dt="2022-08-28T18:47:31.594" v="33" actId="13822"/>
          <ac:spMkLst>
            <pc:docMk/>
            <pc:sldMk cId="3493667819" sldId="418"/>
            <ac:spMk id="2" creationId="{76A6C5EA-8C88-0A4F-D51B-04B535DF5135}"/>
          </ac:spMkLst>
        </pc:spChg>
        <pc:picChg chg="mod">
          <ac:chgData name="nadia alghamdi" userId="ff15695cc4030d6b" providerId="LiveId" clId="{69A26DC1-4236-43BC-8A7C-1734B82A7F54}" dt="2022-08-28T18:47:05.114" v="26" actId="1076"/>
          <ac:picMkLst>
            <pc:docMk/>
            <pc:sldMk cId="3493667819" sldId="418"/>
            <ac:picMk id="5" creationId="{87AF85E6-29CB-4B12-9E61-5BBD80059236}"/>
          </ac:picMkLst>
        </pc:picChg>
      </pc:sldChg>
      <pc:sldChg chg="modSp del">
        <pc:chgData name="nadia alghamdi" userId="ff15695cc4030d6b" providerId="LiveId" clId="{69A26DC1-4236-43BC-8A7C-1734B82A7F54}" dt="2022-08-28T18:45:42.386" v="8" actId="47"/>
        <pc:sldMkLst>
          <pc:docMk/>
          <pc:sldMk cId="3236777207" sldId="426"/>
        </pc:sldMkLst>
        <pc:spChg chg="mod">
          <ac:chgData name="nadia alghamdi" userId="ff15695cc4030d6b" providerId="LiveId" clId="{69A26DC1-4236-43BC-8A7C-1734B82A7F54}" dt="2022-08-28T18:45:26.835" v="4" actId="20577"/>
          <ac:spMkLst>
            <pc:docMk/>
            <pc:sldMk cId="3236777207" sldId="426"/>
            <ac:spMk id="37" creationId="{5773071F-0B6E-4F6C-B4E5-48D37A1DBF35}"/>
          </ac:spMkLst>
        </pc:spChg>
      </pc:sldChg>
      <pc:sldMasterChg chg="delSldLayout">
        <pc:chgData name="nadia alghamdi" userId="ff15695cc4030d6b" providerId="LiveId" clId="{69A26DC1-4236-43BC-8A7C-1734B82A7F54}" dt="2022-08-28T18:45:42.386" v="8" actId="47"/>
        <pc:sldMasterMkLst>
          <pc:docMk/>
          <pc:sldMasterMk cId="0" sldId="2147483660"/>
        </pc:sldMasterMkLst>
        <pc:sldLayoutChg chg="del">
          <pc:chgData name="nadia alghamdi" userId="ff15695cc4030d6b" providerId="LiveId" clId="{69A26DC1-4236-43BC-8A7C-1734B82A7F54}" dt="2022-08-28T18:45:42.386" v="8" actId="47"/>
          <pc:sldLayoutMkLst>
            <pc:docMk/>
            <pc:sldMasterMk cId="0" sldId="2147483660"/>
            <pc:sldLayoutMk cId="2463265034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8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69738" y="253581"/>
            <a:ext cx="4305890" cy="4636339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17" name="Google Shape;17;p3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name="adj" fmla="val 27420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TITLE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3294599" y="1296691"/>
            <a:ext cx="2554803" cy="2550118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04125" y="1505250"/>
            <a:ext cx="2135700" cy="21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3501180" y="3193230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2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7" name="Google Shape;87;p12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325" y="1157306"/>
            <a:ext cx="7642800" cy="3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37325" y="4262913"/>
            <a:ext cx="4644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6296/420/919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iveworksheets.com/rb1284624gi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79D96-6B0F-41D1-65F9-606C3230E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68"/>
          <a:stretch/>
        </p:blipFill>
        <p:spPr>
          <a:xfrm rot="21223206">
            <a:off x="825189" y="1005104"/>
            <a:ext cx="3156715" cy="3000972"/>
          </a:xfrm>
          <a:prstGeom prst="rect">
            <a:avLst/>
          </a:prstGeom>
        </p:spPr>
      </p:pic>
      <p:sp>
        <p:nvSpPr>
          <p:cNvPr id="6" name="Google Shape;97;p14">
            <a:extLst>
              <a:ext uri="{FF2B5EF4-FFF2-40B4-BE49-F238E27FC236}">
                <a16:creationId xmlns:a16="http://schemas.microsoft.com/office/drawing/2014/main" id="{E4F3F7B3-FE65-C1F0-E626-8A3EE1CDB3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23352" y="168668"/>
            <a:ext cx="4466064" cy="13455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Unit 1</a:t>
            </a:r>
            <a:br>
              <a:rPr lang="fr-FR" sz="3600" dirty="0"/>
            </a:br>
            <a:r>
              <a:rPr lang="fr-FR" sz="3600" dirty="0"/>
              <a:t> Lifestyle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391C57-14E9-E741-C724-E4AD4B155E7D}"/>
              </a:ext>
            </a:extLst>
          </p:cNvPr>
          <p:cNvSpPr txBox="1"/>
          <p:nvPr/>
        </p:nvSpPr>
        <p:spPr>
          <a:xfrm>
            <a:off x="5310232" y="4370443"/>
            <a:ext cx="32673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err="1"/>
              <a:t>Grammar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CC3CADE-DE01-4998-BBA4-0384D499C793}"/>
              </a:ext>
            </a:extLst>
          </p:cNvPr>
          <p:cNvGraphicFramePr>
            <a:graphicFrameLocks noGrp="1"/>
          </p:cNvGraphicFramePr>
          <p:nvPr/>
        </p:nvGraphicFramePr>
        <p:xfrm>
          <a:off x="1052962" y="785444"/>
          <a:ext cx="5501268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3756">
                  <a:extLst>
                    <a:ext uri="{9D8B030D-6E8A-4147-A177-3AD203B41FA5}">
                      <a16:colId xmlns:a16="http://schemas.microsoft.com/office/drawing/2014/main" val="3814048219"/>
                    </a:ext>
                  </a:extLst>
                </a:gridCol>
                <a:gridCol w="1833756">
                  <a:extLst>
                    <a:ext uri="{9D8B030D-6E8A-4147-A177-3AD203B41FA5}">
                      <a16:colId xmlns:a16="http://schemas.microsoft.com/office/drawing/2014/main" val="3446060325"/>
                    </a:ext>
                  </a:extLst>
                </a:gridCol>
                <a:gridCol w="1833756">
                  <a:extLst>
                    <a:ext uri="{9D8B030D-6E8A-4147-A177-3AD203B41FA5}">
                      <a16:colId xmlns:a16="http://schemas.microsoft.com/office/drawing/2014/main" val="3488929940"/>
                    </a:ext>
                  </a:extLst>
                </a:gridCol>
              </a:tblGrid>
              <a:tr h="280304">
                <a:tc>
                  <a:txBody>
                    <a:bodyPr/>
                    <a:lstStyle/>
                    <a:p>
                      <a:pPr algn="ctr"/>
                      <a:r>
                        <a:rPr lang="en-SA" sz="1600" dirty="0">
                          <a:solidFill>
                            <a:schemeClr val="bg1"/>
                          </a:solidFill>
                        </a:rPr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1600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1600" dirty="0">
                          <a:solidFill>
                            <a:schemeClr val="bg1"/>
                          </a:solidFill>
                        </a:rPr>
                        <a:t>C/ 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21674"/>
                  </a:ext>
                </a:extLst>
              </a:tr>
              <a:tr h="273701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200" dirty="0">
                          <a:solidFill>
                            <a:schemeClr val="tx1"/>
                          </a:solidFill>
                        </a:rPr>
                        <a:t>I 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US" sz="1200" dirty="0"/>
                    </a:p>
                    <a:p>
                      <a:pPr marL="0" algn="l" defTabSz="1151829" rtl="0" eaLnBrk="1" latinLnBrk="0" hangingPunct="1"/>
                      <a:endParaRPr lang="en-US" sz="1200" dirty="0"/>
                    </a:p>
                    <a:p>
                      <a:pPr marL="0" algn="l" defTabSz="1151829" rtl="0" eaLnBrk="1" latinLnBrk="0" hangingPunct="1"/>
                      <a:r>
                        <a:rPr lang="en-US" sz="1200" dirty="0"/>
                        <a:t>get up</a:t>
                      </a:r>
                      <a:endParaRPr lang="en-SA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sz="1200" dirty="0"/>
                    </a:p>
                    <a:p>
                      <a:pPr marL="0" algn="l" defTabSz="1151829" rtl="0" eaLnBrk="1" latinLnBrk="0" hangingPunct="1"/>
                      <a:endParaRPr lang="en-SA" sz="1200" dirty="0"/>
                    </a:p>
                    <a:p>
                      <a:pPr marL="0" algn="l" defTabSz="1151829" rtl="0" eaLnBrk="1" latinLnBrk="0" hangingPunct="1"/>
                      <a:r>
                        <a:rPr lang="en-US" sz="1200" dirty="0"/>
                        <a:t>early.</a:t>
                      </a:r>
                      <a:endParaRPr lang="en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10660"/>
                  </a:ext>
                </a:extLst>
              </a:tr>
              <a:tr h="273701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200" dirty="0">
                          <a:solidFill>
                            <a:schemeClr val="tx1"/>
                          </a:solidFill>
                        </a:rPr>
                        <a:t>We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971"/>
                  </a:ext>
                </a:extLst>
              </a:tr>
              <a:tr h="273701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200" dirty="0">
                          <a:solidFill>
                            <a:schemeClr val="tx1"/>
                          </a:solidFill>
                        </a:rPr>
                        <a:t>They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58397"/>
                  </a:ext>
                </a:extLst>
              </a:tr>
              <a:tr h="273701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40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1226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6545EC9-4574-42A5-AF16-150495734BDE}"/>
              </a:ext>
            </a:extLst>
          </p:cNvPr>
          <p:cNvSpPr/>
          <p:nvPr/>
        </p:nvSpPr>
        <p:spPr>
          <a:xfrm>
            <a:off x="288107" y="241832"/>
            <a:ext cx="516112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SA" sz="2000" dirty="0">
                <a:solidFill>
                  <a:srgbClr val="0303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Forming the Present Simple (affirmative) </a:t>
            </a:r>
            <a:endParaRPr lang="en-SA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4683D0-40E5-4601-BB3C-48752C1AAD9F}"/>
              </a:ext>
            </a:extLst>
          </p:cNvPr>
          <p:cNvSpPr/>
          <p:nvPr/>
        </p:nvSpPr>
        <p:spPr>
          <a:xfrm>
            <a:off x="474139" y="2642672"/>
            <a:ext cx="3048335" cy="52322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115182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A" sz="2800" b="0" i="0" u="none" strike="noStrike" kern="0" cap="none" spc="0" normalizeH="0" baseline="0" noProof="0" dirty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Yes/No Questions</a:t>
            </a:r>
            <a:endParaRPr kumimoji="0" lang="en-SA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BFE424-B515-448C-AA38-D74C7CF3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638" y="2352671"/>
            <a:ext cx="4405223" cy="26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545EC9-4574-42A5-AF16-150495734BDE}"/>
              </a:ext>
            </a:extLst>
          </p:cNvPr>
          <p:cNvSpPr/>
          <p:nvPr/>
        </p:nvSpPr>
        <p:spPr>
          <a:xfrm>
            <a:off x="265804" y="165409"/>
            <a:ext cx="484959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SA" sz="2000" dirty="0">
                <a:solidFill>
                  <a:srgbClr val="0303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Forming the Present Simple (affirmative) </a:t>
            </a:r>
            <a:endParaRPr lang="en-SA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0FAD47-7DF3-4A3B-95C0-90824DE92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42972"/>
              </p:ext>
            </p:extLst>
          </p:nvPr>
        </p:nvGraphicFramePr>
        <p:xfrm>
          <a:off x="1182031" y="655899"/>
          <a:ext cx="7236393" cy="172767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12131">
                  <a:extLst>
                    <a:ext uri="{9D8B030D-6E8A-4147-A177-3AD203B41FA5}">
                      <a16:colId xmlns:a16="http://schemas.microsoft.com/office/drawing/2014/main" val="3814048219"/>
                    </a:ext>
                  </a:extLst>
                </a:gridCol>
                <a:gridCol w="2412131">
                  <a:extLst>
                    <a:ext uri="{9D8B030D-6E8A-4147-A177-3AD203B41FA5}">
                      <a16:colId xmlns:a16="http://schemas.microsoft.com/office/drawing/2014/main" val="3446060325"/>
                    </a:ext>
                  </a:extLst>
                </a:gridCol>
                <a:gridCol w="2412131">
                  <a:extLst>
                    <a:ext uri="{9D8B030D-6E8A-4147-A177-3AD203B41FA5}">
                      <a16:colId xmlns:a16="http://schemas.microsoft.com/office/drawing/2014/main" val="3488929940"/>
                    </a:ext>
                  </a:extLst>
                </a:gridCol>
              </a:tblGrid>
              <a:tr h="423492">
                <a:tc>
                  <a:txBody>
                    <a:bodyPr/>
                    <a:lstStyle/>
                    <a:p>
                      <a:pPr algn="ctr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C/ 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21674"/>
                  </a:ext>
                </a:extLst>
              </a:tr>
              <a:tr h="423492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She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US" sz="1600" dirty="0"/>
                    </a:p>
                    <a:p>
                      <a:pPr marL="0" algn="l" defTabSz="1151829" rtl="0" eaLnBrk="1" latinLnBrk="0" hangingPunct="1"/>
                      <a:endParaRPr lang="en-US" sz="1600" dirty="0"/>
                    </a:p>
                    <a:p>
                      <a:pPr marL="0" algn="l" defTabSz="1151829" rtl="0" eaLnBrk="1" latinLnBrk="0" hangingPunct="1"/>
                      <a:r>
                        <a:rPr lang="en-US" sz="1600" dirty="0"/>
                        <a:t>gets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 up</a:t>
                      </a:r>
                      <a:endParaRPr lang="en-SA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sz="1600" dirty="0"/>
                    </a:p>
                    <a:p>
                      <a:pPr marL="0" algn="l" defTabSz="1151829" rtl="0" eaLnBrk="1" latinLnBrk="0" hangingPunct="1"/>
                      <a:endParaRPr lang="en-SA" sz="1600" dirty="0"/>
                    </a:p>
                    <a:p>
                      <a:pPr marL="0" algn="l" defTabSz="1151829" rtl="0" eaLnBrk="1" latinLnBrk="0" hangingPunct="1"/>
                      <a:r>
                        <a:rPr lang="en-US" sz="1600" dirty="0"/>
                        <a:t>early.</a:t>
                      </a:r>
                      <a:endParaRPr lang="en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10660"/>
                  </a:ext>
                </a:extLst>
              </a:tr>
              <a:tr h="423492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971"/>
                  </a:ext>
                </a:extLst>
              </a:tr>
              <a:tr h="423492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It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5839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E09C69D-8E40-4AE2-A248-3107E6F6D065}"/>
              </a:ext>
            </a:extLst>
          </p:cNvPr>
          <p:cNvSpPr/>
          <p:nvPr/>
        </p:nvSpPr>
        <p:spPr>
          <a:xfrm>
            <a:off x="265804" y="2538802"/>
            <a:ext cx="468589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SA" sz="2000" dirty="0">
                <a:solidFill>
                  <a:srgbClr val="0303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Forming the Present Simple (Negative) </a:t>
            </a:r>
            <a:endParaRPr lang="en-SA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7451E7-3D00-4200-BA0E-7363FFC11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83677"/>
              </p:ext>
            </p:extLst>
          </p:nvPr>
        </p:nvGraphicFramePr>
        <p:xfrm>
          <a:off x="1495679" y="3069911"/>
          <a:ext cx="6609096" cy="17674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52274">
                  <a:extLst>
                    <a:ext uri="{9D8B030D-6E8A-4147-A177-3AD203B41FA5}">
                      <a16:colId xmlns:a16="http://schemas.microsoft.com/office/drawing/2014/main" val="3814048219"/>
                    </a:ext>
                  </a:extLst>
                </a:gridCol>
                <a:gridCol w="1652274">
                  <a:extLst>
                    <a:ext uri="{9D8B030D-6E8A-4147-A177-3AD203B41FA5}">
                      <a16:colId xmlns:a16="http://schemas.microsoft.com/office/drawing/2014/main" val="3785782569"/>
                    </a:ext>
                  </a:extLst>
                </a:gridCol>
                <a:gridCol w="1652274">
                  <a:extLst>
                    <a:ext uri="{9D8B030D-6E8A-4147-A177-3AD203B41FA5}">
                      <a16:colId xmlns:a16="http://schemas.microsoft.com/office/drawing/2014/main" val="3446060325"/>
                    </a:ext>
                  </a:extLst>
                </a:gridCol>
                <a:gridCol w="1652274">
                  <a:extLst>
                    <a:ext uri="{9D8B030D-6E8A-4147-A177-3AD203B41FA5}">
                      <a16:colId xmlns:a16="http://schemas.microsoft.com/office/drawing/2014/main" val="3488929940"/>
                    </a:ext>
                  </a:extLst>
                </a:gridCol>
              </a:tblGrid>
              <a:tr h="436740">
                <a:tc>
                  <a:txBody>
                    <a:bodyPr/>
                    <a:lstStyle/>
                    <a:p>
                      <a:pPr algn="ctr"/>
                      <a:r>
                        <a:rPr lang="en-SA" sz="2400" dirty="0"/>
                        <a:t>Subject </a:t>
                      </a:r>
                      <a:endParaRPr lang="en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400" dirty="0"/>
                        <a:t>verb</a:t>
                      </a:r>
                      <a:endParaRPr lang="en-S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C/ 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21674"/>
                  </a:ext>
                </a:extLst>
              </a:tr>
              <a:tr h="436740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800" dirty="0"/>
                        <a:t>She</a:t>
                      </a:r>
                      <a:endParaRPr lang="en-S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1151829" rtl="0" eaLnBrk="1" latinLnBrk="0" hangingPunct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es</a:t>
                      </a:r>
                      <a:r>
                        <a:rPr lang="en-SA" sz="2000" dirty="0">
                          <a:solidFill>
                            <a:srgbClr val="FF0000"/>
                          </a:solidFill>
                        </a:rPr>
                        <a:t>not</a:t>
                      </a:r>
                    </a:p>
                    <a:p>
                      <a:pPr marL="0" algn="l" defTabSz="1151829" rtl="0" eaLnBrk="1" latinLnBrk="0" hangingPunct="1"/>
                      <a:endParaRPr lang="en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US" sz="1800" dirty="0"/>
                    </a:p>
                    <a:p>
                      <a:pPr marL="0" algn="l" defTabSz="1151829" rtl="0" eaLnBrk="1" latinLnBrk="0" hangingPunct="1"/>
                      <a:r>
                        <a:rPr lang="en-US" sz="1800" dirty="0"/>
                        <a:t>get up</a:t>
                      </a:r>
                      <a:endParaRPr lang="en-SA" sz="1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sz="1800" dirty="0"/>
                    </a:p>
                    <a:p>
                      <a:pPr marL="0" algn="l" defTabSz="1151829" rtl="0" eaLnBrk="1" latinLnBrk="0" hangingPunct="1"/>
                      <a:r>
                        <a:rPr lang="en-US" sz="1800" dirty="0"/>
                        <a:t>early.</a:t>
                      </a:r>
                      <a:endParaRPr lang="en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10660"/>
                  </a:ext>
                </a:extLst>
              </a:tr>
              <a:tr h="436740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800" dirty="0"/>
                        <a:t>He</a:t>
                      </a:r>
                      <a:endParaRPr lang="en-S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971"/>
                  </a:ext>
                </a:extLst>
              </a:tr>
              <a:tr h="436740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800" dirty="0"/>
                        <a:t>It</a:t>
                      </a:r>
                      <a:endParaRPr lang="en-S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58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00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545EC9-4574-42A5-AF16-150495734BDE}"/>
              </a:ext>
            </a:extLst>
          </p:cNvPr>
          <p:cNvSpPr/>
          <p:nvPr/>
        </p:nvSpPr>
        <p:spPr>
          <a:xfrm>
            <a:off x="265804" y="165409"/>
            <a:ext cx="484959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SA" sz="2000" dirty="0">
                <a:solidFill>
                  <a:srgbClr val="0303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Forming the Present Simple (affirmative) </a:t>
            </a:r>
            <a:endParaRPr lang="en-SA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0FAD47-7DF3-4A3B-95C0-90824DE92813}"/>
              </a:ext>
            </a:extLst>
          </p:cNvPr>
          <p:cNvGraphicFramePr>
            <a:graphicFrameLocks noGrp="1"/>
          </p:cNvGraphicFramePr>
          <p:nvPr/>
        </p:nvGraphicFramePr>
        <p:xfrm>
          <a:off x="1231084" y="663583"/>
          <a:ext cx="668183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277">
                  <a:extLst>
                    <a:ext uri="{9D8B030D-6E8A-4147-A177-3AD203B41FA5}">
                      <a16:colId xmlns:a16="http://schemas.microsoft.com/office/drawing/2014/main" val="3814048219"/>
                    </a:ext>
                  </a:extLst>
                </a:gridCol>
                <a:gridCol w="2227277">
                  <a:extLst>
                    <a:ext uri="{9D8B030D-6E8A-4147-A177-3AD203B41FA5}">
                      <a16:colId xmlns:a16="http://schemas.microsoft.com/office/drawing/2014/main" val="3446060325"/>
                    </a:ext>
                  </a:extLst>
                </a:gridCol>
                <a:gridCol w="2227277">
                  <a:extLst>
                    <a:ext uri="{9D8B030D-6E8A-4147-A177-3AD203B41FA5}">
                      <a16:colId xmlns:a16="http://schemas.microsoft.com/office/drawing/2014/main" val="3488929940"/>
                    </a:ext>
                  </a:extLst>
                </a:gridCol>
              </a:tblGrid>
              <a:tr h="340890">
                <a:tc>
                  <a:txBody>
                    <a:bodyPr/>
                    <a:lstStyle/>
                    <a:p>
                      <a:pPr algn="ctr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C/ 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21674"/>
                  </a:ext>
                </a:extLst>
              </a:tr>
              <a:tr h="315757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She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US" sz="1600" dirty="0"/>
                    </a:p>
                    <a:p>
                      <a:pPr marL="0" algn="l" defTabSz="1151829" rtl="0" eaLnBrk="1" latinLnBrk="0" hangingPunct="1"/>
                      <a:endParaRPr lang="en-US" sz="1600" dirty="0"/>
                    </a:p>
                    <a:p>
                      <a:pPr marL="0" algn="l" defTabSz="1151829" rtl="0" eaLnBrk="1" latinLnBrk="0" hangingPunct="1"/>
                      <a:r>
                        <a:rPr lang="en-US" sz="1600" dirty="0"/>
                        <a:t>gets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 up</a:t>
                      </a:r>
                      <a:endParaRPr lang="en-SA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sz="1600" dirty="0"/>
                    </a:p>
                    <a:p>
                      <a:pPr marL="0" algn="l" defTabSz="1151829" rtl="0" eaLnBrk="1" latinLnBrk="0" hangingPunct="1"/>
                      <a:endParaRPr lang="en-SA" sz="1600" dirty="0"/>
                    </a:p>
                    <a:p>
                      <a:pPr marL="0" algn="l" defTabSz="1151829" rtl="0" eaLnBrk="1" latinLnBrk="0" hangingPunct="1"/>
                      <a:r>
                        <a:rPr lang="en-US" sz="1600" dirty="0"/>
                        <a:t>early.</a:t>
                      </a:r>
                      <a:endParaRPr lang="en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10660"/>
                  </a:ext>
                </a:extLst>
              </a:tr>
              <a:tr h="315757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971"/>
                  </a:ext>
                </a:extLst>
              </a:tr>
              <a:tr h="315757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It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5839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DACD9CC-77CC-4310-BEBD-192CDBCDA828}"/>
              </a:ext>
            </a:extLst>
          </p:cNvPr>
          <p:cNvSpPr/>
          <p:nvPr/>
        </p:nvSpPr>
        <p:spPr>
          <a:xfrm>
            <a:off x="265804" y="2376602"/>
            <a:ext cx="2666114" cy="46166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115182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A" sz="2400" b="0" i="0" u="none" strike="noStrike" kern="0" cap="none" spc="0" normalizeH="0" baseline="0" noProof="0" dirty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Yes/No Questions</a:t>
            </a:r>
            <a:endParaRPr kumimoji="0" lang="en-SA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243A17-7115-4100-91F5-5553665F4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5" b="4600"/>
          <a:stretch/>
        </p:blipFill>
        <p:spPr>
          <a:xfrm>
            <a:off x="3199549" y="2473955"/>
            <a:ext cx="5411517" cy="25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EDFC70-F918-4623-ACEC-54D8B8CB79A8}"/>
              </a:ext>
            </a:extLst>
          </p:cNvPr>
          <p:cNvSpPr/>
          <p:nvPr/>
        </p:nvSpPr>
        <p:spPr>
          <a:xfrm>
            <a:off x="670021" y="637077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Let’s Practice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FCC84D5-29AE-7308-7A53-1FFB606E6B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29" y="992290"/>
            <a:ext cx="4211892" cy="31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0D746E-8B13-418E-A480-6EE7E85E2636}"/>
              </a:ext>
            </a:extLst>
          </p:cNvPr>
          <p:cNvSpPr/>
          <p:nvPr/>
        </p:nvSpPr>
        <p:spPr>
          <a:xfrm>
            <a:off x="188214" y="117045"/>
            <a:ext cx="2364750" cy="369332"/>
          </a:xfrm>
          <a:prstGeom prst="rect">
            <a:avLst/>
          </a:prstGeom>
          <a:gradFill flip="none" rotWithShape="1">
            <a:gsLst>
              <a:gs pos="0">
                <a:srgbClr val="9BBB59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9BBB59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9BBB59">
                  <a:lumMod val="60000"/>
                  <a:lumOff val="4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115182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A" sz="1800" b="0" i="0" u="none" strike="noStrike" kern="0" cap="none" spc="0" normalizeH="0" baseline="0" noProof="0" dirty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Adverbs of frequency</a:t>
            </a:r>
            <a:endParaRPr kumimoji="0" lang="en-SA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53FD5-3C5D-4A18-BEB8-8E77BADA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17" y="724554"/>
            <a:ext cx="7830758" cy="1859805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81B272A-F9D8-4129-A816-C4CD0D1F63C5}"/>
              </a:ext>
            </a:extLst>
          </p:cNvPr>
          <p:cNvGraphicFramePr>
            <a:graphicFrameLocks noGrp="1"/>
          </p:cNvGraphicFramePr>
          <p:nvPr/>
        </p:nvGraphicFramePr>
        <p:xfrm>
          <a:off x="583049" y="2751406"/>
          <a:ext cx="8210894" cy="204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4057">
                  <a:extLst>
                    <a:ext uri="{9D8B030D-6E8A-4147-A177-3AD203B41FA5}">
                      <a16:colId xmlns:a16="http://schemas.microsoft.com/office/drawing/2014/main" val="3326142711"/>
                    </a:ext>
                  </a:extLst>
                </a:gridCol>
                <a:gridCol w="6476837">
                  <a:extLst>
                    <a:ext uri="{9D8B030D-6E8A-4147-A177-3AD203B41FA5}">
                      <a16:colId xmlns:a16="http://schemas.microsoft.com/office/drawing/2014/main" val="1203742105"/>
                    </a:ext>
                  </a:extLst>
                </a:gridCol>
              </a:tblGrid>
              <a:tr h="473135">
                <a:tc gridSpan="2">
                  <a:txBody>
                    <a:bodyPr/>
                    <a:lstStyle/>
                    <a:p>
                      <a:pPr marL="0" marR="0" lvl="0" indent="0" algn="l" defTabSz="11518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</a:rPr>
                        <a:t>Frequency Adverbs with simple present: </a:t>
                      </a:r>
                      <a:endParaRPr lang="en-S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308884"/>
                  </a:ext>
                </a:extLst>
              </a:tr>
              <a:tr h="1398586">
                <a:tc>
                  <a:txBody>
                    <a:bodyPr/>
                    <a:lstStyle/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dirty="0">
                          <a:effectLst/>
                        </a:rPr>
                        <a:t>Always </a:t>
                      </a:r>
                      <a:endParaRPr lang="en-SA" sz="2000" dirty="0">
                        <a:effectLst/>
                      </a:endParaRPr>
                    </a:p>
                    <a:p>
                      <a:pPr algn="l" rtl="1">
                        <a:tabLst>
                          <a:tab pos="674370" algn="ctr"/>
                          <a:tab pos="1348740" algn="r"/>
                          <a:tab pos="4817110" algn="l"/>
                        </a:tabLst>
                      </a:pPr>
                      <a:r>
                        <a:rPr lang="en-US" sz="2000" dirty="0">
                          <a:effectLst/>
                        </a:rPr>
                        <a:t>	Usually </a:t>
                      </a:r>
                      <a:endParaRPr lang="en-SA" sz="2000" dirty="0">
                        <a:effectLst/>
                      </a:endParaRPr>
                    </a:p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dirty="0">
                          <a:effectLst/>
                        </a:rPr>
                        <a:t>Often </a:t>
                      </a:r>
                      <a:endParaRPr lang="en-SA" sz="2000" dirty="0">
                        <a:effectLst/>
                      </a:endParaRPr>
                    </a:p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dirty="0">
                          <a:effectLst/>
                        </a:rPr>
                        <a:t>Sometimes </a:t>
                      </a:r>
                      <a:endParaRPr lang="en-SA" sz="2000" dirty="0">
                        <a:effectLst/>
                      </a:endParaRPr>
                    </a:p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dirty="0">
                          <a:effectLst/>
                        </a:rPr>
                        <a:t>Never </a:t>
                      </a:r>
                      <a:endParaRPr lang="en-S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dirty="0">
                          <a:effectLst/>
                        </a:rPr>
                        <a:t>We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always</a:t>
                      </a:r>
                      <a:r>
                        <a:rPr lang="en-US" sz="2000" dirty="0">
                          <a:effectLst/>
                        </a:rPr>
                        <a:t> pray five times a day .</a:t>
                      </a:r>
                      <a:endParaRPr lang="en-SA" sz="2000" dirty="0">
                        <a:effectLst/>
                      </a:endParaRPr>
                    </a:p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dirty="0">
                          <a:effectLst/>
                        </a:rPr>
                        <a:t>He 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</a:rPr>
                        <a:t>usually</a:t>
                      </a:r>
                      <a:r>
                        <a:rPr lang="en-US" sz="2000" dirty="0">
                          <a:effectLst/>
                        </a:rPr>
                        <a:t> has a cup of tea .</a:t>
                      </a:r>
                      <a:endParaRPr lang="en-SA" sz="2000" dirty="0">
                        <a:effectLst/>
                      </a:endParaRPr>
                    </a:p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dirty="0">
                          <a:effectLst/>
                        </a:rPr>
                        <a:t>I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often</a:t>
                      </a:r>
                      <a:r>
                        <a:rPr lang="en-US" sz="2000" dirty="0">
                          <a:effectLst/>
                        </a:rPr>
                        <a:t> go to the match .</a:t>
                      </a:r>
                      <a:endParaRPr lang="en-SA" sz="2000" dirty="0">
                        <a:effectLst/>
                      </a:endParaRPr>
                    </a:p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dirty="0">
                          <a:effectLst/>
                        </a:rPr>
                        <a:t>Ahmad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sometimes</a:t>
                      </a:r>
                      <a:r>
                        <a:rPr lang="en-US" sz="2000" dirty="0">
                          <a:effectLst/>
                        </a:rPr>
                        <a:t> drinks coffee .</a:t>
                      </a:r>
                      <a:endParaRPr lang="en-SA" sz="2000" dirty="0">
                        <a:effectLst/>
                      </a:endParaRPr>
                    </a:p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dirty="0">
                          <a:effectLst/>
                        </a:rPr>
                        <a:t>They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never</a:t>
                      </a:r>
                      <a:r>
                        <a:rPr lang="en-US" sz="2000" dirty="0">
                          <a:effectLst/>
                        </a:rPr>
                        <a:t> have cigarettes . </a:t>
                      </a:r>
                      <a:endParaRPr lang="en-S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95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07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0D746E-8B13-418E-A480-6EE7E85E2636}"/>
              </a:ext>
            </a:extLst>
          </p:cNvPr>
          <p:cNvSpPr/>
          <p:nvPr/>
        </p:nvSpPr>
        <p:spPr>
          <a:xfrm>
            <a:off x="188214" y="117045"/>
            <a:ext cx="2364750" cy="369332"/>
          </a:xfrm>
          <a:prstGeom prst="rect">
            <a:avLst/>
          </a:prstGeom>
          <a:gradFill flip="none" rotWithShape="1">
            <a:gsLst>
              <a:gs pos="0">
                <a:srgbClr val="9BBB59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9BBB59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9BBB59">
                  <a:lumMod val="60000"/>
                  <a:lumOff val="4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115182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A" sz="1800" b="0" i="0" u="none" strike="noStrike" kern="0" cap="none" spc="0" normalizeH="0" baseline="0" noProof="0" dirty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Adverbs of frequency</a:t>
            </a:r>
            <a:endParaRPr kumimoji="0" lang="en-SA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53FD5-3C5D-4A18-BEB8-8E77BADA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18" y="592619"/>
            <a:ext cx="5681189" cy="1349282"/>
          </a:xfrm>
          <a:prstGeom prst="rect">
            <a:avLst/>
          </a:prstGeom>
        </p:spPr>
      </p:pic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CC849561-7BDB-49CC-90BE-FE153C666A3E}"/>
              </a:ext>
            </a:extLst>
          </p:cNvPr>
          <p:cNvGraphicFramePr>
            <a:graphicFrameLocks noGrp="1"/>
          </p:cNvGraphicFramePr>
          <p:nvPr/>
        </p:nvGraphicFramePr>
        <p:xfrm>
          <a:off x="531868" y="2048143"/>
          <a:ext cx="8080264" cy="2820266"/>
        </p:xfrm>
        <a:graphic>
          <a:graphicData uri="http://schemas.openxmlformats.org/drawingml/2006/table">
            <a:tbl>
              <a:tblPr firstRow="1" bandRow="1"/>
              <a:tblGrid>
                <a:gridCol w="1980232">
                  <a:extLst>
                    <a:ext uri="{9D8B030D-6E8A-4147-A177-3AD203B41FA5}">
                      <a16:colId xmlns:a16="http://schemas.microsoft.com/office/drawing/2014/main" val="498621742"/>
                    </a:ext>
                  </a:extLst>
                </a:gridCol>
                <a:gridCol w="2033344">
                  <a:extLst>
                    <a:ext uri="{9D8B030D-6E8A-4147-A177-3AD203B41FA5}">
                      <a16:colId xmlns:a16="http://schemas.microsoft.com/office/drawing/2014/main" val="584015221"/>
                    </a:ext>
                  </a:extLst>
                </a:gridCol>
                <a:gridCol w="2033344">
                  <a:extLst>
                    <a:ext uri="{9D8B030D-6E8A-4147-A177-3AD203B41FA5}">
                      <a16:colId xmlns:a16="http://schemas.microsoft.com/office/drawing/2014/main" val="2824611992"/>
                    </a:ext>
                  </a:extLst>
                </a:gridCol>
                <a:gridCol w="2033344">
                  <a:extLst>
                    <a:ext uri="{9D8B030D-6E8A-4147-A177-3AD203B41FA5}">
                      <a16:colId xmlns:a16="http://schemas.microsoft.com/office/drawing/2014/main" val="3463438947"/>
                    </a:ext>
                  </a:extLst>
                </a:gridCol>
              </a:tblGrid>
              <a:tr h="423560"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151829" rtl="0" eaLnBrk="1" latinLnBrk="0" hangingPunct="1"/>
                      <a:r>
                        <a:rPr lang="en-US" sz="2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adverbs follow verb " Be </a:t>
                      </a:r>
                      <a:endParaRPr lang="en-S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680550"/>
                  </a:ext>
                </a:extLst>
              </a:tr>
              <a:tr h="4733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151829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151829" rtl="1" eaLnBrk="1" latinLnBrk="0" hangingPunct="1">
                        <a:tabLst>
                          <a:tab pos="4817110" algn="l"/>
                        </a:tabLst>
                      </a:pPr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1">
                        <a:tabLst>
                          <a:tab pos="4817110" algn="l"/>
                        </a:tabLst>
                      </a:pPr>
                      <a:endParaRPr lang="en-US" sz="2000" dirty="0">
                        <a:effectLst/>
                        <a:latin typeface="Comic Sans MS" panose="030F0902030302020204" pitchFamily="66" charset="0"/>
                        <a:ea typeface="Times New Roman" panose="02020603050405020304" pitchFamily="18" charset="0"/>
                      </a:endParaRPr>
                    </a:p>
                    <a:p>
                      <a:pPr marL="0" algn="l" defTabSz="1151829" rtl="1" eaLnBrk="1" latinLnBrk="0" hangingPunct="1">
                        <a:tabLst>
                          <a:tab pos="481711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       </a:t>
                      </a:r>
                    </a:p>
                    <a:p>
                      <a:pPr marL="0" algn="l" defTabSz="1151829" rtl="1" eaLnBrk="1" latinLnBrk="0" hangingPunct="1">
                        <a:tabLst>
                          <a:tab pos="481711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151829" rtl="1" eaLnBrk="1" latinLnBrk="0" hangingPunct="1">
                        <a:tabLst>
                          <a:tab pos="481711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often</a:t>
                      </a: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151829" rtl="1" eaLnBrk="1" latinLnBrk="0" hangingPunct="1">
                        <a:tabLst>
                          <a:tab pos="481711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</a:p>
                    <a:p>
                      <a:pPr marL="0" algn="l" defTabSz="1151829" rtl="1" eaLnBrk="1" latinLnBrk="0" hangingPunct="1">
                        <a:tabLst>
                          <a:tab pos="481711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 for school .</a:t>
                      </a:r>
                      <a:r>
                        <a:rPr lang="en-SA" sz="2000" dirty="0">
                          <a:effectLst/>
                        </a:rPr>
                        <a:t> </a:t>
                      </a: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548830"/>
                  </a:ext>
                </a:extLst>
              </a:tr>
              <a:tr h="7512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</a:p>
                  </a:txBody>
                  <a:tcPr marL="114300" marR="11430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573362"/>
                  </a:ext>
                </a:extLst>
              </a:tr>
              <a:tr h="8264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151829" rtl="0" eaLnBrk="1" latinLnBrk="0" hangingPunct="1"/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</a:p>
                    <a:p>
                      <a:pPr marL="0" algn="l" defTabSz="1151829" rtl="0" eaLnBrk="1" latinLnBrk="0" hangingPunct="1"/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</a:p>
                    <a:p>
                      <a:pPr marL="0" algn="l" defTabSz="1151829" rtl="0" eaLnBrk="1" latinLnBrk="0" hangingPunct="1"/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07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78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D8ED026-AB11-49EF-94C5-F53751EA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1752947"/>
            <a:ext cx="2143125" cy="2143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EDFC70-F918-4623-ACEC-54D8B8CB79A8}"/>
              </a:ext>
            </a:extLst>
          </p:cNvPr>
          <p:cNvSpPr/>
          <p:nvPr/>
        </p:nvSpPr>
        <p:spPr>
          <a:xfrm>
            <a:off x="536207" y="48096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Let’s Practice</a:t>
            </a:r>
          </a:p>
        </p:txBody>
      </p:sp>
    </p:spTree>
    <p:extLst>
      <p:ext uri="{BB962C8B-B14F-4D97-AF65-F5344CB8AC3E}">
        <p14:creationId xmlns:p14="http://schemas.microsoft.com/office/powerpoint/2010/main" val="1369747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8FC15C2-4CA7-4D4B-BCF1-F1723CB5B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5" t="80710" r="6698" b="418"/>
          <a:stretch/>
        </p:blipFill>
        <p:spPr bwMode="auto">
          <a:xfrm>
            <a:off x="96042" y="1471959"/>
            <a:ext cx="8951916" cy="205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99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B542303B-B64E-AB43-BE08-B4C525667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87657"/>
              </p:ext>
            </p:extLst>
          </p:nvPr>
        </p:nvGraphicFramePr>
        <p:xfrm>
          <a:off x="852929" y="1424409"/>
          <a:ext cx="7499617" cy="25712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7575">
                  <a:extLst>
                    <a:ext uri="{9D8B030D-6E8A-4147-A177-3AD203B41FA5}">
                      <a16:colId xmlns:a16="http://schemas.microsoft.com/office/drawing/2014/main" val="498621742"/>
                    </a:ext>
                  </a:extLst>
                </a:gridCol>
                <a:gridCol w="1835570">
                  <a:extLst>
                    <a:ext uri="{9D8B030D-6E8A-4147-A177-3AD203B41FA5}">
                      <a16:colId xmlns:a16="http://schemas.microsoft.com/office/drawing/2014/main" val="1436677865"/>
                    </a:ext>
                  </a:extLst>
                </a:gridCol>
                <a:gridCol w="1258677">
                  <a:extLst>
                    <a:ext uri="{9D8B030D-6E8A-4147-A177-3AD203B41FA5}">
                      <a16:colId xmlns:a16="http://schemas.microsoft.com/office/drawing/2014/main" val="3927699572"/>
                    </a:ext>
                  </a:extLst>
                </a:gridCol>
                <a:gridCol w="1101342">
                  <a:extLst>
                    <a:ext uri="{9D8B030D-6E8A-4147-A177-3AD203B41FA5}">
                      <a16:colId xmlns:a16="http://schemas.microsoft.com/office/drawing/2014/main" val="1205728466"/>
                    </a:ext>
                  </a:extLst>
                </a:gridCol>
                <a:gridCol w="996453">
                  <a:extLst>
                    <a:ext uri="{9D8B030D-6E8A-4147-A177-3AD203B41FA5}">
                      <a16:colId xmlns:a16="http://schemas.microsoft.com/office/drawing/2014/main" val="3616599166"/>
                    </a:ext>
                  </a:extLst>
                </a:gridCol>
              </a:tblGrid>
              <a:tr h="668263"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000" dirty="0"/>
                        <a:t>Q-word</a:t>
                      </a:r>
                    </a:p>
                  </a:txBody>
                  <a:tcPr marL="50240" marR="50240" marT="25120" marB="25120"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US" sz="2000" dirty="0"/>
                        <a:t>H</a:t>
                      </a:r>
                      <a:r>
                        <a:rPr lang="en-SA" sz="2000" dirty="0"/>
                        <a:t>elping verb</a:t>
                      </a:r>
                    </a:p>
                  </a:txBody>
                  <a:tcPr marL="50240" marR="50240" marT="25120" marB="25120"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000" dirty="0"/>
                        <a:t>S</a:t>
                      </a:r>
                    </a:p>
                  </a:txBody>
                  <a:tcPr marL="50240" marR="50240" marT="25120" marB="25120"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000" dirty="0"/>
                        <a:t>C/O</a:t>
                      </a:r>
                    </a:p>
                  </a:txBody>
                  <a:tcPr marL="50240" marR="50240" marT="25120" marB="25120"/>
                </a:tc>
                <a:tc rowSpan="4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sz="4800" dirty="0"/>
                    </a:p>
                    <a:p>
                      <a:pPr marL="0" algn="l" defTabSz="1151829" rtl="0" eaLnBrk="1" latinLnBrk="0" hangingPunct="1"/>
                      <a:r>
                        <a:rPr lang="en-SA" sz="5400" dirty="0"/>
                        <a:t>  ?</a:t>
                      </a:r>
                    </a:p>
                  </a:txBody>
                  <a:tcPr marL="50240" marR="50240" marT="25120" marB="25120"/>
                </a:tc>
                <a:extLst>
                  <a:ext uri="{0D108BD9-81ED-4DB2-BD59-A6C34878D82A}">
                    <a16:rowId xmlns:a16="http://schemas.microsoft.com/office/drawing/2014/main" val="3725039818"/>
                  </a:ext>
                </a:extLst>
              </a:tr>
              <a:tr h="359572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US" sz="2000" kern="1200" dirty="0">
                          <a:effectLst/>
                        </a:rPr>
                        <a:t>How long</a:t>
                      </a: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40" marR="50240" marT="25120" marB="2512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SA" sz="2000" kern="1200" dirty="0">
                          <a:effectLst/>
                        </a:rPr>
                        <a:t>do</a:t>
                      </a:r>
                      <a:endParaRPr lang="en-SA" sz="2000" dirty="0"/>
                    </a:p>
                  </a:txBody>
                  <a:tcPr marL="50240" marR="50240" marT="25120" marB="25120"/>
                </a:tc>
                <a:tc rowSpan="2" gridSpan="2">
                  <a:txBody>
                    <a:bodyPr/>
                    <a:lstStyle/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r>
                        <a:rPr lang="en-US" sz="2000" dirty="0"/>
                        <a:t>you….</a:t>
                      </a:r>
                      <a:endParaRPr lang="en-SA" sz="2000" dirty="0"/>
                    </a:p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r>
                        <a:rPr lang="en-US" sz="2000" dirty="0"/>
                        <a:t>They…..</a:t>
                      </a:r>
                      <a:endParaRPr lang="en-SA" sz="2000" dirty="0"/>
                    </a:p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r>
                        <a:rPr lang="en-SA" sz="2000" dirty="0"/>
                        <a:t>we  ……</a:t>
                      </a:r>
                    </a:p>
                  </a:txBody>
                  <a:tcPr marL="62800" marR="62800" marT="0" marB="0"/>
                </a:tc>
                <a:tc rowSpan="2"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2800" dirty="0"/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49548830"/>
                  </a:ext>
                </a:extLst>
              </a:tr>
              <a:tr h="566500">
                <a:tc>
                  <a:txBody>
                    <a:bodyPr/>
                    <a:lstStyle/>
                    <a:p>
                      <a:pPr algn="l" rtl="1">
                        <a:tabLst>
                          <a:tab pos="481711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How often</a:t>
                      </a: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00" marR="62800" marT="0" marB="0"/>
                </a:tc>
                <a:tc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573362"/>
                  </a:ext>
                </a:extLst>
              </a:tr>
              <a:tr h="976953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2000" kern="1200" dirty="0">
                          <a:effectLst/>
                        </a:rPr>
                        <a:t>How much …….</a:t>
                      </a:r>
                    </a:p>
                    <a:p>
                      <a:pPr marL="0" algn="l" defTabSz="1151829" rtl="0" eaLnBrk="1" latinLnBrk="0" hangingPunct="1"/>
                      <a:r>
                        <a:rPr lang="en-SA" sz="2000" kern="1200" dirty="0">
                          <a:solidFill>
                            <a:schemeClr val="dk1"/>
                          </a:solidFill>
                          <a:effectLst/>
                        </a:rPr>
                        <a:t>(time, money,…etc)</a:t>
                      </a:r>
                      <a:endParaRPr lang="en-SA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40" marR="50240" marT="25120" marB="25120"/>
                </a:tc>
                <a:tc>
                  <a:txBody>
                    <a:bodyPr/>
                    <a:lstStyle/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endParaRPr lang="en-SA" sz="2000" kern="1200" dirty="0">
                        <a:effectLst/>
                      </a:endParaRPr>
                    </a:p>
                    <a:p>
                      <a:pPr marL="0" algn="l" defTabSz="1151829" rtl="0" eaLnBrk="1" latinLnBrk="0" hangingPunct="1">
                        <a:tabLst>
                          <a:tab pos="4817110" algn="l"/>
                        </a:tabLst>
                      </a:pPr>
                      <a:r>
                        <a:rPr lang="en-SA" sz="2000" kern="1200" dirty="0">
                          <a:effectLst/>
                        </a:rPr>
                        <a:t>does</a:t>
                      </a:r>
                      <a:endParaRPr lang="en-SA" sz="2000" dirty="0"/>
                    </a:p>
                  </a:txBody>
                  <a:tcPr marL="50240" marR="50240" marT="25120" marB="25120"/>
                </a:tc>
                <a:tc gridSpan="2"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US" sz="2000" dirty="0"/>
                        <a:t>he ….</a:t>
                      </a:r>
                      <a:endParaRPr lang="en-SA" sz="2000" dirty="0"/>
                    </a:p>
                    <a:p>
                      <a:pPr marL="0" algn="l" defTabSz="1151829" rtl="0" eaLnBrk="1" latinLnBrk="0" hangingPunct="1"/>
                      <a:r>
                        <a:rPr lang="en-SA" sz="2000" dirty="0"/>
                        <a:t>She …..</a:t>
                      </a:r>
                    </a:p>
                    <a:p>
                      <a:pPr marL="0" algn="l" defTabSz="1151829" rtl="0" eaLnBrk="1" latinLnBrk="0" hangingPunct="1"/>
                      <a:r>
                        <a:rPr lang="en-US" sz="2000" dirty="0"/>
                        <a:t>I</a:t>
                      </a:r>
                      <a:r>
                        <a:rPr lang="en-SA" sz="2000" dirty="0"/>
                        <a:t>t ……</a:t>
                      </a:r>
                    </a:p>
                  </a:txBody>
                  <a:tcPr marL="62800" marR="62800" marT="0" marB="0"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sz="2800" dirty="0"/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518070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EF78F7E-5B07-BB42-8336-C36710C04A25}"/>
              </a:ext>
            </a:extLst>
          </p:cNvPr>
          <p:cNvSpPr/>
          <p:nvPr/>
        </p:nvSpPr>
        <p:spPr>
          <a:xfrm>
            <a:off x="609244" y="512150"/>
            <a:ext cx="353173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32815" rtl="1"/>
            <a:r>
              <a:rPr lang="en-SA" sz="2000" dirty="0">
                <a:solidFill>
                  <a:srgbClr val="0303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Asking Information Questions</a:t>
            </a:r>
            <a:endParaRPr lang="en-SA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600"/>
          <a:stretch/>
        </p:blipFill>
        <p:spPr bwMode="auto">
          <a:xfrm>
            <a:off x="345699" y="409185"/>
            <a:ext cx="8097509" cy="216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75553" y="2749267"/>
            <a:ext cx="783780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32815"/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1. Ibrahim rarely talks on the phone.</a:t>
            </a:r>
          </a:p>
          <a:p>
            <a:pPr defTabSz="632815"/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 My brother often checks his email. / My brother checks his email often.</a:t>
            </a:r>
          </a:p>
          <a:p>
            <a:pPr defTabSz="632815"/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3. I surf on the Internet once in a while.</a:t>
            </a:r>
          </a:p>
          <a:p>
            <a:pPr defTabSz="632815"/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Qassim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hardly ever arrives at work on time.</a:t>
            </a:r>
          </a:p>
          <a:p>
            <a:pPr defTabSz="632815"/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5.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Maha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drinks tea instead of coffee from time to time</a:t>
            </a:r>
            <a:r>
              <a:rPr lang="en-US" sz="1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ar-SA" sz="18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150A0-76B0-4D44-B17B-444DE43C8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" y="340588"/>
            <a:ext cx="8779726" cy="5256174"/>
          </a:xfrm>
          <a:prstGeom prst="rect">
            <a:avLst/>
          </a:prstGeom>
        </p:spPr>
      </p:pic>
      <p:sp>
        <p:nvSpPr>
          <p:cNvPr id="15" name="مستطيل 2">
            <a:extLst>
              <a:ext uri="{FF2B5EF4-FFF2-40B4-BE49-F238E27FC236}">
                <a16:creationId xmlns:a16="http://schemas.microsoft.com/office/drawing/2014/main" id="{5B5995F6-3523-4FD7-BD1C-62F6BE4DBD01}"/>
              </a:ext>
            </a:extLst>
          </p:cNvPr>
          <p:cNvSpPr/>
          <p:nvPr/>
        </p:nvSpPr>
        <p:spPr>
          <a:xfrm>
            <a:off x="1033347" y="1897272"/>
            <a:ext cx="4854497" cy="6980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rtl="0">
              <a:lnSpc>
                <a:spcPct val="80000"/>
              </a:lnSpc>
            </a:pP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Day: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827414-2129-4EDF-80CA-D9DC307828EA}"/>
              </a:ext>
            </a:extLst>
          </p:cNvPr>
          <p:cNvSpPr/>
          <p:nvPr/>
        </p:nvSpPr>
        <p:spPr>
          <a:xfrm>
            <a:off x="2411793" y="794939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9" name="مستطيل 2">
            <a:extLst>
              <a:ext uri="{FF2B5EF4-FFF2-40B4-BE49-F238E27FC236}">
                <a16:creationId xmlns:a16="http://schemas.microsoft.com/office/drawing/2014/main" id="{7D20E561-8D82-4BCC-8591-67AED787FC9F}"/>
              </a:ext>
            </a:extLst>
          </p:cNvPr>
          <p:cNvSpPr/>
          <p:nvPr/>
        </p:nvSpPr>
        <p:spPr>
          <a:xfrm>
            <a:off x="1033347" y="2728407"/>
            <a:ext cx="4854497" cy="6980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rtl="0">
              <a:lnSpc>
                <a:spcPct val="80000"/>
              </a:lnSpc>
            </a:pP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Date: </a:t>
            </a:r>
          </a:p>
        </p:txBody>
      </p:sp>
    </p:spTree>
    <p:extLst>
      <p:ext uri="{BB962C8B-B14F-4D97-AF65-F5344CB8AC3E}">
        <p14:creationId xmlns:p14="http://schemas.microsoft.com/office/powerpoint/2010/main" val="4499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87089" y="1434204"/>
            <a:ext cx="8566980" cy="251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88110" y="2102986"/>
            <a:ext cx="4987753" cy="172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2815">
              <a:lnSpc>
                <a:spcPct val="120000"/>
              </a:lnSpc>
            </a:pPr>
            <a:r>
              <a:rPr lang="en-US" sz="1800" b="1" dirty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does Ibrahim talk on the phone?</a:t>
            </a:r>
          </a:p>
          <a:p>
            <a:pPr defTabSz="632815">
              <a:lnSpc>
                <a:spcPct val="120000"/>
              </a:lnSpc>
            </a:pPr>
            <a:r>
              <a:rPr lang="en-US" sz="1800" b="1" dirty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does your brother check his email?</a:t>
            </a:r>
          </a:p>
          <a:p>
            <a:pPr defTabSz="632815">
              <a:lnSpc>
                <a:spcPct val="120000"/>
              </a:lnSpc>
            </a:pPr>
            <a:r>
              <a:rPr lang="en-US" sz="1800" b="1" dirty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do you surf on the Internet?</a:t>
            </a:r>
          </a:p>
          <a:p>
            <a:pPr defTabSz="632815">
              <a:lnSpc>
                <a:spcPct val="120000"/>
              </a:lnSpc>
            </a:pPr>
            <a:r>
              <a:rPr lang="en-US" sz="1800" b="1" dirty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does </a:t>
            </a:r>
            <a:r>
              <a:rPr lang="en-US" sz="1800" b="1" dirty="0" err="1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Qassim</a:t>
            </a:r>
            <a:r>
              <a:rPr lang="en-US" sz="1800" b="1" dirty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 arrive at work on time?</a:t>
            </a:r>
          </a:p>
          <a:p>
            <a:pPr defTabSz="632815">
              <a:lnSpc>
                <a:spcPct val="120000"/>
              </a:lnSpc>
            </a:pPr>
            <a:r>
              <a:rPr lang="en-US" sz="1800" b="1" dirty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does </a:t>
            </a:r>
            <a:r>
              <a:rPr lang="en-US" sz="1800" b="1" dirty="0" err="1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Maha</a:t>
            </a:r>
            <a:r>
              <a:rPr lang="en-US" sz="1800" b="1" dirty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 drink tea instead of coffee?</a:t>
            </a:r>
            <a:endParaRPr lang="ar-SA" sz="1800" b="1" dirty="0">
              <a:solidFill>
                <a:srgbClr val="F79646">
                  <a:lumMod val="50000"/>
                </a:srgb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3"/>
          <a:stretch/>
        </p:blipFill>
        <p:spPr bwMode="auto">
          <a:xfrm>
            <a:off x="334536" y="770355"/>
            <a:ext cx="8415454" cy="27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02" y="375201"/>
            <a:ext cx="2884962" cy="136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06EFE9-C466-78F2-E385-3E9A8AEF14AC}"/>
              </a:ext>
            </a:extLst>
          </p:cNvPr>
          <p:cNvSpPr/>
          <p:nvPr/>
        </p:nvSpPr>
        <p:spPr>
          <a:xfrm>
            <a:off x="3092605" y="1741448"/>
            <a:ext cx="5597912" cy="1789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1"/>
          <p:cNvSpPr/>
          <p:nvPr/>
        </p:nvSpPr>
        <p:spPr>
          <a:xfrm>
            <a:off x="2609384" y="2163843"/>
            <a:ext cx="6006789" cy="13234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32815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What does Faris generally eat/have for lunch?</a:t>
            </a:r>
          </a:p>
          <a:p>
            <a:pPr defTabSz="632815"/>
            <a:r>
              <a:rPr lang="en-US" sz="2000" b="1" dirty="0">
                <a:solidFill>
                  <a:srgbClr val="0033CC"/>
                </a:solidFill>
                <a:latin typeface="Comic Sans MS" panose="030F0702030302020204" pitchFamily="66" charset="0"/>
              </a:rPr>
              <a:t>He generally eats/has a burger and a soda for lunch.</a:t>
            </a:r>
          </a:p>
        </p:txBody>
      </p:sp>
    </p:spTree>
    <p:extLst>
      <p:ext uri="{BB962C8B-B14F-4D97-AF65-F5344CB8AC3E}">
        <p14:creationId xmlns:p14="http://schemas.microsoft.com/office/powerpoint/2010/main" val="311452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6" t="22870" r="31706" b="34363"/>
          <a:stretch/>
        </p:blipFill>
        <p:spPr bwMode="auto">
          <a:xfrm>
            <a:off x="2438684" y="490161"/>
            <a:ext cx="4458845" cy="27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1">
            <a:extLst>
              <a:ext uri="{FF2B5EF4-FFF2-40B4-BE49-F238E27FC236}">
                <a16:creationId xmlns:a16="http://schemas.microsoft.com/office/drawing/2014/main" id="{72EA9CE2-D0DD-00D8-4D8C-048B5EA96806}"/>
              </a:ext>
            </a:extLst>
          </p:cNvPr>
          <p:cNvSpPr/>
          <p:nvPr/>
        </p:nvSpPr>
        <p:spPr>
          <a:xfrm>
            <a:off x="1229976" y="3408657"/>
            <a:ext cx="7499087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32815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What do Frank and Ali occasionally do in the park?</a:t>
            </a:r>
          </a:p>
          <a:p>
            <a:pPr defTabSz="632815"/>
            <a:r>
              <a:rPr lang="en-US" sz="2000" b="1" dirty="0">
                <a:solidFill>
                  <a:srgbClr val="0033CC"/>
                </a:solidFill>
                <a:latin typeface="Comic Sans MS" panose="030F0702030302020204" pitchFamily="66" charset="0"/>
              </a:rPr>
              <a:t>Frank and Ali occasionally play tennis in the park. /</a:t>
            </a:r>
          </a:p>
          <a:p>
            <a:pPr defTabSz="632815"/>
            <a:r>
              <a:rPr lang="en-US" sz="2000" b="1" dirty="0">
                <a:solidFill>
                  <a:srgbClr val="0033CC"/>
                </a:solidFill>
                <a:latin typeface="Comic Sans MS" panose="030F0702030302020204" pitchFamily="66" charset="0"/>
              </a:rPr>
              <a:t>Frank and Ali in the park occasionally.</a:t>
            </a:r>
          </a:p>
        </p:txBody>
      </p:sp>
    </p:spTree>
    <p:extLst>
      <p:ext uri="{BB962C8B-B14F-4D97-AF65-F5344CB8AC3E}">
        <p14:creationId xmlns:p14="http://schemas.microsoft.com/office/powerpoint/2010/main" val="25489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63740E5-7ABF-D71B-F06B-5707170BF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1" t="22870" b="34363"/>
          <a:stretch/>
        </p:blipFill>
        <p:spPr bwMode="auto">
          <a:xfrm>
            <a:off x="2468136" y="558668"/>
            <a:ext cx="3917796" cy="265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1">
            <a:extLst>
              <a:ext uri="{FF2B5EF4-FFF2-40B4-BE49-F238E27FC236}">
                <a16:creationId xmlns:a16="http://schemas.microsoft.com/office/drawing/2014/main" id="{72EA9CE2-D0DD-00D8-4D8C-048B5EA96806}"/>
              </a:ext>
            </a:extLst>
          </p:cNvPr>
          <p:cNvSpPr/>
          <p:nvPr/>
        </p:nvSpPr>
        <p:spPr>
          <a:xfrm>
            <a:off x="1120622" y="3420527"/>
            <a:ext cx="7068247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32815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What does Emma seldom do after dinner?</a:t>
            </a:r>
          </a:p>
          <a:p>
            <a:pPr defTabSz="632815"/>
            <a:r>
              <a:rPr lang="en-US" sz="2000" b="1" dirty="0">
                <a:solidFill>
                  <a:srgbClr val="0033CC"/>
                </a:solidFill>
                <a:latin typeface="Comic Sans MS" panose="030F0702030302020204" pitchFamily="66" charset="0"/>
              </a:rPr>
              <a:t>Emma seldom does/washes the dishes after dinner</a:t>
            </a:r>
          </a:p>
        </p:txBody>
      </p:sp>
    </p:spTree>
    <p:extLst>
      <p:ext uri="{BB962C8B-B14F-4D97-AF65-F5344CB8AC3E}">
        <p14:creationId xmlns:p14="http://schemas.microsoft.com/office/powerpoint/2010/main" val="24359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7" r="68235"/>
          <a:stretch/>
        </p:blipFill>
        <p:spPr bwMode="auto">
          <a:xfrm>
            <a:off x="2633586" y="628801"/>
            <a:ext cx="3692873" cy="27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017693" y="3590228"/>
            <a:ext cx="7589149" cy="70788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32815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4. What do Ali and his family often do on the weekend?</a:t>
            </a:r>
          </a:p>
          <a:p>
            <a:pPr defTabSz="632815"/>
            <a:r>
              <a:rPr lang="en-US" sz="2000" b="1" dirty="0">
                <a:solidFill>
                  <a:srgbClr val="0033CC"/>
                </a:solidFill>
                <a:latin typeface="Comic Sans MS" panose="030F0702030302020204" pitchFamily="66" charset="0"/>
              </a:rPr>
              <a:t>Ali and his family often go to the park on the weekend.</a:t>
            </a:r>
          </a:p>
        </p:txBody>
      </p:sp>
    </p:spTree>
    <p:extLst>
      <p:ext uri="{BB962C8B-B14F-4D97-AF65-F5344CB8AC3E}">
        <p14:creationId xmlns:p14="http://schemas.microsoft.com/office/powerpoint/2010/main" val="2998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1" t="65777" r="34767"/>
          <a:stretch/>
        </p:blipFill>
        <p:spPr bwMode="auto">
          <a:xfrm>
            <a:off x="2661423" y="435514"/>
            <a:ext cx="3821151" cy="281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000450" y="3508453"/>
            <a:ext cx="7589149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32815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5. What does Kyle sometimes do with his friends?</a:t>
            </a:r>
          </a:p>
          <a:p>
            <a:pPr defTabSz="632815"/>
            <a:r>
              <a:rPr lang="en-US" sz="2000" b="1" dirty="0">
                <a:solidFill>
                  <a:srgbClr val="0033CC"/>
                </a:solidFill>
                <a:latin typeface="Comic Sans MS" panose="030F0702030302020204" pitchFamily="66" charset="0"/>
              </a:rPr>
              <a:t>Kyle sometimes goes bowling with his friends.</a:t>
            </a:r>
          </a:p>
        </p:txBody>
      </p:sp>
    </p:spTree>
    <p:extLst>
      <p:ext uri="{BB962C8B-B14F-4D97-AF65-F5344CB8AC3E}">
        <p14:creationId xmlns:p14="http://schemas.microsoft.com/office/powerpoint/2010/main" val="37702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2" t="65777"/>
          <a:stretch/>
        </p:blipFill>
        <p:spPr bwMode="auto">
          <a:xfrm>
            <a:off x="2430965" y="606498"/>
            <a:ext cx="3910361" cy="25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819785" y="3486149"/>
            <a:ext cx="5504429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32815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6. What does Ben do now and then?</a:t>
            </a:r>
          </a:p>
          <a:p>
            <a:pPr defTabSz="632815"/>
            <a:r>
              <a:rPr lang="en-US" sz="2000" b="1" dirty="0">
                <a:solidFill>
                  <a:srgbClr val="0033CC"/>
                </a:solidFill>
                <a:latin typeface="Comic Sans MS" panose="030F0702030302020204" pitchFamily="66" charset="0"/>
              </a:rPr>
              <a:t>Ben gets a haircut now and then.</a:t>
            </a:r>
            <a:endParaRPr lang="ar-SA" sz="2000" b="1" dirty="0">
              <a:solidFill>
                <a:srgbClr val="0033CC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9" y="900919"/>
            <a:ext cx="8576456" cy="115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911664" y="2437935"/>
            <a:ext cx="71499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32815"/>
            <a:r>
              <a:rPr lang="en-US" sz="1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Sample answers:</a:t>
            </a:r>
          </a:p>
          <a:p>
            <a:pPr defTabSz="632815"/>
            <a:r>
              <a:rPr lang="en-US" sz="1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1-I sometimes go bowling with my friends.</a:t>
            </a:r>
          </a:p>
          <a:p>
            <a:pPr defTabSz="632815"/>
            <a:r>
              <a:rPr lang="en-US" sz="1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2-I often go to the park on the weekend with family </a:t>
            </a:r>
            <a:endParaRPr lang="ar-SA" sz="1800" b="1" dirty="0">
              <a:solidFill>
                <a:srgbClr val="0099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9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0" y="474059"/>
            <a:ext cx="7753754" cy="37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484041" y="2359552"/>
            <a:ext cx="49195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2815"/>
            <a:r>
              <a:rPr lang="en-US" sz="1600" dirty="0">
                <a:solidFill>
                  <a:srgbClr val="CC0066"/>
                </a:solidFill>
                <a:latin typeface="Comic Sans MS" panose="030F0702030302020204" pitchFamily="66" charset="0"/>
              </a:rPr>
              <a:t>I seldom wash the dishes after dinner.</a:t>
            </a:r>
          </a:p>
          <a:p>
            <a:pPr defTabSz="632815"/>
            <a:r>
              <a:rPr lang="en-US" sz="1600" dirty="0">
                <a:solidFill>
                  <a:srgbClr val="CC0066"/>
                </a:solidFill>
                <a:latin typeface="Comic Sans MS" panose="030F0702030302020204" pitchFamily="66" charset="0"/>
              </a:rPr>
              <a:t>I occasionally play tennis in the park.</a:t>
            </a:r>
          </a:p>
          <a:p>
            <a:pPr defTabSz="632815"/>
            <a:r>
              <a:rPr lang="en-US" sz="1600" dirty="0">
                <a:solidFill>
                  <a:srgbClr val="CC0066"/>
                </a:solidFill>
                <a:latin typeface="Comic Sans MS" panose="030F0702030302020204" pitchFamily="66" charset="0"/>
              </a:rPr>
              <a:t>I generally eat a burger and a soda for lunch.</a:t>
            </a:r>
          </a:p>
          <a:p>
            <a:pPr defTabSz="632815"/>
            <a:r>
              <a:rPr lang="en-US" sz="1600" dirty="0">
                <a:solidFill>
                  <a:srgbClr val="CC0066"/>
                </a:solidFill>
                <a:latin typeface="Comic Sans MS" panose="030F0702030302020204" pitchFamily="66" charset="0"/>
              </a:rPr>
              <a:t>I sometimes go shopping on </a:t>
            </a:r>
            <a:r>
              <a:rPr lang="en-US" sz="1800" dirty="0">
                <a:solidFill>
                  <a:srgbClr val="CC0066"/>
                </a:solidFill>
                <a:latin typeface="Comic Sans MS" panose="030F0702030302020204" pitchFamily="66" charset="0"/>
              </a:rPr>
              <a:t>weekends</a:t>
            </a:r>
            <a:endParaRPr lang="en-US" sz="16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42119" y="1266793"/>
            <a:ext cx="1582540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2815"/>
            <a:r>
              <a:rPr lang="en-US" sz="1209" b="1" dirty="0">
                <a:solidFill>
                  <a:srgbClr val="0033CC"/>
                </a:solidFill>
                <a:latin typeface="Comic Sans MS" panose="030F0702030302020204" pitchFamily="66" charset="0"/>
              </a:rPr>
              <a:t>Sample answers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8" y="2245655"/>
            <a:ext cx="197795" cy="22779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97" y="2571750"/>
            <a:ext cx="197795" cy="22779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96" y="2876546"/>
            <a:ext cx="197795" cy="22779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56" y="3187361"/>
            <a:ext cx="197795" cy="2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Homework</a:t>
            </a:r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3062868" y="3547231"/>
            <a:ext cx="553093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Workbook Page 168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642025" y="4028527"/>
            <a:ext cx="7663800" cy="65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11016" y="1332658"/>
            <a:ext cx="1472607" cy="2078038"/>
            <a:chOff x="868730" y="2282493"/>
            <a:chExt cx="2091590" cy="2770717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217062" y="2282493"/>
              <a:ext cx="1394927" cy="1619915"/>
            </a:xfrm>
            <a:custGeom>
              <a:avLst/>
              <a:gdLst>
                <a:gd name="T0" fmla="*/ 1094 w 1344"/>
                <a:gd name="T1" fmla="*/ 1033 h 1542"/>
                <a:gd name="T2" fmla="*/ 839 w 1344"/>
                <a:gd name="T3" fmla="*/ 872 h 1542"/>
                <a:gd name="T4" fmla="*/ 840 w 1344"/>
                <a:gd name="T5" fmla="*/ 844 h 1542"/>
                <a:gd name="T6" fmla="*/ 850 w 1344"/>
                <a:gd name="T7" fmla="*/ 844 h 1542"/>
                <a:gd name="T8" fmla="*/ 1137 w 1344"/>
                <a:gd name="T9" fmla="*/ 843 h 1542"/>
                <a:gd name="T10" fmla="*/ 1026 w 1344"/>
                <a:gd name="T11" fmla="*/ 353 h 1542"/>
                <a:gd name="T12" fmla="*/ 683 w 1344"/>
                <a:gd name="T13" fmla="*/ 0 h 1542"/>
                <a:gd name="T14" fmla="*/ 678 w 1344"/>
                <a:gd name="T15" fmla="*/ 0 h 1542"/>
                <a:gd name="T16" fmla="*/ 677 w 1344"/>
                <a:gd name="T17" fmla="*/ 0 h 1542"/>
                <a:gd name="T18" fmla="*/ 677 w 1344"/>
                <a:gd name="T19" fmla="*/ 0 h 1542"/>
                <a:gd name="T20" fmla="*/ 674 w 1344"/>
                <a:gd name="T21" fmla="*/ 0 h 1542"/>
                <a:gd name="T22" fmla="*/ 673 w 1344"/>
                <a:gd name="T23" fmla="*/ 0 h 1542"/>
                <a:gd name="T24" fmla="*/ 673 w 1344"/>
                <a:gd name="T25" fmla="*/ 0 h 1542"/>
                <a:gd name="T26" fmla="*/ 672 w 1344"/>
                <a:gd name="T27" fmla="*/ 0 h 1542"/>
                <a:gd name="T28" fmla="*/ 671 w 1344"/>
                <a:gd name="T29" fmla="*/ 0 h 1542"/>
                <a:gd name="T30" fmla="*/ 671 w 1344"/>
                <a:gd name="T31" fmla="*/ 0 h 1542"/>
                <a:gd name="T32" fmla="*/ 670 w 1344"/>
                <a:gd name="T33" fmla="*/ 0 h 1542"/>
                <a:gd name="T34" fmla="*/ 668 w 1344"/>
                <a:gd name="T35" fmla="*/ 0 h 1542"/>
                <a:gd name="T36" fmla="*/ 668 w 1344"/>
                <a:gd name="T37" fmla="*/ 0 h 1542"/>
                <a:gd name="T38" fmla="*/ 666 w 1344"/>
                <a:gd name="T39" fmla="*/ 0 h 1542"/>
                <a:gd name="T40" fmla="*/ 661 w 1344"/>
                <a:gd name="T41" fmla="*/ 0 h 1542"/>
                <a:gd name="T42" fmla="*/ 318 w 1344"/>
                <a:gd name="T43" fmla="*/ 353 h 1542"/>
                <a:gd name="T44" fmla="*/ 207 w 1344"/>
                <a:gd name="T45" fmla="*/ 843 h 1542"/>
                <a:gd name="T46" fmla="*/ 495 w 1344"/>
                <a:gd name="T47" fmla="*/ 844 h 1542"/>
                <a:gd name="T48" fmla="*/ 504 w 1344"/>
                <a:gd name="T49" fmla="*/ 844 h 1542"/>
                <a:gd name="T50" fmla="*/ 505 w 1344"/>
                <a:gd name="T51" fmla="*/ 872 h 1542"/>
                <a:gd name="T52" fmla="*/ 250 w 1344"/>
                <a:gd name="T53" fmla="*/ 1033 h 1542"/>
                <a:gd name="T54" fmla="*/ 0 w 1344"/>
                <a:gd name="T55" fmla="*/ 1223 h 1542"/>
                <a:gd name="T56" fmla="*/ 0 w 1344"/>
                <a:gd name="T57" fmla="*/ 1542 h 1542"/>
                <a:gd name="T58" fmla="*/ 1344 w 1344"/>
                <a:gd name="T59" fmla="*/ 1542 h 1542"/>
                <a:gd name="T60" fmla="*/ 1344 w 1344"/>
                <a:gd name="T61" fmla="*/ 1223 h 1542"/>
                <a:gd name="T62" fmla="*/ 1094 w 1344"/>
                <a:gd name="T63" fmla="*/ 1033 h 1542"/>
                <a:gd name="T64" fmla="*/ 1094 w 1344"/>
                <a:gd name="T65" fmla="*/ 1033 h 1542"/>
                <a:gd name="T66" fmla="*/ 1094 w 1344"/>
                <a:gd name="T67" fmla="*/ 1033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4" h="1542">
                  <a:moveTo>
                    <a:pt x="1094" y="1033"/>
                  </a:moveTo>
                  <a:cubicBezTo>
                    <a:pt x="901" y="963"/>
                    <a:pt x="839" y="998"/>
                    <a:pt x="839" y="872"/>
                  </a:cubicBezTo>
                  <a:cubicBezTo>
                    <a:pt x="839" y="866"/>
                    <a:pt x="839" y="855"/>
                    <a:pt x="840" y="844"/>
                  </a:cubicBezTo>
                  <a:cubicBezTo>
                    <a:pt x="850" y="844"/>
                    <a:pt x="850" y="844"/>
                    <a:pt x="850" y="844"/>
                  </a:cubicBezTo>
                  <a:cubicBezTo>
                    <a:pt x="982" y="853"/>
                    <a:pt x="1109" y="862"/>
                    <a:pt x="1137" y="843"/>
                  </a:cubicBezTo>
                  <a:cubicBezTo>
                    <a:pt x="1183" y="811"/>
                    <a:pt x="1026" y="762"/>
                    <a:pt x="1026" y="353"/>
                  </a:cubicBezTo>
                  <a:cubicBezTo>
                    <a:pt x="1026" y="147"/>
                    <a:pt x="890" y="0"/>
                    <a:pt x="683" y="0"/>
                  </a:cubicBezTo>
                  <a:cubicBezTo>
                    <a:pt x="681" y="0"/>
                    <a:pt x="680" y="0"/>
                    <a:pt x="678" y="0"/>
                  </a:cubicBezTo>
                  <a:cubicBezTo>
                    <a:pt x="678" y="0"/>
                    <a:pt x="677" y="0"/>
                    <a:pt x="677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76" y="0"/>
                    <a:pt x="675" y="0"/>
                    <a:pt x="674" y="0"/>
                  </a:cubicBezTo>
                  <a:cubicBezTo>
                    <a:pt x="674" y="0"/>
                    <a:pt x="674" y="0"/>
                    <a:pt x="673" y="0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73" y="0"/>
                    <a:pt x="672" y="0"/>
                    <a:pt x="672" y="0"/>
                  </a:cubicBezTo>
                  <a:cubicBezTo>
                    <a:pt x="672" y="0"/>
                    <a:pt x="672" y="0"/>
                    <a:pt x="671" y="0"/>
                  </a:cubicBezTo>
                  <a:cubicBezTo>
                    <a:pt x="671" y="0"/>
                    <a:pt x="671" y="0"/>
                    <a:pt x="671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69" y="0"/>
                    <a:pt x="668" y="0"/>
                    <a:pt x="668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667" y="0"/>
                    <a:pt x="667" y="0"/>
                    <a:pt x="666" y="0"/>
                  </a:cubicBezTo>
                  <a:cubicBezTo>
                    <a:pt x="664" y="0"/>
                    <a:pt x="663" y="0"/>
                    <a:pt x="661" y="0"/>
                  </a:cubicBezTo>
                  <a:cubicBezTo>
                    <a:pt x="454" y="0"/>
                    <a:pt x="318" y="147"/>
                    <a:pt x="318" y="353"/>
                  </a:cubicBezTo>
                  <a:cubicBezTo>
                    <a:pt x="318" y="762"/>
                    <a:pt x="161" y="811"/>
                    <a:pt x="207" y="843"/>
                  </a:cubicBezTo>
                  <a:cubicBezTo>
                    <a:pt x="235" y="862"/>
                    <a:pt x="362" y="853"/>
                    <a:pt x="495" y="844"/>
                  </a:cubicBezTo>
                  <a:cubicBezTo>
                    <a:pt x="504" y="844"/>
                    <a:pt x="504" y="844"/>
                    <a:pt x="504" y="844"/>
                  </a:cubicBezTo>
                  <a:cubicBezTo>
                    <a:pt x="505" y="855"/>
                    <a:pt x="505" y="866"/>
                    <a:pt x="505" y="872"/>
                  </a:cubicBezTo>
                  <a:cubicBezTo>
                    <a:pt x="505" y="998"/>
                    <a:pt x="443" y="963"/>
                    <a:pt x="250" y="1033"/>
                  </a:cubicBezTo>
                  <a:cubicBezTo>
                    <a:pt x="56" y="1103"/>
                    <a:pt x="0" y="1174"/>
                    <a:pt x="0" y="122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1344" y="1542"/>
                    <a:pt x="1344" y="1542"/>
                    <a:pt x="1344" y="1542"/>
                  </a:cubicBezTo>
                  <a:cubicBezTo>
                    <a:pt x="1344" y="1223"/>
                    <a:pt x="1344" y="1223"/>
                    <a:pt x="1344" y="1223"/>
                  </a:cubicBezTo>
                  <a:cubicBezTo>
                    <a:pt x="1344" y="1174"/>
                    <a:pt x="1288" y="1103"/>
                    <a:pt x="1094" y="1033"/>
                  </a:cubicBezTo>
                  <a:close/>
                  <a:moveTo>
                    <a:pt x="1094" y="1033"/>
                  </a:moveTo>
                  <a:cubicBezTo>
                    <a:pt x="1094" y="1033"/>
                    <a:pt x="1094" y="1033"/>
                    <a:pt x="1094" y="103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 rot="5400000">
              <a:off x="1369946" y="3462838"/>
              <a:ext cx="1089156" cy="209158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Round Same Side Corner Rectangle 28"/>
            <p:cNvSpPr/>
            <p:nvPr/>
          </p:nvSpPr>
          <p:spPr>
            <a:xfrm>
              <a:off x="868730" y="3902406"/>
              <a:ext cx="2091590" cy="449567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7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6092" y="1366160"/>
            <a:ext cx="1568693" cy="2042041"/>
            <a:chOff x="3630982" y="3455792"/>
            <a:chExt cx="2091590" cy="2722721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3976633" y="3455792"/>
              <a:ext cx="1476487" cy="1597417"/>
            </a:xfrm>
            <a:custGeom>
              <a:avLst/>
              <a:gdLst>
                <a:gd name="T0" fmla="*/ 146 w 149"/>
                <a:gd name="T1" fmla="*/ 148 h 160"/>
                <a:gd name="T2" fmla="*/ 108 w 149"/>
                <a:gd name="T3" fmla="*/ 131 h 160"/>
                <a:gd name="T4" fmla="*/ 105 w 149"/>
                <a:gd name="T5" fmla="*/ 129 h 160"/>
                <a:gd name="T6" fmla="*/ 102 w 149"/>
                <a:gd name="T7" fmla="*/ 122 h 160"/>
                <a:gd name="T8" fmla="*/ 99 w 149"/>
                <a:gd name="T9" fmla="*/ 118 h 160"/>
                <a:gd name="T10" fmla="*/ 98 w 149"/>
                <a:gd name="T11" fmla="*/ 116 h 160"/>
                <a:gd name="T12" fmla="*/ 99 w 149"/>
                <a:gd name="T13" fmla="*/ 104 h 160"/>
                <a:gd name="T14" fmla="*/ 105 w 149"/>
                <a:gd name="T15" fmla="*/ 93 h 160"/>
                <a:gd name="T16" fmla="*/ 111 w 149"/>
                <a:gd name="T17" fmla="*/ 71 h 160"/>
                <a:gd name="T18" fmla="*/ 107 w 149"/>
                <a:gd name="T19" fmla="*/ 68 h 160"/>
                <a:gd name="T20" fmla="*/ 112 w 149"/>
                <a:gd name="T21" fmla="*/ 48 h 160"/>
                <a:gd name="T22" fmla="*/ 113 w 149"/>
                <a:gd name="T23" fmla="*/ 52 h 160"/>
                <a:gd name="T24" fmla="*/ 113 w 149"/>
                <a:gd name="T25" fmla="*/ 54 h 160"/>
                <a:gd name="T26" fmla="*/ 135 w 149"/>
                <a:gd name="T27" fmla="*/ 39 h 160"/>
                <a:gd name="T28" fmla="*/ 74 w 149"/>
                <a:gd name="T29" fmla="*/ 0 h 160"/>
                <a:gd name="T30" fmla="*/ 13 w 149"/>
                <a:gd name="T31" fmla="*/ 39 h 160"/>
                <a:gd name="T32" fmla="*/ 19 w 149"/>
                <a:gd name="T33" fmla="*/ 43 h 160"/>
                <a:gd name="T34" fmla="*/ 19 w 149"/>
                <a:gd name="T35" fmla="*/ 51 h 160"/>
                <a:gd name="T36" fmla="*/ 17 w 149"/>
                <a:gd name="T37" fmla="*/ 53 h 160"/>
                <a:gd name="T38" fmla="*/ 18 w 149"/>
                <a:gd name="T39" fmla="*/ 55 h 160"/>
                <a:gd name="T40" fmla="*/ 13 w 149"/>
                <a:gd name="T41" fmla="*/ 83 h 160"/>
                <a:gd name="T42" fmla="*/ 26 w 149"/>
                <a:gd name="T43" fmla="*/ 83 h 160"/>
                <a:gd name="T44" fmla="*/ 21 w 149"/>
                <a:gd name="T45" fmla="*/ 55 h 160"/>
                <a:gd name="T46" fmla="*/ 22 w 149"/>
                <a:gd name="T47" fmla="*/ 53 h 160"/>
                <a:gd name="T48" fmla="*/ 20 w 149"/>
                <a:gd name="T49" fmla="*/ 51 h 160"/>
                <a:gd name="T50" fmla="*/ 20 w 149"/>
                <a:gd name="T51" fmla="*/ 44 h 160"/>
                <a:gd name="T52" fmla="*/ 36 w 149"/>
                <a:gd name="T53" fmla="*/ 54 h 160"/>
                <a:gd name="T54" fmla="*/ 36 w 149"/>
                <a:gd name="T55" fmla="*/ 53 h 160"/>
                <a:gd name="T56" fmla="*/ 36 w 149"/>
                <a:gd name="T57" fmla="*/ 57 h 160"/>
                <a:gd name="T58" fmla="*/ 42 w 149"/>
                <a:gd name="T59" fmla="*/ 68 h 160"/>
                <a:gd name="T60" fmla="*/ 42 w 149"/>
                <a:gd name="T61" fmla="*/ 69 h 160"/>
                <a:gd name="T62" fmla="*/ 42 w 149"/>
                <a:gd name="T63" fmla="*/ 69 h 160"/>
                <a:gd name="T64" fmla="*/ 41 w 149"/>
                <a:gd name="T65" fmla="*/ 71 h 160"/>
                <a:gd name="T66" fmla="*/ 39 w 149"/>
                <a:gd name="T67" fmla="*/ 74 h 160"/>
                <a:gd name="T68" fmla="*/ 41 w 149"/>
                <a:gd name="T69" fmla="*/ 86 h 160"/>
                <a:gd name="T70" fmla="*/ 44 w 149"/>
                <a:gd name="T71" fmla="*/ 92 h 160"/>
                <a:gd name="T72" fmla="*/ 50 w 149"/>
                <a:gd name="T73" fmla="*/ 104 h 160"/>
                <a:gd name="T74" fmla="*/ 51 w 149"/>
                <a:gd name="T75" fmla="*/ 106 h 160"/>
                <a:gd name="T76" fmla="*/ 50 w 149"/>
                <a:gd name="T77" fmla="*/ 116 h 160"/>
                <a:gd name="T78" fmla="*/ 48 w 149"/>
                <a:gd name="T79" fmla="*/ 118 h 160"/>
                <a:gd name="T80" fmla="*/ 45 w 149"/>
                <a:gd name="T81" fmla="*/ 122 h 160"/>
                <a:gd name="T82" fmla="*/ 42 w 149"/>
                <a:gd name="T83" fmla="*/ 129 h 160"/>
                <a:gd name="T84" fmla="*/ 40 w 149"/>
                <a:gd name="T85" fmla="*/ 131 h 160"/>
                <a:gd name="T86" fmla="*/ 26 w 149"/>
                <a:gd name="T87" fmla="*/ 136 h 160"/>
                <a:gd name="T88" fmla="*/ 3 w 149"/>
                <a:gd name="T89" fmla="*/ 148 h 160"/>
                <a:gd name="T90" fmla="*/ 1 w 149"/>
                <a:gd name="T91" fmla="*/ 160 h 160"/>
                <a:gd name="T92" fmla="*/ 147 w 149"/>
                <a:gd name="T93" fmla="*/ 160 h 160"/>
                <a:gd name="T94" fmla="*/ 146 w 149"/>
                <a:gd name="T95" fmla="*/ 148 h 160"/>
                <a:gd name="T96" fmla="*/ 146 w 149"/>
                <a:gd name="T97" fmla="*/ 148 h 160"/>
                <a:gd name="T98" fmla="*/ 146 w 149"/>
                <a:gd name="T99" fmla="*/ 1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160">
                  <a:moveTo>
                    <a:pt x="146" y="148"/>
                  </a:moveTo>
                  <a:cubicBezTo>
                    <a:pt x="131" y="141"/>
                    <a:pt x="123" y="136"/>
                    <a:pt x="108" y="131"/>
                  </a:cubicBezTo>
                  <a:cubicBezTo>
                    <a:pt x="107" y="131"/>
                    <a:pt x="106" y="130"/>
                    <a:pt x="105" y="129"/>
                  </a:cubicBezTo>
                  <a:cubicBezTo>
                    <a:pt x="104" y="127"/>
                    <a:pt x="103" y="124"/>
                    <a:pt x="102" y="122"/>
                  </a:cubicBezTo>
                  <a:cubicBezTo>
                    <a:pt x="102" y="120"/>
                    <a:pt x="101" y="119"/>
                    <a:pt x="99" y="118"/>
                  </a:cubicBezTo>
                  <a:cubicBezTo>
                    <a:pt x="99" y="118"/>
                    <a:pt x="98" y="117"/>
                    <a:pt x="98" y="116"/>
                  </a:cubicBezTo>
                  <a:cubicBezTo>
                    <a:pt x="98" y="111"/>
                    <a:pt x="96" y="107"/>
                    <a:pt x="99" y="104"/>
                  </a:cubicBezTo>
                  <a:cubicBezTo>
                    <a:pt x="103" y="100"/>
                    <a:pt x="102" y="95"/>
                    <a:pt x="105" y="93"/>
                  </a:cubicBezTo>
                  <a:cubicBezTo>
                    <a:pt x="107" y="90"/>
                    <a:pt x="112" y="73"/>
                    <a:pt x="111" y="71"/>
                  </a:cubicBezTo>
                  <a:cubicBezTo>
                    <a:pt x="110" y="68"/>
                    <a:pt x="106" y="69"/>
                    <a:pt x="107" y="68"/>
                  </a:cubicBezTo>
                  <a:cubicBezTo>
                    <a:pt x="111" y="64"/>
                    <a:pt x="112" y="55"/>
                    <a:pt x="112" y="48"/>
                  </a:cubicBezTo>
                  <a:cubicBezTo>
                    <a:pt x="112" y="49"/>
                    <a:pt x="113" y="51"/>
                    <a:pt x="113" y="52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7" y="52"/>
                    <a:pt x="17" y="53"/>
                  </a:cubicBezTo>
                  <a:cubicBezTo>
                    <a:pt x="17" y="54"/>
                    <a:pt x="18" y="55"/>
                    <a:pt x="18" y="5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2" y="54"/>
                    <a:pt x="22" y="53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4"/>
                    <a:pt x="36" y="56"/>
                    <a:pt x="36" y="57"/>
                  </a:cubicBezTo>
                  <a:cubicBezTo>
                    <a:pt x="37" y="63"/>
                    <a:pt x="40" y="62"/>
                    <a:pt x="42" y="68"/>
                  </a:cubicBezTo>
                  <a:cubicBezTo>
                    <a:pt x="42" y="68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0"/>
                    <a:pt x="41" y="71"/>
                  </a:cubicBezTo>
                  <a:cubicBezTo>
                    <a:pt x="38" y="71"/>
                    <a:pt x="38" y="72"/>
                    <a:pt x="39" y="74"/>
                  </a:cubicBezTo>
                  <a:cubicBezTo>
                    <a:pt x="39" y="75"/>
                    <a:pt x="40" y="83"/>
                    <a:pt x="41" y="86"/>
                  </a:cubicBezTo>
                  <a:cubicBezTo>
                    <a:pt x="42" y="88"/>
                    <a:pt x="44" y="90"/>
                    <a:pt x="44" y="92"/>
                  </a:cubicBezTo>
                  <a:cubicBezTo>
                    <a:pt x="45" y="97"/>
                    <a:pt x="47" y="101"/>
                    <a:pt x="50" y="104"/>
                  </a:cubicBezTo>
                  <a:cubicBezTo>
                    <a:pt x="51" y="105"/>
                    <a:pt x="51" y="106"/>
                    <a:pt x="51" y="106"/>
                  </a:cubicBezTo>
                  <a:cubicBezTo>
                    <a:pt x="51" y="110"/>
                    <a:pt x="50" y="113"/>
                    <a:pt x="50" y="116"/>
                  </a:cubicBezTo>
                  <a:cubicBezTo>
                    <a:pt x="50" y="117"/>
                    <a:pt x="49" y="118"/>
                    <a:pt x="48" y="118"/>
                  </a:cubicBezTo>
                  <a:cubicBezTo>
                    <a:pt x="46" y="119"/>
                    <a:pt x="45" y="120"/>
                    <a:pt x="45" y="122"/>
                  </a:cubicBezTo>
                  <a:cubicBezTo>
                    <a:pt x="44" y="124"/>
                    <a:pt x="43" y="127"/>
                    <a:pt x="42" y="129"/>
                  </a:cubicBezTo>
                  <a:cubicBezTo>
                    <a:pt x="42" y="130"/>
                    <a:pt x="41" y="130"/>
                    <a:pt x="40" y="131"/>
                  </a:cubicBezTo>
                  <a:cubicBezTo>
                    <a:pt x="35" y="132"/>
                    <a:pt x="31" y="134"/>
                    <a:pt x="26" y="136"/>
                  </a:cubicBezTo>
                  <a:cubicBezTo>
                    <a:pt x="21" y="138"/>
                    <a:pt x="8" y="146"/>
                    <a:pt x="3" y="148"/>
                  </a:cubicBezTo>
                  <a:cubicBezTo>
                    <a:pt x="0" y="149"/>
                    <a:pt x="1" y="160"/>
                    <a:pt x="1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0"/>
                    <a:pt x="149" y="149"/>
                    <a:pt x="146" y="148"/>
                  </a:cubicBezTo>
                  <a:close/>
                  <a:moveTo>
                    <a:pt x="146" y="148"/>
                  </a:moveTo>
                  <a:cubicBezTo>
                    <a:pt x="146" y="148"/>
                    <a:pt x="146" y="148"/>
                    <a:pt x="146" y="14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Pentagon 32"/>
            <p:cNvSpPr/>
            <p:nvPr/>
          </p:nvSpPr>
          <p:spPr>
            <a:xfrm rot="5400000">
              <a:off x="4132198" y="4588141"/>
              <a:ext cx="1089156" cy="2091587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3630982" y="5027709"/>
              <a:ext cx="2091590" cy="449567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7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44708" y="1314248"/>
            <a:ext cx="1568693" cy="2086478"/>
            <a:chOff x="6307507" y="1679967"/>
            <a:chExt cx="2091590" cy="2781971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grpSp>
          <p:nvGrpSpPr>
            <p:cNvPr id="23" name="Group 22"/>
            <p:cNvGrpSpPr/>
            <p:nvPr/>
          </p:nvGrpSpPr>
          <p:grpSpPr>
            <a:xfrm>
              <a:off x="6728096" y="1679967"/>
              <a:ext cx="1259935" cy="1631167"/>
              <a:chOff x="7002463" y="2035175"/>
              <a:chExt cx="711200" cy="920751"/>
            </a:xfrm>
            <a:solidFill>
              <a:schemeClr val="accent2"/>
            </a:solidFill>
          </p:grpSpPr>
          <p:sp>
            <p:nvSpPr>
              <p:cNvPr id="20" name="Freeform 17"/>
              <p:cNvSpPr>
                <a:spLocks noEditPoints="1"/>
              </p:cNvSpPr>
              <p:nvPr/>
            </p:nvSpPr>
            <p:spPr bwMode="auto">
              <a:xfrm>
                <a:off x="7002463" y="2551113"/>
                <a:ext cx="711200" cy="404813"/>
              </a:xfrm>
              <a:custGeom>
                <a:avLst/>
                <a:gdLst>
                  <a:gd name="T0" fmla="*/ 88 w 115"/>
                  <a:gd name="T1" fmla="*/ 1 h 65"/>
                  <a:gd name="T2" fmla="*/ 83 w 115"/>
                  <a:gd name="T3" fmla="*/ 0 h 65"/>
                  <a:gd name="T4" fmla="*/ 67 w 115"/>
                  <a:gd name="T5" fmla="*/ 17 h 65"/>
                  <a:gd name="T6" fmla="*/ 57 w 115"/>
                  <a:gd name="T7" fmla="*/ 21 h 65"/>
                  <a:gd name="T8" fmla="*/ 48 w 115"/>
                  <a:gd name="T9" fmla="*/ 17 h 65"/>
                  <a:gd name="T10" fmla="*/ 32 w 115"/>
                  <a:gd name="T11" fmla="*/ 0 h 65"/>
                  <a:gd name="T12" fmla="*/ 27 w 115"/>
                  <a:gd name="T13" fmla="*/ 1 h 65"/>
                  <a:gd name="T14" fmla="*/ 0 w 115"/>
                  <a:gd name="T15" fmla="*/ 36 h 65"/>
                  <a:gd name="T16" fmla="*/ 0 w 115"/>
                  <a:gd name="T17" fmla="*/ 57 h 65"/>
                  <a:gd name="T18" fmla="*/ 8 w 115"/>
                  <a:gd name="T19" fmla="*/ 65 h 65"/>
                  <a:gd name="T20" fmla="*/ 107 w 115"/>
                  <a:gd name="T21" fmla="*/ 65 h 65"/>
                  <a:gd name="T22" fmla="*/ 115 w 115"/>
                  <a:gd name="T23" fmla="*/ 57 h 65"/>
                  <a:gd name="T24" fmla="*/ 115 w 115"/>
                  <a:gd name="T25" fmla="*/ 36 h 65"/>
                  <a:gd name="T26" fmla="*/ 88 w 115"/>
                  <a:gd name="T27" fmla="*/ 1 h 65"/>
                  <a:gd name="T28" fmla="*/ 88 w 115"/>
                  <a:gd name="T29" fmla="*/ 1 h 65"/>
                  <a:gd name="T30" fmla="*/ 88 w 115"/>
                  <a:gd name="T31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65">
                    <a:moveTo>
                      <a:pt x="88" y="1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4" y="20"/>
                      <a:pt x="61" y="21"/>
                      <a:pt x="57" y="21"/>
                    </a:cubicBezTo>
                    <a:cubicBezTo>
                      <a:pt x="54" y="21"/>
                      <a:pt x="50" y="20"/>
                      <a:pt x="48" y="1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1" y="5"/>
                      <a:pt x="0" y="19"/>
                      <a:pt x="0" y="3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5"/>
                      <a:pt x="8" y="65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11" y="65"/>
                      <a:pt x="115" y="61"/>
                      <a:pt x="115" y="5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5" y="19"/>
                      <a:pt x="104" y="5"/>
                      <a:pt x="88" y="1"/>
                    </a:cubicBezTo>
                    <a:close/>
                    <a:moveTo>
                      <a:pt x="88" y="1"/>
                    </a:moveTo>
                    <a:cubicBezTo>
                      <a:pt x="88" y="1"/>
                      <a:pt x="88" y="1"/>
                      <a:pt x="8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7231063" y="2259013"/>
                <a:ext cx="254000" cy="93663"/>
              </a:xfrm>
              <a:custGeom>
                <a:avLst/>
                <a:gdLst>
                  <a:gd name="T0" fmla="*/ 18 w 41"/>
                  <a:gd name="T1" fmla="*/ 7 h 15"/>
                  <a:gd name="T2" fmla="*/ 23 w 41"/>
                  <a:gd name="T3" fmla="*/ 7 h 15"/>
                  <a:gd name="T4" fmla="*/ 32 w 41"/>
                  <a:gd name="T5" fmla="*/ 15 h 15"/>
                  <a:gd name="T6" fmla="*/ 41 w 41"/>
                  <a:gd name="T7" fmla="*/ 6 h 15"/>
                  <a:gd name="T8" fmla="*/ 32 w 41"/>
                  <a:gd name="T9" fmla="*/ 0 h 15"/>
                  <a:gd name="T10" fmla="*/ 23 w 41"/>
                  <a:gd name="T11" fmla="*/ 4 h 15"/>
                  <a:gd name="T12" fmla="*/ 18 w 41"/>
                  <a:gd name="T13" fmla="*/ 4 h 15"/>
                  <a:gd name="T14" fmla="*/ 9 w 41"/>
                  <a:gd name="T15" fmla="*/ 0 h 15"/>
                  <a:gd name="T16" fmla="*/ 0 w 41"/>
                  <a:gd name="T17" fmla="*/ 6 h 15"/>
                  <a:gd name="T18" fmla="*/ 9 w 41"/>
                  <a:gd name="T19" fmla="*/ 15 h 15"/>
                  <a:gd name="T20" fmla="*/ 18 w 41"/>
                  <a:gd name="T21" fmla="*/ 7 h 15"/>
                  <a:gd name="T22" fmla="*/ 18 w 41"/>
                  <a:gd name="T23" fmla="*/ 7 h 15"/>
                  <a:gd name="T24" fmla="*/ 18 w 41"/>
                  <a:gd name="T2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18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4" y="11"/>
                      <a:pt x="28" y="15"/>
                      <a:pt x="32" y="15"/>
                    </a:cubicBezTo>
                    <a:cubicBezTo>
                      <a:pt x="37" y="15"/>
                      <a:pt x="41" y="11"/>
                      <a:pt x="41" y="6"/>
                    </a:cubicBezTo>
                    <a:cubicBezTo>
                      <a:pt x="41" y="1"/>
                      <a:pt x="37" y="0"/>
                      <a:pt x="32" y="0"/>
                    </a:cubicBezTo>
                    <a:cubicBezTo>
                      <a:pt x="28" y="0"/>
                      <a:pt x="24" y="1"/>
                      <a:pt x="23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1"/>
                      <a:pt x="13" y="0"/>
                      <a:pt x="9" y="0"/>
                    </a:cubicBezTo>
                    <a:cubicBezTo>
                      <a:pt x="4" y="0"/>
                      <a:pt x="0" y="1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3" y="15"/>
                      <a:pt x="17" y="11"/>
                      <a:pt x="18" y="7"/>
                    </a:cubicBezTo>
                    <a:close/>
                    <a:moveTo>
                      <a:pt x="18" y="7"/>
                    </a:moveTo>
                    <a:cubicBezTo>
                      <a:pt x="18" y="7"/>
                      <a:pt x="18" y="7"/>
                      <a:pt x="18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2" name="Freeform 19"/>
              <p:cNvSpPr>
                <a:spLocks noEditPoints="1"/>
              </p:cNvSpPr>
              <p:nvPr/>
            </p:nvSpPr>
            <p:spPr bwMode="auto">
              <a:xfrm>
                <a:off x="7107238" y="2035175"/>
                <a:ext cx="501650" cy="528638"/>
              </a:xfrm>
              <a:custGeom>
                <a:avLst/>
                <a:gdLst>
                  <a:gd name="T0" fmla="*/ 9 w 81"/>
                  <a:gd name="T1" fmla="*/ 59 h 85"/>
                  <a:gd name="T2" fmla="*/ 40 w 81"/>
                  <a:gd name="T3" fmla="*/ 85 h 85"/>
                  <a:gd name="T4" fmla="*/ 41 w 81"/>
                  <a:gd name="T5" fmla="*/ 85 h 85"/>
                  <a:gd name="T6" fmla="*/ 72 w 81"/>
                  <a:gd name="T7" fmla="*/ 59 h 85"/>
                  <a:gd name="T8" fmla="*/ 80 w 81"/>
                  <a:gd name="T9" fmla="*/ 48 h 85"/>
                  <a:gd name="T10" fmla="*/ 76 w 81"/>
                  <a:gd name="T11" fmla="*/ 36 h 85"/>
                  <a:gd name="T12" fmla="*/ 41 w 81"/>
                  <a:gd name="T13" fmla="*/ 0 h 85"/>
                  <a:gd name="T14" fmla="*/ 40 w 81"/>
                  <a:gd name="T15" fmla="*/ 0 h 85"/>
                  <a:gd name="T16" fmla="*/ 5 w 81"/>
                  <a:gd name="T17" fmla="*/ 36 h 85"/>
                  <a:gd name="T18" fmla="*/ 1 w 81"/>
                  <a:gd name="T19" fmla="*/ 48 h 85"/>
                  <a:gd name="T20" fmla="*/ 9 w 81"/>
                  <a:gd name="T21" fmla="*/ 59 h 85"/>
                  <a:gd name="T22" fmla="*/ 40 w 81"/>
                  <a:gd name="T23" fmla="*/ 79 h 85"/>
                  <a:gd name="T24" fmla="*/ 40 w 81"/>
                  <a:gd name="T25" fmla="*/ 79 h 85"/>
                  <a:gd name="T26" fmla="*/ 32 w 81"/>
                  <a:gd name="T27" fmla="*/ 71 h 85"/>
                  <a:gd name="T28" fmla="*/ 40 w 81"/>
                  <a:gd name="T29" fmla="*/ 63 h 85"/>
                  <a:gd name="T30" fmla="*/ 49 w 81"/>
                  <a:gd name="T31" fmla="*/ 71 h 85"/>
                  <a:gd name="T32" fmla="*/ 40 w 81"/>
                  <a:gd name="T33" fmla="*/ 79 h 85"/>
                  <a:gd name="T34" fmla="*/ 40 w 81"/>
                  <a:gd name="T35" fmla="*/ 14 h 85"/>
                  <a:gd name="T36" fmla="*/ 40 w 81"/>
                  <a:gd name="T37" fmla="*/ 14 h 85"/>
                  <a:gd name="T38" fmla="*/ 69 w 81"/>
                  <a:gd name="T39" fmla="*/ 43 h 85"/>
                  <a:gd name="T40" fmla="*/ 55 w 81"/>
                  <a:gd name="T41" fmla="*/ 72 h 85"/>
                  <a:gd name="T42" fmla="*/ 56 w 81"/>
                  <a:gd name="T43" fmla="*/ 71 h 85"/>
                  <a:gd name="T44" fmla="*/ 40 w 81"/>
                  <a:gd name="T45" fmla="*/ 56 h 85"/>
                  <a:gd name="T46" fmla="*/ 25 w 81"/>
                  <a:gd name="T47" fmla="*/ 71 h 85"/>
                  <a:gd name="T48" fmla="*/ 25 w 81"/>
                  <a:gd name="T49" fmla="*/ 72 h 85"/>
                  <a:gd name="T50" fmla="*/ 12 w 81"/>
                  <a:gd name="T51" fmla="*/ 43 h 85"/>
                  <a:gd name="T52" fmla="*/ 40 w 81"/>
                  <a:gd name="T53" fmla="*/ 14 h 85"/>
                  <a:gd name="T54" fmla="*/ 40 w 81"/>
                  <a:gd name="T55" fmla="*/ 14 h 85"/>
                  <a:gd name="T56" fmla="*/ 40 w 81"/>
                  <a:gd name="T57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85">
                    <a:moveTo>
                      <a:pt x="9" y="59"/>
                    </a:moveTo>
                    <a:cubicBezTo>
                      <a:pt x="15" y="74"/>
                      <a:pt x="27" y="85"/>
                      <a:pt x="40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54" y="85"/>
                      <a:pt x="66" y="74"/>
                      <a:pt x="72" y="59"/>
                    </a:cubicBezTo>
                    <a:cubicBezTo>
                      <a:pt x="76" y="58"/>
                      <a:pt x="79" y="55"/>
                      <a:pt x="80" y="48"/>
                    </a:cubicBezTo>
                    <a:cubicBezTo>
                      <a:pt x="81" y="41"/>
                      <a:pt x="78" y="37"/>
                      <a:pt x="76" y="36"/>
                    </a:cubicBezTo>
                    <a:cubicBezTo>
                      <a:pt x="74" y="4"/>
                      <a:pt x="58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3" y="0"/>
                      <a:pt x="6" y="4"/>
                      <a:pt x="5" y="36"/>
                    </a:cubicBezTo>
                    <a:cubicBezTo>
                      <a:pt x="2" y="37"/>
                      <a:pt x="0" y="41"/>
                      <a:pt x="1" y="48"/>
                    </a:cubicBezTo>
                    <a:cubicBezTo>
                      <a:pt x="1" y="55"/>
                      <a:pt x="5" y="58"/>
                      <a:pt x="9" y="59"/>
                    </a:cubicBezTo>
                    <a:close/>
                    <a:moveTo>
                      <a:pt x="40" y="79"/>
                    </a:moveTo>
                    <a:cubicBezTo>
                      <a:pt x="40" y="79"/>
                      <a:pt x="40" y="79"/>
                      <a:pt x="40" y="79"/>
                    </a:cubicBezTo>
                    <a:cubicBezTo>
                      <a:pt x="36" y="79"/>
                      <a:pt x="32" y="75"/>
                      <a:pt x="32" y="71"/>
                    </a:cubicBezTo>
                    <a:cubicBezTo>
                      <a:pt x="32" y="66"/>
                      <a:pt x="36" y="63"/>
                      <a:pt x="40" y="63"/>
                    </a:cubicBezTo>
                    <a:cubicBezTo>
                      <a:pt x="45" y="63"/>
                      <a:pt x="49" y="66"/>
                      <a:pt x="49" y="71"/>
                    </a:cubicBezTo>
                    <a:cubicBezTo>
                      <a:pt x="49" y="75"/>
                      <a:pt x="45" y="79"/>
                      <a:pt x="40" y="79"/>
                    </a:cubicBezTo>
                    <a:close/>
                    <a:moveTo>
                      <a:pt x="40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67" y="7"/>
                      <a:pt x="69" y="32"/>
                      <a:pt x="69" y="43"/>
                    </a:cubicBezTo>
                    <a:cubicBezTo>
                      <a:pt x="69" y="54"/>
                      <a:pt x="63" y="65"/>
                      <a:pt x="55" y="72"/>
                    </a:cubicBezTo>
                    <a:cubicBezTo>
                      <a:pt x="55" y="72"/>
                      <a:pt x="56" y="71"/>
                      <a:pt x="56" y="71"/>
                    </a:cubicBezTo>
                    <a:cubicBezTo>
                      <a:pt x="56" y="63"/>
                      <a:pt x="49" y="56"/>
                      <a:pt x="40" y="56"/>
                    </a:cubicBezTo>
                    <a:cubicBezTo>
                      <a:pt x="32" y="56"/>
                      <a:pt x="25" y="63"/>
                      <a:pt x="25" y="71"/>
                    </a:cubicBezTo>
                    <a:cubicBezTo>
                      <a:pt x="25" y="71"/>
                      <a:pt x="25" y="72"/>
                      <a:pt x="25" y="72"/>
                    </a:cubicBezTo>
                    <a:cubicBezTo>
                      <a:pt x="18" y="65"/>
                      <a:pt x="12" y="54"/>
                      <a:pt x="12" y="43"/>
                    </a:cubicBezTo>
                    <a:cubicBezTo>
                      <a:pt x="12" y="32"/>
                      <a:pt x="14" y="7"/>
                      <a:pt x="40" y="14"/>
                    </a:cubicBezTo>
                    <a:close/>
                    <a:moveTo>
                      <a:pt x="40" y="14"/>
                    </a:moveTo>
                    <a:cubicBezTo>
                      <a:pt x="40" y="14"/>
                      <a:pt x="40" y="14"/>
                      <a:pt x="40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35" name="Pentagon 34"/>
            <p:cNvSpPr/>
            <p:nvPr/>
          </p:nvSpPr>
          <p:spPr>
            <a:xfrm rot="5400000">
              <a:off x="6808723" y="2871566"/>
              <a:ext cx="1089156" cy="209158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ound Same Side Corner Rectangle 35"/>
            <p:cNvSpPr/>
            <p:nvPr/>
          </p:nvSpPr>
          <p:spPr>
            <a:xfrm>
              <a:off x="6307507" y="3311134"/>
              <a:ext cx="2091590" cy="44956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7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11492" y="1366160"/>
            <a:ext cx="1568693" cy="2034566"/>
            <a:chOff x="9148637" y="2616482"/>
            <a:chExt cx="2091590" cy="2509554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493238" y="2616482"/>
              <a:ext cx="1501798" cy="1603042"/>
            </a:xfrm>
            <a:custGeom>
              <a:avLst/>
              <a:gdLst>
                <a:gd name="T0" fmla="*/ 83 w 87"/>
                <a:gd name="T1" fmla="*/ 65 h 92"/>
                <a:gd name="T2" fmla="*/ 80 w 87"/>
                <a:gd name="T3" fmla="*/ 63 h 92"/>
                <a:gd name="T4" fmla="*/ 59 w 87"/>
                <a:gd name="T5" fmla="*/ 57 h 92"/>
                <a:gd name="T6" fmla="*/ 58 w 87"/>
                <a:gd name="T7" fmla="*/ 56 h 92"/>
                <a:gd name="T8" fmla="*/ 56 w 87"/>
                <a:gd name="T9" fmla="*/ 52 h 92"/>
                <a:gd name="T10" fmla="*/ 55 w 87"/>
                <a:gd name="T11" fmla="*/ 50 h 92"/>
                <a:gd name="T12" fmla="*/ 55 w 87"/>
                <a:gd name="T13" fmla="*/ 49 h 92"/>
                <a:gd name="T14" fmla="*/ 65 w 87"/>
                <a:gd name="T15" fmla="*/ 38 h 92"/>
                <a:gd name="T16" fmla="*/ 58 w 87"/>
                <a:gd name="T17" fmla="*/ 11 h 92"/>
                <a:gd name="T18" fmla="*/ 43 w 87"/>
                <a:gd name="T19" fmla="*/ 3 h 92"/>
                <a:gd name="T20" fmla="*/ 33 w 87"/>
                <a:gd name="T21" fmla="*/ 7 h 92"/>
                <a:gd name="T22" fmla="*/ 19 w 87"/>
                <a:gd name="T23" fmla="*/ 30 h 92"/>
                <a:gd name="T24" fmla="*/ 32 w 87"/>
                <a:gd name="T25" fmla="*/ 49 h 92"/>
                <a:gd name="T26" fmla="*/ 31 w 87"/>
                <a:gd name="T27" fmla="*/ 50 h 92"/>
                <a:gd name="T28" fmla="*/ 30 w 87"/>
                <a:gd name="T29" fmla="*/ 52 h 92"/>
                <a:gd name="T30" fmla="*/ 28 w 87"/>
                <a:gd name="T31" fmla="*/ 56 h 92"/>
                <a:gd name="T32" fmla="*/ 27 w 87"/>
                <a:gd name="T33" fmla="*/ 57 h 92"/>
                <a:gd name="T34" fmla="*/ 21 w 87"/>
                <a:gd name="T35" fmla="*/ 60 h 92"/>
                <a:gd name="T36" fmla="*/ 7 w 87"/>
                <a:gd name="T37" fmla="*/ 63 h 92"/>
                <a:gd name="T38" fmla="*/ 3 w 87"/>
                <a:gd name="T39" fmla="*/ 65 h 92"/>
                <a:gd name="T40" fmla="*/ 0 w 87"/>
                <a:gd name="T41" fmla="*/ 79 h 92"/>
                <a:gd name="T42" fmla="*/ 40 w 87"/>
                <a:gd name="T43" fmla="*/ 92 h 92"/>
                <a:gd name="T44" fmla="*/ 47 w 87"/>
                <a:gd name="T45" fmla="*/ 92 h 92"/>
                <a:gd name="T46" fmla="*/ 87 w 87"/>
                <a:gd name="T47" fmla="*/ 79 h 92"/>
                <a:gd name="T48" fmla="*/ 83 w 87"/>
                <a:gd name="T49" fmla="*/ 65 h 92"/>
                <a:gd name="T50" fmla="*/ 34 w 87"/>
                <a:gd name="T51" fmla="*/ 84 h 92"/>
                <a:gd name="T52" fmla="*/ 43 w 87"/>
                <a:gd name="T53" fmla="*/ 61 h 92"/>
                <a:gd name="T54" fmla="*/ 40 w 87"/>
                <a:gd name="T55" fmla="*/ 55 h 92"/>
                <a:gd name="T56" fmla="*/ 46 w 87"/>
                <a:gd name="T57" fmla="*/ 55 h 92"/>
                <a:gd name="T58" fmla="*/ 43 w 87"/>
                <a:gd name="T59" fmla="*/ 61 h 92"/>
                <a:gd name="T60" fmla="*/ 53 w 87"/>
                <a:gd name="T61" fmla="*/ 84 h 92"/>
                <a:gd name="T62" fmla="*/ 34 w 87"/>
                <a:gd name="T63" fmla="*/ 84 h 92"/>
                <a:gd name="T64" fmla="*/ 72 w 87"/>
                <a:gd name="T65" fmla="*/ 72 h 92"/>
                <a:gd name="T66" fmla="*/ 58 w 87"/>
                <a:gd name="T67" fmla="*/ 72 h 92"/>
                <a:gd name="T68" fmla="*/ 58 w 87"/>
                <a:gd name="T69" fmla="*/ 70 h 92"/>
                <a:gd name="T70" fmla="*/ 72 w 87"/>
                <a:gd name="T71" fmla="*/ 70 h 92"/>
                <a:gd name="T72" fmla="*/ 72 w 87"/>
                <a:gd name="T73" fmla="*/ 72 h 92"/>
                <a:gd name="T74" fmla="*/ 72 w 87"/>
                <a:gd name="T75" fmla="*/ 72 h 92"/>
                <a:gd name="T76" fmla="*/ 72 w 87"/>
                <a:gd name="T77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92">
                  <a:moveTo>
                    <a:pt x="83" y="65"/>
                  </a:moveTo>
                  <a:cubicBezTo>
                    <a:pt x="82" y="64"/>
                    <a:pt x="81" y="63"/>
                    <a:pt x="80" y="63"/>
                  </a:cubicBezTo>
                  <a:cubicBezTo>
                    <a:pt x="73" y="59"/>
                    <a:pt x="66" y="60"/>
                    <a:pt x="59" y="57"/>
                  </a:cubicBezTo>
                  <a:cubicBezTo>
                    <a:pt x="59" y="57"/>
                    <a:pt x="58" y="56"/>
                    <a:pt x="58" y="56"/>
                  </a:cubicBezTo>
                  <a:cubicBezTo>
                    <a:pt x="57" y="55"/>
                    <a:pt x="57" y="53"/>
                    <a:pt x="56" y="52"/>
                  </a:cubicBezTo>
                  <a:cubicBezTo>
                    <a:pt x="56" y="51"/>
                    <a:pt x="56" y="50"/>
                    <a:pt x="55" y="50"/>
                  </a:cubicBezTo>
                  <a:cubicBezTo>
                    <a:pt x="55" y="50"/>
                    <a:pt x="55" y="49"/>
                    <a:pt x="55" y="49"/>
                  </a:cubicBezTo>
                  <a:cubicBezTo>
                    <a:pt x="55" y="46"/>
                    <a:pt x="64" y="45"/>
                    <a:pt x="65" y="38"/>
                  </a:cubicBezTo>
                  <a:cubicBezTo>
                    <a:pt x="67" y="30"/>
                    <a:pt x="62" y="13"/>
                    <a:pt x="58" y="11"/>
                  </a:cubicBezTo>
                  <a:cubicBezTo>
                    <a:pt x="55" y="8"/>
                    <a:pt x="54" y="0"/>
                    <a:pt x="43" y="3"/>
                  </a:cubicBezTo>
                  <a:cubicBezTo>
                    <a:pt x="38" y="2"/>
                    <a:pt x="35" y="4"/>
                    <a:pt x="33" y="7"/>
                  </a:cubicBezTo>
                  <a:cubicBezTo>
                    <a:pt x="26" y="14"/>
                    <a:pt x="18" y="21"/>
                    <a:pt x="19" y="30"/>
                  </a:cubicBezTo>
                  <a:cubicBezTo>
                    <a:pt x="19" y="43"/>
                    <a:pt x="32" y="47"/>
                    <a:pt x="32" y="49"/>
                  </a:cubicBezTo>
                  <a:cubicBezTo>
                    <a:pt x="32" y="49"/>
                    <a:pt x="32" y="50"/>
                    <a:pt x="31" y="50"/>
                  </a:cubicBezTo>
                  <a:cubicBezTo>
                    <a:pt x="30" y="50"/>
                    <a:pt x="30" y="51"/>
                    <a:pt x="30" y="52"/>
                  </a:cubicBezTo>
                  <a:cubicBezTo>
                    <a:pt x="29" y="53"/>
                    <a:pt x="29" y="55"/>
                    <a:pt x="28" y="56"/>
                  </a:cubicBezTo>
                  <a:cubicBezTo>
                    <a:pt x="28" y="56"/>
                    <a:pt x="28" y="57"/>
                    <a:pt x="27" y="57"/>
                  </a:cubicBezTo>
                  <a:cubicBezTo>
                    <a:pt x="25" y="58"/>
                    <a:pt x="23" y="59"/>
                    <a:pt x="21" y="60"/>
                  </a:cubicBezTo>
                  <a:cubicBezTo>
                    <a:pt x="18" y="61"/>
                    <a:pt x="9" y="62"/>
                    <a:pt x="7" y="63"/>
                  </a:cubicBezTo>
                  <a:cubicBezTo>
                    <a:pt x="6" y="64"/>
                    <a:pt x="4" y="64"/>
                    <a:pt x="3" y="6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6" y="79"/>
                    <a:pt x="24" y="90"/>
                    <a:pt x="40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9" y="90"/>
                    <a:pt x="77" y="79"/>
                    <a:pt x="87" y="79"/>
                  </a:cubicBezTo>
                  <a:lnTo>
                    <a:pt x="83" y="65"/>
                  </a:lnTo>
                  <a:close/>
                  <a:moveTo>
                    <a:pt x="34" y="84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3" y="84"/>
                    <a:pt x="53" y="84"/>
                    <a:pt x="53" y="84"/>
                  </a:cubicBezTo>
                  <a:lnTo>
                    <a:pt x="34" y="84"/>
                  </a:lnTo>
                  <a:close/>
                  <a:moveTo>
                    <a:pt x="72" y="72"/>
                  </a:moveTo>
                  <a:cubicBezTo>
                    <a:pt x="58" y="72"/>
                    <a:pt x="58" y="72"/>
                    <a:pt x="58" y="72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72"/>
                  </a:lnTo>
                  <a:close/>
                  <a:moveTo>
                    <a:pt x="72" y="72"/>
                  </a:moveTo>
                  <a:cubicBezTo>
                    <a:pt x="72" y="72"/>
                    <a:pt x="72" y="72"/>
                    <a:pt x="72" y="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7" name="Pentagon 36"/>
            <p:cNvSpPr/>
            <p:nvPr/>
          </p:nvSpPr>
          <p:spPr>
            <a:xfrm rot="5400000">
              <a:off x="9649853" y="3535664"/>
              <a:ext cx="1089156" cy="2091587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ound Same Side Corner Rectangle 37"/>
            <p:cNvSpPr/>
            <p:nvPr/>
          </p:nvSpPr>
          <p:spPr>
            <a:xfrm>
              <a:off x="9148637" y="3975232"/>
              <a:ext cx="2091590" cy="449567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7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252611" y="1297204"/>
            <a:ext cx="1568693" cy="2095553"/>
            <a:chOff x="8850682" y="1750879"/>
            <a:chExt cx="2091590" cy="2794070"/>
          </a:xfrm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9177690" y="1750879"/>
              <a:ext cx="1420240" cy="1653665"/>
            </a:xfrm>
            <a:custGeom>
              <a:avLst/>
              <a:gdLst>
                <a:gd name="T0" fmla="*/ 123 w 130"/>
                <a:gd name="T1" fmla="*/ 130 h 150"/>
                <a:gd name="T2" fmla="*/ 95 w 130"/>
                <a:gd name="T3" fmla="*/ 83 h 150"/>
                <a:gd name="T4" fmla="*/ 95 w 130"/>
                <a:gd name="T5" fmla="*/ 63 h 150"/>
                <a:gd name="T6" fmla="*/ 98 w 130"/>
                <a:gd name="T7" fmla="*/ 40 h 150"/>
                <a:gd name="T8" fmla="*/ 67 w 130"/>
                <a:gd name="T9" fmla="*/ 3 h 150"/>
                <a:gd name="T10" fmla="*/ 36 w 130"/>
                <a:gd name="T11" fmla="*/ 17 h 150"/>
                <a:gd name="T12" fmla="*/ 27 w 130"/>
                <a:gd name="T13" fmla="*/ 51 h 150"/>
                <a:gd name="T14" fmla="*/ 47 w 130"/>
                <a:gd name="T15" fmla="*/ 80 h 150"/>
                <a:gd name="T16" fmla="*/ 8 w 130"/>
                <a:gd name="T17" fmla="*/ 119 h 150"/>
                <a:gd name="T18" fmla="*/ 5 w 130"/>
                <a:gd name="T19" fmla="*/ 130 h 150"/>
                <a:gd name="T20" fmla="*/ 0 w 130"/>
                <a:gd name="T21" fmla="*/ 145 h 150"/>
                <a:gd name="T22" fmla="*/ 126 w 130"/>
                <a:gd name="T23" fmla="*/ 150 h 150"/>
                <a:gd name="T24" fmla="*/ 130 w 130"/>
                <a:gd name="T25" fmla="*/ 135 h 150"/>
                <a:gd name="T26" fmla="*/ 91 w 130"/>
                <a:gd name="T27" fmla="*/ 89 h 150"/>
                <a:gd name="T28" fmla="*/ 80 w 130"/>
                <a:gd name="T29" fmla="*/ 96 h 150"/>
                <a:gd name="T30" fmla="*/ 72 w 130"/>
                <a:gd name="T31" fmla="*/ 86 h 150"/>
                <a:gd name="T32" fmla="*/ 91 w 130"/>
                <a:gd name="T33" fmla="*/ 89 h 150"/>
                <a:gd name="T34" fmla="*/ 38 w 130"/>
                <a:gd name="T35" fmla="*/ 42 h 150"/>
                <a:gd name="T36" fmla="*/ 54 w 130"/>
                <a:gd name="T37" fmla="*/ 26 h 150"/>
                <a:gd name="T38" fmla="*/ 56 w 130"/>
                <a:gd name="T39" fmla="*/ 28 h 150"/>
                <a:gd name="T40" fmla="*/ 51 w 130"/>
                <a:gd name="T41" fmla="*/ 35 h 150"/>
                <a:gd name="T42" fmla="*/ 80 w 130"/>
                <a:gd name="T43" fmla="*/ 24 h 150"/>
                <a:gd name="T44" fmla="*/ 88 w 130"/>
                <a:gd name="T45" fmla="*/ 25 h 150"/>
                <a:gd name="T46" fmla="*/ 92 w 130"/>
                <a:gd name="T47" fmla="*/ 44 h 150"/>
                <a:gd name="T48" fmla="*/ 38 w 130"/>
                <a:gd name="T49" fmla="*/ 44 h 150"/>
                <a:gd name="T50" fmla="*/ 59 w 130"/>
                <a:gd name="T51" fmla="*/ 86 h 150"/>
                <a:gd name="T52" fmla="*/ 50 w 130"/>
                <a:gd name="T53" fmla="*/ 96 h 150"/>
                <a:gd name="T54" fmla="*/ 40 w 130"/>
                <a:gd name="T55" fmla="*/ 89 h 150"/>
                <a:gd name="T56" fmla="*/ 49 w 130"/>
                <a:gd name="T57" fmla="*/ 143 h 150"/>
                <a:gd name="T58" fmla="*/ 31 w 130"/>
                <a:gd name="T59" fmla="*/ 123 h 150"/>
                <a:gd name="T60" fmla="*/ 28 w 130"/>
                <a:gd name="T61" fmla="*/ 123 h 150"/>
                <a:gd name="T62" fmla="*/ 14 w 130"/>
                <a:gd name="T63" fmla="*/ 130 h 150"/>
                <a:gd name="T64" fmla="*/ 32 w 130"/>
                <a:gd name="T65" fmla="*/ 91 h 150"/>
                <a:gd name="T66" fmla="*/ 51 w 130"/>
                <a:gd name="T67" fmla="*/ 103 h 150"/>
                <a:gd name="T68" fmla="*/ 58 w 130"/>
                <a:gd name="T69" fmla="*/ 99 h 150"/>
                <a:gd name="T70" fmla="*/ 61 w 130"/>
                <a:gd name="T71" fmla="*/ 107 h 150"/>
                <a:gd name="T72" fmla="*/ 117 w 130"/>
                <a:gd name="T73" fmla="*/ 130 h 150"/>
                <a:gd name="T74" fmla="*/ 103 w 130"/>
                <a:gd name="T75" fmla="*/ 123 h 150"/>
                <a:gd name="T76" fmla="*/ 99 w 130"/>
                <a:gd name="T77" fmla="*/ 123 h 150"/>
                <a:gd name="T78" fmla="*/ 81 w 130"/>
                <a:gd name="T79" fmla="*/ 143 h 150"/>
                <a:gd name="T80" fmla="*/ 73 w 130"/>
                <a:gd name="T81" fmla="*/ 101 h 150"/>
                <a:gd name="T82" fmla="*/ 74 w 130"/>
                <a:gd name="T83" fmla="*/ 100 h 150"/>
                <a:gd name="T84" fmla="*/ 85 w 130"/>
                <a:gd name="T85" fmla="*/ 102 h 150"/>
                <a:gd name="T86" fmla="*/ 117 w 130"/>
                <a:gd name="T87" fmla="*/ 119 h 150"/>
                <a:gd name="T88" fmla="*/ 117 w 130"/>
                <a:gd name="T89" fmla="*/ 13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0">
                  <a:moveTo>
                    <a:pt x="126" y="130"/>
                  </a:moveTo>
                  <a:cubicBezTo>
                    <a:pt x="123" y="130"/>
                    <a:pt x="123" y="130"/>
                    <a:pt x="123" y="130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02"/>
                    <a:pt x="111" y="87"/>
                    <a:pt x="95" y="83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8" y="75"/>
                    <a:pt x="92" y="69"/>
                    <a:pt x="95" y="63"/>
                  </a:cubicBezTo>
                  <a:cubicBezTo>
                    <a:pt x="99" y="62"/>
                    <a:pt x="102" y="59"/>
                    <a:pt x="103" y="51"/>
                  </a:cubicBezTo>
                  <a:cubicBezTo>
                    <a:pt x="104" y="44"/>
                    <a:pt x="101" y="41"/>
                    <a:pt x="98" y="40"/>
                  </a:cubicBezTo>
                  <a:cubicBezTo>
                    <a:pt x="98" y="38"/>
                    <a:pt x="98" y="36"/>
                    <a:pt x="98" y="34"/>
                  </a:cubicBezTo>
                  <a:cubicBezTo>
                    <a:pt x="96" y="14"/>
                    <a:pt x="82" y="0"/>
                    <a:pt x="67" y="3"/>
                  </a:cubicBezTo>
                  <a:cubicBezTo>
                    <a:pt x="65" y="4"/>
                    <a:pt x="62" y="4"/>
                    <a:pt x="60" y="3"/>
                  </a:cubicBezTo>
                  <a:cubicBezTo>
                    <a:pt x="50" y="2"/>
                    <a:pt x="40" y="9"/>
                    <a:pt x="36" y="17"/>
                  </a:cubicBezTo>
                  <a:cubicBezTo>
                    <a:pt x="29" y="27"/>
                    <a:pt x="30" y="36"/>
                    <a:pt x="32" y="40"/>
                  </a:cubicBezTo>
                  <a:cubicBezTo>
                    <a:pt x="29" y="42"/>
                    <a:pt x="27" y="45"/>
                    <a:pt x="27" y="51"/>
                  </a:cubicBezTo>
                  <a:cubicBezTo>
                    <a:pt x="28" y="58"/>
                    <a:pt x="32" y="62"/>
                    <a:pt x="35" y="62"/>
                  </a:cubicBezTo>
                  <a:cubicBezTo>
                    <a:pt x="38" y="69"/>
                    <a:pt x="42" y="75"/>
                    <a:pt x="47" y="80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87"/>
                    <a:pt x="8" y="102"/>
                    <a:pt x="8" y="119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30"/>
                    <a:pt x="0" y="132"/>
                    <a:pt x="0" y="13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7"/>
                    <a:pt x="2" y="150"/>
                    <a:pt x="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8" y="150"/>
                    <a:pt x="130" y="147"/>
                    <a:pt x="130" y="145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30" y="132"/>
                    <a:pt x="128" y="130"/>
                    <a:pt x="126" y="130"/>
                  </a:cubicBezTo>
                  <a:close/>
                  <a:moveTo>
                    <a:pt x="91" y="89"/>
                  </a:moveTo>
                  <a:cubicBezTo>
                    <a:pt x="83" y="95"/>
                    <a:pt x="83" y="95"/>
                    <a:pt x="83" y="95"/>
                  </a:cubicBezTo>
                  <a:cubicBezTo>
                    <a:pt x="82" y="96"/>
                    <a:pt x="81" y="96"/>
                    <a:pt x="80" y="96"/>
                  </a:cubicBezTo>
                  <a:cubicBezTo>
                    <a:pt x="79" y="96"/>
                    <a:pt x="78" y="95"/>
                    <a:pt x="77" y="94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3" y="86"/>
                    <a:pt x="74" y="85"/>
                    <a:pt x="76" y="85"/>
                  </a:cubicBezTo>
                  <a:lnTo>
                    <a:pt x="91" y="89"/>
                  </a:lnTo>
                  <a:close/>
                  <a:moveTo>
                    <a:pt x="38" y="44"/>
                  </a:moveTo>
                  <a:cubicBezTo>
                    <a:pt x="38" y="43"/>
                    <a:pt x="38" y="43"/>
                    <a:pt x="38" y="42"/>
                  </a:cubicBezTo>
                  <a:cubicBezTo>
                    <a:pt x="40" y="36"/>
                    <a:pt x="44" y="30"/>
                    <a:pt x="51" y="28"/>
                  </a:cubicBezTo>
                  <a:cubicBezTo>
                    <a:pt x="52" y="27"/>
                    <a:pt x="53" y="27"/>
                    <a:pt x="54" y="26"/>
                  </a:cubicBezTo>
                  <a:cubicBezTo>
                    <a:pt x="55" y="26"/>
                    <a:pt x="55" y="26"/>
                    <a:pt x="56" y="26"/>
                  </a:cubicBezTo>
                  <a:cubicBezTo>
                    <a:pt x="56" y="27"/>
                    <a:pt x="56" y="27"/>
                    <a:pt x="56" y="28"/>
                  </a:cubicBezTo>
                  <a:cubicBezTo>
                    <a:pt x="54" y="29"/>
                    <a:pt x="53" y="31"/>
                    <a:pt x="52" y="33"/>
                  </a:cubicBezTo>
                  <a:cubicBezTo>
                    <a:pt x="51" y="33"/>
                    <a:pt x="51" y="34"/>
                    <a:pt x="51" y="35"/>
                  </a:cubicBezTo>
                  <a:cubicBezTo>
                    <a:pt x="52" y="36"/>
                    <a:pt x="53" y="36"/>
                    <a:pt x="53" y="36"/>
                  </a:cubicBezTo>
                  <a:cubicBezTo>
                    <a:pt x="60" y="35"/>
                    <a:pt x="72" y="31"/>
                    <a:pt x="80" y="24"/>
                  </a:cubicBezTo>
                  <a:cubicBezTo>
                    <a:pt x="82" y="22"/>
                    <a:pt x="85" y="22"/>
                    <a:pt x="87" y="24"/>
                  </a:cubicBezTo>
                  <a:cubicBezTo>
                    <a:pt x="87" y="25"/>
                    <a:pt x="87" y="25"/>
                    <a:pt x="88" y="25"/>
                  </a:cubicBezTo>
                  <a:cubicBezTo>
                    <a:pt x="89" y="27"/>
                    <a:pt x="91" y="30"/>
                    <a:pt x="91" y="32"/>
                  </a:cubicBezTo>
                  <a:cubicBezTo>
                    <a:pt x="92" y="36"/>
                    <a:pt x="92" y="39"/>
                    <a:pt x="92" y="44"/>
                  </a:cubicBezTo>
                  <a:cubicBezTo>
                    <a:pt x="92" y="61"/>
                    <a:pt x="80" y="81"/>
                    <a:pt x="65" y="81"/>
                  </a:cubicBezTo>
                  <a:cubicBezTo>
                    <a:pt x="50" y="81"/>
                    <a:pt x="38" y="61"/>
                    <a:pt x="38" y="44"/>
                  </a:cubicBezTo>
                  <a:close/>
                  <a:moveTo>
                    <a:pt x="55" y="85"/>
                  </a:moveTo>
                  <a:cubicBezTo>
                    <a:pt x="56" y="85"/>
                    <a:pt x="57" y="86"/>
                    <a:pt x="59" y="86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5"/>
                    <a:pt x="52" y="96"/>
                    <a:pt x="50" y="96"/>
                  </a:cubicBezTo>
                  <a:cubicBezTo>
                    <a:pt x="49" y="96"/>
                    <a:pt x="48" y="96"/>
                    <a:pt x="47" y="95"/>
                  </a:cubicBezTo>
                  <a:cubicBezTo>
                    <a:pt x="40" y="89"/>
                    <a:pt x="40" y="89"/>
                    <a:pt x="40" y="89"/>
                  </a:cubicBezTo>
                  <a:lnTo>
                    <a:pt x="55" y="85"/>
                  </a:lnTo>
                  <a:close/>
                  <a:moveTo>
                    <a:pt x="49" y="143"/>
                  </a:moveTo>
                  <a:cubicBezTo>
                    <a:pt x="31" y="143"/>
                    <a:pt x="31" y="143"/>
                    <a:pt x="31" y="14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2"/>
                    <a:pt x="30" y="121"/>
                    <a:pt x="29" y="121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6"/>
                    <a:pt x="21" y="96"/>
                    <a:pt x="32" y="91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103"/>
                    <a:pt x="49" y="104"/>
                    <a:pt x="51" y="103"/>
                  </a:cubicBezTo>
                  <a:cubicBezTo>
                    <a:pt x="54" y="103"/>
                    <a:pt x="55" y="102"/>
                    <a:pt x="57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4"/>
                    <a:pt x="58" y="106"/>
                    <a:pt x="61" y="107"/>
                  </a:cubicBezTo>
                  <a:lnTo>
                    <a:pt x="49" y="143"/>
                  </a:lnTo>
                  <a:close/>
                  <a:moveTo>
                    <a:pt x="117" y="130"/>
                  </a:moveTo>
                  <a:cubicBezTo>
                    <a:pt x="103" y="130"/>
                    <a:pt x="103" y="130"/>
                    <a:pt x="103" y="130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3" y="122"/>
                    <a:pt x="102" y="121"/>
                    <a:pt x="101" y="121"/>
                  </a:cubicBezTo>
                  <a:cubicBezTo>
                    <a:pt x="100" y="121"/>
                    <a:pt x="99" y="122"/>
                    <a:pt x="99" y="12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2" y="107"/>
                    <a:pt x="74" y="104"/>
                    <a:pt x="73" y="101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81" y="104"/>
                    <a:pt x="83" y="103"/>
                    <a:pt x="85" y="102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109" y="96"/>
                    <a:pt x="117" y="106"/>
                    <a:pt x="117" y="119"/>
                  </a:cubicBezTo>
                  <a:lnTo>
                    <a:pt x="117" y="130"/>
                  </a:lnTo>
                  <a:close/>
                  <a:moveTo>
                    <a:pt x="117" y="130"/>
                  </a:moveTo>
                  <a:cubicBezTo>
                    <a:pt x="117" y="130"/>
                    <a:pt x="117" y="130"/>
                    <a:pt x="117" y="13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2" name="Pentagon 41"/>
            <p:cNvSpPr/>
            <p:nvPr/>
          </p:nvSpPr>
          <p:spPr>
            <a:xfrm rot="5400000">
              <a:off x="9351898" y="2954577"/>
              <a:ext cx="1089156" cy="2091587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8850682" y="3394145"/>
              <a:ext cx="2091590" cy="449567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7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474657" y="468692"/>
            <a:ext cx="3964781" cy="619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 fontScale="77500" lnSpcReduction="20000"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BlackChancery" pitchFamily="2" charset="0"/>
              </a:rPr>
              <a:t>Learning Objectives</a:t>
            </a:r>
          </a:p>
          <a:p>
            <a:pPr algn="ctr"/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5538" y="2556168"/>
            <a:ext cx="105490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25565" y="3636320"/>
            <a:ext cx="1390743" cy="9068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normAutofit fontScale="85000" lnSpcReduction="1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Ask Yes/ No questions in the simple present correctly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157420" y="3636320"/>
            <a:ext cx="1390743" cy="9068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Classify adverbs of frequency correctly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3937745" y="3636320"/>
            <a:ext cx="1390743" cy="9068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use adverbs of frequency correctly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5633682" y="3636320"/>
            <a:ext cx="1390743" cy="9068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Ask questions using How often, How much or How long..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7283488" y="3636320"/>
            <a:ext cx="1434947" cy="9068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Write sentences about daily routines and habits.</a:t>
            </a:r>
          </a:p>
        </p:txBody>
      </p:sp>
    </p:spTree>
    <p:extLst>
      <p:ext uri="{BB962C8B-B14F-4D97-AF65-F5344CB8AC3E}">
        <p14:creationId xmlns:p14="http://schemas.microsoft.com/office/powerpoint/2010/main" val="38484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28" y="118814"/>
            <a:ext cx="5736707" cy="491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361718" y="2888258"/>
            <a:ext cx="5023877" cy="5259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32815"/>
            <a:r>
              <a:rPr lang="en-US" sz="1209" b="1" dirty="0">
                <a:solidFill>
                  <a:srgbClr val="FF0000"/>
                </a:solidFill>
                <a:latin typeface="Comic Sans MS" panose="030F0702030302020204" pitchFamily="66" charset="0"/>
              </a:rPr>
              <a:t>Does Mona’s little brother usually watch TV in the afternoon ? </a:t>
            </a:r>
          </a:p>
          <a:p>
            <a:pPr defTabSz="632815">
              <a:lnSpc>
                <a:spcPct val="150000"/>
              </a:lnSpc>
            </a:pPr>
            <a:r>
              <a:rPr lang="en-US" sz="1209" b="1" dirty="0">
                <a:solidFill>
                  <a:srgbClr val="009900"/>
                </a:solidFill>
                <a:latin typeface="Comic Sans MS" panose="030F0702030302020204" pitchFamily="66" charset="0"/>
              </a:rPr>
              <a:t>Mona’s little brother sometimes watches TV in the afternoon . </a:t>
            </a:r>
            <a:endParaRPr lang="ar-SA" sz="1209" b="1" dirty="0">
              <a:solidFill>
                <a:srgbClr val="0099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356444" y="3639965"/>
            <a:ext cx="5023877" cy="5575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32815">
              <a:lnSpc>
                <a:spcPct val="150000"/>
              </a:lnSpc>
            </a:pPr>
            <a:r>
              <a:rPr lang="en-US" sz="1209" b="1" dirty="0">
                <a:solidFill>
                  <a:srgbClr val="FF0000"/>
                </a:solidFill>
                <a:latin typeface="Comic Sans MS" panose="030F0702030302020204" pitchFamily="66" charset="0"/>
              </a:rPr>
              <a:t>Do Sabah and her friends usually go shopping on Thursday ? </a:t>
            </a:r>
          </a:p>
          <a:p>
            <a:pPr defTabSz="632815"/>
            <a:r>
              <a:rPr lang="en-US" sz="1209" b="1" dirty="0">
                <a:solidFill>
                  <a:srgbClr val="009900"/>
                </a:solidFill>
                <a:latin typeface="Comic Sans MS" panose="030F0702030302020204" pitchFamily="66" charset="0"/>
              </a:rPr>
              <a:t>Sabah and her friends often go shopping on Thursday . </a:t>
            </a:r>
            <a:endParaRPr lang="ar-SA" sz="1209" b="1" dirty="0">
              <a:solidFill>
                <a:srgbClr val="0099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356444" y="4510361"/>
            <a:ext cx="5023877" cy="5029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32815">
              <a:spcBef>
                <a:spcPts val="330"/>
              </a:spcBef>
            </a:pPr>
            <a:r>
              <a:rPr lang="en-US" sz="1209" b="1" dirty="0">
                <a:solidFill>
                  <a:srgbClr val="FF0000"/>
                </a:solidFill>
                <a:latin typeface="Comic Sans MS" panose="030F0702030302020204" pitchFamily="66" charset="0"/>
              </a:rPr>
              <a:t>Does George usually play football on Saturday ? </a:t>
            </a:r>
          </a:p>
          <a:p>
            <a:pPr defTabSz="632815">
              <a:spcBef>
                <a:spcPts val="330"/>
              </a:spcBef>
            </a:pPr>
            <a:r>
              <a:rPr lang="en-US" sz="1209" b="1" dirty="0">
                <a:solidFill>
                  <a:srgbClr val="009900"/>
                </a:solidFill>
                <a:latin typeface="Comic Sans MS" panose="030F0702030302020204" pitchFamily="66" charset="0"/>
              </a:rPr>
              <a:t>George occasionally plays football on Saturday . </a:t>
            </a:r>
            <a:endParaRPr lang="ar-SA" sz="1209" b="1" dirty="0">
              <a:solidFill>
                <a:srgbClr val="0099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50" y="704069"/>
            <a:ext cx="7505231" cy="359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604758" y="1590101"/>
            <a:ext cx="4154167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32815"/>
            <a:r>
              <a:rPr lang="en-US" sz="1319" b="1" dirty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I </a:t>
            </a:r>
            <a:r>
              <a:rPr lang="en-US" sz="1319" b="1" dirty="0">
                <a:solidFill>
                  <a:srgbClr val="CC0066"/>
                </a:solidFill>
                <a:latin typeface="Comic Sans MS" panose="030F0702030302020204" pitchFamily="66" charset="0"/>
              </a:rPr>
              <a:t>rarely</a:t>
            </a:r>
            <a:r>
              <a:rPr lang="en-US" sz="1319" b="1" dirty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 sleep late on the weekend . </a:t>
            </a:r>
            <a:endParaRPr lang="ar-SA" sz="1319" b="1" dirty="0">
              <a:solidFill>
                <a:srgbClr val="F79646">
                  <a:lumMod val="75000"/>
                </a:srgb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84571" y="2351544"/>
            <a:ext cx="526222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32815"/>
            <a:r>
              <a:rPr lang="en-US" sz="1319" b="1" dirty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I </a:t>
            </a:r>
            <a:r>
              <a:rPr lang="en-US" sz="1319" b="1" dirty="0">
                <a:solidFill>
                  <a:srgbClr val="CC0066"/>
                </a:solidFill>
                <a:latin typeface="Comic Sans MS" panose="030F0702030302020204" pitchFamily="66" charset="0"/>
              </a:rPr>
              <a:t>usually</a:t>
            </a:r>
            <a:r>
              <a:rPr lang="en-US" sz="1319" b="1" dirty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 do my homework in the afternoon .</a:t>
            </a:r>
            <a:endParaRPr lang="ar-SA" sz="1319" b="1" dirty="0">
              <a:solidFill>
                <a:srgbClr val="F79646">
                  <a:lumMod val="75000"/>
                </a:srgb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604758" y="3086744"/>
            <a:ext cx="3326238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32815"/>
            <a:r>
              <a:rPr lang="en-US" sz="1319" b="1" dirty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I </a:t>
            </a:r>
            <a:r>
              <a:rPr lang="en-US" sz="1319" b="1" dirty="0">
                <a:solidFill>
                  <a:srgbClr val="CC0066"/>
                </a:solidFill>
                <a:latin typeface="Comic Sans MS" panose="030F0702030302020204" pitchFamily="66" charset="0"/>
              </a:rPr>
              <a:t>often</a:t>
            </a:r>
            <a:r>
              <a:rPr lang="en-US" sz="1319" b="1" dirty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 watch TV with my family . </a:t>
            </a:r>
            <a:endParaRPr lang="ar-SA" sz="1319" b="1" dirty="0">
              <a:solidFill>
                <a:srgbClr val="F79646">
                  <a:lumMod val="75000"/>
                </a:srgb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04758" y="3848187"/>
            <a:ext cx="4117508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32815"/>
            <a:r>
              <a:rPr lang="en-US" sz="1319" b="1" dirty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I </a:t>
            </a:r>
            <a:r>
              <a:rPr lang="en-US" sz="1319" b="1" dirty="0">
                <a:solidFill>
                  <a:srgbClr val="CC0066"/>
                </a:solidFill>
                <a:latin typeface="Comic Sans MS" panose="030F0702030302020204" pitchFamily="66" charset="0"/>
              </a:rPr>
              <a:t>sometimes</a:t>
            </a:r>
            <a:r>
              <a:rPr lang="en-US" sz="1319" b="1" dirty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 chat online with my friends . </a:t>
            </a:r>
            <a:endParaRPr lang="ar-SA" sz="1319" b="1" dirty="0">
              <a:solidFill>
                <a:srgbClr val="F79646">
                  <a:lumMod val="75000"/>
                </a:srgb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3504125" y="1505250"/>
            <a:ext cx="2135700" cy="21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Montserrat"/>
                <a:ea typeface="Montserrat"/>
                <a:cs typeface="Montserrat"/>
                <a:sym typeface="Montserrat"/>
              </a:rPr>
              <a:t>Done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3501180" y="3193230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8FC15C2-4CA7-4D4B-BCF1-F1723CB5B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683"/>
          <a:stretch/>
        </p:blipFill>
        <p:spPr bwMode="auto">
          <a:xfrm>
            <a:off x="453484" y="124725"/>
            <a:ext cx="8266770" cy="47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1E3F85-F979-8C0B-2C6F-A8E1FA060658}"/>
              </a:ext>
            </a:extLst>
          </p:cNvPr>
          <p:cNvSpPr/>
          <p:nvPr/>
        </p:nvSpPr>
        <p:spPr>
          <a:xfrm>
            <a:off x="5954750" y="124725"/>
            <a:ext cx="256478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Pages 4 &amp; 5</a:t>
            </a:r>
          </a:p>
        </p:txBody>
      </p:sp>
    </p:spTree>
    <p:extLst>
      <p:ext uri="{BB962C8B-B14F-4D97-AF65-F5344CB8AC3E}">
        <p14:creationId xmlns:p14="http://schemas.microsoft.com/office/powerpoint/2010/main" val="174529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5B579-7143-2754-FF38-4006546D8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1" y="1473494"/>
            <a:ext cx="3547800" cy="2196511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en-US" sz="4000" dirty="0">
                <a:solidFill>
                  <a:srgbClr val="0070C0"/>
                </a:solidFill>
              </a:rPr>
              <a:t>wake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up early </a:t>
            </a:r>
            <a:r>
              <a:rPr lang="en-US" sz="4000" dirty="0">
                <a:solidFill>
                  <a:srgbClr val="00B050"/>
                </a:solidFill>
              </a:rPr>
              <a:t>every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morning.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CEFB9-AD66-10E1-047C-57E66AAE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561" y="617149"/>
            <a:ext cx="47434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5B579-7143-2754-FF38-4006546D8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0" y="1473494"/>
            <a:ext cx="3744951" cy="234765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She </a:t>
            </a:r>
            <a:r>
              <a:rPr lang="en-US" sz="4000" dirty="0">
                <a:solidFill>
                  <a:srgbClr val="0070C0"/>
                </a:solidFill>
              </a:rPr>
              <a:t>write</a:t>
            </a:r>
            <a:r>
              <a:rPr lang="en-US" sz="4000" dirty="0">
                <a:solidFill>
                  <a:srgbClr val="FF0000"/>
                </a:solidFill>
              </a:rPr>
              <a:t>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her homework </a:t>
            </a:r>
            <a:r>
              <a:rPr lang="en-US" sz="4000" dirty="0">
                <a:solidFill>
                  <a:srgbClr val="00B050"/>
                </a:solidFill>
              </a:rPr>
              <a:t>every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evening.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C4092-1236-0E92-9816-C38EBD18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291" y="282033"/>
            <a:ext cx="3925694" cy="39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0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5B579-7143-2754-FF38-4006546D8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0" y="1473494"/>
            <a:ext cx="3744951" cy="234765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He </a:t>
            </a:r>
            <a:r>
              <a:rPr lang="en-US" sz="4000" dirty="0">
                <a:solidFill>
                  <a:srgbClr val="0070C0"/>
                </a:solidFill>
              </a:rPr>
              <a:t>play</a:t>
            </a:r>
            <a:r>
              <a:rPr lang="en-US" sz="4000" dirty="0">
                <a:solidFill>
                  <a:srgbClr val="FF0000"/>
                </a:solidFill>
              </a:rPr>
              <a:t>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football </a:t>
            </a:r>
            <a:r>
              <a:rPr lang="en-US" sz="4000" dirty="0">
                <a:solidFill>
                  <a:srgbClr val="00B050"/>
                </a:solidFill>
              </a:rPr>
              <a:t>twice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a week.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D9447-BBEA-96B8-7126-789087B40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85" y="308433"/>
            <a:ext cx="3871220" cy="43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9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CC3CADE-DE01-4998-BBA4-0384D499C793}"/>
              </a:ext>
            </a:extLst>
          </p:cNvPr>
          <p:cNvGraphicFramePr>
            <a:graphicFrameLocks noGrp="1"/>
          </p:cNvGraphicFramePr>
          <p:nvPr/>
        </p:nvGraphicFramePr>
        <p:xfrm>
          <a:off x="1535151" y="883774"/>
          <a:ext cx="6073698" cy="19385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4566">
                  <a:extLst>
                    <a:ext uri="{9D8B030D-6E8A-4147-A177-3AD203B41FA5}">
                      <a16:colId xmlns:a16="http://schemas.microsoft.com/office/drawing/2014/main" val="3814048219"/>
                    </a:ext>
                  </a:extLst>
                </a:gridCol>
                <a:gridCol w="2024566">
                  <a:extLst>
                    <a:ext uri="{9D8B030D-6E8A-4147-A177-3AD203B41FA5}">
                      <a16:colId xmlns:a16="http://schemas.microsoft.com/office/drawing/2014/main" val="3446060325"/>
                    </a:ext>
                  </a:extLst>
                </a:gridCol>
                <a:gridCol w="2024566">
                  <a:extLst>
                    <a:ext uri="{9D8B030D-6E8A-4147-A177-3AD203B41FA5}">
                      <a16:colId xmlns:a16="http://schemas.microsoft.com/office/drawing/2014/main" val="3488929940"/>
                    </a:ext>
                  </a:extLst>
                </a:gridCol>
              </a:tblGrid>
              <a:tr h="461570">
                <a:tc>
                  <a:txBody>
                    <a:bodyPr/>
                    <a:lstStyle/>
                    <a:p>
                      <a:pPr algn="ctr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C/ 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21674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800" dirty="0">
                          <a:solidFill>
                            <a:schemeClr val="tx1"/>
                          </a:solidFill>
                        </a:rPr>
                        <a:t>I 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US" sz="1800" dirty="0"/>
                    </a:p>
                    <a:p>
                      <a:pPr marL="0" algn="l" defTabSz="1151829" rtl="0" eaLnBrk="1" latinLnBrk="0" hangingPunct="1"/>
                      <a:endParaRPr lang="en-US" sz="1800" dirty="0"/>
                    </a:p>
                    <a:p>
                      <a:pPr marL="0" algn="l" defTabSz="1151829" rtl="0" eaLnBrk="1" latinLnBrk="0" hangingPunct="1"/>
                      <a:r>
                        <a:rPr lang="en-US" sz="1800" dirty="0"/>
                        <a:t>get up</a:t>
                      </a:r>
                      <a:endParaRPr lang="en-SA" sz="18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sz="1800" dirty="0"/>
                    </a:p>
                    <a:p>
                      <a:pPr marL="0" algn="l" defTabSz="1151829" rtl="0" eaLnBrk="1" latinLnBrk="0" hangingPunct="1"/>
                      <a:endParaRPr lang="en-SA" sz="1800" dirty="0"/>
                    </a:p>
                    <a:p>
                      <a:pPr marL="0" algn="l" defTabSz="1151829" rtl="0" eaLnBrk="1" latinLnBrk="0" hangingPunct="1"/>
                      <a:r>
                        <a:rPr lang="en-US" sz="1800" dirty="0"/>
                        <a:t>early.</a:t>
                      </a:r>
                      <a:endParaRPr lang="en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10660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800" dirty="0">
                          <a:solidFill>
                            <a:schemeClr val="tx1"/>
                          </a:solidFill>
                        </a:rPr>
                        <a:t>We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971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800" dirty="0">
                          <a:solidFill>
                            <a:schemeClr val="tx1"/>
                          </a:solidFill>
                        </a:rPr>
                        <a:t>They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58397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80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1226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6545EC9-4574-42A5-AF16-150495734BDE}"/>
              </a:ext>
            </a:extLst>
          </p:cNvPr>
          <p:cNvSpPr/>
          <p:nvPr/>
        </p:nvSpPr>
        <p:spPr>
          <a:xfrm>
            <a:off x="1031521" y="180277"/>
            <a:ext cx="67344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SA" sz="2800" dirty="0">
                <a:solidFill>
                  <a:srgbClr val="0303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Forming the Present Simple (affirmative) </a:t>
            </a:r>
            <a:endParaRPr lang="en-SA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0FAD47-7DF3-4A3B-95C0-90824DE92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56953"/>
              </p:ext>
            </p:extLst>
          </p:nvPr>
        </p:nvGraphicFramePr>
        <p:xfrm>
          <a:off x="1092821" y="3057128"/>
          <a:ext cx="7236393" cy="17276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12131">
                  <a:extLst>
                    <a:ext uri="{9D8B030D-6E8A-4147-A177-3AD203B41FA5}">
                      <a16:colId xmlns:a16="http://schemas.microsoft.com/office/drawing/2014/main" val="3814048219"/>
                    </a:ext>
                  </a:extLst>
                </a:gridCol>
                <a:gridCol w="2412131">
                  <a:extLst>
                    <a:ext uri="{9D8B030D-6E8A-4147-A177-3AD203B41FA5}">
                      <a16:colId xmlns:a16="http://schemas.microsoft.com/office/drawing/2014/main" val="3446060325"/>
                    </a:ext>
                  </a:extLst>
                </a:gridCol>
                <a:gridCol w="2412131">
                  <a:extLst>
                    <a:ext uri="{9D8B030D-6E8A-4147-A177-3AD203B41FA5}">
                      <a16:colId xmlns:a16="http://schemas.microsoft.com/office/drawing/2014/main" val="3488929940"/>
                    </a:ext>
                  </a:extLst>
                </a:gridCol>
              </a:tblGrid>
              <a:tr h="423492">
                <a:tc>
                  <a:txBody>
                    <a:bodyPr/>
                    <a:lstStyle/>
                    <a:p>
                      <a:pPr algn="ctr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400" dirty="0">
                          <a:solidFill>
                            <a:schemeClr val="bg1"/>
                          </a:solidFill>
                        </a:rPr>
                        <a:t>C/ 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21674"/>
                  </a:ext>
                </a:extLst>
              </a:tr>
              <a:tr h="423492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She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US" sz="1600" dirty="0"/>
                    </a:p>
                    <a:p>
                      <a:pPr marL="0" algn="l" defTabSz="1151829" rtl="0" eaLnBrk="1" latinLnBrk="0" hangingPunct="1"/>
                      <a:endParaRPr lang="en-US" sz="1600" dirty="0"/>
                    </a:p>
                    <a:p>
                      <a:pPr marL="0" algn="l" defTabSz="1151829" rtl="0" eaLnBrk="1" latinLnBrk="0" hangingPunct="1"/>
                      <a:r>
                        <a:rPr lang="en-US" sz="1600" dirty="0"/>
                        <a:t>gets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 up</a:t>
                      </a:r>
                      <a:endParaRPr lang="en-SA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sz="1600" dirty="0"/>
                    </a:p>
                    <a:p>
                      <a:pPr marL="0" algn="l" defTabSz="1151829" rtl="0" eaLnBrk="1" latinLnBrk="0" hangingPunct="1"/>
                      <a:endParaRPr lang="en-SA" sz="1600" dirty="0"/>
                    </a:p>
                    <a:p>
                      <a:pPr marL="0" algn="l" defTabSz="1151829" rtl="0" eaLnBrk="1" latinLnBrk="0" hangingPunct="1"/>
                      <a:r>
                        <a:rPr lang="en-US" sz="1600" dirty="0"/>
                        <a:t>early.</a:t>
                      </a:r>
                      <a:endParaRPr lang="en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10660"/>
                  </a:ext>
                </a:extLst>
              </a:tr>
              <a:tr h="423492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971"/>
                  </a:ext>
                </a:extLst>
              </a:tr>
              <a:tr h="423492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It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58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01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CC3CADE-DE01-4998-BBA4-0384D499C793}"/>
              </a:ext>
            </a:extLst>
          </p:cNvPr>
          <p:cNvGraphicFramePr>
            <a:graphicFrameLocks noGrp="1"/>
          </p:cNvGraphicFramePr>
          <p:nvPr/>
        </p:nvGraphicFramePr>
        <p:xfrm>
          <a:off x="1873405" y="792233"/>
          <a:ext cx="5501268" cy="176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3756">
                  <a:extLst>
                    <a:ext uri="{9D8B030D-6E8A-4147-A177-3AD203B41FA5}">
                      <a16:colId xmlns:a16="http://schemas.microsoft.com/office/drawing/2014/main" val="3814048219"/>
                    </a:ext>
                  </a:extLst>
                </a:gridCol>
                <a:gridCol w="1833756">
                  <a:extLst>
                    <a:ext uri="{9D8B030D-6E8A-4147-A177-3AD203B41FA5}">
                      <a16:colId xmlns:a16="http://schemas.microsoft.com/office/drawing/2014/main" val="3446060325"/>
                    </a:ext>
                  </a:extLst>
                </a:gridCol>
                <a:gridCol w="1833756">
                  <a:extLst>
                    <a:ext uri="{9D8B030D-6E8A-4147-A177-3AD203B41FA5}">
                      <a16:colId xmlns:a16="http://schemas.microsoft.com/office/drawing/2014/main" val="3488929940"/>
                    </a:ext>
                  </a:extLst>
                </a:gridCol>
              </a:tblGrid>
              <a:tr h="342126">
                <a:tc>
                  <a:txBody>
                    <a:bodyPr/>
                    <a:lstStyle/>
                    <a:p>
                      <a:pPr algn="ctr"/>
                      <a:r>
                        <a:rPr lang="en-SA" sz="2000" dirty="0">
                          <a:solidFill>
                            <a:schemeClr val="bg1"/>
                          </a:solidFill>
                        </a:rPr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000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2000" dirty="0">
                          <a:solidFill>
                            <a:schemeClr val="bg1"/>
                          </a:solidFill>
                        </a:rPr>
                        <a:t>C/ 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321674"/>
                  </a:ext>
                </a:extLst>
              </a:tr>
              <a:tr h="273701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I 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US" sz="1600" dirty="0"/>
                    </a:p>
                    <a:p>
                      <a:pPr marL="0" algn="l" defTabSz="1151829" rtl="0" eaLnBrk="1" latinLnBrk="0" hangingPunct="1"/>
                      <a:endParaRPr lang="en-US" sz="1600" dirty="0"/>
                    </a:p>
                    <a:p>
                      <a:pPr marL="0" algn="l" defTabSz="1151829" rtl="0" eaLnBrk="1" latinLnBrk="0" hangingPunct="1"/>
                      <a:r>
                        <a:rPr lang="en-US" sz="1600" dirty="0"/>
                        <a:t>get up</a:t>
                      </a:r>
                      <a:endParaRPr lang="en-SA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sz="1600" dirty="0"/>
                    </a:p>
                    <a:p>
                      <a:pPr marL="0" algn="l" defTabSz="1151829" rtl="0" eaLnBrk="1" latinLnBrk="0" hangingPunct="1"/>
                      <a:endParaRPr lang="en-SA" sz="1600" dirty="0"/>
                    </a:p>
                    <a:p>
                      <a:pPr marL="0" algn="l" defTabSz="1151829" rtl="0" eaLnBrk="1" latinLnBrk="0" hangingPunct="1"/>
                      <a:r>
                        <a:rPr lang="en-US" sz="1600" dirty="0"/>
                        <a:t>early.</a:t>
                      </a:r>
                      <a:endParaRPr lang="en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10660"/>
                  </a:ext>
                </a:extLst>
              </a:tr>
              <a:tr h="273701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We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971"/>
                  </a:ext>
                </a:extLst>
              </a:tr>
              <a:tr h="273701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>
                          <a:solidFill>
                            <a:schemeClr val="tx1"/>
                          </a:solidFill>
                        </a:rPr>
                        <a:t>They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58397"/>
                  </a:ext>
                </a:extLst>
              </a:tr>
              <a:tr h="273701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800" dirty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1226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6545EC9-4574-42A5-AF16-150495734BDE}"/>
              </a:ext>
            </a:extLst>
          </p:cNvPr>
          <p:cNvSpPr/>
          <p:nvPr/>
        </p:nvSpPr>
        <p:spPr>
          <a:xfrm>
            <a:off x="288107" y="241832"/>
            <a:ext cx="516112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SA" sz="2000" dirty="0">
                <a:solidFill>
                  <a:srgbClr val="0303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Forming the Present Simple (affirmative) </a:t>
            </a:r>
            <a:endParaRPr lang="en-SA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58354-4388-4E2C-A7D2-0303C45E403D}"/>
              </a:ext>
            </a:extLst>
          </p:cNvPr>
          <p:cNvSpPr/>
          <p:nvPr/>
        </p:nvSpPr>
        <p:spPr>
          <a:xfrm>
            <a:off x="194387" y="2914338"/>
            <a:ext cx="3634328" cy="3290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SA" sz="1538" dirty="0">
                <a:solidFill>
                  <a:srgbClr val="0303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Forming the Present Simple (Negative) </a:t>
            </a:r>
            <a:endParaRPr lang="en-SA" sz="1978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683C173D-B1E4-48AC-87E7-E41F17ADC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51504"/>
              </p:ext>
            </p:extLst>
          </p:nvPr>
        </p:nvGraphicFramePr>
        <p:xfrm>
          <a:off x="1873404" y="3408360"/>
          <a:ext cx="5501268" cy="149330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75317">
                  <a:extLst>
                    <a:ext uri="{9D8B030D-6E8A-4147-A177-3AD203B41FA5}">
                      <a16:colId xmlns:a16="http://schemas.microsoft.com/office/drawing/2014/main" val="3814048219"/>
                    </a:ext>
                  </a:extLst>
                </a:gridCol>
                <a:gridCol w="1375317">
                  <a:extLst>
                    <a:ext uri="{9D8B030D-6E8A-4147-A177-3AD203B41FA5}">
                      <a16:colId xmlns:a16="http://schemas.microsoft.com/office/drawing/2014/main" val="2382417719"/>
                    </a:ext>
                  </a:extLst>
                </a:gridCol>
                <a:gridCol w="1375317">
                  <a:extLst>
                    <a:ext uri="{9D8B030D-6E8A-4147-A177-3AD203B41FA5}">
                      <a16:colId xmlns:a16="http://schemas.microsoft.com/office/drawing/2014/main" val="3446060325"/>
                    </a:ext>
                  </a:extLst>
                </a:gridCol>
                <a:gridCol w="1375317">
                  <a:extLst>
                    <a:ext uri="{9D8B030D-6E8A-4147-A177-3AD203B41FA5}">
                      <a16:colId xmlns:a16="http://schemas.microsoft.com/office/drawing/2014/main" val="34889299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A" sz="1300" dirty="0"/>
                        <a:t>Subject </a:t>
                      </a:r>
                      <a:endParaRPr lang="en-SA" sz="1300" dirty="0">
                        <a:solidFill>
                          <a:schemeClr val="bg1"/>
                        </a:solidFill>
                      </a:endParaRPr>
                    </a:p>
                  </a:txBody>
                  <a:tcPr marL="50240" marR="50240" marT="25120" marB="25120"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endParaRPr lang="en-SA" sz="1300" dirty="0">
                        <a:solidFill>
                          <a:schemeClr val="bg1"/>
                        </a:solidFill>
                      </a:endParaRPr>
                    </a:p>
                  </a:txBody>
                  <a:tcPr marL="50240" marR="50240" marT="25120" marB="25120"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1300" dirty="0"/>
                        <a:t>verb</a:t>
                      </a:r>
                      <a:endParaRPr lang="en-SA" sz="1300" dirty="0">
                        <a:solidFill>
                          <a:schemeClr val="bg1"/>
                        </a:solidFill>
                      </a:endParaRPr>
                    </a:p>
                  </a:txBody>
                  <a:tcPr marL="50240" marR="50240" marT="25120" marB="25120"/>
                </a:tc>
                <a:tc>
                  <a:txBody>
                    <a:bodyPr/>
                    <a:lstStyle/>
                    <a:p>
                      <a:pPr marL="0" algn="ctr" defTabSz="1151829" rtl="0" eaLnBrk="1" latinLnBrk="0" hangingPunct="1"/>
                      <a:r>
                        <a:rPr lang="en-SA" sz="1300" dirty="0">
                          <a:solidFill>
                            <a:schemeClr val="bg1"/>
                          </a:solidFill>
                        </a:rPr>
                        <a:t>C/ O.</a:t>
                      </a:r>
                    </a:p>
                  </a:txBody>
                  <a:tcPr marL="50240" marR="50240" marT="25120" marB="25120"/>
                </a:tc>
                <a:extLst>
                  <a:ext uri="{0D108BD9-81ED-4DB2-BD59-A6C34878D82A}">
                    <a16:rowId xmlns:a16="http://schemas.microsoft.com/office/drawing/2014/main" val="4189321674"/>
                  </a:ext>
                </a:extLst>
              </a:tr>
              <a:tr h="311237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/>
                        <a:t>I </a:t>
                      </a:r>
                      <a:endParaRPr lang="en-SA" sz="1600" dirty="0">
                        <a:solidFill>
                          <a:schemeClr val="tx1"/>
                        </a:solidFill>
                      </a:endParaRPr>
                    </a:p>
                  </a:txBody>
                  <a:tcPr marL="50240" marR="50240" marT="25120" marB="25120"/>
                </a:tc>
                <a:tc rowSpan="4">
                  <a:txBody>
                    <a:bodyPr/>
                    <a:lstStyle/>
                    <a:p>
                      <a:pPr marL="0" algn="ctr" defTabSz="1151829" rtl="0" eaLnBrk="1" latinLnBrk="0" hangingPunct="1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1151829" rtl="0" eaLnBrk="1" latinLnBrk="0" hangingPunct="1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1151829" rtl="0" eaLnBrk="1" latinLnBrk="0" hangingPunct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en-SA" sz="1600" dirty="0">
                          <a:solidFill>
                            <a:srgbClr val="FF0000"/>
                          </a:solidFill>
                        </a:rPr>
                        <a:t>not</a:t>
                      </a:r>
                    </a:p>
                  </a:txBody>
                  <a:tcPr marL="50240" marR="50240" marT="25120" marB="25120"/>
                </a:tc>
                <a:tc rowSpan="4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US" sz="1600" dirty="0"/>
                    </a:p>
                    <a:p>
                      <a:pPr marL="0" algn="l" defTabSz="1151829" rtl="0" eaLnBrk="1" latinLnBrk="0" hangingPunct="1"/>
                      <a:endParaRPr lang="en-US" sz="1600" dirty="0"/>
                    </a:p>
                    <a:p>
                      <a:pPr marL="0" algn="l" defTabSz="1151829" rtl="0" eaLnBrk="1" latinLnBrk="0" hangingPunct="1"/>
                      <a:r>
                        <a:rPr lang="en-US" sz="1600" dirty="0"/>
                        <a:t>get up</a:t>
                      </a:r>
                      <a:endParaRPr lang="en-SA" sz="1600" dirty="0"/>
                    </a:p>
                  </a:txBody>
                  <a:tcPr marL="50240" marR="50240" marT="25120" marB="25120"/>
                </a:tc>
                <a:tc rowSpan="4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sz="1600" dirty="0"/>
                    </a:p>
                    <a:p>
                      <a:pPr marL="0" algn="l" defTabSz="1151829" rtl="0" eaLnBrk="1" latinLnBrk="0" hangingPunct="1"/>
                      <a:endParaRPr lang="en-SA" sz="1600" dirty="0"/>
                    </a:p>
                    <a:p>
                      <a:pPr marL="0" algn="l" defTabSz="1151829" rtl="0" eaLnBrk="1" latinLnBrk="0" hangingPunct="1"/>
                      <a:r>
                        <a:rPr lang="en-US" sz="1600" dirty="0"/>
                        <a:t>early.</a:t>
                      </a:r>
                      <a:endParaRPr lang="en-SA" sz="1600" dirty="0"/>
                    </a:p>
                  </a:txBody>
                  <a:tcPr marL="50240" marR="50240" marT="25120" marB="25120"/>
                </a:tc>
                <a:extLst>
                  <a:ext uri="{0D108BD9-81ED-4DB2-BD59-A6C34878D82A}">
                    <a16:rowId xmlns:a16="http://schemas.microsoft.com/office/drawing/2014/main" val="3330610660"/>
                  </a:ext>
                </a:extLst>
              </a:tr>
              <a:tr h="311237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/>
                        <a:t>We</a:t>
                      </a:r>
                      <a:endParaRPr lang="en-SA" sz="1600" dirty="0">
                        <a:solidFill>
                          <a:schemeClr val="tx1"/>
                        </a:solidFill>
                      </a:endParaRPr>
                    </a:p>
                  </a:txBody>
                  <a:tcPr marL="50240" marR="50240" marT="25120" marB="25120"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971"/>
                  </a:ext>
                </a:extLst>
              </a:tr>
              <a:tr h="311237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/>
                        <a:t>They</a:t>
                      </a:r>
                      <a:endParaRPr lang="en-SA" sz="1600" dirty="0">
                        <a:solidFill>
                          <a:schemeClr val="tx1"/>
                        </a:solidFill>
                      </a:endParaRPr>
                    </a:p>
                  </a:txBody>
                  <a:tcPr marL="50240" marR="50240" marT="25120" marB="25120"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58397"/>
                  </a:ext>
                </a:extLst>
              </a:tr>
              <a:tr h="311237">
                <a:tc>
                  <a:txBody>
                    <a:bodyPr/>
                    <a:lstStyle/>
                    <a:p>
                      <a:pPr marL="0" algn="l" defTabSz="1151829" rtl="0" eaLnBrk="1" latinLnBrk="0" hangingPunct="1"/>
                      <a:r>
                        <a:rPr lang="en-SA" sz="1600" dirty="0"/>
                        <a:t>You</a:t>
                      </a:r>
                      <a:endParaRPr lang="en-SA" sz="1600" dirty="0">
                        <a:solidFill>
                          <a:schemeClr val="tx1"/>
                        </a:solidFill>
                      </a:endParaRPr>
                    </a:p>
                  </a:txBody>
                  <a:tcPr marL="50240" marR="50240" marT="25120" marB="25120"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1151829" rtl="0" eaLnBrk="1" latinLnBrk="0" hangingPunct="1"/>
                      <a:endParaRPr lang="en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1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120016"/>
      </p:ext>
    </p:extLst>
  </p:cSld>
  <p:clrMapOvr>
    <a:masterClrMapping/>
  </p:clrMapOvr>
</p:sld>
</file>

<file path=ppt/theme/theme1.xml><?xml version="1.0" encoding="utf-8"?>
<a:theme xmlns:a="http://schemas.openxmlformats.org/drawingml/2006/main" name="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767</Words>
  <Application>Microsoft Office PowerPoint</Application>
  <PresentationFormat>On-screen Show (16:9)</PresentationFormat>
  <Paragraphs>231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Lato Regular</vt:lpstr>
      <vt:lpstr>Times New Roman</vt:lpstr>
      <vt:lpstr>Calibri</vt:lpstr>
      <vt:lpstr>Arial</vt:lpstr>
      <vt:lpstr>BlackChancery</vt:lpstr>
      <vt:lpstr>Montserrat</vt:lpstr>
      <vt:lpstr>Muli</vt:lpstr>
      <vt:lpstr>Comic Sans MS</vt:lpstr>
      <vt:lpstr>BRADDON</vt:lpstr>
      <vt:lpstr>Base template</vt:lpstr>
      <vt:lpstr>Unit 1  Lifestyle </vt:lpstr>
      <vt:lpstr>PowerPoint Presentation</vt:lpstr>
      <vt:lpstr>PowerPoint Presentation</vt:lpstr>
      <vt:lpstr>PowerPoint Presentation</vt:lpstr>
      <vt:lpstr>I wake up early every morning.</vt:lpstr>
      <vt:lpstr>She writes her homework every evening.</vt:lpstr>
      <vt:lpstr>He plays football twice a week.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Lifestyle </dc:title>
  <dc:creator>Nadia</dc:creator>
  <cp:lastModifiedBy>نادية بنت الغامدي</cp:lastModifiedBy>
  <cp:revision>8</cp:revision>
  <dcterms:modified xsi:type="dcterms:W3CDTF">2022-08-29T17:24:02Z</dcterms:modified>
</cp:coreProperties>
</file>