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460" r:id="rId3"/>
    <p:sldId id="389" r:id="rId4"/>
    <p:sldId id="258" r:id="rId5"/>
    <p:sldId id="259" r:id="rId6"/>
    <p:sldId id="263" r:id="rId7"/>
    <p:sldId id="390" r:id="rId8"/>
    <p:sldId id="441" r:id="rId9"/>
    <p:sldId id="442" r:id="rId10"/>
    <p:sldId id="428" r:id="rId11"/>
    <p:sldId id="368" r:id="rId12"/>
    <p:sldId id="443" r:id="rId13"/>
    <p:sldId id="444" r:id="rId14"/>
    <p:sldId id="445" r:id="rId15"/>
    <p:sldId id="290" r:id="rId16"/>
    <p:sldId id="353" r:id="rId17"/>
    <p:sldId id="291" r:id="rId18"/>
    <p:sldId id="430" r:id="rId19"/>
    <p:sldId id="446" r:id="rId20"/>
    <p:sldId id="447" r:id="rId21"/>
    <p:sldId id="306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315" r:id="rId30"/>
    <p:sldId id="455" r:id="rId31"/>
    <p:sldId id="456" r:id="rId32"/>
    <p:sldId id="457" r:id="rId33"/>
    <p:sldId id="458" r:id="rId34"/>
    <p:sldId id="459" r:id="rId35"/>
    <p:sldId id="346" r:id="rId36"/>
    <p:sldId id="316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A73"/>
    <a:srgbClr val="DBB089"/>
    <a:srgbClr val="AB0D0D"/>
    <a:srgbClr val="AB764B"/>
    <a:srgbClr val="BF936D"/>
    <a:srgbClr val="C73D4A"/>
    <a:srgbClr val="DE8E96"/>
    <a:srgbClr val="E28794"/>
    <a:srgbClr val="F5C6C6"/>
    <a:srgbClr val="EDA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56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DB2C6F-EF62-4CCB-A9F3-815B234EDD1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778736-C747-4996-A119-CDACF74027E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40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841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554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25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63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342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064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68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10E1DA-C8B3-42FE-BBAF-880AFBB85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46942A8-FC95-4087-8010-12CF09C1A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38DD7A-0D73-49DA-AA15-5D5E0099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DD462-1C57-4D9F-824C-75C4315C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6BACF8-148D-4238-AD0D-78530DBB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123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94E6B8-B226-4247-A68B-12C6153B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C102ED-3DD1-420C-B89C-553991E11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232169-B242-4390-846C-DA08EDDA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A2CB23-4131-4F27-A463-0BB0FEC3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0C009A-EA10-4136-BE74-D298F913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390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7B2415B-4419-4580-88E2-C9D988616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72E6496-57A1-4644-B95A-8BCCB42D0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9CFE80-273C-4AE9-B54A-FC70DF70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4CF812-9103-404C-972A-5C63FFE6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12406-1F08-46C0-B896-32A0FC0E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51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2BD0C2-D643-40AD-9FAA-D895F1FC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03A753-2F3D-485A-ADA5-9B79FFA6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04E1FB-9A4D-43BC-A9EB-F6C7FA17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A2BC8D-6AC3-4710-8EA8-FAFEDA6E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0FE12A-C07F-4BA3-85A3-BA2FE36C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11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893EF2-7994-49CC-8BF6-8669DB63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0EA996-52B9-44A4-A55D-EFEBA07E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01FE97-9A3F-4FEA-90C0-43A9719C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EADB65-87D8-4CA2-B01B-184882E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9CDE4D-1CE0-4D9A-B671-F376102C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231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C948E4-457C-4A71-BA42-2C16A80B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5EA72A-6A2C-44CE-97E0-D28498841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0126F8-F46F-4B05-A6DD-F8263F56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C06754-AD13-42E0-ACDD-401491E1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2A4402-FCC9-4632-B84D-D07482EB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7DFEBB-033B-4356-A4F5-D6252753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97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8B6681-E617-446D-AD04-00496B34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B2F077-9A69-4AA7-BB7B-7366980C4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538B68-0711-477D-A159-6EA01E83F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55AF53F-E4BE-4878-A856-9C8108DB0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11B93C-25D7-4A2B-8563-E5D9E7E9A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D023CC-500E-4323-98CD-8ED3DB36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7D3477-9593-439C-A7E4-25701009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B142D8E-37B6-41D8-A713-32564B6F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230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CE54CF-93FA-468B-9CC9-C5F400F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6DA66C9-EE80-46C5-A207-0C00D163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1C87665-81FB-4F56-A2A4-17F42E5A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FBAA75F-20E3-4F2C-9C62-D70372CF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539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52E1CB7-D9F5-4B58-B171-05789148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57766BC-6D9C-4CB2-9081-7D0E454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265EC3-EE35-4141-B48A-FCCEC86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56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623A06-9506-4B5D-9B1E-379ABF57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A231D6-36A9-4802-A669-BA8622C3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E2C72D-0A62-458B-883F-5D2118C05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59B25D3-98D5-44BC-AD85-EA1AE816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55FE38-7F70-4700-B038-E43F105A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7DF1F9-32F9-4710-842E-3E03C3FF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927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86265C-429B-4251-B43A-CD3B19AE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A355103-902C-495E-AE08-63BA1C58A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CD9F59-DB77-4199-989B-3CAEFD19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DBF572-A121-44EF-8D08-009BD7AF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5797F8A-A1F2-4E94-A64C-0B58A426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47715A-0CB4-490E-954E-5A8D51BE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75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1333D71-8773-47D0-9D9C-237FFD71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50A5BCF-359C-4469-9AD6-2CAA3911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2E8D08-61F4-4B09-9941-A2655996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88E88-8432-4660-BF08-A241DA179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BF4C26-D412-4F80-BCD4-5F0ADBF12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142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C9FF97-81F5-4C49-833C-5E3CDDACC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0F8CA83-72F5-4CDE-AD8D-3BDEFCD57A77}"/>
              </a:ext>
            </a:extLst>
          </p:cNvPr>
          <p:cNvSpPr txBox="1"/>
          <p:nvPr/>
        </p:nvSpPr>
        <p:spPr>
          <a:xfrm>
            <a:off x="3634859" y="827642"/>
            <a:ext cx="651813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الــفـــــــ( </a:t>
            </a:r>
            <a:r>
              <a:rPr lang="ar-SA" sz="60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الثالث</a:t>
            </a:r>
            <a:r>
              <a:rPr lang="ar-SA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)ـــــصــل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B546B51-247C-4552-A37B-CDE19BBA8CA1}"/>
              </a:ext>
            </a:extLst>
          </p:cNvPr>
          <p:cNvSpPr txBox="1"/>
          <p:nvPr/>
        </p:nvSpPr>
        <p:spPr>
          <a:xfrm>
            <a:off x="2695086" y="2559370"/>
            <a:ext cx="771177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العمليات على الكسور</a:t>
            </a:r>
          </a:p>
          <a:p>
            <a:pPr algn="ctr"/>
            <a:r>
              <a:rPr lang="ar-SA" sz="6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العشرية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AE2C4AE-64BE-4C53-BB2F-CDAD5054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40" y="5313215"/>
            <a:ext cx="1151396" cy="77095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802BCD0-30E5-4018-9F7E-95BB3480C7B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38" y="442167"/>
            <a:ext cx="1283297" cy="7709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4DA9C28-DAD8-41B0-A9BC-60A46A139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-11627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1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E9126D6-DBD0-47C6-87F1-31423AE7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4850249-9746-4F16-A7C8-B26796A8FA4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40" y="5313215"/>
            <a:ext cx="1151396" cy="7709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CD661D-6BEB-47B7-BD37-38E8DDB10AA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38" y="442167"/>
            <a:ext cx="1283297" cy="77095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0FB5EB4-5F12-4859-9DC8-7D9159AADAAB}"/>
              </a:ext>
            </a:extLst>
          </p:cNvPr>
          <p:cNvSpPr txBox="1"/>
          <p:nvPr/>
        </p:nvSpPr>
        <p:spPr>
          <a:xfrm>
            <a:off x="8676179" y="227477"/>
            <a:ext cx="1888659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إرشـــــادات</a:t>
            </a:r>
          </a:p>
          <a:p>
            <a:pPr algn="ctr"/>
            <a:r>
              <a:rPr lang="ar-SA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الدراســـة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3779D4A-6E3B-42AE-AE5C-A15F6B0AC14F}"/>
              </a:ext>
            </a:extLst>
          </p:cNvPr>
          <p:cNvSpPr txBox="1"/>
          <p:nvPr/>
        </p:nvSpPr>
        <p:spPr>
          <a:xfrm>
            <a:off x="3643532" y="1655283"/>
            <a:ext cx="5416062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الاعداد الكلية</a:t>
            </a:r>
          </a:p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نسمي المجموعة:</a:t>
            </a:r>
          </a:p>
          <a:p>
            <a:pPr algn="ctr"/>
            <a:r>
              <a:rPr lang="ar-SA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( 1 , 2 , 3 , ...... ) مجموعة الاعداد الكلية.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C5AC731-951F-403B-B0FA-B39202368E34}"/>
              </a:ext>
            </a:extLst>
          </p:cNvPr>
          <p:cNvGrpSpPr/>
          <p:nvPr/>
        </p:nvGrpSpPr>
        <p:grpSpPr>
          <a:xfrm>
            <a:off x="851199" y="4052667"/>
            <a:ext cx="1467729" cy="1467729"/>
            <a:chOff x="29852" y="4052667"/>
            <a:chExt cx="1467729" cy="1467729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7ECDA99-CEA9-417F-A388-FFAF8B6C9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68559477-19D3-4F18-9E7A-8C8586081C3F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721E0805-9B42-4B36-88D2-9E20E0A94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215" y="-11627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2310701" y="2390001"/>
            <a:ext cx="7570597" cy="2974592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E28794"/>
          </a:solidFill>
          <a:ln w="762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تعتمد الكسور العشرية على الأساس(عشرة), كالأعداد الكلية.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10785327" y="1442944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" y="591082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2FADBB2-3E25-48CF-BD2D-87FF475B0937}"/>
              </a:ext>
            </a:extLst>
          </p:cNvPr>
          <p:cNvGrpSpPr/>
          <p:nvPr/>
        </p:nvGrpSpPr>
        <p:grpSpPr>
          <a:xfrm>
            <a:off x="1703907" y="5562431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EB1975A-67F5-440C-AB15-318208E9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8C65CD1-1011-49B0-A785-BF05A02690D0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F25D1A68-5666-4214-906C-CAACFA377F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2282565" y="2572881"/>
            <a:ext cx="8141594" cy="2974592"/>
          </a:xfrm>
          <a:prstGeom prst="round2SameRect">
            <a:avLst>
              <a:gd name="adj1" fmla="val 38422"/>
              <a:gd name="adj2" fmla="val 10404"/>
            </a:avLst>
          </a:prstGeom>
          <a:solidFill>
            <a:srgbClr val="AB0D0D"/>
          </a:solidFill>
          <a:ln w="762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وتكون المنزلة عن يمين الآحاد في جدول المنازل العشرية جزءًا من عشرة, والمنزلة التي تليها جزءًا من مئة.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10785327" y="1442944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" y="591082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D513052-8110-45A1-AAD5-198A8E5E62F9}"/>
              </a:ext>
            </a:extLst>
          </p:cNvPr>
          <p:cNvGrpSpPr/>
          <p:nvPr/>
        </p:nvGrpSpPr>
        <p:grpSpPr>
          <a:xfrm>
            <a:off x="1703907" y="5562431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3E39357D-198F-47A7-93E4-9620A8E16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E1D59E0-92B3-4D0A-A929-0296475EF0FC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4D1228DA-144D-4709-BCF0-4452F2915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1799670" y="2572881"/>
            <a:ext cx="8985657" cy="2974592"/>
          </a:xfrm>
          <a:prstGeom prst="round2SameRect">
            <a:avLst>
              <a:gd name="adj1" fmla="val 25653"/>
              <a:gd name="adj2" fmla="val 10404"/>
            </a:avLst>
          </a:prstGeom>
          <a:solidFill>
            <a:srgbClr val="500A73"/>
          </a:solidFill>
          <a:ln w="762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وتسمى الاعداد التي لها ارقام في منزلة الأجزاء من عشرة وما بعدها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كسورًا عشرية</a:t>
            </a:r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10785327" y="1442944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" y="591082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1CC6F58-BE54-40D7-B785-CCBACDC8E80D}"/>
              </a:ext>
            </a:extLst>
          </p:cNvPr>
          <p:cNvGrpSpPr/>
          <p:nvPr/>
        </p:nvGrpSpPr>
        <p:grpSpPr>
          <a:xfrm>
            <a:off x="1703907" y="5562431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0859B1BA-59E3-4AEE-B9F8-DF134B785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A8CAAE3-2CE6-446B-8E5B-B4D3CBCA3599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DC6D0A39-0261-41A0-85EA-369B155B3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42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10785327" y="1442944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" y="591082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1CC6F58-BE54-40D7-B785-CCBACDC8E80D}"/>
              </a:ext>
            </a:extLst>
          </p:cNvPr>
          <p:cNvGrpSpPr/>
          <p:nvPr/>
        </p:nvGrpSpPr>
        <p:grpSpPr>
          <a:xfrm>
            <a:off x="1703907" y="5562431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0859B1BA-59E3-4AEE-B9F8-DF134B785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A8CAAE3-2CE6-446B-8E5B-B4D3CBCA3599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02B60A78-04C3-44B3-998E-EC709FE2B4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115" t="37511" r="45539" b="11365"/>
          <a:stretch/>
        </p:blipFill>
        <p:spPr>
          <a:xfrm>
            <a:off x="3412601" y="1864996"/>
            <a:ext cx="6593632" cy="48167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84D44F6-163E-4A57-99A9-A5EA5D9E20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64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0FD70A5-7D1E-4B22-BE50-E6491EA3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" y="-13607"/>
            <a:ext cx="12139761" cy="6871607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5970476" y="236556"/>
            <a:ext cx="4619696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كتابة الكسر العشري بالصيغة اللفظية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3213174" y="1106414"/>
            <a:ext cx="82748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اكتب الكسر العشري 17,542 بالصيغة اللفظية: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3478358" y="5109848"/>
            <a:ext cx="6762770" cy="15824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يقرأ العدد 17,542 : سبعة عشر, وخمس مئة واثنان واربعون من ألف.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6612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4069FE1-B4F3-4F4F-9035-BE3290041D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16" t="33634" r="33653" b="19164"/>
          <a:stretch/>
        </p:blipFill>
        <p:spPr>
          <a:xfrm>
            <a:off x="4724448" y="1765367"/>
            <a:ext cx="6428935" cy="3235569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10594120" y="4815224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15288" y="2423300"/>
              <a:ext cx="10935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مــثـال</a:t>
              </a:r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439747B6-BB54-42FD-81D9-DE4E379FF1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3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اوية واحدة مخدوشة ودائرية 6">
            <a:extLst>
              <a:ext uri="{FF2B5EF4-FFF2-40B4-BE49-F238E27FC236}">
                <a16:creationId xmlns:a16="http://schemas.microsoft.com/office/drawing/2014/main" id="{F875F160-00A9-4580-ABF3-DAA6D8EC7631}"/>
              </a:ext>
            </a:extLst>
          </p:cNvPr>
          <p:cNvSpPr/>
          <p:nvPr/>
        </p:nvSpPr>
        <p:spPr>
          <a:xfrm>
            <a:off x="1786598" y="1693147"/>
            <a:ext cx="8170850" cy="4545874"/>
          </a:xfrm>
          <a:prstGeom prst="snipRoundRect">
            <a:avLst>
              <a:gd name="adj1" fmla="val 23171"/>
              <a:gd name="adj2" fmla="val 18214"/>
            </a:avLst>
          </a:prstGeom>
          <a:solidFill>
            <a:srgbClr val="AB0D0D"/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u="sng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القراءة في الرياضيات:</a:t>
            </a:r>
          </a:p>
          <a:p>
            <a:pPr algn="ctr"/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الفاصلة العشرية </a:t>
            </a:r>
            <a:r>
              <a:rPr lang="ar-SA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 يقرأ الكسر العشري 0,235 : مئتان وخمسة وثلاثون من الف. اما الكسر العشري 235,035 فيقرأ: مئتان وخمسة وثلاثون وخمسة وثلاثون من ألف.</a:t>
            </a:r>
            <a:endParaRPr lang="ar-SA" sz="3200" b="1" dirty="0">
              <a:solidFill>
                <a:srgbClr val="00206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1E06BD2-E12F-4958-A379-AFE91AAE3C5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7E15322-A3F0-4149-BA22-7DAD23D5385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0A88934-01D2-4F25-99EC-D84AF544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276430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3881518" y="157135"/>
            <a:ext cx="3124193" cy="770951"/>
          </a:xfrm>
          <a:prstGeom prst="roundRect">
            <a:avLst/>
          </a:prstGeom>
          <a:solidFill>
            <a:srgbClr val="BF93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873953" y="1085221"/>
            <a:ext cx="61446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6F3EA94B-D973-4F48-B806-56A71AE91722}"/>
              </a:ext>
            </a:extLst>
          </p:cNvPr>
          <p:cNvSpPr/>
          <p:nvPr/>
        </p:nvSpPr>
        <p:spPr>
          <a:xfrm>
            <a:off x="309172" y="1085221"/>
            <a:ext cx="1564781" cy="728668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0,825</a:t>
            </a:r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9817FD05-3579-4468-BB55-6CBFE96FD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40" y="5592097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32BEA47-9037-4831-8B2A-1476F1BE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59" y="596709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102B6F-43B6-4345-AB27-14778001C26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" y="596709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32284D0-1BA7-47D1-B8E6-15589D5B5081}"/>
              </a:ext>
            </a:extLst>
          </p:cNvPr>
          <p:cNvGrpSpPr/>
          <p:nvPr/>
        </p:nvGrpSpPr>
        <p:grpSpPr>
          <a:xfrm>
            <a:off x="9328027" y="5743692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C44990C6-C3A5-4B86-A8BB-30D8C2C3F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DF3B306-CFC2-4555-AA5A-36C48B2B2038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C0D60CE-D22A-4676-ACF9-0E040F26B5FC}"/>
              </a:ext>
            </a:extLst>
          </p:cNvPr>
          <p:cNvSpPr/>
          <p:nvPr/>
        </p:nvSpPr>
        <p:spPr>
          <a:xfrm>
            <a:off x="1683386" y="1463043"/>
            <a:ext cx="7638756" cy="9566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هي كتابة العدد بالكلمات.</a:t>
            </a:r>
          </a:p>
        </p:txBody>
      </p:sp>
      <p:sp>
        <p:nvSpPr>
          <p:cNvPr id="4" name="مخطط انسيابي: بيانات مخزّنة 3">
            <a:extLst>
              <a:ext uri="{FF2B5EF4-FFF2-40B4-BE49-F238E27FC236}">
                <a16:creationId xmlns:a16="http://schemas.microsoft.com/office/drawing/2014/main" id="{91510705-8133-4180-9FD8-D8ADEF2012C9}"/>
              </a:ext>
            </a:extLst>
          </p:cNvPr>
          <p:cNvSpPr/>
          <p:nvPr/>
        </p:nvSpPr>
        <p:spPr>
          <a:xfrm>
            <a:off x="8238930" y="1463043"/>
            <a:ext cx="3329450" cy="956603"/>
          </a:xfrm>
          <a:prstGeom prst="flowChartOnlineStorage">
            <a:avLst/>
          </a:prstGeom>
          <a:solidFill>
            <a:srgbClr val="C0000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الصيغة اللفظية: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FF08F16-A691-477C-949D-0AD645B171D8}"/>
              </a:ext>
            </a:extLst>
          </p:cNvPr>
          <p:cNvSpPr/>
          <p:nvPr/>
        </p:nvSpPr>
        <p:spPr>
          <a:xfrm>
            <a:off x="1683386" y="2697055"/>
            <a:ext cx="7638756" cy="9566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هي الطريقة المعتادة لكتابة العدد.</a:t>
            </a:r>
          </a:p>
        </p:txBody>
      </p:sp>
      <p:sp>
        <p:nvSpPr>
          <p:cNvPr id="11" name="مخطط انسيابي: بيانات مخزّنة 10">
            <a:extLst>
              <a:ext uri="{FF2B5EF4-FFF2-40B4-BE49-F238E27FC236}">
                <a16:creationId xmlns:a16="http://schemas.microsoft.com/office/drawing/2014/main" id="{D41D4F21-F1BB-49D1-ADC2-093CDA028F43}"/>
              </a:ext>
            </a:extLst>
          </p:cNvPr>
          <p:cNvSpPr/>
          <p:nvPr/>
        </p:nvSpPr>
        <p:spPr>
          <a:xfrm>
            <a:off x="8238930" y="2697055"/>
            <a:ext cx="3329450" cy="956603"/>
          </a:xfrm>
          <a:prstGeom prst="flowChartOnlineStorage">
            <a:avLst/>
          </a:prstGeom>
          <a:solidFill>
            <a:srgbClr val="C0000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الصيغة القياسية: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2CCB8BC-02A6-4BB0-AF88-C79840D484B6}"/>
              </a:ext>
            </a:extLst>
          </p:cNvPr>
          <p:cNvSpPr/>
          <p:nvPr/>
        </p:nvSpPr>
        <p:spPr>
          <a:xfrm>
            <a:off x="1683386" y="3941058"/>
            <a:ext cx="7638756" cy="9566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هي عبارة عن مجموع نواتج ضرب كل منزلة في قيمتها.</a:t>
            </a:r>
          </a:p>
        </p:txBody>
      </p:sp>
      <p:sp>
        <p:nvSpPr>
          <p:cNvPr id="13" name="مخطط انسيابي: بيانات مخزّنة 12">
            <a:extLst>
              <a:ext uri="{FF2B5EF4-FFF2-40B4-BE49-F238E27FC236}">
                <a16:creationId xmlns:a16="http://schemas.microsoft.com/office/drawing/2014/main" id="{C8860351-029C-469F-A5D6-03616FDEA1D1}"/>
              </a:ext>
            </a:extLst>
          </p:cNvPr>
          <p:cNvSpPr/>
          <p:nvPr/>
        </p:nvSpPr>
        <p:spPr>
          <a:xfrm>
            <a:off x="8238930" y="3941058"/>
            <a:ext cx="3329450" cy="956603"/>
          </a:xfrm>
          <a:prstGeom prst="flowChartOnlineStorage">
            <a:avLst/>
          </a:prstGeom>
          <a:solidFill>
            <a:srgbClr val="C0000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الصيغة التحليلية: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B468CEF-BD0A-4500-8850-D8E8B8D506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09" t="17214" r="34114" b="64725"/>
          <a:stretch/>
        </p:blipFill>
        <p:spPr>
          <a:xfrm>
            <a:off x="1699276" y="5131824"/>
            <a:ext cx="7761749" cy="133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DE7622C-6F58-4AF3-AF9C-F2CE72B5F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" y="261166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8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0FD70A5-7D1E-4B22-BE50-E6491EA3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" y="-13607"/>
            <a:ext cx="12139761" cy="6871607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5970476" y="236556"/>
            <a:ext cx="4619696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الصيغة القياسية والصيغة التحليلية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4192173" y="1106414"/>
            <a:ext cx="6398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اكتب العدد: خمسة وثلاثين وستة وتعين من عشرة آلاف بالصيغتين القياسية والتحليلية: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4192173" y="2938412"/>
            <a:ext cx="2852104" cy="15824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الصيغة القياسية: 35,0096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6612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10594120" y="4815224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15288" y="2423300"/>
              <a:ext cx="10935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مــثـال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427F2D9E-B8DD-4728-87B8-22C48DA518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154" t="57233" r="47523" b="5825"/>
          <a:stretch/>
        </p:blipFill>
        <p:spPr>
          <a:xfrm>
            <a:off x="7336660" y="2340384"/>
            <a:ext cx="4794283" cy="2532185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331FFC7-6686-4310-B34C-F8A265231EF9}"/>
              </a:ext>
            </a:extLst>
          </p:cNvPr>
          <p:cNvSpPr/>
          <p:nvPr/>
        </p:nvSpPr>
        <p:spPr>
          <a:xfrm>
            <a:off x="3615396" y="5039040"/>
            <a:ext cx="6776045" cy="15824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الصيغة التحليلية: ( 3 × 10 )+( 5 × 1 )+( 0 × 0,1 )+( 0 × 0,01 )+( 9 × 0,001 )+ </a:t>
            </a:r>
          </a:p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( 6 × 0,0001 )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4F1AFE15-AF0E-4616-8662-C0B5A6CB8B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69" y="825640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3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تمرير أفقي 9">
            <a:extLst>
              <a:ext uri="{FF2B5EF4-FFF2-40B4-BE49-F238E27FC236}">
                <a16:creationId xmlns:a16="http://schemas.microsoft.com/office/drawing/2014/main" id="{C0B8D638-0750-41B2-AED3-4600DE0D9D87}"/>
              </a:ext>
            </a:extLst>
          </p:cNvPr>
          <p:cNvSpPr/>
          <p:nvPr/>
        </p:nvSpPr>
        <p:spPr>
          <a:xfrm>
            <a:off x="2150806" y="2688490"/>
            <a:ext cx="7890387" cy="2578100"/>
          </a:xfrm>
          <a:prstGeom prst="horizontalScroll">
            <a:avLst>
              <a:gd name="adj" fmla="val 8892"/>
            </a:avLst>
          </a:prstGeom>
          <a:solidFill>
            <a:srgbClr val="FEC6C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/>
              </a:rPr>
              <a:t>بسم الله والحمد لله والصلاة على نبينا محمد صلى الله عليه وسلم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</a:rPr>
              <a:t>اللهم افتح على قلوبنا اللهم يا معلم إبراهيم علمنا ويا مفهم سليمان فهمنا وعلمنا ما جهلنا ونفعنا بما علمتا وزدنا علما اللهم افتح لنا  فتحاً مبينا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DFC11D-7604-4412-B2F4-D585FE33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766D7A-3041-4D3D-9BE2-05662200FFB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1FFAB4-621C-44D1-A052-E6A32DF99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135909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3881518" y="157135"/>
            <a:ext cx="3124193" cy="770951"/>
          </a:xfrm>
          <a:prstGeom prst="roundRect">
            <a:avLst/>
          </a:prstGeom>
          <a:solidFill>
            <a:srgbClr val="BF93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900332" y="1085221"/>
            <a:ext cx="71182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الكسر العشري: ثلاثة وخمسة وثمانين من الف بالصيغتين القياسية والتحليلية 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85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F9E9EE98-67C7-4228-AF59-F0787EB19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ودائرية 6">
            <a:extLst>
              <a:ext uri="{FF2B5EF4-FFF2-40B4-BE49-F238E27FC236}">
                <a16:creationId xmlns:a16="http://schemas.microsoft.com/office/drawing/2014/main" id="{DEE54FD9-E2A4-4A13-BF2D-5D1AF2C3BFCD}"/>
              </a:ext>
            </a:extLst>
          </p:cNvPr>
          <p:cNvSpPr/>
          <p:nvPr/>
        </p:nvSpPr>
        <p:spPr>
          <a:xfrm>
            <a:off x="3516015" y="3429000"/>
            <a:ext cx="4191146" cy="1678675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/>
              <a:t>    </a:t>
            </a:r>
            <a:r>
              <a:rPr lang="ar-SA" sz="8800" b="1" dirty="0">
                <a:solidFill>
                  <a:srgbClr val="002060"/>
                </a:solidFill>
              </a:rPr>
              <a:t>تـأكـد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155E15-4669-4C88-973B-66BC1DCF2E11}"/>
              </a:ext>
            </a:extLst>
          </p:cNvPr>
          <p:cNvSpPr txBox="1"/>
          <p:nvPr/>
        </p:nvSpPr>
        <p:spPr>
          <a:xfrm>
            <a:off x="5894743" y="2508154"/>
            <a:ext cx="344357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D7C01CD-DBA9-4BB2-87CC-56B2D5BD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2FF2E5-A2F0-4BB2-B298-2260B77E535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C28F0A9-3845-4EF7-BA09-ECE224BCE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00" y="3063889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2127169" y="153083"/>
            <a:ext cx="61446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6F3EA94B-D973-4F48-B806-56A71AE91722}"/>
              </a:ext>
            </a:extLst>
          </p:cNvPr>
          <p:cNvSpPr/>
          <p:nvPr/>
        </p:nvSpPr>
        <p:spPr>
          <a:xfrm>
            <a:off x="4276579" y="944070"/>
            <a:ext cx="1819422" cy="728668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1 ) 0,7</a:t>
            </a:r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1350B1CA-9318-46F3-BF56-3EA63074F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2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2127169" y="153083"/>
            <a:ext cx="61446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6F3EA94B-D973-4F48-B806-56A71AE91722}"/>
              </a:ext>
            </a:extLst>
          </p:cNvPr>
          <p:cNvSpPr/>
          <p:nvPr/>
        </p:nvSpPr>
        <p:spPr>
          <a:xfrm>
            <a:off x="3938954" y="944070"/>
            <a:ext cx="2157047" cy="728668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3 ) 5,32</a:t>
            </a:r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BD8AF303-BE6C-4315-AAE8-57A542814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2127169" y="153083"/>
            <a:ext cx="61446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6F3EA94B-D973-4F48-B806-56A71AE91722}"/>
              </a:ext>
            </a:extLst>
          </p:cNvPr>
          <p:cNvSpPr/>
          <p:nvPr/>
        </p:nvSpPr>
        <p:spPr>
          <a:xfrm>
            <a:off x="3516923" y="944070"/>
            <a:ext cx="2579078" cy="728668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5 ) 34,542</a:t>
            </a:r>
            <a:endParaRPr lang="ar-SA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C3DBC1F3-A86B-4D75-8B54-E11B9F6DCE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0" y="282322"/>
            <a:ext cx="661191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7 - اكتب الكسر العشري: </a:t>
            </a:r>
            <a:r>
              <a:rPr lang="ar-SA" sz="3200" b="1" dirty="0">
                <a:solidFill>
                  <a:srgbClr val="AB0D0D"/>
                </a:solidFill>
              </a:rPr>
              <a:t>تسعة من عشرة </a:t>
            </a:r>
            <a:r>
              <a:rPr lang="ar-SA" sz="3200" b="1" dirty="0">
                <a:solidFill>
                  <a:srgbClr val="002060"/>
                </a:solidFill>
              </a:rPr>
              <a:t>بالصيغتين القياسية والتحليلية 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190FD87F-AEA4-4469-86A5-618651741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4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0" y="282322"/>
            <a:ext cx="661191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8 - اكتب الكسر العشري: </a:t>
            </a:r>
            <a:r>
              <a:rPr lang="ar-SA" sz="3200" b="1" dirty="0">
                <a:solidFill>
                  <a:srgbClr val="AB0D0D"/>
                </a:solidFill>
              </a:rPr>
              <a:t>اثنا عشر من الف </a:t>
            </a:r>
            <a:r>
              <a:rPr lang="ar-SA" sz="3200" b="1" dirty="0">
                <a:solidFill>
                  <a:srgbClr val="002060"/>
                </a:solidFill>
              </a:rPr>
              <a:t>بالصيغتين القياسية والتحليلية 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421442E0-8F28-415D-968F-CEF55F0BA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9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0" y="282322"/>
            <a:ext cx="661191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9 - اكتب الكسر العشري: </a:t>
            </a:r>
            <a:r>
              <a:rPr lang="ar-SA" sz="3200" b="1" dirty="0">
                <a:solidFill>
                  <a:srgbClr val="AB0D0D"/>
                </a:solidFill>
              </a:rPr>
              <a:t>ثلاثة واثنان وعشرون من مئة </a:t>
            </a:r>
            <a:r>
              <a:rPr lang="ar-SA" sz="3200" b="1" dirty="0">
                <a:solidFill>
                  <a:srgbClr val="002060"/>
                </a:solidFill>
              </a:rPr>
              <a:t>بالصيغتين القياسية والتحليلية 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49D20A99-D35A-487E-B570-53B60B2EA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5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125415" y="282322"/>
            <a:ext cx="68931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11 - اكتب الكسر العشري: </a:t>
            </a:r>
            <a:r>
              <a:rPr lang="ar-SA" sz="2800" b="1" dirty="0">
                <a:solidFill>
                  <a:srgbClr val="AB0D0D"/>
                </a:solidFill>
              </a:rPr>
              <a:t>صندوق برتقال كتلته    18,75جرام. </a:t>
            </a:r>
            <a:r>
              <a:rPr lang="ar-SA" sz="2800" b="1" dirty="0">
                <a:solidFill>
                  <a:srgbClr val="002060"/>
                </a:solidFill>
              </a:rPr>
              <a:t>اكتب هذا العدد بصيغتين مختلفتين </a:t>
            </a:r>
            <a:r>
              <a:rPr lang="ar-SA" sz="2800" b="1" dirty="0" err="1">
                <a:solidFill>
                  <a:srgbClr val="002060"/>
                </a:solidFill>
              </a:rPr>
              <a:t>اخريتين</a:t>
            </a:r>
            <a:r>
              <a:rPr lang="ar-SA" sz="2800" b="1" dirty="0">
                <a:solidFill>
                  <a:srgbClr val="002060"/>
                </a:solidFill>
              </a:rPr>
              <a:t> 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40DE5FB7-15F6-45AC-911A-876028EFF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6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ودائرية 6">
            <a:extLst>
              <a:ext uri="{FF2B5EF4-FFF2-40B4-BE49-F238E27FC236}">
                <a16:creationId xmlns:a16="http://schemas.microsoft.com/office/drawing/2014/main" id="{DEE54FD9-E2A4-4A13-BF2D-5D1AF2C3BFCD}"/>
              </a:ext>
            </a:extLst>
          </p:cNvPr>
          <p:cNvSpPr/>
          <p:nvPr/>
        </p:nvSpPr>
        <p:spPr>
          <a:xfrm>
            <a:off x="1623823" y="3546870"/>
            <a:ext cx="8011100" cy="1678675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/>
              <a:t>    </a:t>
            </a:r>
            <a:r>
              <a:rPr lang="ar-SA" sz="7200" b="1" dirty="0">
                <a:solidFill>
                  <a:srgbClr val="002060"/>
                </a:solidFill>
              </a:rPr>
              <a:t>تدرب. وحل المسائل</a:t>
            </a:r>
            <a:endParaRPr lang="ar-SA" sz="8800" b="1" dirty="0">
              <a:solidFill>
                <a:srgbClr val="00206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155E15-4669-4C88-973B-66BC1DCF2E11}"/>
              </a:ext>
            </a:extLst>
          </p:cNvPr>
          <p:cNvSpPr txBox="1"/>
          <p:nvPr/>
        </p:nvSpPr>
        <p:spPr>
          <a:xfrm>
            <a:off x="7124606" y="2374466"/>
            <a:ext cx="344357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93C6251-F390-4A31-A195-4E250BC61B1F}"/>
              </a:ext>
            </a:extLst>
          </p:cNvPr>
          <p:cNvSpPr/>
          <p:nvPr/>
        </p:nvSpPr>
        <p:spPr>
          <a:xfrm>
            <a:off x="5336981" y="2205666"/>
            <a:ext cx="4045438" cy="992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مهارات التفكير العليا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FF751B-9347-43EC-92FB-344D9DA0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37" y="59646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43DFF19-B7F4-499A-B9D8-68DB86934D6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4" y="596462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8C211F1-DA9F-4FC1-A5E2-FF18955F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258" y="3056811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60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C7526E4-3CD5-4D16-858E-1DB0252FE912}"/>
              </a:ext>
            </a:extLst>
          </p:cNvPr>
          <p:cNvSpPr txBox="1"/>
          <p:nvPr/>
        </p:nvSpPr>
        <p:spPr>
          <a:xfrm>
            <a:off x="4876880" y="1185088"/>
            <a:ext cx="2824812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/>
              <a:t>ــــــ </a:t>
            </a:r>
            <a:r>
              <a:rPr lang="ar-SA" sz="3600" b="1">
                <a:solidFill>
                  <a:srgbClr val="002060"/>
                </a:solidFill>
              </a:rPr>
              <a:t>قوانين</a:t>
            </a:r>
            <a:r>
              <a:rPr lang="ar-SA" sz="3600" b="1"/>
              <a:t> </a:t>
            </a:r>
            <a:r>
              <a:rPr lang="ar-SA" sz="3600" b="1" dirty="0"/>
              <a:t>ــــــ</a:t>
            </a:r>
          </a:p>
          <a:p>
            <a:pPr algn="ctr"/>
            <a:r>
              <a:rPr lang="ar-SA" sz="4800" b="1" dirty="0">
                <a:solidFill>
                  <a:srgbClr val="580000"/>
                </a:solidFill>
              </a:rPr>
              <a:t>التعلم عن بعد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1DFBC84-0611-44B6-A45C-8E899261AE17}"/>
              </a:ext>
            </a:extLst>
          </p:cNvPr>
          <p:cNvGrpSpPr/>
          <p:nvPr/>
        </p:nvGrpSpPr>
        <p:grpSpPr>
          <a:xfrm>
            <a:off x="1879066" y="2570083"/>
            <a:ext cx="8433868" cy="4428594"/>
            <a:chOff x="3123029" y="2161927"/>
            <a:chExt cx="8433868" cy="4428594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48751948-9EA3-4305-857D-C2F39BB9F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162" l="0" r="100000">
                          <a14:foregroundMark x1="68919" y1="24265" x2="69498" y2="53309"/>
                          <a14:foregroundMark x1="60039" y1="11029" x2="44595" y2="33824"/>
                          <a14:foregroundMark x1="44595" y1="33824" x2="44595" y2="33824"/>
                          <a14:foregroundMark x1="56757" y1="10662" x2="49807" y2="15809"/>
                          <a14:foregroundMark x1="85135" y1="15441" x2="89575" y2="30515"/>
                          <a14:foregroundMark x1="5212" y1="12500" x2="26062" y2="17279"/>
                          <a14:foregroundMark x1="23552" y1="8088" x2="19498" y2="13603"/>
                          <a14:foregroundMark x1="63900" y1="18750" x2="55792" y2="39338"/>
                          <a14:foregroundMark x1="60232" y1="57353" x2="47683" y2="73529"/>
                          <a14:foregroundMark x1="28764" y1="55882" x2="15637" y2="61765"/>
                          <a14:backgroundMark x1="69305" y1="13971" x2="69305" y2="25368"/>
                          <a14:backgroundMark x1="71429" y1="27206" x2="70077" y2="63603"/>
                          <a14:backgroundMark x1="87645" y1="46324" x2="79537" y2="48529"/>
                          <a14:backgroundMark x1="98069" y1="16176" x2="98842" y2="84559"/>
                          <a14:backgroundMark x1="67181" y1="30515" x2="66023" y2="48162"/>
                          <a14:backgroundMark x1="66216" y1="45588" x2="1737" y2="47794"/>
                          <a14:backgroundMark x1="70077" y1="27941" x2="67954" y2="30882"/>
                          <a14:backgroundMark x1="69884" y1="25000" x2="69498" y2="59191"/>
                          <a14:backgroundMark x1="66602" y1="27941" x2="71042" y2="43015"/>
                          <a14:backgroundMark x1="72008" y1="26103" x2="66602" y2="37132"/>
                          <a14:backgroundMark x1="69884" y1="24265" x2="66988" y2="28676"/>
                          <a14:backgroundMark x1="70077" y1="23897" x2="69112" y2="27574"/>
                          <a14:backgroundMark x1="69691" y1="24632" x2="68533" y2="555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029" y="2161927"/>
              <a:ext cx="8433868" cy="4428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D13A59E0-1E0E-480B-B7E6-6109DA62CAF2}"/>
                </a:ext>
              </a:extLst>
            </p:cNvPr>
            <p:cNvSpPr/>
            <p:nvPr/>
          </p:nvSpPr>
          <p:spPr>
            <a:xfrm>
              <a:off x="6597748" y="2419643"/>
              <a:ext cx="1871003" cy="122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أجلس بهدوء</a:t>
              </a:r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94FF9D53-DDD5-4324-865A-518344F71E4B}"/>
                </a:ext>
              </a:extLst>
            </p:cNvPr>
            <p:cNvSpPr/>
            <p:nvPr/>
          </p:nvSpPr>
          <p:spPr>
            <a:xfrm>
              <a:off x="3601329" y="4600135"/>
              <a:ext cx="1871003" cy="1125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انتظر دور المشاركة</a:t>
              </a: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4ED7D219-8BBE-4E57-9C56-34CE0DC869C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0B9EE9-E0EF-42A7-8287-E0B9498A546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74895BC-DA55-40B2-A834-94174F0E5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135909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765022" y="230521"/>
            <a:ext cx="6893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ABF0DE48-F0AA-41DC-812D-6CDAAB1A4C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596" t="26895" r="23366" b="66057"/>
          <a:stretch/>
        </p:blipFill>
        <p:spPr>
          <a:xfrm>
            <a:off x="3951280" y="845338"/>
            <a:ext cx="2144720" cy="846596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96B517CD-6238-4E4A-86E6-1BAEF00A8D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8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765022" y="230521"/>
            <a:ext cx="6893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اكتب الكسور العشرية الاتية بالصيغة اللفظية: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ABF0DE48-F0AA-41DC-812D-6CDAAB1A4C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814" t="34951" r="65325" b="58001"/>
          <a:stretch/>
        </p:blipFill>
        <p:spPr>
          <a:xfrm>
            <a:off x="3348111" y="845338"/>
            <a:ext cx="2747889" cy="846596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3A7D3F0-A9E1-4170-88EA-7238591F10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6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1" y="229755"/>
            <a:ext cx="6997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اكتب الكسور العشرية الاتية بالصيغتين القياسية والتحليلية: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ABF0DE48-F0AA-41DC-812D-6CDAAB1A4C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523" t="53184" r="24038" b="39779"/>
          <a:stretch/>
        </p:blipFill>
        <p:spPr>
          <a:xfrm>
            <a:off x="1983544" y="915932"/>
            <a:ext cx="5008098" cy="845292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89D2C2C7-175D-4486-A84C-10F494BDF9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3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ABF0DE48-F0AA-41DC-812D-6CDAAB1A4C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13" t="71596" r="23666" b="14629"/>
          <a:stretch/>
        </p:blipFill>
        <p:spPr>
          <a:xfrm>
            <a:off x="548156" y="1038430"/>
            <a:ext cx="7259411" cy="770950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5D70840-757D-45C6-B74C-D72C45D21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86</a:t>
              </a:r>
              <a:endParaRPr lang="ar-SA" b="1" dirty="0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مستطيل: زوايا قطرية مستديرة 43">
            <a:extLst>
              <a:ext uri="{FF2B5EF4-FFF2-40B4-BE49-F238E27FC236}">
                <a16:creationId xmlns:a16="http://schemas.microsoft.com/office/drawing/2014/main" id="{CC17A253-3851-4F2A-84E0-9A536D7CCFC4}"/>
              </a:ext>
            </a:extLst>
          </p:cNvPr>
          <p:cNvSpPr/>
          <p:nvPr/>
        </p:nvSpPr>
        <p:spPr>
          <a:xfrm>
            <a:off x="10837960" y="2071225"/>
            <a:ext cx="1322363" cy="1645920"/>
          </a:xfrm>
          <a:prstGeom prst="round2DiagRect">
            <a:avLst/>
          </a:prstGeom>
          <a:solidFill>
            <a:srgbClr val="A61A7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مهارات التفكير العليا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9715743-F2FE-4E3F-9214-528CC6A68C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49" t="52940" r="24396" b="22625"/>
          <a:stretch/>
        </p:blipFill>
        <p:spPr>
          <a:xfrm>
            <a:off x="453929" y="926333"/>
            <a:ext cx="8638709" cy="167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2B4023C1-974F-4548-B6FA-6A3A04FE2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1" y="554174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37BF02E-7C7C-44C0-80AE-44649E467466}"/>
              </a:ext>
            </a:extLst>
          </p:cNvPr>
          <p:cNvSpPr/>
          <p:nvPr/>
        </p:nvSpPr>
        <p:spPr>
          <a:xfrm>
            <a:off x="7495614" y="2069769"/>
            <a:ext cx="2181726" cy="1636295"/>
          </a:xfrm>
          <a:prstGeom prst="ellipse">
            <a:avLst/>
          </a:prstGeom>
          <a:noFill/>
          <a:ln w="762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الواجب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64A63BA-C46E-4808-9349-A8E6BE7841E0}"/>
              </a:ext>
            </a:extLst>
          </p:cNvPr>
          <p:cNvSpPr/>
          <p:nvPr/>
        </p:nvSpPr>
        <p:spPr>
          <a:xfrm>
            <a:off x="3420919" y="3991708"/>
            <a:ext cx="6256421" cy="1783694"/>
          </a:xfrm>
          <a:prstGeom prst="roundRect">
            <a:avLst>
              <a:gd name="adj" fmla="val 50000"/>
            </a:avLst>
          </a:prstGeom>
          <a:solidFill>
            <a:srgbClr val="C7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في منصة مدرستي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7E01E2C-0189-49E9-B9F0-D81CCC7421C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423589-E378-4475-AFFD-BE8287DDB37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CF2CFE-85E3-413F-87F0-9C56B18FD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00" y="3206506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CF7B226-4AD7-4AA8-A64C-18A79A8E23E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831C4D4-3BAF-4696-B55F-A79B38A10C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19BD8DEA-F2D2-4C17-8CF0-8C4B4DDE0775}"/>
              </a:ext>
            </a:extLst>
          </p:cNvPr>
          <p:cNvSpPr/>
          <p:nvPr/>
        </p:nvSpPr>
        <p:spPr>
          <a:xfrm rot="20772016">
            <a:off x="3387969" y="2574387"/>
            <a:ext cx="5416062" cy="3066757"/>
          </a:xfrm>
          <a:prstGeom prst="round2DiagRect">
            <a:avLst/>
          </a:prstGeom>
          <a:solidFill>
            <a:srgbClr val="DBB089"/>
          </a:solidFill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قطرية مستديرة 8">
            <a:extLst>
              <a:ext uri="{FF2B5EF4-FFF2-40B4-BE49-F238E27FC236}">
                <a16:creationId xmlns:a16="http://schemas.microsoft.com/office/drawing/2014/main" id="{A89D6835-7E1A-4BAE-A469-5151E0EFE4D6}"/>
              </a:ext>
            </a:extLst>
          </p:cNvPr>
          <p:cNvSpPr/>
          <p:nvPr/>
        </p:nvSpPr>
        <p:spPr>
          <a:xfrm>
            <a:off x="3387969" y="2574389"/>
            <a:ext cx="5416062" cy="3066757"/>
          </a:xfrm>
          <a:prstGeom prst="round2DiagRect">
            <a:avLst/>
          </a:prstGeom>
          <a:solidFill>
            <a:srgbClr val="DBB089"/>
          </a:solidFill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500A73"/>
                </a:solidFill>
              </a:rPr>
              <a:t>اعداد الأستاذة:</a:t>
            </a:r>
          </a:p>
          <a:p>
            <a:pPr algn="ctr"/>
            <a:r>
              <a:rPr lang="ar-SA" sz="6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عبير الغامدي</a:t>
            </a: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FE8A386F-DE51-45B0-A9DD-93B781547248}"/>
              </a:ext>
            </a:extLst>
          </p:cNvPr>
          <p:cNvSpPr/>
          <p:nvPr/>
        </p:nvSpPr>
        <p:spPr>
          <a:xfrm rot="19654402">
            <a:off x="3387969" y="2574385"/>
            <a:ext cx="5416062" cy="3066757"/>
          </a:xfrm>
          <a:prstGeom prst="round2DiagRect">
            <a:avLst/>
          </a:prstGeom>
          <a:noFill/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EFD42D9-DA99-4DC2-A4E1-7A0A7ADE4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43" y="2897017"/>
            <a:ext cx="1562442" cy="15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47A9EB1-75B7-485B-9D72-D876FD30845D}"/>
              </a:ext>
            </a:extLst>
          </p:cNvPr>
          <p:cNvSpPr/>
          <p:nvPr/>
        </p:nvSpPr>
        <p:spPr>
          <a:xfrm>
            <a:off x="3191021" y="2678137"/>
            <a:ext cx="5809957" cy="150172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تمثيل الكسور العشرية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DFC11D-7604-4412-B2F4-D585FE33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766D7A-3041-4D3D-9BE2-05662200FFB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D5D9F19-440E-4016-A784-D1B3593DA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135909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0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7">
            <a:extLst>
              <a:ext uri="{FF2B5EF4-FFF2-40B4-BE49-F238E27FC236}">
                <a16:creationId xmlns:a16="http://schemas.microsoft.com/office/drawing/2014/main" id="{C1EDB341-7954-4AEF-BA09-592FEEEC8DEF}"/>
              </a:ext>
            </a:extLst>
          </p:cNvPr>
          <p:cNvSpPr/>
          <p:nvPr/>
        </p:nvSpPr>
        <p:spPr>
          <a:xfrm>
            <a:off x="3112610" y="3763108"/>
            <a:ext cx="5966776" cy="2196109"/>
          </a:xfrm>
          <a:prstGeom prst="round2DiagRect">
            <a:avLst>
              <a:gd name="adj1" fmla="val 0"/>
              <a:gd name="adj2" fmla="val 23302"/>
            </a:avLst>
          </a:prstGeom>
          <a:solidFill>
            <a:srgbClr val="F2DBB3"/>
          </a:solidFill>
          <a:ln w="165100" cap="rnd" cmpd="thinThick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امثل الكسور العشرية بالصيغ اللفظية والقياسية والتحليلية.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8" name="مستطيل مستدير الزوايا 8">
            <a:extLst>
              <a:ext uri="{FF2B5EF4-FFF2-40B4-BE49-F238E27FC236}">
                <a16:creationId xmlns:a16="http://schemas.microsoft.com/office/drawing/2014/main" id="{80F5ACAE-4EC1-4A9C-8EF6-01D2C511F3DC}"/>
              </a:ext>
            </a:extLst>
          </p:cNvPr>
          <p:cNvSpPr/>
          <p:nvPr/>
        </p:nvSpPr>
        <p:spPr>
          <a:xfrm>
            <a:off x="4173604" y="1893998"/>
            <a:ext cx="3844789" cy="1200895"/>
          </a:xfrm>
          <a:prstGeom prst="roundRect">
            <a:avLst>
              <a:gd name="adj" fmla="val 43178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E185"/>
                </a:solidFill>
              </a:rPr>
              <a:t>فكرة الدرس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1A86546-F165-4B06-BB08-5F8EDAADBD7C}"/>
              </a:ext>
            </a:extLst>
          </p:cNvPr>
          <p:cNvGrpSpPr/>
          <p:nvPr/>
        </p:nvGrpSpPr>
        <p:grpSpPr>
          <a:xfrm>
            <a:off x="1505144" y="5754857"/>
            <a:ext cx="1467729" cy="1467729"/>
            <a:chOff x="29852" y="4052667"/>
            <a:chExt cx="1467729" cy="1467729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87742B99-BFE3-4E30-9D3C-E93B396DF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EB520806-B736-476C-8EA4-BFF785800B43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41E55060-069E-42C2-AABB-E9F46ADB9F6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0B7971-54C2-41C5-B6F3-DB0A2B7E330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E674165-D73A-4FE9-BC2D-35D68B4CA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135909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9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18659D10-E5BE-4666-876D-AAC342CC5DB9}"/>
              </a:ext>
            </a:extLst>
          </p:cNvPr>
          <p:cNvSpPr/>
          <p:nvPr/>
        </p:nvSpPr>
        <p:spPr>
          <a:xfrm>
            <a:off x="9181510" y="2090712"/>
            <a:ext cx="2671981" cy="3992347"/>
          </a:xfrm>
          <a:prstGeom prst="round2DiagRect">
            <a:avLst/>
          </a:prstGeom>
          <a:gradFill flip="none" rotWithShape="1">
            <a:gsLst>
              <a:gs pos="0">
                <a:srgbClr val="00B0F0"/>
              </a:gs>
              <a:gs pos="27000">
                <a:srgbClr val="EF57DD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تبين النماذج الاتية بعض طرق تمثيل الكسر العشري 1,75</a:t>
            </a:r>
            <a:endParaRPr lang="ar-SA" sz="4000" b="1" dirty="0">
              <a:solidFill>
                <a:srgbClr val="520B74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سداسي 3">
            <a:extLst>
              <a:ext uri="{FF2B5EF4-FFF2-40B4-BE49-F238E27FC236}">
                <a16:creationId xmlns:a16="http://schemas.microsoft.com/office/drawing/2014/main" id="{8DD61568-336F-454E-921D-B6D53D8DD79B}"/>
              </a:ext>
            </a:extLst>
          </p:cNvPr>
          <p:cNvSpPr/>
          <p:nvPr/>
        </p:nvSpPr>
        <p:spPr>
          <a:xfrm>
            <a:off x="9625312" y="967793"/>
            <a:ext cx="1950840" cy="984738"/>
          </a:xfrm>
          <a:prstGeom prst="hexagon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FF00"/>
                </a:solidFill>
              </a:rPr>
              <a:t>نشاط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9FC5533-5C45-4008-9660-C0DD35796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85" t="30679" r="37000" b="40919"/>
          <a:stretch/>
        </p:blipFill>
        <p:spPr>
          <a:xfrm>
            <a:off x="320571" y="2466938"/>
            <a:ext cx="4807877" cy="29972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9AB0CEB-DEB4-475B-8A0D-AD7D76068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6" t="36804" r="63465" b="40704"/>
          <a:stretch/>
        </p:blipFill>
        <p:spPr>
          <a:xfrm>
            <a:off x="5336785" y="1202593"/>
            <a:ext cx="3636388" cy="248314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C63D28D-0CFD-4775-9ED6-26A3EA928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9" t="63800" r="50797" b="11458"/>
          <a:stretch/>
        </p:blipFill>
        <p:spPr>
          <a:xfrm>
            <a:off x="5003487" y="3839706"/>
            <a:ext cx="3969686" cy="2743974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0B068FD-AE48-4D52-9B6C-1AAF373B45E1}"/>
              </a:ext>
            </a:extLst>
          </p:cNvPr>
          <p:cNvGrpSpPr/>
          <p:nvPr/>
        </p:nvGrpSpPr>
        <p:grpSpPr>
          <a:xfrm>
            <a:off x="1616943" y="5650179"/>
            <a:ext cx="1467729" cy="1467729"/>
            <a:chOff x="29852" y="4052667"/>
            <a:chExt cx="1467729" cy="1467729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45D2B03-056B-48DA-8625-013DB449A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66746DD8-3B08-413A-A01A-00D0B69126BC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9F2432-0A16-41B3-9165-48F57CE62B9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D4383CA-5178-4582-A378-23AF813D2FF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0785B80-9E8B-4966-B2C2-E1402DE3B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74" y="65510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28E1A56-7EFA-4206-BB3C-295F7DE5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32973"/>
            <a:ext cx="12192001" cy="6890971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3685736" y="127008"/>
            <a:ext cx="6844316" cy="1185667"/>
          </a:xfrm>
          <a:prstGeom prst="round2SameRect">
            <a:avLst/>
          </a:prstGeom>
          <a:solidFill>
            <a:srgbClr val="E8354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1- مثل الكسر العشري باستعمال نموذجي التمثيل: جدول المنازل العشرية, ونموذج الكسر العشري:</a:t>
            </a:r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B3384805-321A-4D8B-8421-04FBF401F545}"/>
              </a:ext>
            </a:extLst>
          </p:cNvPr>
          <p:cNvSpPr/>
          <p:nvPr/>
        </p:nvSpPr>
        <p:spPr>
          <a:xfrm>
            <a:off x="1824416" y="302073"/>
            <a:ext cx="1676074" cy="1055077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1,56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0A3754-54F0-4173-B789-27B5F3F1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5866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6D7D98-29B9-4E3F-AAFB-EE61766B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3EE26D-E16F-4148-8ADD-ACDF599A0C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38" t="29118" r="52577" b="44202"/>
          <a:stretch/>
        </p:blipFill>
        <p:spPr>
          <a:xfrm>
            <a:off x="7561572" y="2514600"/>
            <a:ext cx="437515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05B56A4-A35A-4E61-A472-F263CF5EA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02" t="57645" r="52576" b="8405"/>
          <a:stretch/>
        </p:blipFill>
        <p:spPr>
          <a:xfrm>
            <a:off x="2391787" y="2265447"/>
            <a:ext cx="4477284" cy="232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1367610-43ED-4691-9CB1-A8769955900A}"/>
              </a:ext>
            </a:extLst>
          </p:cNvPr>
          <p:cNvGrpSpPr/>
          <p:nvPr/>
        </p:nvGrpSpPr>
        <p:grpSpPr>
          <a:xfrm>
            <a:off x="29852" y="4052667"/>
            <a:ext cx="1467729" cy="1467729"/>
            <a:chOff x="29852" y="4052667"/>
            <a:chExt cx="1467729" cy="1467729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955959E-8235-4172-B9B9-75B702A10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BDF5A3E-89E2-41CA-AE7E-A534C56AAD0D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376AD55E-8A13-4972-8E86-E39265C27D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98" y="100740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28E1A56-7EFA-4206-BB3C-295F7DE5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32973"/>
            <a:ext cx="12192001" cy="6890971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3713872" y="127008"/>
            <a:ext cx="6816180" cy="1185667"/>
          </a:xfrm>
          <a:prstGeom prst="round2SameRect">
            <a:avLst/>
          </a:prstGeom>
          <a:solidFill>
            <a:srgbClr val="E8354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2- مثل الكسر العشري باستعمال نموذجي التمثيل: جدول المنازل العشرية, ونموذج الكسر العشري:</a:t>
            </a:r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B3384805-321A-4D8B-8421-04FBF401F545}"/>
              </a:ext>
            </a:extLst>
          </p:cNvPr>
          <p:cNvSpPr/>
          <p:nvPr/>
        </p:nvSpPr>
        <p:spPr>
          <a:xfrm>
            <a:off x="1824416" y="302073"/>
            <a:ext cx="1676074" cy="1055077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0,85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0A3754-54F0-4173-B789-27B5F3F1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5866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6D7D98-29B9-4E3F-AAFB-EE61766B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6AE76A8-275D-4158-BFE5-79E47133CD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269" t="26245" r="11537" b="47281"/>
          <a:stretch/>
        </p:blipFill>
        <p:spPr>
          <a:xfrm>
            <a:off x="6948363" y="2571616"/>
            <a:ext cx="4412662" cy="181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1D1BE1F-CC29-4DF7-82FA-29152F6560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45" t="58558" r="10870" b="8236"/>
          <a:stretch/>
        </p:blipFill>
        <p:spPr>
          <a:xfrm>
            <a:off x="2811174" y="2340885"/>
            <a:ext cx="2668127" cy="227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6E04FD6F-F15F-4257-A8CF-79A8213E3079}"/>
              </a:ext>
            </a:extLst>
          </p:cNvPr>
          <p:cNvGrpSpPr/>
          <p:nvPr/>
        </p:nvGrpSpPr>
        <p:grpSpPr>
          <a:xfrm>
            <a:off x="29852" y="4052667"/>
            <a:ext cx="1467729" cy="1467729"/>
            <a:chOff x="29852" y="4052667"/>
            <a:chExt cx="1467729" cy="1467729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63C12BD-4FF4-4B3F-8D45-124698F89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27192C46-8151-4B09-A9BF-2B9D898B9F96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8CD162CD-70A5-45E3-8915-82FD9553F3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98" y="100740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28E1A56-7EFA-4206-BB3C-295F7DE5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32973"/>
            <a:ext cx="12192001" cy="6890971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3671668" y="127008"/>
            <a:ext cx="6858383" cy="1185667"/>
          </a:xfrm>
          <a:prstGeom prst="round2SameRect">
            <a:avLst/>
          </a:prstGeom>
          <a:solidFill>
            <a:srgbClr val="E8354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3- مثل الكسر العشري باستعمال نموذجي التمثيل: جدول المنازل العشرية, ونموذج الكسر العشري:</a:t>
            </a:r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B3384805-321A-4D8B-8421-04FBF401F545}"/>
              </a:ext>
            </a:extLst>
          </p:cNvPr>
          <p:cNvSpPr/>
          <p:nvPr/>
        </p:nvSpPr>
        <p:spPr>
          <a:xfrm>
            <a:off x="1824416" y="302073"/>
            <a:ext cx="1676074" cy="1055077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58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2,25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0A3754-54F0-4173-B789-27B5F3F1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5866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6D7D98-29B9-4E3F-AAFB-EE61766B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6AE76A8-275D-4158-BFE5-79E47133CD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91" t="25413" r="52615" b="48113"/>
          <a:stretch/>
        </p:blipFill>
        <p:spPr>
          <a:xfrm>
            <a:off x="6948363" y="2571616"/>
            <a:ext cx="4412662" cy="181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1D1BE1F-CC29-4DF7-82FA-29152F6560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43" t="58480" r="52060" b="15045"/>
          <a:stretch/>
        </p:blipFill>
        <p:spPr>
          <a:xfrm>
            <a:off x="1594691" y="2521633"/>
            <a:ext cx="4522698" cy="181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A9A6E2E-8E4A-44AA-9039-BD7A85016B11}"/>
              </a:ext>
            </a:extLst>
          </p:cNvPr>
          <p:cNvGrpSpPr/>
          <p:nvPr/>
        </p:nvGrpSpPr>
        <p:grpSpPr>
          <a:xfrm>
            <a:off x="29852" y="4052667"/>
            <a:ext cx="1467729" cy="1467729"/>
            <a:chOff x="29852" y="4052667"/>
            <a:chExt cx="1467729" cy="146772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6B5A3604-28AB-4359-85BA-80DBAEB2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CA78EA46-0FB6-4D49-9493-34656C107A64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84</a:t>
              </a:r>
              <a:endParaRPr lang="ar-SA" b="1" dirty="0"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DEC79988-CCE8-4425-9DAD-FF7956CC44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98" y="100740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543</Words>
  <PresentationFormat>شاشة عريضة</PresentationFormat>
  <Paragraphs>113</Paragraphs>
  <Slides>36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2021-08-14T18:07:52Z</dcterms:created>
  <dcterms:modified xsi:type="dcterms:W3CDTF">2021-10-05T19:45:24Z</dcterms:modified>
</cp:coreProperties>
</file>