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6" r:id="rId1"/>
  </p:sldMasterIdLst>
  <p:notesMasterIdLst>
    <p:notesMasterId r:id="rId20"/>
  </p:notesMasterIdLst>
  <p:handoutMasterIdLst>
    <p:handoutMasterId r:id="rId21"/>
  </p:handoutMasterIdLst>
  <p:sldIdLst>
    <p:sldId id="660" r:id="rId2"/>
    <p:sldId id="756" r:id="rId3"/>
    <p:sldId id="871" r:id="rId4"/>
    <p:sldId id="872" r:id="rId5"/>
    <p:sldId id="873" r:id="rId6"/>
    <p:sldId id="874" r:id="rId7"/>
    <p:sldId id="875" r:id="rId8"/>
    <p:sldId id="880" r:id="rId9"/>
    <p:sldId id="879" r:id="rId10"/>
    <p:sldId id="876" r:id="rId11"/>
    <p:sldId id="877" r:id="rId12"/>
    <p:sldId id="887" r:id="rId13"/>
    <p:sldId id="878" r:id="rId14"/>
    <p:sldId id="881" r:id="rId15"/>
    <p:sldId id="882" r:id="rId16"/>
    <p:sldId id="883" r:id="rId17"/>
    <p:sldId id="886" r:id="rId18"/>
    <p:sldId id="884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6AC1C"/>
    <a:srgbClr val="006600"/>
    <a:srgbClr val="EBBC2A"/>
    <a:srgbClr val="660033"/>
    <a:srgbClr val="FFFF00"/>
    <a:srgbClr val="FF4024"/>
    <a:srgbClr val="F2F3F3"/>
    <a:srgbClr val="07D5C7"/>
    <a:srgbClr val="00B8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88704" autoAdjust="0"/>
  </p:normalViewPr>
  <p:slideViewPr>
    <p:cSldViewPr snapToGrid="0">
      <p:cViewPr varScale="1">
        <p:scale>
          <a:sx n="68" d="100"/>
          <a:sy n="68" d="100"/>
        </p:scale>
        <p:origin x="90" y="15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>
            <a:extLst>
              <a:ext uri="{FF2B5EF4-FFF2-40B4-BE49-F238E27FC236}">
                <a16:creationId xmlns:a16="http://schemas.microsoft.com/office/drawing/2014/main" id="{E18E8736-8694-45F7-9A72-E1D6E29600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F80B4F4-8AFD-45D5-9315-CE761BD35A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5D62C5B-8486-41B8-939A-5769E9959B62}" type="datetimeFigureOut">
              <a:rPr lang="ar-SA" smtClean="0"/>
              <a:t>21/01/1443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86D9F82-4F34-46CE-919D-4D1CD211D54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0F8C3E32-820A-49EB-9435-B3E7511A8B2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4DAA5A4-95B0-4EBC-AD15-5A0189718BF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140884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D96CE48-6B0E-428D-81F9-A56E33C143A1}" type="datetimeFigureOut">
              <a:rPr lang="ar-SA" smtClean="0"/>
              <a:t>21/01/1443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D8D05DE-7E3D-416C-8666-B1C76A527D2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3310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35291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635329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302091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47467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0828228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260358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8/29/2021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2336158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8/29/2021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825084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8/29/2021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5703969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8/29/2021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128768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8/29/2021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42099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CDA18-AEAE-482D-97A5-1A660FE19E9D}" type="datetime1">
              <a:rPr lang="en-US" smtClean="0"/>
              <a:t>8/29/2021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4268773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CDA18-AEAE-482D-97A5-1A660FE19E9D}" type="datetime1">
              <a:rPr lang="en-US" smtClean="0"/>
              <a:t>8/29/2021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CA6CA17-39C9-4F23-AAB5-ACDE43B63E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/>
          <a:srcRect l="-456" t="83297" r="24" b="-6392"/>
          <a:stretch/>
        </p:blipFill>
        <p:spPr>
          <a:xfrm>
            <a:off x="1" y="689307"/>
            <a:ext cx="12178141" cy="295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631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pixabay.com/en/thank-you-thanks-gratitude-2011012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0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مستطيل 11">
            <a:extLst>
              <a:ext uri="{FF2B5EF4-FFF2-40B4-BE49-F238E27FC236}">
                <a16:creationId xmlns:a16="http://schemas.microsoft.com/office/drawing/2014/main" id="{D9A7C4B2-DD53-4FCA-90B4-52214CCD3BED}"/>
              </a:ext>
            </a:extLst>
          </p:cNvPr>
          <p:cNvSpPr/>
          <p:nvPr/>
        </p:nvSpPr>
        <p:spPr>
          <a:xfrm>
            <a:off x="-1525" y="0"/>
            <a:ext cx="3279297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sz="1799"/>
          </a:p>
        </p:txBody>
      </p:sp>
      <p:pic>
        <p:nvPicPr>
          <p:cNvPr id="2" name="Picture 1" descr="Text&#10;&#10;Description automatically generated">
            <a:extLst>
              <a:ext uri="{FF2B5EF4-FFF2-40B4-BE49-F238E27FC236}">
                <a16:creationId xmlns:a16="http://schemas.microsoft.com/office/drawing/2014/main" id="{82EFB0BF-135E-4AF7-B33B-DF68B3A378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" t="62965" r="-483" b="-1"/>
          <a:stretch/>
        </p:blipFill>
        <p:spPr>
          <a:xfrm>
            <a:off x="6096000" y="3800007"/>
            <a:ext cx="6096000" cy="2600793"/>
          </a:xfrm>
          <a:prstGeom prst="rect">
            <a:avLst/>
          </a:prstGeom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86CD17DD-59D8-4036-90BB-9963D738D6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75" y="172386"/>
            <a:ext cx="6094475" cy="2885608"/>
          </a:xfrm>
          <a:prstGeom prst="rect">
            <a:avLst/>
          </a:prstGeom>
        </p:spPr>
      </p:pic>
      <p:sp>
        <p:nvSpPr>
          <p:cNvPr id="6" name="مستطيل 3">
            <a:extLst>
              <a:ext uri="{FF2B5EF4-FFF2-40B4-BE49-F238E27FC236}">
                <a16:creationId xmlns:a16="http://schemas.microsoft.com/office/drawing/2014/main" id="{D3C7EC02-F3D8-46FC-B4C1-2049ACB32BE8}"/>
              </a:ext>
            </a:extLst>
          </p:cNvPr>
          <p:cNvSpPr/>
          <p:nvPr/>
        </p:nvSpPr>
        <p:spPr>
          <a:xfrm>
            <a:off x="0" y="104930"/>
            <a:ext cx="6094475" cy="6340839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4000" dirty="0">
                <a:solidFill>
                  <a:srgbClr val="66003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Mega Goal 1</a:t>
            </a:r>
          </a:p>
          <a:p>
            <a:pPr algn="ctr"/>
            <a:endParaRPr lang="en-US" sz="2800" dirty="0">
              <a:solidFill>
                <a:srgbClr val="660033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8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U: </a:t>
            </a:r>
            <a:r>
              <a:rPr lang="en-US" sz="4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360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US" sz="3600" b="1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8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Big Changes</a:t>
            </a:r>
          </a:p>
          <a:p>
            <a:pPr algn="ctr"/>
            <a:endParaRPr lang="en-US" sz="4800" b="1" u="sng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Language in context</a:t>
            </a:r>
          </a:p>
          <a:p>
            <a:pPr algn="ctr"/>
            <a:r>
              <a:rPr lang="en-US" sz="4000" b="1" u="sng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Conversation</a:t>
            </a:r>
            <a:r>
              <a:rPr lang="en-US" sz="6600" b="1" u="sng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</a:t>
            </a:r>
          </a:p>
          <a:p>
            <a:pPr algn="ctr"/>
            <a:endParaRPr lang="en-US" sz="1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40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By: </a:t>
            </a:r>
            <a:r>
              <a:rPr lang="en-US" sz="4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Yousef </a:t>
            </a:r>
            <a:r>
              <a:rPr lang="en-US" sz="40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Hilal</a:t>
            </a:r>
            <a:r>
              <a:rPr lang="en-US" sz="40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dirty="0" err="1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Alyazedi</a:t>
            </a:r>
            <a:endParaRPr lang="ar-SA" sz="4000" dirty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36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7473E768-B33B-4B59-BE59-C99F753CBF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40" y="336704"/>
            <a:ext cx="4685714" cy="58095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A5EE057-2306-4FD6-85F6-D4B88EDB03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40" y="1104055"/>
            <a:ext cx="8820748" cy="18938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0E3497-0316-4305-ABDC-D03F2B1C040E}"/>
              </a:ext>
            </a:extLst>
          </p:cNvPr>
          <p:cNvSpPr txBox="1"/>
          <p:nvPr/>
        </p:nvSpPr>
        <p:spPr>
          <a:xfrm>
            <a:off x="148731" y="3429000"/>
            <a:ext cx="2903958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Pronunciation</a:t>
            </a:r>
            <a:r>
              <a:rPr lang="en-US" sz="3200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B50D55-63B3-41AA-B7F0-EF107724F31F}"/>
              </a:ext>
            </a:extLst>
          </p:cNvPr>
          <p:cNvSpPr txBox="1"/>
          <p:nvPr/>
        </p:nvSpPr>
        <p:spPr>
          <a:xfrm>
            <a:off x="3275100" y="3459777"/>
            <a:ext cx="8499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6600"/>
                </a:solidFill>
                <a:latin typeface="Comic Sans MS" panose="030F0702030302020204" pitchFamily="66" charset="0"/>
              </a:rPr>
              <a:t>The way in which a word pronounced 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5CBE3A-58AC-45D7-85BE-FD9652A5D0EC}"/>
              </a:ext>
            </a:extLst>
          </p:cNvPr>
          <p:cNvSpPr txBox="1"/>
          <p:nvPr/>
        </p:nvSpPr>
        <p:spPr>
          <a:xfrm>
            <a:off x="148731" y="4444822"/>
            <a:ext cx="2228709" cy="584775"/>
          </a:xfrm>
          <a:prstGeom prst="rect">
            <a:avLst/>
          </a:prstGeom>
          <a:solidFill>
            <a:srgbClr val="EBBC2A"/>
          </a:solidFill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Comic Sans MS" panose="030F0702030302020204" pitchFamily="66" charset="0"/>
              </a:rPr>
              <a:t>Stress</a:t>
            </a:r>
            <a:endParaRPr lang="en-US" sz="32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E78005-CA38-4F4B-B907-457CE7B87E7A}"/>
              </a:ext>
            </a:extLst>
          </p:cNvPr>
          <p:cNvSpPr txBox="1"/>
          <p:nvPr/>
        </p:nvSpPr>
        <p:spPr>
          <a:xfrm>
            <a:off x="2513099" y="4475599"/>
            <a:ext cx="95301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Comic Sans MS" panose="030F0702030302020204" pitchFamily="66" charset="0"/>
              </a:rPr>
              <a:t>The force or emphasis that you put on a word or part of a word when you say it . </a:t>
            </a:r>
          </a:p>
        </p:txBody>
      </p:sp>
      <p:pic>
        <p:nvPicPr>
          <p:cNvPr id="10" name="MG Bk 1 F-SA_'16_1-10">
            <a:hlinkClick r:id="" action="ppaction://media"/>
            <a:extLst>
              <a:ext uri="{FF2B5EF4-FFF2-40B4-BE49-F238E27FC236}">
                <a16:creationId xmlns:a16="http://schemas.microsoft.com/office/drawing/2014/main" id="{ABA0BB3D-EEA7-4DEA-9B5B-EE5A3DC92F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474565" y="627180"/>
            <a:ext cx="1004672" cy="1004672"/>
          </a:xfrm>
          <a:prstGeom prst="rect">
            <a:avLst/>
          </a:prstGeom>
        </p:spPr>
      </p:pic>
      <p:cxnSp>
        <p:nvCxnSpPr>
          <p:cNvPr id="11" name="رابط مستقيم 27">
            <a:extLst>
              <a:ext uri="{FF2B5EF4-FFF2-40B4-BE49-F238E27FC236}">
                <a16:creationId xmlns:a16="http://schemas.microsoft.com/office/drawing/2014/main" id="{7B1C6065-1B05-4E2E-A6A6-08541607AC7F}"/>
              </a:ext>
            </a:extLst>
          </p:cNvPr>
          <p:cNvCxnSpPr>
            <a:cxnSpLocks/>
          </p:cNvCxnSpPr>
          <p:nvPr/>
        </p:nvCxnSpPr>
        <p:spPr>
          <a:xfrm>
            <a:off x="1011913" y="2027092"/>
            <a:ext cx="54960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3" name="رابط مستقيم 27">
            <a:extLst>
              <a:ext uri="{FF2B5EF4-FFF2-40B4-BE49-F238E27FC236}">
                <a16:creationId xmlns:a16="http://schemas.microsoft.com/office/drawing/2014/main" id="{A6FD2110-918D-4A6E-A3CA-D20EAE87402E}"/>
              </a:ext>
            </a:extLst>
          </p:cNvPr>
          <p:cNvCxnSpPr>
            <a:cxnSpLocks/>
          </p:cNvCxnSpPr>
          <p:nvPr/>
        </p:nvCxnSpPr>
        <p:spPr>
          <a:xfrm>
            <a:off x="1963498" y="2040159"/>
            <a:ext cx="4139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رابط مستقيم 27">
            <a:extLst>
              <a:ext uri="{FF2B5EF4-FFF2-40B4-BE49-F238E27FC236}">
                <a16:creationId xmlns:a16="http://schemas.microsoft.com/office/drawing/2014/main" id="{8450C335-91EA-4558-BA4E-47F18046F0CC}"/>
              </a:ext>
            </a:extLst>
          </p:cNvPr>
          <p:cNvCxnSpPr>
            <a:cxnSpLocks/>
          </p:cNvCxnSpPr>
          <p:nvPr/>
        </p:nvCxnSpPr>
        <p:spPr>
          <a:xfrm>
            <a:off x="2568407" y="2040159"/>
            <a:ext cx="4139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6" name="رابط مستقيم 27">
            <a:extLst>
              <a:ext uri="{FF2B5EF4-FFF2-40B4-BE49-F238E27FC236}">
                <a16:creationId xmlns:a16="http://schemas.microsoft.com/office/drawing/2014/main" id="{C7C723C2-6219-43A4-A53A-CD47DFC56AE3}"/>
              </a:ext>
            </a:extLst>
          </p:cNvPr>
          <p:cNvCxnSpPr>
            <a:cxnSpLocks/>
          </p:cNvCxnSpPr>
          <p:nvPr/>
        </p:nvCxnSpPr>
        <p:spPr>
          <a:xfrm>
            <a:off x="804942" y="2262897"/>
            <a:ext cx="4139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رابط مستقيم 27">
            <a:extLst>
              <a:ext uri="{FF2B5EF4-FFF2-40B4-BE49-F238E27FC236}">
                <a16:creationId xmlns:a16="http://schemas.microsoft.com/office/drawing/2014/main" id="{60FC178D-0D98-453E-AF1A-79DC4D026EDA}"/>
              </a:ext>
            </a:extLst>
          </p:cNvPr>
          <p:cNvCxnSpPr>
            <a:cxnSpLocks/>
          </p:cNvCxnSpPr>
          <p:nvPr/>
        </p:nvCxnSpPr>
        <p:spPr>
          <a:xfrm>
            <a:off x="2333300" y="2291033"/>
            <a:ext cx="2210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9" name="رابط مستقيم 27">
            <a:extLst>
              <a:ext uri="{FF2B5EF4-FFF2-40B4-BE49-F238E27FC236}">
                <a16:creationId xmlns:a16="http://schemas.microsoft.com/office/drawing/2014/main" id="{8798E698-3F33-4654-94E3-659FC3F79E34}"/>
              </a:ext>
            </a:extLst>
          </p:cNvPr>
          <p:cNvCxnSpPr>
            <a:cxnSpLocks/>
          </p:cNvCxnSpPr>
          <p:nvPr/>
        </p:nvCxnSpPr>
        <p:spPr>
          <a:xfrm>
            <a:off x="3751791" y="2035467"/>
            <a:ext cx="426313" cy="46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1" name="رابط مستقيم 27">
            <a:extLst>
              <a:ext uri="{FF2B5EF4-FFF2-40B4-BE49-F238E27FC236}">
                <a16:creationId xmlns:a16="http://schemas.microsoft.com/office/drawing/2014/main" id="{3E59E74F-8225-4ED7-A069-CC90C23FDC34}"/>
              </a:ext>
            </a:extLst>
          </p:cNvPr>
          <p:cNvCxnSpPr>
            <a:cxnSpLocks/>
          </p:cNvCxnSpPr>
          <p:nvPr/>
        </p:nvCxnSpPr>
        <p:spPr>
          <a:xfrm>
            <a:off x="4472557" y="2050536"/>
            <a:ext cx="426313" cy="46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2" name="رابط مستقيم 27">
            <a:extLst>
              <a:ext uri="{FF2B5EF4-FFF2-40B4-BE49-F238E27FC236}">
                <a16:creationId xmlns:a16="http://schemas.microsoft.com/office/drawing/2014/main" id="{AB8415EC-45A6-4EFC-8354-46C03463AAB7}"/>
              </a:ext>
            </a:extLst>
          </p:cNvPr>
          <p:cNvCxnSpPr>
            <a:cxnSpLocks/>
          </p:cNvCxnSpPr>
          <p:nvPr/>
        </p:nvCxnSpPr>
        <p:spPr>
          <a:xfrm>
            <a:off x="5143780" y="2036468"/>
            <a:ext cx="426313" cy="469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رابط مستقيم 27">
            <a:extLst>
              <a:ext uri="{FF2B5EF4-FFF2-40B4-BE49-F238E27FC236}">
                <a16:creationId xmlns:a16="http://schemas.microsoft.com/office/drawing/2014/main" id="{483AFE79-3B28-4AF6-BC37-3073BB9BE7A7}"/>
              </a:ext>
            </a:extLst>
          </p:cNvPr>
          <p:cNvCxnSpPr>
            <a:cxnSpLocks/>
          </p:cNvCxnSpPr>
          <p:nvPr/>
        </p:nvCxnSpPr>
        <p:spPr>
          <a:xfrm>
            <a:off x="5877646" y="2035467"/>
            <a:ext cx="6263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8" name="رابط مستقيم 27">
            <a:extLst>
              <a:ext uri="{FF2B5EF4-FFF2-40B4-BE49-F238E27FC236}">
                <a16:creationId xmlns:a16="http://schemas.microsoft.com/office/drawing/2014/main" id="{F8058DED-E134-4C42-B16A-602D9FC9E671}"/>
              </a:ext>
            </a:extLst>
          </p:cNvPr>
          <p:cNvCxnSpPr>
            <a:cxnSpLocks/>
          </p:cNvCxnSpPr>
          <p:nvPr/>
        </p:nvCxnSpPr>
        <p:spPr>
          <a:xfrm>
            <a:off x="4915639" y="2262897"/>
            <a:ext cx="115222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481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03F7970-577C-4D8C-9DB3-49A017660D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49" y="462759"/>
            <a:ext cx="9850258" cy="24492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779860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835A26BD-0AF0-44ED-90DA-585974257276}"/>
              </a:ext>
            </a:extLst>
          </p:cNvPr>
          <p:cNvSpPr txBox="1"/>
          <p:nvPr/>
        </p:nvSpPr>
        <p:spPr>
          <a:xfrm>
            <a:off x="359764" y="-5564"/>
            <a:ext cx="8381669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Open your </a:t>
            </a:r>
            <a:r>
              <a:rPr lang="en-US" sz="36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3600" dirty="0"/>
              <a:t>at page: </a:t>
            </a:r>
            <a:r>
              <a:rPr lang="en-US" sz="3600" dirty="0">
                <a:solidFill>
                  <a:srgbClr val="FF0000"/>
                </a:solidFill>
              </a:rPr>
              <a:t>11                             </a:t>
            </a:r>
            <a:endParaRPr lang="ar-SA" sz="36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751" y="3013118"/>
            <a:ext cx="2422815" cy="29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id="{E26FE58F-F708-4642-B38D-8559C2C50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64" y="828319"/>
            <a:ext cx="8381669" cy="535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379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DCE0C24-FE36-43E0-8D98-78E7D85304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67" y="224196"/>
            <a:ext cx="4428604" cy="55428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 descr="A large building with a statue on top&#10;&#10;Description automatically generated with low confidence">
            <a:extLst>
              <a:ext uri="{FF2B5EF4-FFF2-40B4-BE49-F238E27FC236}">
                <a16:creationId xmlns:a16="http://schemas.microsoft.com/office/drawing/2014/main" id="{A097ABC4-165F-4B23-AEE4-2CCE57E3DA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0998" y="228595"/>
            <a:ext cx="2510003" cy="55384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E7C8EC5-B69E-4E2A-99B9-B586E1CCA176}"/>
              </a:ext>
            </a:extLst>
          </p:cNvPr>
          <p:cNvSpPr txBox="1"/>
          <p:nvPr/>
        </p:nvSpPr>
        <p:spPr>
          <a:xfrm>
            <a:off x="7492428" y="1316030"/>
            <a:ext cx="46995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Who are the speakers 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A2BF23-B0D1-485B-85D9-E1FED2940344}"/>
              </a:ext>
            </a:extLst>
          </p:cNvPr>
          <p:cNvSpPr txBox="1"/>
          <p:nvPr/>
        </p:nvSpPr>
        <p:spPr>
          <a:xfrm>
            <a:off x="7566223" y="2440933"/>
            <a:ext cx="46995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Where does the conversation take place ?</a:t>
            </a:r>
          </a:p>
        </p:txBody>
      </p:sp>
      <p:pic>
        <p:nvPicPr>
          <p:cNvPr id="8" name="MG Bk 1 F-SA_'16_1-11">
            <a:hlinkClick r:id="" action="ppaction://media"/>
            <a:extLst>
              <a:ext uri="{FF2B5EF4-FFF2-40B4-BE49-F238E27FC236}">
                <a16:creationId xmlns:a16="http://schemas.microsoft.com/office/drawing/2014/main" id="{66473C22-02CA-4294-B6B3-73FB525DF0A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664075" y="224196"/>
            <a:ext cx="1026178" cy="1026178"/>
          </a:xfrm>
          <a:prstGeom prst="rect">
            <a:avLst/>
          </a:prstGeom>
        </p:spPr>
      </p:pic>
      <p:cxnSp>
        <p:nvCxnSpPr>
          <p:cNvPr id="10" name="رابط مستقيم 27">
            <a:extLst>
              <a:ext uri="{FF2B5EF4-FFF2-40B4-BE49-F238E27FC236}">
                <a16:creationId xmlns:a16="http://schemas.microsoft.com/office/drawing/2014/main" id="{F7F47222-9E2A-40A0-BADA-18AD9EE56438}"/>
              </a:ext>
            </a:extLst>
          </p:cNvPr>
          <p:cNvCxnSpPr>
            <a:cxnSpLocks/>
          </p:cNvCxnSpPr>
          <p:nvPr/>
        </p:nvCxnSpPr>
        <p:spPr>
          <a:xfrm>
            <a:off x="731520" y="1890461"/>
            <a:ext cx="407963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2" name="رابط مستقيم 27">
            <a:extLst>
              <a:ext uri="{FF2B5EF4-FFF2-40B4-BE49-F238E27FC236}">
                <a16:creationId xmlns:a16="http://schemas.microsoft.com/office/drawing/2014/main" id="{E1A76C4F-9D3D-47A6-BECC-DD998DCD84F6}"/>
              </a:ext>
            </a:extLst>
          </p:cNvPr>
          <p:cNvCxnSpPr>
            <a:cxnSpLocks/>
          </p:cNvCxnSpPr>
          <p:nvPr/>
        </p:nvCxnSpPr>
        <p:spPr>
          <a:xfrm>
            <a:off x="731520" y="2113200"/>
            <a:ext cx="407963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رابط مستقيم 27">
            <a:extLst>
              <a:ext uri="{FF2B5EF4-FFF2-40B4-BE49-F238E27FC236}">
                <a16:creationId xmlns:a16="http://schemas.microsoft.com/office/drawing/2014/main" id="{07FF203F-9EF0-424E-AB91-BA28201DD178}"/>
              </a:ext>
            </a:extLst>
          </p:cNvPr>
          <p:cNvCxnSpPr>
            <a:cxnSpLocks/>
          </p:cNvCxnSpPr>
          <p:nvPr/>
        </p:nvCxnSpPr>
        <p:spPr>
          <a:xfrm>
            <a:off x="2370385" y="2099834"/>
            <a:ext cx="541627" cy="0"/>
          </a:xfrm>
          <a:prstGeom prst="line">
            <a:avLst/>
          </a:prstGeom>
          <a:ln w="28575">
            <a:solidFill>
              <a:srgbClr val="0066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8D106049-0BB7-4DC1-A75F-CF74ACCA90B3}"/>
              </a:ext>
            </a:extLst>
          </p:cNvPr>
          <p:cNvSpPr txBox="1"/>
          <p:nvPr/>
        </p:nvSpPr>
        <p:spPr>
          <a:xfrm>
            <a:off x="7562774" y="3429000"/>
            <a:ext cx="28895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Name of Places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359E3CD-0665-40F9-B36E-41932668242C}"/>
              </a:ext>
            </a:extLst>
          </p:cNvPr>
          <p:cNvSpPr txBox="1"/>
          <p:nvPr/>
        </p:nvSpPr>
        <p:spPr>
          <a:xfrm>
            <a:off x="2492713" y="1882607"/>
            <a:ext cx="407964" cy="219571"/>
          </a:xfrm>
          <a:prstGeom prst="rect">
            <a:avLst/>
          </a:prstGeom>
          <a:noFill/>
          <a:ln w="38100">
            <a:solidFill>
              <a:srgbClr val="E6AC1C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FFC423E-A8C4-413C-9E5A-23DEB3862737}"/>
              </a:ext>
            </a:extLst>
          </p:cNvPr>
          <p:cNvSpPr txBox="1"/>
          <p:nvPr/>
        </p:nvSpPr>
        <p:spPr>
          <a:xfrm>
            <a:off x="1625278" y="2099835"/>
            <a:ext cx="541627" cy="219570"/>
          </a:xfrm>
          <a:prstGeom prst="rect">
            <a:avLst/>
          </a:prstGeom>
          <a:noFill/>
          <a:ln w="38100">
            <a:solidFill>
              <a:srgbClr val="E6AC1C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ACB79E3-CA4A-4E57-9382-B809275218FC}"/>
              </a:ext>
            </a:extLst>
          </p:cNvPr>
          <p:cNvSpPr txBox="1"/>
          <p:nvPr/>
        </p:nvSpPr>
        <p:spPr>
          <a:xfrm>
            <a:off x="3190670" y="2099834"/>
            <a:ext cx="658930" cy="219559"/>
          </a:xfrm>
          <a:prstGeom prst="rect">
            <a:avLst/>
          </a:prstGeom>
          <a:noFill/>
          <a:ln w="38100">
            <a:solidFill>
              <a:srgbClr val="E6AC1C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E1CF37B-ECEE-4D3D-8298-9167738D5E30}"/>
              </a:ext>
            </a:extLst>
          </p:cNvPr>
          <p:cNvSpPr txBox="1"/>
          <p:nvPr/>
        </p:nvSpPr>
        <p:spPr>
          <a:xfrm>
            <a:off x="1867955" y="2739096"/>
            <a:ext cx="488362" cy="219569"/>
          </a:xfrm>
          <a:prstGeom prst="rect">
            <a:avLst/>
          </a:prstGeom>
          <a:noFill/>
          <a:ln w="38100">
            <a:solidFill>
              <a:srgbClr val="E6AC1C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BCE9898-7CC1-4C7D-BF64-D0CB5720DC83}"/>
              </a:ext>
            </a:extLst>
          </p:cNvPr>
          <p:cNvSpPr txBox="1"/>
          <p:nvPr/>
        </p:nvSpPr>
        <p:spPr>
          <a:xfrm>
            <a:off x="7562773" y="4298852"/>
            <a:ext cx="3101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  <a:latin typeface="Comic Sans MS" panose="030F0702030302020204" pitchFamily="66" charset="0"/>
              </a:rPr>
              <a:t>Where was Hans born 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0A24FFB-042E-42CA-A3A1-20538CEFCAD6}"/>
              </a:ext>
            </a:extLst>
          </p:cNvPr>
          <p:cNvSpPr txBox="1"/>
          <p:nvPr/>
        </p:nvSpPr>
        <p:spPr>
          <a:xfrm>
            <a:off x="7562773" y="4968649"/>
            <a:ext cx="31013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Berlin</a:t>
            </a:r>
          </a:p>
        </p:txBody>
      </p:sp>
    </p:spTree>
    <p:extLst>
      <p:ext uri="{BB962C8B-B14F-4D97-AF65-F5344CB8AC3E}">
        <p14:creationId xmlns:p14="http://schemas.microsoft.com/office/powerpoint/2010/main" val="76670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6" grpId="0"/>
      <p:bldP spid="7" grpId="0"/>
      <p:bldP spid="16" grpId="0"/>
      <p:bldP spid="17" grpId="0" animBg="1"/>
      <p:bldP spid="18" grpId="0" animBg="1"/>
      <p:bldP spid="19" grpId="0" animBg="1"/>
      <p:bldP spid="20" grpId="0" animBg="1"/>
      <p:bldP spid="21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5D9D6D3-D44E-4CE3-AD3B-7843D62C80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341" y="317789"/>
            <a:ext cx="7240058" cy="177943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734CF00-A6B5-470E-AEF7-38324700C3B0}"/>
              </a:ext>
            </a:extLst>
          </p:cNvPr>
          <p:cNvSpPr txBox="1"/>
          <p:nvPr/>
        </p:nvSpPr>
        <p:spPr>
          <a:xfrm>
            <a:off x="365341" y="2492857"/>
            <a:ext cx="1118381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3000" b="1" dirty="0">
                <a:highlight>
                  <a:srgbClr val="FFFF00"/>
                </a:highlight>
                <a:latin typeface="Comic Sans MS" panose="030F0702030302020204" pitchFamily="66" charset="0"/>
              </a:rPr>
              <a:t> </a:t>
            </a:r>
            <a:r>
              <a:rPr lang="en-US" sz="3000" dirty="0">
                <a:highlight>
                  <a:srgbClr val="FFFF00"/>
                </a:highlight>
                <a:latin typeface="Comic Sans MS" panose="030F0702030302020204" pitchFamily="66" charset="0"/>
              </a:rPr>
              <a:t>Did he pass his driving test ? ‘ Yes, he did; </a:t>
            </a:r>
            <a:r>
              <a:rPr lang="en-US" sz="3000" dirty="0">
                <a:solidFill>
                  <a:srgbClr val="0000FF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in fact, </a:t>
            </a:r>
            <a:r>
              <a:rPr lang="en-US" sz="3000" dirty="0">
                <a:highlight>
                  <a:srgbClr val="FFFF00"/>
                </a:highlight>
                <a:latin typeface="Comic Sans MS" panose="030F0702030302020204" pitchFamily="66" charset="0"/>
              </a:rPr>
              <a:t>he’s was now taking an advanced driving test .</a:t>
            </a:r>
            <a:br>
              <a:rPr lang="en-US" sz="3000" dirty="0">
                <a:highlight>
                  <a:srgbClr val="FFFF00"/>
                </a:highlight>
                <a:latin typeface="Comic Sans MS" panose="030F0702030302020204" pitchFamily="66" charset="0"/>
              </a:rPr>
            </a:br>
            <a:endParaRPr lang="en-US" sz="3000" dirty="0">
              <a:highlight>
                <a:srgbClr val="FFFF00"/>
              </a:highlight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7A9468F-BC84-4706-9727-5C3161127A84}"/>
              </a:ext>
            </a:extLst>
          </p:cNvPr>
          <p:cNvSpPr txBox="1"/>
          <p:nvPr/>
        </p:nvSpPr>
        <p:spPr>
          <a:xfrm>
            <a:off x="250454" y="3765657"/>
            <a:ext cx="11183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3000" b="1" dirty="0">
                <a:highlight>
                  <a:srgbClr val="FFFF00"/>
                </a:highlight>
                <a:latin typeface="Comic Sans MS" panose="030F0702030302020204" pitchFamily="66" charset="0"/>
              </a:rPr>
              <a:t> </a:t>
            </a:r>
            <a:r>
              <a:rPr lang="en-US" sz="3000" dirty="0">
                <a:highlight>
                  <a:srgbClr val="FFFF00"/>
                </a:highlight>
                <a:latin typeface="Comic Sans MS" panose="030F0702030302020204" pitchFamily="66" charset="0"/>
              </a:rPr>
              <a:t>Oh, </a:t>
            </a:r>
            <a:r>
              <a:rPr lang="en-US" sz="3000" dirty="0">
                <a:solidFill>
                  <a:srgbClr val="0000FF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by the way</a:t>
            </a:r>
            <a:r>
              <a:rPr lang="en-US" sz="3000" dirty="0">
                <a:highlight>
                  <a:srgbClr val="FFFF00"/>
                </a:highlight>
                <a:latin typeface="Comic Sans MS" panose="030F0702030302020204" pitchFamily="66" charset="0"/>
              </a:rPr>
              <a:t>, my name’s Salman 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E89B9CE-80B1-47C5-91FA-06A553881748}"/>
              </a:ext>
            </a:extLst>
          </p:cNvPr>
          <p:cNvSpPr txBox="1"/>
          <p:nvPr/>
        </p:nvSpPr>
        <p:spPr>
          <a:xfrm>
            <a:off x="365340" y="4688986"/>
            <a:ext cx="111838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sz="3000" b="1" dirty="0">
                <a:highlight>
                  <a:srgbClr val="FFFF00"/>
                </a:highlight>
                <a:latin typeface="Comic Sans MS" panose="030F0702030302020204" pitchFamily="66" charset="0"/>
              </a:rPr>
              <a:t> </a:t>
            </a:r>
            <a:r>
              <a:rPr lang="en-US" sz="3000" dirty="0">
                <a:highlight>
                  <a:srgbClr val="FFFF00"/>
                </a:highlight>
                <a:latin typeface="Comic Sans MS" panose="030F0702030302020204" pitchFamily="66" charset="0"/>
              </a:rPr>
              <a:t>It’s no surprise she’s leaving – she never really </a:t>
            </a:r>
            <a:r>
              <a:rPr lang="en-US" sz="3000" dirty="0">
                <a:solidFill>
                  <a:srgbClr val="0000FF"/>
                </a:solidFill>
                <a:highlight>
                  <a:srgbClr val="FFFF00"/>
                </a:highlight>
                <a:latin typeface="Comic Sans MS" panose="030F0702030302020204" pitchFamily="66" charset="0"/>
              </a:rPr>
              <a:t>fitted in</a:t>
            </a:r>
          </a:p>
        </p:txBody>
      </p:sp>
    </p:spTree>
    <p:extLst>
      <p:ext uri="{BB962C8B-B14F-4D97-AF65-F5344CB8AC3E}">
        <p14:creationId xmlns:p14="http://schemas.microsoft.com/office/powerpoint/2010/main" val="376897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person, screenshot&#10;&#10;Description automatically generated">
            <a:extLst>
              <a:ext uri="{FF2B5EF4-FFF2-40B4-BE49-F238E27FC236}">
                <a16:creationId xmlns:a16="http://schemas.microsoft.com/office/drawing/2014/main" id="{68A9B3A7-1359-48A7-84C8-15255B07B7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38" y="427703"/>
            <a:ext cx="4405535" cy="390832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4504AD-27C9-455F-B244-15C5F1D02A98}"/>
              </a:ext>
            </a:extLst>
          </p:cNvPr>
          <p:cNvSpPr txBox="1"/>
          <p:nvPr/>
        </p:nvSpPr>
        <p:spPr>
          <a:xfrm>
            <a:off x="4767805" y="569844"/>
            <a:ext cx="7194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1-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They are from Leipzig, Germany.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01370F1-D0A0-4FDA-BEC6-697FFE4D5E95}"/>
              </a:ext>
            </a:extLst>
          </p:cNvPr>
          <p:cNvSpPr txBox="1"/>
          <p:nvPr/>
        </p:nvSpPr>
        <p:spPr>
          <a:xfrm>
            <a:off x="4767800" y="1292312"/>
            <a:ext cx="7194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</a:p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2-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His family has been in the western part of Germany since soon after the reunification.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F2284A-CE9C-42DB-ACF0-FC576B3CAE6D}"/>
              </a:ext>
            </a:extLst>
          </p:cNvPr>
          <p:cNvSpPr txBox="1"/>
          <p:nvPr/>
        </p:nvSpPr>
        <p:spPr>
          <a:xfrm>
            <a:off x="4767801" y="2140948"/>
            <a:ext cx="7194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3-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No, he hasn’t 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75C3C8-6C5E-4A68-8968-841DEF699E1B}"/>
              </a:ext>
            </a:extLst>
          </p:cNvPr>
          <p:cNvSpPr txBox="1"/>
          <p:nvPr/>
        </p:nvSpPr>
        <p:spPr>
          <a:xfrm>
            <a:off x="4767800" y="2712585"/>
            <a:ext cx="7194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4-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He’s allowed to work legally in Germany because his grandparents were from Germany.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27193E8-D1B5-413E-B693-9296761E8922}"/>
              </a:ext>
            </a:extLst>
          </p:cNvPr>
          <p:cNvSpPr txBox="1"/>
          <p:nvPr/>
        </p:nvSpPr>
        <p:spPr>
          <a:xfrm>
            <a:off x="4767800" y="3712052"/>
            <a:ext cx="5992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  <a:latin typeface="Comic Sans MS" panose="030F0702030302020204" pitchFamily="66" charset="0"/>
              </a:rPr>
              <a:t>5-</a:t>
            </a:r>
            <a:r>
              <a:rPr lang="en-US" dirty="0">
                <a:latin typeface="Comic Sans MS" panose="030F0702030302020204" pitchFamily="66" charset="0"/>
              </a:rPr>
              <a:t> </a:t>
            </a:r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No, he isn’t. He is happy in Germany. </a:t>
            </a:r>
          </a:p>
        </p:txBody>
      </p:sp>
    </p:spTree>
    <p:extLst>
      <p:ext uri="{BB962C8B-B14F-4D97-AF65-F5344CB8AC3E}">
        <p14:creationId xmlns:p14="http://schemas.microsoft.com/office/powerpoint/2010/main" val="359263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C9C03409-F010-4B8D-B4F2-D82603EB3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310" y="468558"/>
            <a:ext cx="4934342" cy="36828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477655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 descr="صورة تحتوي على نص&#10;&#10;تم إنشاء الوصف تلقائياً">
            <a:extLst>
              <a:ext uri="{FF2B5EF4-FFF2-40B4-BE49-F238E27FC236}">
                <a16:creationId xmlns:a16="http://schemas.microsoft.com/office/drawing/2014/main" id="{D95DE438-9ABE-4E2F-9C6D-B0F51F81E2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764704"/>
            <a:ext cx="7620000" cy="285750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51C940F0-891D-48D9-A7EC-F2927B02FAC2}"/>
              </a:ext>
            </a:extLst>
          </p:cNvPr>
          <p:cNvSpPr txBox="1"/>
          <p:nvPr/>
        </p:nvSpPr>
        <p:spPr>
          <a:xfrm>
            <a:off x="119336" y="4077072"/>
            <a:ext cx="119533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6000" dirty="0">
                <a:latin typeface="Algerian" panose="04020705040A02060702" pitchFamily="82" charset="0"/>
              </a:rPr>
              <a:t>Workbook   P. 4   </a:t>
            </a:r>
            <a:r>
              <a:rPr lang="en-US" sz="6000" dirty="0">
                <a:solidFill>
                  <a:srgbClr val="008000"/>
                </a:solidFill>
                <a:latin typeface="Algerian" panose="04020705040A02060702" pitchFamily="82" charset="0"/>
              </a:rPr>
              <a:t>(</a:t>
            </a:r>
            <a:r>
              <a:rPr lang="en-US" sz="6000" dirty="0">
                <a:latin typeface="Algerian" panose="04020705040A02060702" pitchFamily="82" charset="0"/>
              </a:rPr>
              <a:t>  H  </a:t>
            </a:r>
            <a:r>
              <a:rPr lang="en-US" sz="6000" dirty="0">
                <a:solidFill>
                  <a:srgbClr val="008000"/>
                </a:solidFill>
                <a:latin typeface="Algerian" panose="04020705040A02060702" pitchFamily="82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306252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EA80B2F-7392-48F9-8BD4-E7E30EFF551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898" y="265470"/>
            <a:ext cx="4989912" cy="6209419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1514E27-D647-4357-8A2B-15647BE5B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148026" y="1385427"/>
            <a:ext cx="6730503" cy="3565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5374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birthday, cake, indoor, made&#10;&#10;Description automatically generated">
            <a:extLst>
              <a:ext uri="{FF2B5EF4-FFF2-40B4-BE49-F238E27FC236}">
                <a16:creationId xmlns:a16="http://schemas.microsoft.com/office/drawing/2014/main" id="{6B634554-2920-4479-B969-F871BAE1BA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174" y="2157602"/>
            <a:ext cx="8136904" cy="3692246"/>
          </a:xfrm>
          <a:ln w="28575">
            <a:solidFill>
              <a:schemeClr val="accent4">
                <a:lumMod val="75000"/>
              </a:schemeClr>
            </a:solidFill>
          </a:ln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4095769D-C185-46DC-825F-9CDCEC8F61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635" y="498821"/>
            <a:ext cx="7513982" cy="1557337"/>
          </a:xfrm>
          <a:prstGeom prst="rect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778074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وان 2">
            <a:extLst>
              <a:ext uri="{FF2B5EF4-FFF2-40B4-BE49-F238E27FC236}">
                <a16:creationId xmlns:a16="http://schemas.microsoft.com/office/drawing/2014/main" id="{20645086-89BC-46F8-9754-AA06797E46EE}"/>
              </a:ext>
            </a:extLst>
          </p:cNvPr>
          <p:cNvSpPr txBox="1">
            <a:spLocks/>
          </p:cNvSpPr>
          <p:nvPr/>
        </p:nvSpPr>
        <p:spPr>
          <a:xfrm>
            <a:off x="194873" y="190950"/>
            <a:ext cx="6445770" cy="1024851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C00000"/>
                </a:solidFill>
              </a:rPr>
              <a:t>Lesson Objectives</a:t>
            </a:r>
            <a:endParaRPr lang="ar-SA" sz="6600" b="1" dirty="0">
              <a:solidFill>
                <a:srgbClr val="C00000"/>
              </a:solidFill>
            </a:endParaRPr>
          </a:p>
        </p:txBody>
      </p:sp>
      <p:sp>
        <p:nvSpPr>
          <p:cNvPr id="7" name="عنصر نائب للمحتوى 3">
            <a:extLst>
              <a:ext uri="{FF2B5EF4-FFF2-40B4-BE49-F238E27FC236}">
                <a16:creationId xmlns:a16="http://schemas.microsoft.com/office/drawing/2014/main" id="{B8348F23-02E3-4144-9A79-207E9D3A86D6}"/>
              </a:ext>
            </a:extLst>
          </p:cNvPr>
          <p:cNvSpPr txBox="1">
            <a:spLocks/>
          </p:cNvSpPr>
          <p:nvPr/>
        </p:nvSpPr>
        <p:spPr>
          <a:xfrm>
            <a:off x="194873" y="1215801"/>
            <a:ext cx="11535177" cy="46903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  <a:latin typeface="STC-Regular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336600"/>
                </a:solidFill>
                <a:latin typeface="Comic Sans MS" panose="030F0702030302020204" pitchFamily="66" charset="0"/>
              </a:rPr>
              <a:t>The students will be able to :</a:t>
            </a:r>
          </a:p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Give a clear introduction about a person .</a:t>
            </a:r>
          </a:p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Recognize some new vocabulary .</a:t>
            </a:r>
          </a:p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Use stress in a sentence correctly .</a:t>
            </a:r>
          </a:p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Answer questions on a listening text</a:t>
            </a:r>
            <a:r>
              <a:rPr lang="en-US" sz="4400" dirty="0">
                <a:solidFill>
                  <a:srgbClr val="0000FF"/>
                </a:solidFill>
                <a:latin typeface="Comic Sans MS" panose="030F0702030302020204" pitchFamily="66" charset="0"/>
              </a:rPr>
              <a:t>.</a:t>
            </a:r>
          </a:p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Answer questions on a conversation.</a:t>
            </a:r>
          </a:p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Use real talk in a conversation .</a:t>
            </a:r>
          </a:p>
          <a:p>
            <a:endParaRPr lang="en-US" dirty="0"/>
          </a:p>
          <a:p>
            <a:endParaRPr lang="en-US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endParaRPr lang="en-US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endParaRPr lang="en-US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endParaRPr lang="en-US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32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4" descr="CounterPath targets SMB with Stretto | Comms Business">
            <a:extLst>
              <a:ext uri="{FF2B5EF4-FFF2-40B4-BE49-F238E27FC236}">
                <a16:creationId xmlns:a16="http://schemas.microsoft.com/office/drawing/2014/main" id="{9984F649-826A-440C-979C-CF9CC55FAF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66000" y1="28400" x2="66000" y2="28400"/>
                        <a14:backgroundMark x1="60400" y1="44400" x2="60400" y2="44400"/>
                        <a14:backgroundMark x1="32000" y1="45000" x2="32000" y2="4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0397" y="179096"/>
            <a:ext cx="3646487" cy="25743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61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ربع نص 4">
            <a:extLst>
              <a:ext uri="{FF2B5EF4-FFF2-40B4-BE49-F238E27FC236}">
                <a16:creationId xmlns:a16="http://schemas.microsoft.com/office/drawing/2014/main" id="{835A26BD-0AF0-44ED-90DA-585974257276}"/>
              </a:ext>
            </a:extLst>
          </p:cNvPr>
          <p:cNvSpPr txBox="1"/>
          <p:nvPr/>
        </p:nvSpPr>
        <p:spPr>
          <a:xfrm>
            <a:off x="359764" y="-5564"/>
            <a:ext cx="8381669" cy="8338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/>
              <a:t>Open your </a:t>
            </a:r>
            <a:r>
              <a:rPr lang="en-US" sz="3600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Student’s book </a:t>
            </a:r>
            <a:r>
              <a:rPr lang="en-US" sz="3600" dirty="0"/>
              <a:t>at page: </a:t>
            </a:r>
            <a:r>
              <a:rPr lang="en-US" sz="3600" dirty="0">
                <a:solidFill>
                  <a:srgbClr val="FF0000"/>
                </a:solidFill>
              </a:rPr>
              <a:t>10                             </a:t>
            </a:r>
            <a:endParaRPr lang="ar-SA" sz="3600" dirty="0">
              <a:solidFill>
                <a:srgbClr val="FF0000"/>
              </a:solidFill>
            </a:endParaRPr>
          </a:p>
        </p:txBody>
      </p:sp>
      <p:pic>
        <p:nvPicPr>
          <p:cNvPr id="7" name="Picture 2" descr="Free Download Open Book Clip Art Clipart Book Clip - Book Clipart Png Black  And White, Cliparts &amp; Cartoons - Jing.fm">
            <a:extLst>
              <a:ext uri="{FF2B5EF4-FFF2-40B4-BE49-F238E27FC236}">
                <a16:creationId xmlns:a16="http://schemas.microsoft.com/office/drawing/2014/main" id="{8434C7F3-84DA-4D1B-BB57-5D12B1EFDF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179" b="92500" l="2907" r="981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7751" y="3013118"/>
            <a:ext cx="2422815" cy="292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صورة 2" descr="صورة تحتوي على نص, علامة&#10;&#10;تم إنشاء الوصف تلقائياً">
            <a:extLst>
              <a:ext uri="{FF2B5EF4-FFF2-40B4-BE49-F238E27FC236}">
                <a16:creationId xmlns:a16="http://schemas.microsoft.com/office/drawing/2014/main" id="{E26FE58F-F708-4642-B38D-8559C2C50E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764" y="828319"/>
            <a:ext cx="8381669" cy="5351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134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3C763F-E022-4F9A-89A7-207A90BAAB89}"/>
              </a:ext>
            </a:extLst>
          </p:cNvPr>
          <p:cNvSpPr txBox="1"/>
          <p:nvPr/>
        </p:nvSpPr>
        <p:spPr>
          <a:xfrm>
            <a:off x="28134" y="563881"/>
            <a:ext cx="1216386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rgbClr val="C00000"/>
                </a:solidFill>
                <a:latin typeface="Comic Sans MS" panose="030F0702030302020204" pitchFamily="66" charset="0"/>
              </a:rPr>
              <a:t>If you’re going to describe a person , we have many things to know 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E6B009-DD7F-4F86-9FDD-E6C5EF576905}"/>
              </a:ext>
            </a:extLst>
          </p:cNvPr>
          <p:cNvSpPr txBox="1"/>
          <p:nvPr/>
        </p:nvSpPr>
        <p:spPr>
          <a:xfrm>
            <a:off x="313850" y="1534552"/>
            <a:ext cx="1951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Name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9DB1432-4613-4A29-BFBC-C0728299A88D}"/>
              </a:ext>
            </a:extLst>
          </p:cNvPr>
          <p:cNvSpPr txBox="1"/>
          <p:nvPr/>
        </p:nvSpPr>
        <p:spPr>
          <a:xfrm>
            <a:off x="4025377" y="1534552"/>
            <a:ext cx="1951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Age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148A2B-CC93-43C5-A038-18FCDC3526A0}"/>
              </a:ext>
            </a:extLst>
          </p:cNvPr>
          <p:cNvSpPr txBox="1"/>
          <p:nvPr/>
        </p:nvSpPr>
        <p:spPr>
          <a:xfrm>
            <a:off x="8735709" y="1534552"/>
            <a:ext cx="1951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Place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193202D-CA36-430C-A520-D4B11E3B00BE}"/>
              </a:ext>
            </a:extLst>
          </p:cNvPr>
          <p:cNvSpPr txBox="1"/>
          <p:nvPr/>
        </p:nvSpPr>
        <p:spPr>
          <a:xfrm>
            <a:off x="152072" y="3167390"/>
            <a:ext cx="211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Interest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FBA139-C000-4ABF-BDFF-0F5B303C8019}"/>
              </a:ext>
            </a:extLst>
          </p:cNvPr>
          <p:cNvSpPr txBox="1"/>
          <p:nvPr/>
        </p:nvSpPr>
        <p:spPr>
          <a:xfrm>
            <a:off x="3863599" y="3167390"/>
            <a:ext cx="211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Background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9B7F26-2298-4DB1-BBF2-197D9DC7EE20}"/>
              </a:ext>
            </a:extLst>
          </p:cNvPr>
          <p:cNvSpPr txBox="1"/>
          <p:nvPr/>
        </p:nvSpPr>
        <p:spPr>
          <a:xfrm>
            <a:off x="8376984" y="3167390"/>
            <a:ext cx="211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Grow Up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328065D-92BA-4FD1-8DA9-022CA71212CB}"/>
              </a:ext>
            </a:extLst>
          </p:cNvPr>
          <p:cNvSpPr txBox="1"/>
          <p:nvPr/>
        </p:nvSpPr>
        <p:spPr>
          <a:xfrm>
            <a:off x="5000901" y="4403003"/>
            <a:ext cx="21128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Comic Sans MS" panose="030F0702030302020204" pitchFamily="66" charset="0"/>
              </a:rPr>
              <a:t>Family</a:t>
            </a:r>
          </a:p>
        </p:txBody>
      </p:sp>
    </p:spTree>
    <p:extLst>
      <p:ext uri="{BB962C8B-B14F-4D97-AF65-F5344CB8AC3E}">
        <p14:creationId xmlns:p14="http://schemas.microsoft.com/office/powerpoint/2010/main" val="100647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20D24201-EF44-4806-93B6-2B09663F01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2018" y="656219"/>
            <a:ext cx="6134813" cy="304006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00563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G Bk 1 F-SA_'16_1-09">
            <a:hlinkClick r:id="" action="ppaction://media"/>
            <a:extLst>
              <a:ext uri="{FF2B5EF4-FFF2-40B4-BE49-F238E27FC236}">
                <a16:creationId xmlns:a16="http://schemas.microsoft.com/office/drawing/2014/main" id="{020E1343-DE5B-46D4-A084-EBE101D7EA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18230" y="212187"/>
            <a:ext cx="1391530" cy="1391530"/>
          </a:xfrm>
          <a:prstGeom prst="rect">
            <a:avLst/>
          </a:prstGeom>
        </p:spPr>
      </p:pic>
      <p:pic>
        <p:nvPicPr>
          <p:cNvPr id="13" name="Picture 12" descr="A picture containing text, outdoor, white, black&#10;&#10;Description automatically generated">
            <a:extLst>
              <a:ext uri="{FF2B5EF4-FFF2-40B4-BE49-F238E27FC236}">
                <a16:creationId xmlns:a16="http://schemas.microsoft.com/office/drawing/2014/main" id="{5DE0D1D8-8308-4586-A2D5-A058ED3462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41" y="212187"/>
            <a:ext cx="4097575" cy="56657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4AEAEC2-4AAD-46E7-8381-CF437BA4735E}"/>
              </a:ext>
            </a:extLst>
          </p:cNvPr>
          <p:cNvSpPr txBox="1"/>
          <p:nvPr/>
        </p:nvSpPr>
        <p:spPr>
          <a:xfrm>
            <a:off x="4761588" y="1723878"/>
            <a:ext cx="694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Where did people emigrate from ?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D87B0A-F71F-486C-9689-12BEE44FBFA0}"/>
              </a:ext>
            </a:extLst>
          </p:cNvPr>
          <p:cNvSpPr txBox="1"/>
          <p:nvPr/>
        </p:nvSpPr>
        <p:spPr>
          <a:xfrm>
            <a:off x="4994488" y="2525753"/>
            <a:ext cx="694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Why did they emigrate from 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F77D574-A1FC-4CEF-8698-D76D2C413400}"/>
              </a:ext>
            </a:extLst>
          </p:cNvPr>
          <p:cNvSpPr txBox="1"/>
          <p:nvPr/>
        </p:nvSpPr>
        <p:spPr>
          <a:xfrm>
            <a:off x="4994488" y="3285808"/>
            <a:ext cx="694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Why did they emigrate from 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41B799-37A5-4593-AD81-7BEA7E418957}"/>
              </a:ext>
            </a:extLst>
          </p:cNvPr>
          <p:cNvSpPr txBox="1"/>
          <p:nvPr/>
        </p:nvSpPr>
        <p:spPr>
          <a:xfrm>
            <a:off x="4994487" y="4045863"/>
            <a:ext cx="694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What was at Ellis Island ?</a:t>
            </a:r>
          </a:p>
        </p:txBody>
      </p:sp>
    </p:spTree>
    <p:extLst>
      <p:ext uri="{BB962C8B-B14F-4D97-AF65-F5344CB8AC3E}">
        <p14:creationId xmlns:p14="http://schemas.microsoft.com/office/powerpoint/2010/main" val="852686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408C80C6-122F-49A9-B0B5-3EA3AE27C8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0" y="415661"/>
            <a:ext cx="5613760" cy="45522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MG Bk 1 F-SA_'16_1-09">
            <a:hlinkClick r:id="" action="ppaction://media"/>
            <a:extLst>
              <a:ext uri="{FF2B5EF4-FFF2-40B4-BE49-F238E27FC236}">
                <a16:creationId xmlns:a16="http://schemas.microsoft.com/office/drawing/2014/main" id="{020E1343-DE5B-46D4-A084-EBE101D7EA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18230" y="212187"/>
            <a:ext cx="1391530" cy="1391530"/>
          </a:xfrm>
          <a:prstGeom prst="rect">
            <a:avLst/>
          </a:prstGeom>
        </p:spPr>
      </p:pic>
      <p:pic>
        <p:nvPicPr>
          <p:cNvPr id="13" name="Picture 12" descr="A picture containing text, outdoor, white, black&#10;&#10;Description automatically generated">
            <a:extLst>
              <a:ext uri="{FF2B5EF4-FFF2-40B4-BE49-F238E27FC236}">
                <a16:creationId xmlns:a16="http://schemas.microsoft.com/office/drawing/2014/main" id="{5DE0D1D8-8308-4586-A2D5-A058ED3462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247" y="415661"/>
            <a:ext cx="3316810" cy="566579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562719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 with medium confidence">
            <a:extLst>
              <a:ext uri="{FF2B5EF4-FFF2-40B4-BE49-F238E27FC236}">
                <a16:creationId xmlns:a16="http://schemas.microsoft.com/office/drawing/2014/main" id="{408C80C6-122F-49A9-B0B5-3EA3AE27C8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0" y="415661"/>
            <a:ext cx="5613760" cy="455228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MG Bk 1 F-SA_'16_1-09">
            <a:hlinkClick r:id="" action="ppaction://media"/>
            <a:extLst>
              <a:ext uri="{FF2B5EF4-FFF2-40B4-BE49-F238E27FC236}">
                <a16:creationId xmlns:a16="http://schemas.microsoft.com/office/drawing/2014/main" id="{020E1343-DE5B-46D4-A084-EBE101D7EA0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318230" y="212187"/>
            <a:ext cx="1391530" cy="139153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0754532-3B48-4C3C-958B-7F8B5D2B0F4B}"/>
              </a:ext>
            </a:extLst>
          </p:cNvPr>
          <p:cNvSpPr txBox="1"/>
          <p:nvPr/>
        </p:nvSpPr>
        <p:spPr>
          <a:xfrm>
            <a:off x="1177506" y="1737322"/>
            <a:ext cx="718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true</a:t>
            </a:r>
            <a:endParaRPr lang="en-US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D166F07-3F17-4F26-B34C-4EE231008841}"/>
              </a:ext>
            </a:extLst>
          </p:cNvPr>
          <p:cNvSpPr txBox="1"/>
          <p:nvPr/>
        </p:nvSpPr>
        <p:spPr>
          <a:xfrm>
            <a:off x="1205641" y="2249491"/>
            <a:ext cx="848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false</a:t>
            </a:r>
            <a:endParaRPr lang="en-US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EC27BC-CA34-4D78-8D26-A02821726109}"/>
              </a:ext>
            </a:extLst>
          </p:cNvPr>
          <p:cNvSpPr txBox="1"/>
          <p:nvPr/>
        </p:nvSpPr>
        <p:spPr>
          <a:xfrm>
            <a:off x="1223305" y="2938700"/>
            <a:ext cx="718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true</a:t>
            </a:r>
            <a:endParaRPr lang="en-US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7EF064-927F-4001-893C-7DB9AA376F5D}"/>
              </a:ext>
            </a:extLst>
          </p:cNvPr>
          <p:cNvSpPr txBox="1"/>
          <p:nvPr/>
        </p:nvSpPr>
        <p:spPr>
          <a:xfrm>
            <a:off x="1181101" y="3217357"/>
            <a:ext cx="8482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 panose="030F0702030302020204" pitchFamily="66" charset="0"/>
              </a:rPr>
              <a:t>false</a:t>
            </a:r>
            <a:endParaRPr lang="en-US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9320ADD-A644-4D3A-8B1D-7E9CF22CB943}"/>
              </a:ext>
            </a:extLst>
          </p:cNvPr>
          <p:cNvSpPr txBox="1"/>
          <p:nvPr/>
        </p:nvSpPr>
        <p:spPr>
          <a:xfrm>
            <a:off x="1215978" y="3647459"/>
            <a:ext cx="718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true</a:t>
            </a:r>
            <a:endParaRPr lang="en-US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7FA3E98-3CD3-4DE8-AA16-5EB29DAFE8B1}"/>
              </a:ext>
            </a:extLst>
          </p:cNvPr>
          <p:cNvSpPr txBox="1"/>
          <p:nvPr/>
        </p:nvSpPr>
        <p:spPr>
          <a:xfrm>
            <a:off x="1204000" y="4150138"/>
            <a:ext cx="71803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mic Sans MS" panose="030F0702030302020204" pitchFamily="66" charset="0"/>
              </a:rPr>
              <a:t>true</a:t>
            </a:r>
            <a:endParaRPr lang="en-US" sz="28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80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5395</TotalTime>
  <Words>304</Words>
  <Application>Microsoft Office PowerPoint</Application>
  <PresentationFormat>Widescreen</PresentationFormat>
  <Paragraphs>68</Paragraphs>
  <Slides>18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Algerian</vt:lpstr>
      <vt:lpstr>Arial</vt:lpstr>
      <vt:lpstr>Calibri</vt:lpstr>
      <vt:lpstr>Calibri Light</vt:lpstr>
      <vt:lpstr>Comic Sans MS</vt:lpstr>
      <vt:lpstr>STC-Regular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يوسف اليزيدي</dc:creator>
  <cp:lastModifiedBy>يوسف اليزيدي</cp:lastModifiedBy>
  <cp:revision>142</cp:revision>
  <dcterms:created xsi:type="dcterms:W3CDTF">2020-10-17T20:30:41Z</dcterms:created>
  <dcterms:modified xsi:type="dcterms:W3CDTF">2021-08-29T11:52:45Z</dcterms:modified>
</cp:coreProperties>
</file>