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31.png"/><Relationship Id="rId7" Type="http://schemas.openxmlformats.org/officeDocument/2006/relationships/image" Target="../media/image25.png"/><Relationship Id="rId8" Type="http://schemas.openxmlformats.org/officeDocument/2006/relationships/image" Target="../media/image9.png"/><Relationship Id="rId9" Type="http://schemas.openxmlformats.org/officeDocument/2006/relationships/image" Target="../media/image12.png"/><Relationship Id="rId10" Type="http://schemas.openxmlformats.org/officeDocument/2006/relationships/image" Target="../media/image2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055.png" descr="IMG_30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033" y="7176737"/>
            <a:ext cx="4812967" cy="502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3062.png" descr="IMG_30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874000"/>
            <a:ext cx="6597699" cy="659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5267559"/>
            <a:ext cx="3818357" cy="381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الأستاذة/ مريم البقيلي"/>
          <p:cNvSpPr txBox="1"/>
          <p:nvPr/>
        </p:nvSpPr>
        <p:spPr>
          <a:xfrm>
            <a:off x="9806247" y="9085914"/>
            <a:ext cx="477150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الأستاذة/ مريم البقيلي </a:t>
            </a:r>
          </a:p>
        </p:txBody>
      </p:sp>
      <p:pic>
        <p:nvPicPr>
          <p:cNvPr id="132" name="IMG_3064.png" descr="IMG_3064.png"/>
          <p:cNvPicPr>
            <a:picLocks noChangeAspect="1"/>
          </p:cNvPicPr>
          <p:nvPr/>
        </p:nvPicPr>
        <p:blipFill>
          <a:blip r:embed="rId5">
            <a:alphaModFix amt="61415"/>
            <a:extLst/>
          </a:blip>
          <a:stretch>
            <a:fillRect/>
          </a:stretch>
        </p:blipFill>
        <p:spPr>
          <a:xfrm>
            <a:off x="17610577" y="3006533"/>
            <a:ext cx="3920912" cy="30328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استكشاف"/>
          <p:cNvGrpSpPr/>
          <p:nvPr/>
        </p:nvGrpSpPr>
        <p:grpSpPr>
          <a:xfrm>
            <a:off x="10045208" y="3491531"/>
            <a:ext cx="4293583" cy="1447801"/>
            <a:chOff x="0" y="0"/>
            <a:chExt cx="4293582" cy="1447800"/>
          </a:xfrm>
        </p:grpSpPr>
        <p:sp>
          <p:nvSpPr>
            <p:cNvPr id="134" name="استكشاف"/>
            <p:cNvSpPr txBox="1"/>
            <p:nvPr/>
          </p:nvSpPr>
          <p:spPr>
            <a:xfrm>
              <a:off x="215900" y="139700"/>
              <a:ext cx="3861783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pPr rtl="0">
                <a:defRPr/>
              </a:pPr>
              <a:r>
                <a:t>استكشاف  </a:t>
              </a:r>
            </a:p>
          </p:txBody>
        </p:sp>
        <p:pic>
          <p:nvPicPr>
            <p:cNvPr id="133" name="استكشاف استكشاف  " descr="استكشاف استكشاف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293583" cy="1447800"/>
            </a:xfrm>
            <a:prstGeom prst="rect">
              <a:avLst/>
            </a:prstGeom>
            <a:effectLst/>
          </p:spPr>
        </p:pic>
      </p:grpSp>
      <p:grpSp>
        <p:nvGrpSpPr>
          <p:cNvPr id="139" name="تجميع"/>
          <p:cNvGrpSpPr/>
          <p:nvPr/>
        </p:nvGrpSpPr>
        <p:grpSpPr>
          <a:xfrm>
            <a:off x="16332609" y="6123769"/>
            <a:ext cx="1322419" cy="1427405"/>
            <a:chOff x="-44450" y="-44449"/>
            <a:chExt cx="1322417" cy="1427404"/>
          </a:xfrm>
        </p:grpSpPr>
        <p:pic>
          <p:nvPicPr>
            <p:cNvPr id="136" name="بيضاوي بيضاوي" descr="بيضاوي بيضاوي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4450" y="-44450"/>
              <a:ext cx="1322418" cy="1427405"/>
            </a:xfrm>
            <a:prstGeom prst="rect">
              <a:avLst/>
            </a:prstGeom>
            <a:effectLst/>
          </p:spPr>
        </p:pic>
        <p:sp>
          <p:nvSpPr>
            <p:cNvPr id="138" name="٣"/>
            <p:cNvSpPr txBox="1"/>
            <p:nvPr/>
          </p:nvSpPr>
          <p:spPr>
            <a:xfrm>
              <a:off x="208346" y="113503"/>
              <a:ext cx="816826" cy="1266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0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40" name="الفصل"/>
          <p:cNvSpPr txBox="1"/>
          <p:nvPr/>
        </p:nvSpPr>
        <p:spPr>
          <a:xfrm>
            <a:off x="16247550" y="5431619"/>
            <a:ext cx="149253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sz="5000"/>
              <a:t>الفصل</a:t>
            </a:r>
            <a:r>
              <a:t> </a:t>
            </a:r>
          </a:p>
        </p:txBody>
      </p:sp>
      <p:grpSp>
        <p:nvGrpSpPr>
          <p:cNvPr id="143" name="تجميع"/>
          <p:cNvGrpSpPr/>
          <p:nvPr/>
        </p:nvGrpSpPr>
        <p:grpSpPr>
          <a:xfrm>
            <a:off x="6048911" y="3006533"/>
            <a:ext cx="12286178" cy="7702934"/>
            <a:chOff x="0" y="0"/>
            <a:chExt cx="12286176" cy="7702932"/>
          </a:xfrm>
        </p:grpSpPr>
        <p:pic>
          <p:nvPicPr>
            <p:cNvPr id="141" name="IMG_3053.png" descr="IMG_305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286177" cy="7702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ضرب الكسور العشرية في أعداد كلية"/>
            <p:cNvSpPr txBox="1"/>
            <p:nvPr/>
          </p:nvSpPr>
          <p:spPr>
            <a:xfrm>
              <a:off x="1989252" y="3112277"/>
              <a:ext cx="8307672" cy="1787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grpSp>
        <p:nvGrpSpPr>
          <p:cNvPr id="146" name="تجميع"/>
          <p:cNvGrpSpPr/>
          <p:nvPr/>
        </p:nvGrpSpPr>
        <p:grpSpPr>
          <a:xfrm>
            <a:off x="14744399" y="10292414"/>
            <a:ext cx="4109826" cy="797209"/>
            <a:chOff x="0" y="0"/>
            <a:chExt cx="4109825" cy="797208"/>
          </a:xfrm>
        </p:grpSpPr>
        <p:sp>
          <p:nvSpPr>
            <p:cNvPr id="144" name="@mariamalb8ailym"/>
            <p:cNvSpPr txBox="1"/>
            <p:nvPr/>
          </p:nvSpPr>
          <p:spPr>
            <a:xfrm>
              <a:off x="797208" y="148548"/>
              <a:ext cx="3312618" cy="50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@mariamalb8ailym </a:t>
              </a:r>
            </a:p>
          </p:txBody>
        </p:sp>
        <p:pic>
          <p:nvPicPr>
            <p:cNvPr id="145" name="IMG_3101.png" descr="IMG_3101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97209" cy="797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" name="تجميع"/>
          <p:cNvGrpSpPr/>
          <p:nvPr/>
        </p:nvGrpSpPr>
        <p:grpSpPr>
          <a:xfrm>
            <a:off x="16332609" y="5994966"/>
            <a:ext cx="1322419" cy="1427405"/>
            <a:chOff x="-44450" y="-44449"/>
            <a:chExt cx="1322417" cy="1427404"/>
          </a:xfrm>
        </p:grpSpPr>
        <p:pic>
          <p:nvPicPr>
            <p:cNvPr id="147" name="بيضاوي بيضاوي" descr="بيضاوي بيضاوي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4450" y="-44450"/>
              <a:ext cx="1322418" cy="1427405"/>
            </a:xfrm>
            <a:prstGeom prst="rect">
              <a:avLst/>
            </a:prstGeom>
            <a:effectLst/>
          </p:spPr>
        </p:pic>
        <p:sp>
          <p:nvSpPr>
            <p:cNvPr id="149" name="٣"/>
            <p:cNvSpPr txBox="1"/>
            <p:nvPr/>
          </p:nvSpPr>
          <p:spPr>
            <a:xfrm>
              <a:off x="208346" y="113503"/>
              <a:ext cx="816826" cy="1266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0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51" name="الفصل"/>
          <p:cNvSpPr txBox="1"/>
          <p:nvPr/>
        </p:nvSpPr>
        <p:spPr>
          <a:xfrm>
            <a:off x="16247550" y="5267559"/>
            <a:ext cx="149253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sz="5000"/>
              <a:t>الفصل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3" name="تحلل النتائج"/>
          <p:cNvGrpSpPr/>
          <p:nvPr/>
        </p:nvGrpSpPr>
        <p:grpSpPr>
          <a:xfrm>
            <a:off x="15476833" y="3154566"/>
            <a:ext cx="5502664" cy="2437955"/>
            <a:chOff x="0" y="0"/>
            <a:chExt cx="5502662" cy="2437953"/>
          </a:xfrm>
        </p:grpSpPr>
        <p:sp>
          <p:nvSpPr>
            <p:cNvPr id="302" name="تحلل النتائج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تحلل النتائج        </a:t>
              </a:r>
            </a:p>
          </p:txBody>
        </p:sp>
        <p:pic>
          <p:nvPicPr>
            <p:cNvPr id="301" name="تحلل النتائج تحلل النتائج        " descr="تحلل النتائج تحلل النتائج     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grpSp>
        <p:nvGrpSpPr>
          <p:cNvPr id="306" name="تجميع"/>
          <p:cNvGrpSpPr/>
          <p:nvPr/>
        </p:nvGrpSpPr>
        <p:grpSpPr>
          <a:xfrm>
            <a:off x="7310990" y="-1525678"/>
            <a:ext cx="9762020" cy="6120390"/>
            <a:chOff x="0" y="0"/>
            <a:chExt cx="9762018" cy="6120388"/>
          </a:xfrm>
        </p:grpSpPr>
        <p:pic>
          <p:nvPicPr>
            <p:cNvPr id="304" name="IMG_3053.png" descr="IMG_305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762019" cy="612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ضرب الكسور العشرية في أعداد كلية"/>
            <p:cNvSpPr txBox="1"/>
            <p:nvPr/>
          </p:nvSpPr>
          <p:spPr>
            <a:xfrm>
              <a:off x="1580566" y="2472869"/>
              <a:ext cx="6600887" cy="142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pic>
        <p:nvPicPr>
          <p:cNvPr id="307" name="IMG_3990.png" descr="IMG_3990.png"/>
          <p:cNvPicPr>
            <a:picLocks noChangeAspect="1"/>
          </p:cNvPicPr>
          <p:nvPr/>
        </p:nvPicPr>
        <p:blipFill>
          <a:blip r:embed="rId7">
            <a:extLst/>
          </a:blip>
          <a:srcRect l="4562" t="82541" r="26232" b="5171"/>
          <a:stretch>
            <a:fillRect/>
          </a:stretch>
        </p:blipFill>
        <p:spPr>
          <a:xfrm>
            <a:off x="1949829" y="6027735"/>
            <a:ext cx="19474088" cy="4499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تجميع"/>
          <p:cNvGrpSpPr/>
          <p:nvPr/>
        </p:nvGrpSpPr>
        <p:grpSpPr>
          <a:xfrm>
            <a:off x="-1" y="-1242452"/>
            <a:ext cx="23208492" cy="16200904"/>
            <a:chOff x="0" y="0"/>
            <a:chExt cx="23208489" cy="16200902"/>
          </a:xfrm>
        </p:grpSpPr>
        <p:pic>
          <p:nvPicPr>
            <p:cNvPr id="313" name="IMG_3064.png" descr="IMG_3064.png"/>
            <p:cNvPicPr>
              <a:picLocks noChangeAspect="1"/>
            </p:cNvPicPr>
            <p:nvPr/>
          </p:nvPicPr>
          <p:blipFill>
            <a:blip r:embed="rId2">
              <a:alphaModFix amt="7534"/>
              <a:extLst/>
            </a:blip>
            <a:stretch>
              <a:fillRect/>
            </a:stretch>
          </p:blipFill>
          <p:spPr>
            <a:xfrm>
              <a:off x="1719736" y="0"/>
              <a:ext cx="20944528" cy="1620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Maryam Albuqayli final expanded_Expanded -07.png" descr="Maryam Albuqayli final expanded_Expanded -07.png"/>
            <p:cNvPicPr>
              <a:picLocks noChangeAspect="1"/>
            </p:cNvPicPr>
            <p:nvPr/>
          </p:nvPicPr>
          <p:blipFill>
            <a:blip r:embed="rId3">
              <a:alphaModFix amt="31963"/>
              <a:extLst/>
            </a:blip>
            <a:stretch>
              <a:fillRect/>
            </a:stretch>
          </p:blipFill>
          <p:spPr>
            <a:xfrm>
              <a:off x="0" y="12464046"/>
              <a:ext cx="2494405" cy="2494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7" name="بطاقة خروج الدرس"/>
            <p:cNvGrpSpPr/>
            <p:nvPr/>
          </p:nvGrpSpPr>
          <p:grpSpPr>
            <a:xfrm>
              <a:off x="5918690" y="6509776"/>
              <a:ext cx="12546620" cy="3181351"/>
              <a:chOff x="0" y="0"/>
              <a:chExt cx="12546618" cy="3181350"/>
            </a:xfrm>
          </p:grpSpPr>
          <p:sp>
            <p:nvSpPr>
              <p:cNvPr id="316" name="بطاقة خروج الدرس"/>
              <p:cNvSpPr txBox="1"/>
              <p:nvPr/>
            </p:nvSpPr>
            <p:spPr>
              <a:xfrm>
                <a:off x="215900" y="641350"/>
                <a:ext cx="12114819" cy="2324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99244F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بطاقة خروج الدرس</a:t>
                </a:r>
              </a:p>
            </p:txBody>
          </p:sp>
          <p:pic>
            <p:nvPicPr>
              <p:cNvPr id="315" name="بطاقة خروج الدرس بطاقة خروج الدرس" descr="بطاقة خروج الدرس بطاقة خروج الدرس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2546619" cy="3181350"/>
              </a:xfrm>
              <a:prstGeom prst="rect">
                <a:avLst/>
              </a:prstGeom>
              <a:effectLst/>
            </p:spPr>
          </p:pic>
        </p:grpSp>
        <p:grpSp>
          <p:nvGrpSpPr>
            <p:cNvPr id="320" name="تجميع"/>
            <p:cNvGrpSpPr/>
            <p:nvPr/>
          </p:nvGrpSpPr>
          <p:grpSpPr>
            <a:xfrm>
              <a:off x="18465310" y="1603932"/>
              <a:ext cx="4743180" cy="5177471"/>
              <a:chOff x="0" y="0"/>
              <a:chExt cx="4743179" cy="5177470"/>
            </a:xfrm>
          </p:grpSpPr>
          <p:pic>
            <p:nvPicPr>
              <p:cNvPr id="318" name="IMG_1954.png" descr="IMG_1954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7809"/>
              <a:stretch>
                <a:fillRect/>
              </a:stretch>
            </p:blipFill>
            <p:spPr>
              <a:xfrm>
                <a:off x="0" y="0"/>
                <a:ext cx="3957433" cy="3648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9" name="فهمت الدرس"/>
              <p:cNvSpPr txBox="1"/>
              <p:nvPr/>
            </p:nvSpPr>
            <p:spPr>
              <a:xfrm>
                <a:off x="0" y="3709530"/>
                <a:ext cx="4743180" cy="1467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فهمت الدرس </a:t>
                </a:r>
              </a:p>
            </p:txBody>
          </p:sp>
        </p:grpSp>
        <p:grpSp>
          <p:nvGrpSpPr>
            <p:cNvPr id="323" name="تجميع"/>
            <p:cNvGrpSpPr/>
            <p:nvPr/>
          </p:nvGrpSpPr>
          <p:grpSpPr>
            <a:xfrm>
              <a:off x="1486802" y="2204045"/>
              <a:ext cx="4431889" cy="4577359"/>
              <a:chOff x="0" y="0"/>
              <a:chExt cx="4431888" cy="4577357"/>
            </a:xfrm>
          </p:grpSpPr>
          <p:pic>
            <p:nvPicPr>
              <p:cNvPr id="321" name="IMG_1957.png" descr="IMG_1957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0" t="0" r="0" b="11359"/>
              <a:stretch>
                <a:fillRect/>
              </a:stretch>
            </p:blipFill>
            <p:spPr>
              <a:xfrm>
                <a:off x="522081" y="0"/>
                <a:ext cx="3387676" cy="30028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2" name="رائع وممتع"/>
              <p:cNvSpPr txBox="1"/>
              <p:nvPr/>
            </p:nvSpPr>
            <p:spPr>
              <a:xfrm>
                <a:off x="0" y="3205757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رائع وممتع </a:t>
                </a:r>
              </a:p>
            </p:txBody>
          </p:sp>
        </p:grpSp>
        <p:grpSp>
          <p:nvGrpSpPr>
            <p:cNvPr id="326" name="تجميع"/>
            <p:cNvGrpSpPr/>
            <p:nvPr/>
          </p:nvGrpSpPr>
          <p:grpSpPr>
            <a:xfrm>
              <a:off x="1719736" y="9691126"/>
              <a:ext cx="4431889" cy="4755617"/>
              <a:chOff x="0" y="0"/>
              <a:chExt cx="4431888" cy="4755616"/>
            </a:xfrm>
          </p:grpSpPr>
          <p:pic>
            <p:nvPicPr>
              <p:cNvPr id="324" name="IMG_1955.png" descr="IMG_1955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2" t="0" r="0" b="0"/>
              <a:stretch>
                <a:fillRect/>
              </a:stretch>
            </p:blipFill>
            <p:spPr>
              <a:xfrm>
                <a:off x="506413" y="0"/>
                <a:ext cx="3191447" cy="31915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5" name="لم أفهم"/>
              <p:cNvSpPr txBox="1"/>
              <p:nvPr/>
            </p:nvSpPr>
            <p:spPr>
              <a:xfrm>
                <a:off x="0" y="3384016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لم أفهم </a:t>
                </a:r>
              </a:p>
            </p:txBody>
          </p:sp>
        </p:grpSp>
        <p:grpSp>
          <p:nvGrpSpPr>
            <p:cNvPr id="329" name="تجميع"/>
            <p:cNvGrpSpPr/>
            <p:nvPr/>
          </p:nvGrpSpPr>
          <p:grpSpPr>
            <a:xfrm>
              <a:off x="18620956" y="9687417"/>
              <a:ext cx="4431889" cy="4759326"/>
              <a:chOff x="0" y="0"/>
              <a:chExt cx="4431888" cy="4759324"/>
            </a:xfrm>
          </p:grpSpPr>
          <p:pic>
            <p:nvPicPr>
              <p:cNvPr id="327" name="IMG_1956.png" descr="IMG_1956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467203" y="0"/>
                <a:ext cx="3387726" cy="33877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8" name="عندي سؤال"/>
              <p:cNvSpPr txBox="1"/>
              <p:nvPr/>
            </p:nvSpPr>
            <p:spPr>
              <a:xfrm>
                <a:off x="0" y="3387724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عندي سؤال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تجميع"/>
          <p:cNvGrpSpPr/>
          <p:nvPr/>
        </p:nvGrpSpPr>
        <p:grpSpPr>
          <a:xfrm>
            <a:off x="7206881" y="-1080869"/>
            <a:ext cx="9970239" cy="6250935"/>
            <a:chOff x="0" y="0"/>
            <a:chExt cx="9970238" cy="6250933"/>
          </a:xfrm>
        </p:grpSpPr>
        <p:pic>
          <p:nvPicPr>
            <p:cNvPr id="156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70239" cy="6250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ضرب الكسور العشرية في أعداد كلية"/>
            <p:cNvSpPr txBox="1"/>
            <p:nvPr/>
          </p:nvSpPr>
          <p:spPr>
            <a:xfrm>
              <a:off x="1614279" y="2525614"/>
              <a:ext cx="6741681" cy="14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pic>
        <p:nvPicPr>
          <p:cNvPr id="159" name="IMG_3990.png" descr="IMG_3990.png"/>
          <p:cNvPicPr>
            <a:picLocks noChangeAspect="1"/>
          </p:cNvPicPr>
          <p:nvPr/>
        </p:nvPicPr>
        <p:blipFill>
          <a:blip r:embed="rId6">
            <a:extLst/>
          </a:blip>
          <a:srcRect l="76394" t="18406" r="4334" b="73146"/>
          <a:stretch>
            <a:fillRect/>
          </a:stretch>
        </p:blipFill>
        <p:spPr>
          <a:xfrm>
            <a:off x="17616982" y="4297627"/>
            <a:ext cx="6243475" cy="3561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62" name="يمكنك استعمال النماذج في ضرب كسر عشري في عدد كلي"/>
          <p:cNvGrpSpPr/>
          <p:nvPr/>
        </p:nvGrpSpPr>
        <p:grpSpPr>
          <a:xfrm>
            <a:off x="4272831" y="4297627"/>
            <a:ext cx="10519417" cy="2283060"/>
            <a:chOff x="0" y="0"/>
            <a:chExt cx="10519415" cy="2283059"/>
          </a:xfrm>
        </p:grpSpPr>
        <p:sp>
          <p:nvSpPr>
            <p:cNvPr id="161" name="يمكنك استعمال النماذج في ضرب كسر عشري في عدد كلي"/>
            <p:cNvSpPr txBox="1"/>
            <p:nvPr/>
          </p:nvSpPr>
          <p:spPr>
            <a:xfrm>
              <a:off x="139699" y="139700"/>
              <a:ext cx="10240017" cy="2003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يمكنك استعمال النماذج في ضرب كسر عشري في عدد كلي </a:t>
              </a:r>
            </a:p>
          </p:txBody>
        </p:sp>
        <p:pic>
          <p:nvPicPr>
            <p:cNvPr id="160" name="يمكنك استعمال النماذج في ضرب كسر عشري في عدد كلي يمكنك استعمال النماذج في ضرب كسر عشري في عدد كلي " descr="يمكنك استعمال النماذج في ضرب كسر عشري في عدد كلي يمكنك استعمال النماذج في ضرب كسر عشري في عدد كلي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10519417" cy="2283060"/>
            </a:xfrm>
            <a:prstGeom prst="rect">
              <a:avLst/>
            </a:prstGeom>
            <a:effectLst/>
          </p:spPr>
        </p:pic>
      </p:grpSp>
      <p:grpSp>
        <p:nvGrpSpPr>
          <p:cNvPr id="165" name="IMG_3932.png"/>
          <p:cNvGrpSpPr/>
          <p:nvPr/>
        </p:nvGrpSpPr>
        <p:grpSpPr>
          <a:xfrm>
            <a:off x="2151119" y="6858000"/>
            <a:ext cx="14359861" cy="5258285"/>
            <a:chOff x="0" y="0"/>
            <a:chExt cx="14359859" cy="5258284"/>
          </a:xfrm>
        </p:grpSpPr>
        <p:pic>
          <p:nvPicPr>
            <p:cNvPr id="164" name="IMG_3932.png" descr="IMG_3932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6842" t="18413" r="34308" b="66524"/>
            <a:stretch>
              <a:fillRect/>
            </a:stretch>
          </p:blipFill>
          <p:spPr>
            <a:xfrm>
              <a:off x="127000" y="88900"/>
              <a:ext cx="14105860" cy="49280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IMG_3932.png" descr="IMG_3932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14359861" cy="52582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تجميع"/>
          <p:cNvGrpSpPr/>
          <p:nvPr/>
        </p:nvGrpSpPr>
        <p:grpSpPr>
          <a:xfrm>
            <a:off x="7206881" y="-1080869"/>
            <a:ext cx="9970239" cy="6250935"/>
            <a:chOff x="0" y="0"/>
            <a:chExt cx="9970238" cy="6250933"/>
          </a:xfrm>
        </p:grpSpPr>
        <p:pic>
          <p:nvPicPr>
            <p:cNvPr id="170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70239" cy="6250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" name="ضرب الكسور العشرية في أعداد كلية"/>
            <p:cNvSpPr txBox="1"/>
            <p:nvPr/>
          </p:nvSpPr>
          <p:spPr>
            <a:xfrm>
              <a:off x="1614279" y="2525614"/>
              <a:ext cx="6741681" cy="14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pic>
        <p:nvPicPr>
          <p:cNvPr id="173" name="IMG_3990.png" descr="IMG_3990.png"/>
          <p:cNvPicPr>
            <a:picLocks noChangeAspect="1"/>
          </p:cNvPicPr>
          <p:nvPr/>
        </p:nvPicPr>
        <p:blipFill>
          <a:blip r:embed="rId6">
            <a:extLst/>
          </a:blip>
          <a:srcRect l="76394" t="18406" r="4334" b="73146"/>
          <a:stretch>
            <a:fillRect/>
          </a:stretch>
        </p:blipFill>
        <p:spPr>
          <a:xfrm>
            <a:off x="17616982" y="4297627"/>
            <a:ext cx="6243475" cy="3561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4" name="IMG_3990.png" descr="IMG_3990.png"/>
          <p:cNvPicPr>
            <a:picLocks noChangeAspect="1"/>
          </p:cNvPicPr>
          <p:nvPr/>
        </p:nvPicPr>
        <p:blipFill>
          <a:blip r:embed="rId6">
            <a:extLst/>
          </a:blip>
          <a:srcRect l="14312" t="23401" r="30909" b="52150"/>
          <a:stretch>
            <a:fillRect/>
          </a:stretch>
        </p:blipFill>
        <p:spPr>
          <a:xfrm>
            <a:off x="2449882" y="5162947"/>
            <a:ext cx="14727224" cy="8553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نشاط نشاط         " descr="نشاط نشاط        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33354" y="3748111"/>
            <a:ext cx="5946537" cy="14346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تجميع"/>
          <p:cNvGrpSpPr/>
          <p:nvPr/>
        </p:nvGrpSpPr>
        <p:grpSpPr>
          <a:xfrm>
            <a:off x="7206881" y="-1080869"/>
            <a:ext cx="9970239" cy="6250935"/>
            <a:chOff x="0" y="0"/>
            <a:chExt cx="9970238" cy="6250933"/>
          </a:xfrm>
        </p:grpSpPr>
        <p:pic>
          <p:nvPicPr>
            <p:cNvPr id="180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70239" cy="6250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ضرب الكسور العشرية في أعداد كلية"/>
            <p:cNvSpPr txBox="1"/>
            <p:nvPr/>
          </p:nvSpPr>
          <p:spPr>
            <a:xfrm>
              <a:off x="1614279" y="2525614"/>
              <a:ext cx="6741681" cy="14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pic>
        <p:nvPicPr>
          <p:cNvPr id="183" name="IMG_3990.png" descr="IMG_3990.png"/>
          <p:cNvPicPr>
            <a:picLocks noChangeAspect="1"/>
          </p:cNvPicPr>
          <p:nvPr/>
        </p:nvPicPr>
        <p:blipFill>
          <a:blip r:embed="rId6">
            <a:extLst/>
          </a:blip>
          <a:srcRect l="76394" t="18406" r="4334" b="73146"/>
          <a:stretch>
            <a:fillRect/>
          </a:stretch>
        </p:blipFill>
        <p:spPr>
          <a:xfrm>
            <a:off x="17616982" y="4297627"/>
            <a:ext cx="6243475" cy="3561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4" name="IMG_3990.png" descr="IMG_3990.png"/>
          <p:cNvPicPr>
            <a:picLocks noChangeAspect="1"/>
          </p:cNvPicPr>
          <p:nvPr/>
        </p:nvPicPr>
        <p:blipFill>
          <a:blip r:embed="rId6">
            <a:extLst/>
          </a:blip>
          <a:srcRect l="14312" t="46111" r="30909" b="30247"/>
          <a:stretch>
            <a:fillRect/>
          </a:stretch>
        </p:blipFill>
        <p:spPr>
          <a:xfrm>
            <a:off x="1947041" y="5170066"/>
            <a:ext cx="15230082" cy="8553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نشاط نشاط         " descr="نشاط نشاط        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33354" y="3748111"/>
            <a:ext cx="5946537" cy="14346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تحقق من فهمك"/>
          <p:cNvGrpSpPr/>
          <p:nvPr/>
        </p:nvGrpSpPr>
        <p:grpSpPr>
          <a:xfrm>
            <a:off x="17265381" y="2577521"/>
            <a:ext cx="5502664" cy="2437955"/>
            <a:chOff x="0" y="0"/>
            <a:chExt cx="5502662" cy="2437953"/>
          </a:xfrm>
        </p:grpSpPr>
        <p:sp>
          <p:nvSpPr>
            <p:cNvPr id="191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190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graphicFrame>
        <p:nvGraphicFramePr>
          <p:cNvPr id="193" name="الجدول"/>
          <p:cNvGraphicFramePr/>
          <p:nvPr/>
        </p:nvGraphicFramePr>
        <p:xfrm>
          <a:off x="21608646" y="7303978"/>
          <a:ext cx="3982360" cy="328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</a:tbl>
          </a:graphicData>
        </a:graphic>
      </p:graphicFrame>
      <p:pic>
        <p:nvPicPr>
          <p:cNvPr id="194" name="٠٬٥ ٠٬٥       " descr="٠٬٥ ٠٬٥      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05605" y="8767647"/>
            <a:ext cx="2111592" cy="1484139"/>
          </a:xfrm>
          <a:prstGeom prst="rect">
            <a:avLst/>
          </a:prstGeom>
        </p:spPr>
      </p:pic>
      <p:grpSp>
        <p:nvGrpSpPr>
          <p:cNvPr id="197" name="رسم نموذج للكسر العشري (١٠ ✖ ١٠ )…"/>
          <p:cNvGrpSpPr/>
          <p:nvPr/>
        </p:nvGrpSpPr>
        <p:grpSpPr>
          <a:xfrm>
            <a:off x="1602439" y="7023244"/>
            <a:ext cx="6213467" cy="3873501"/>
            <a:chOff x="0" y="0"/>
            <a:chExt cx="6213465" cy="3873500"/>
          </a:xfrm>
        </p:grpSpPr>
        <p:sp>
          <p:nvSpPr>
            <p:cNvPr id="196" name="رسم نموذج للكسر العشري (١٠ ✖ ١٠ )…"/>
            <p:cNvSpPr txBox="1"/>
            <p:nvPr/>
          </p:nvSpPr>
          <p:spPr>
            <a:xfrm>
              <a:off x="139700" y="139700"/>
              <a:ext cx="5934066" cy="359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رسم نموذج للكسر العشري (١٠ ✖ ١٠ )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نظلل من كل  نموذج ٥  صفوف  </a:t>
              </a:r>
            </a:p>
          </p:txBody>
        </p:sp>
        <p:pic>
          <p:nvPicPr>
            <p:cNvPr id="195" name="رسم نموذج للكسر العشري (١٠ ✖ ١٠ )… رسم نموذج للكسر العشري (١٠ ✖ ١٠ )نظلل من كل  نموذج ٥  صفوف  " descr="رسم نموذج للكسر العشري (١٠ ✖ ١٠ )… رسم نموذج للكسر العشري (١٠ ✖ ١٠ )نظلل من كل  نموذج ٥  صفوف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13466" cy="3873500"/>
            </a:xfrm>
            <a:prstGeom prst="rect">
              <a:avLst/>
            </a:prstGeom>
            <a:effectLst/>
          </p:spPr>
        </p:pic>
      </p:grpSp>
      <p:grpSp>
        <p:nvGrpSpPr>
          <p:cNvPr id="200" name="تجميع"/>
          <p:cNvGrpSpPr/>
          <p:nvPr/>
        </p:nvGrpSpPr>
        <p:grpSpPr>
          <a:xfrm>
            <a:off x="7310990" y="-1525678"/>
            <a:ext cx="9762020" cy="6120390"/>
            <a:chOff x="0" y="0"/>
            <a:chExt cx="9762018" cy="6120388"/>
          </a:xfrm>
        </p:grpSpPr>
        <p:pic>
          <p:nvPicPr>
            <p:cNvPr id="198" name="IMG_3053.png" descr="IMG_305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762019" cy="612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ضرب الكسور العشرية في أعداد كلية"/>
            <p:cNvSpPr txBox="1"/>
            <p:nvPr/>
          </p:nvSpPr>
          <p:spPr>
            <a:xfrm>
              <a:off x="1580566" y="2472869"/>
              <a:ext cx="6600887" cy="142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sp>
        <p:nvSpPr>
          <p:cNvPr id="201" name="استعمل نماذج الكسور العشرية لتمثيل ناتج الضرب في كلاً مما يأتي :"/>
          <p:cNvSpPr txBox="1"/>
          <p:nvPr/>
        </p:nvSpPr>
        <p:spPr>
          <a:xfrm>
            <a:off x="5039642" y="3011815"/>
            <a:ext cx="13483200" cy="200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5000"/>
            </a:pPr>
            <a:r>
              <a:rPr sz="4000"/>
              <a:t>استعمل نماذج الكسور العشرية لتمثيل ناتج الضرب في كلاً مما يأتي : </a:t>
            </a:r>
          </a:p>
        </p:txBody>
      </p:sp>
      <p:grpSp>
        <p:nvGrpSpPr>
          <p:cNvPr id="204" name="IMG_3990.png"/>
          <p:cNvGrpSpPr/>
          <p:nvPr/>
        </p:nvGrpSpPr>
        <p:grpSpPr>
          <a:xfrm>
            <a:off x="11551519" y="4594711"/>
            <a:ext cx="5521490" cy="1859207"/>
            <a:chOff x="0" y="0"/>
            <a:chExt cx="5521488" cy="1859205"/>
          </a:xfrm>
        </p:grpSpPr>
        <p:pic>
          <p:nvPicPr>
            <p:cNvPr id="203" name="IMG_3990.png" descr="IMG_3990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57804" t="76331" r="31262" b="21267"/>
            <a:stretch>
              <a:fillRect/>
            </a:stretch>
          </p:blipFill>
          <p:spPr>
            <a:xfrm>
              <a:off x="101600" y="101600"/>
              <a:ext cx="5305589" cy="15163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IMG_3990.png" descr="IMG_3990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-1"/>
              <a:ext cx="5521490" cy="1859207"/>
            </a:xfrm>
            <a:prstGeom prst="rect">
              <a:avLst/>
            </a:prstGeom>
            <a:effectLst/>
          </p:spPr>
        </p:pic>
      </p:grpSp>
      <p:graphicFrame>
        <p:nvGraphicFramePr>
          <p:cNvPr id="205" name="الجدول"/>
          <p:cNvGraphicFramePr/>
          <p:nvPr/>
        </p:nvGraphicFramePr>
        <p:xfrm>
          <a:off x="17265381" y="7316678"/>
          <a:ext cx="3982360" cy="328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" name="الجدول"/>
          <p:cNvGraphicFramePr/>
          <p:nvPr/>
        </p:nvGraphicFramePr>
        <p:xfrm>
          <a:off x="12923933" y="7329378"/>
          <a:ext cx="3982360" cy="328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</a:tbl>
          </a:graphicData>
        </a:graphic>
      </p:graphicFrame>
      <p:pic>
        <p:nvPicPr>
          <p:cNvPr id="207" name="خط خط" descr="خط خط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0496931">
            <a:off x="15702925" y="11444924"/>
            <a:ext cx="3895431" cy="161646"/>
          </a:xfrm>
          <a:prstGeom prst="rect">
            <a:avLst/>
          </a:prstGeom>
        </p:spPr>
      </p:pic>
      <p:pic>
        <p:nvPicPr>
          <p:cNvPr id="209" name="خط خط" descr="خط خط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853039">
            <a:off x="10985118" y="11444924"/>
            <a:ext cx="5041489" cy="161646"/>
          </a:xfrm>
          <a:prstGeom prst="rect">
            <a:avLst/>
          </a:prstGeom>
        </p:spPr>
      </p:pic>
      <p:pic>
        <p:nvPicPr>
          <p:cNvPr id="211" name="٣ ٣       " descr="٣ ٣       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4742413" y="12182672"/>
            <a:ext cx="2111592" cy="14841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تحقق من فهمك"/>
          <p:cNvGrpSpPr/>
          <p:nvPr/>
        </p:nvGrpSpPr>
        <p:grpSpPr>
          <a:xfrm>
            <a:off x="17265381" y="2577521"/>
            <a:ext cx="5502664" cy="2437955"/>
            <a:chOff x="0" y="0"/>
            <a:chExt cx="5502662" cy="2437953"/>
          </a:xfrm>
        </p:grpSpPr>
        <p:sp>
          <p:nvSpPr>
            <p:cNvPr id="217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216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graphicFrame>
        <p:nvGraphicFramePr>
          <p:cNvPr id="219" name="الجدول"/>
          <p:cNvGraphicFramePr/>
          <p:nvPr/>
        </p:nvGraphicFramePr>
        <p:xfrm>
          <a:off x="20541479" y="10213685"/>
          <a:ext cx="3982360" cy="21052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</a:tbl>
          </a:graphicData>
        </a:graphic>
      </p:graphicFrame>
      <p:pic>
        <p:nvPicPr>
          <p:cNvPr id="220" name="٣ ✖️ ٥ ٬ ٠ = ٥ ٬ ١ ٣ ✖️ ٥ ٬ ٠ = ٥ ٬ ١         " descr="٣ ✖️ ٥ ٬ ٠ = ٥ ٬ ١ ٣ ✖️ ٥ ٬ ٠ = ٥ ٬ ١        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18061" y="11513046"/>
            <a:ext cx="5265999" cy="1701801"/>
          </a:xfrm>
          <a:prstGeom prst="rect">
            <a:avLst/>
          </a:prstGeom>
        </p:spPr>
      </p:pic>
      <p:grpSp>
        <p:nvGrpSpPr>
          <p:cNvPr id="223" name="نقص الأجزاء الملونة ونعيد ترتيبها"/>
          <p:cNvGrpSpPr/>
          <p:nvPr/>
        </p:nvGrpSpPr>
        <p:grpSpPr>
          <a:xfrm>
            <a:off x="4367446" y="8996927"/>
            <a:ext cx="6213467" cy="1954040"/>
            <a:chOff x="0" y="0"/>
            <a:chExt cx="6213465" cy="1954038"/>
          </a:xfrm>
        </p:grpSpPr>
        <p:sp>
          <p:nvSpPr>
            <p:cNvPr id="222" name="نقص الأجزاء الملونة ونعيد ترتيبها"/>
            <p:cNvSpPr txBox="1"/>
            <p:nvPr/>
          </p:nvSpPr>
          <p:spPr>
            <a:xfrm>
              <a:off x="139700" y="139700"/>
              <a:ext cx="5934066" cy="1674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نقص الأجزاء الملونة ونعيد ترتيبها   </a:t>
              </a:r>
            </a:p>
          </p:txBody>
        </p:sp>
        <p:pic>
          <p:nvPicPr>
            <p:cNvPr id="221" name="نقص الأجزاء الملونة ونعيد ترتيبها نقص الأجزاء الملونة ونعيد ترتيبها   " descr="نقص الأجزاء الملونة ونعيد ترتيبها نقص الأجزاء الملونة ونعيد ترتيبها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13466" cy="1954039"/>
            </a:xfrm>
            <a:prstGeom prst="rect">
              <a:avLst/>
            </a:prstGeom>
            <a:effectLst/>
          </p:spPr>
        </p:pic>
      </p:grpSp>
      <p:grpSp>
        <p:nvGrpSpPr>
          <p:cNvPr id="226" name="تجميع"/>
          <p:cNvGrpSpPr/>
          <p:nvPr/>
        </p:nvGrpSpPr>
        <p:grpSpPr>
          <a:xfrm>
            <a:off x="7310990" y="-1525678"/>
            <a:ext cx="9762020" cy="6120390"/>
            <a:chOff x="0" y="0"/>
            <a:chExt cx="9762018" cy="6120388"/>
          </a:xfrm>
        </p:grpSpPr>
        <p:pic>
          <p:nvPicPr>
            <p:cNvPr id="224" name="IMG_3053.png" descr="IMG_305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762019" cy="612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ضرب الكسور العشرية في أعداد كلية"/>
            <p:cNvSpPr txBox="1"/>
            <p:nvPr/>
          </p:nvSpPr>
          <p:spPr>
            <a:xfrm>
              <a:off x="1580566" y="2472869"/>
              <a:ext cx="6600887" cy="142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sp>
        <p:nvSpPr>
          <p:cNvPr id="227" name="استعمل نماذج الكسور العشرية لتمثيل ناتج الضرب في كلاً مما يأتي :"/>
          <p:cNvSpPr txBox="1"/>
          <p:nvPr/>
        </p:nvSpPr>
        <p:spPr>
          <a:xfrm>
            <a:off x="5039642" y="3011815"/>
            <a:ext cx="13483200" cy="200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5000"/>
            </a:pPr>
            <a:r>
              <a:rPr sz="4000"/>
              <a:t>استعمل نماذج الكسور العشرية لتمثيل ناتج الضرب في كلاً مما يأتي : </a:t>
            </a:r>
          </a:p>
        </p:txBody>
      </p:sp>
      <p:grpSp>
        <p:nvGrpSpPr>
          <p:cNvPr id="230" name="IMG_3990.png"/>
          <p:cNvGrpSpPr/>
          <p:nvPr/>
        </p:nvGrpSpPr>
        <p:grpSpPr>
          <a:xfrm>
            <a:off x="11446028" y="4594711"/>
            <a:ext cx="5521490" cy="1859207"/>
            <a:chOff x="0" y="0"/>
            <a:chExt cx="5521488" cy="1859205"/>
          </a:xfrm>
        </p:grpSpPr>
        <p:pic>
          <p:nvPicPr>
            <p:cNvPr id="229" name="IMG_3990.png" descr="IMG_3990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57804" t="76331" r="31262" b="21267"/>
            <a:stretch>
              <a:fillRect/>
            </a:stretch>
          </p:blipFill>
          <p:spPr>
            <a:xfrm>
              <a:off x="101600" y="101600"/>
              <a:ext cx="5305589" cy="15163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8" name="IMG_3990.png" descr="IMG_3990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-1"/>
              <a:ext cx="5521490" cy="1859207"/>
            </a:xfrm>
            <a:prstGeom prst="rect">
              <a:avLst/>
            </a:prstGeom>
            <a:effectLst/>
          </p:spPr>
        </p:pic>
      </p:grpSp>
      <p:graphicFrame>
        <p:nvGraphicFramePr>
          <p:cNvPr id="231" name="الجدول"/>
          <p:cNvGraphicFramePr/>
          <p:nvPr/>
        </p:nvGraphicFramePr>
        <p:xfrm>
          <a:off x="20528779" y="8102048"/>
          <a:ext cx="3982360" cy="2105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2" name="الجدول"/>
          <p:cNvGraphicFramePr/>
          <p:nvPr/>
        </p:nvGraphicFramePr>
        <p:xfrm>
          <a:off x="15925235" y="9141991"/>
          <a:ext cx="3982360" cy="21052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  <a:tr h="41597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حقق من فهمك"/>
          <p:cNvGrpSpPr/>
          <p:nvPr/>
        </p:nvGrpSpPr>
        <p:grpSpPr>
          <a:xfrm>
            <a:off x="17265381" y="2577521"/>
            <a:ext cx="5502664" cy="2437955"/>
            <a:chOff x="0" y="0"/>
            <a:chExt cx="5502662" cy="2437953"/>
          </a:xfrm>
        </p:grpSpPr>
        <p:sp>
          <p:nvSpPr>
            <p:cNvPr id="238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237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graphicFrame>
        <p:nvGraphicFramePr>
          <p:cNvPr id="240" name="الجدول"/>
          <p:cNvGraphicFramePr/>
          <p:nvPr/>
        </p:nvGraphicFramePr>
        <p:xfrm>
          <a:off x="21608646" y="7303978"/>
          <a:ext cx="3982360" cy="328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</a:tbl>
          </a:graphicData>
        </a:graphic>
      </p:graphicFrame>
      <p:pic>
        <p:nvPicPr>
          <p:cNvPr id="241" name="٠٬٧ ٠٬٧       " descr="٠٬٧ ٠٬٧      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05605" y="8767647"/>
            <a:ext cx="2111592" cy="1484139"/>
          </a:xfrm>
          <a:prstGeom prst="rect">
            <a:avLst/>
          </a:prstGeom>
        </p:spPr>
      </p:pic>
      <p:grpSp>
        <p:nvGrpSpPr>
          <p:cNvPr id="244" name="رسم نموذج للكسر العشري (١٠ ✖ ١٠ )…"/>
          <p:cNvGrpSpPr/>
          <p:nvPr/>
        </p:nvGrpSpPr>
        <p:grpSpPr>
          <a:xfrm>
            <a:off x="1602439" y="7023244"/>
            <a:ext cx="6213467" cy="3873501"/>
            <a:chOff x="0" y="0"/>
            <a:chExt cx="6213465" cy="3873500"/>
          </a:xfrm>
        </p:grpSpPr>
        <p:sp>
          <p:nvSpPr>
            <p:cNvPr id="243" name="رسم نموذج للكسر العشري (١٠ ✖ ١٠ )…"/>
            <p:cNvSpPr txBox="1"/>
            <p:nvPr/>
          </p:nvSpPr>
          <p:spPr>
            <a:xfrm>
              <a:off x="139700" y="139700"/>
              <a:ext cx="5934066" cy="359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رسم نموذج للكسر العشري (١٠ ✖ ١٠ )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نظلل من كل  نموذج ٧    صفوف </a:t>
              </a:r>
            </a:p>
          </p:txBody>
        </p:sp>
        <p:pic>
          <p:nvPicPr>
            <p:cNvPr id="242" name="رسم نموذج للكسر العشري (١٠ ✖ ١٠ )… رسم نموذج للكسر العشري (١٠ ✖ ١٠ )نظلل من كل  نموذج ٧    صفوف " descr="رسم نموذج للكسر العشري (١٠ ✖ ١٠ )… رسم نموذج للكسر العشري (١٠ ✖ ١٠ )نظلل من كل  نموذج ٧    صفوف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13466" cy="3873500"/>
            </a:xfrm>
            <a:prstGeom prst="rect">
              <a:avLst/>
            </a:prstGeom>
            <a:effectLst/>
          </p:spPr>
        </p:pic>
      </p:grpSp>
      <p:grpSp>
        <p:nvGrpSpPr>
          <p:cNvPr id="247" name="تجميع"/>
          <p:cNvGrpSpPr/>
          <p:nvPr/>
        </p:nvGrpSpPr>
        <p:grpSpPr>
          <a:xfrm>
            <a:off x="7310990" y="-1525678"/>
            <a:ext cx="9762020" cy="6120390"/>
            <a:chOff x="0" y="0"/>
            <a:chExt cx="9762018" cy="6120388"/>
          </a:xfrm>
        </p:grpSpPr>
        <p:pic>
          <p:nvPicPr>
            <p:cNvPr id="245" name="IMG_3053.png" descr="IMG_305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762019" cy="612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ضرب الكسور العشرية في أعداد كلية"/>
            <p:cNvSpPr txBox="1"/>
            <p:nvPr/>
          </p:nvSpPr>
          <p:spPr>
            <a:xfrm>
              <a:off x="1580566" y="2472869"/>
              <a:ext cx="6600887" cy="142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sp>
        <p:nvSpPr>
          <p:cNvPr id="248" name="استعمل نماذج الكسور العشرية لتمثيل ناتج الضرب في كلاً مما يأتي :"/>
          <p:cNvSpPr txBox="1"/>
          <p:nvPr/>
        </p:nvSpPr>
        <p:spPr>
          <a:xfrm>
            <a:off x="5039642" y="3011815"/>
            <a:ext cx="13483200" cy="200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5000"/>
            </a:pPr>
            <a:r>
              <a:rPr sz="4000"/>
              <a:t>استعمل نماذج الكسور العشرية لتمثيل ناتج الضرب في كلاً مما يأتي : </a:t>
            </a:r>
          </a:p>
        </p:txBody>
      </p:sp>
      <p:grpSp>
        <p:nvGrpSpPr>
          <p:cNvPr id="251" name="IMG_3990.png"/>
          <p:cNvGrpSpPr/>
          <p:nvPr/>
        </p:nvGrpSpPr>
        <p:grpSpPr>
          <a:xfrm>
            <a:off x="11059851" y="4594711"/>
            <a:ext cx="6423123" cy="1859207"/>
            <a:chOff x="0" y="0"/>
            <a:chExt cx="6423122" cy="1859205"/>
          </a:xfrm>
        </p:grpSpPr>
        <p:pic>
          <p:nvPicPr>
            <p:cNvPr id="250" name="IMG_3990.png" descr="IMG_3990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8037" t="76331" r="49172" b="21267"/>
            <a:stretch>
              <a:fillRect/>
            </a:stretch>
          </p:blipFill>
          <p:spPr>
            <a:xfrm>
              <a:off x="101600" y="101600"/>
              <a:ext cx="6207223" cy="15163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9" name="IMG_3990.png" descr="IMG_3990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-1"/>
              <a:ext cx="6423123" cy="1859207"/>
            </a:xfrm>
            <a:prstGeom prst="rect">
              <a:avLst/>
            </a:prstGeom>
            <a:effectLst/>
          </p:spPr>
        </p:pic>
      </p:grpSp>
      <p:grpSp>
        <p:nvGrpSpPr>
          <p:cNvPr id="256" name="تجميع"/>
          <p:cNvGrpSpPr/>
          <p:nvPr/>
        </p:nvGrpSpPr>
        <p:grpSpPr>
          <a:xfrm>
            <a:off x="14599764" y="10791884"/>
            <a:ext cx="5768608" cy="1239691"/>
            <a:chOff x="-102666" y="-104859"/>
            <a:chExt cx="5768607" cy="1239689"/>
          </a:xfrm>
        </p:grpSpPr>
        <p:pic>
          <p:nvPicPr>
            <p:cNvPr id="252" name="خط خط" descr="خط خط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20307076">
              <a:off x="2774032" y="434163"/>
              <a:ext cx="2965873" cy="161645"/>
            </a:xfrm>
            <a:prstGeom prst="rect">
              <a:avLst/>
            </a:prstGeom>
            <a:effectLst/>
          </p:spPr>
        </p:pic>
        <p:pic>
          <p:nvPicPr>
            <p:cNvPr id="254" name="خط خط" descr="خط خط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135534">
              <a:off x="-166658" y="434163"/>
              <a:ext cx="3337238" cy="161645"/>
            </a:xfrm>
            <a:prstGeom prst="rect">
              <a:avLst/>
            </a:prstGeom>
            <a:effectLst/>
          </p:spPr>
        </p:pic>
      </p:grpSp>
      <p:pic>
        <p:nvPicPr>
          <p:cNvPr id="257" name="٢ ٢       " descr="٢ ٢       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664613" y="11914014"/>
            <a:ext cx="2111593" cy="1484140"/>
          </a:xfrm>
          <a:prstGeom prst="rect">
            <a:avLst/>
          </a:prstGeom>
        </p:spPr>
      </p:pic>
      <p:graphicFrame>
        <p:nvGraphicFramePr>
          <p:cNvPr id="258" name="الجدول"/>
          <p:cNvGraphicFramePr/>
          <p:nvPr/>
        </p:nvGraphicFramePr>
        <p:xfrm>
          <a:off x="17073009" y="7329378"/>
          <a:ext cx="3982359" cy="328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261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تحقق من فهمك"/>
          <p:cNvGrpSpPr/>
          <p:nvPr/>
        </p:nvGrpSpPr>
        <p:grpSpPr>
          <a:xfrm>
            <a:off x="17265381" y="2577521"/>
            <a:ext cx="5502664" cy="2437955"/>
            <a:chOff x="0" y="0"/>
            <a:chExt cx="5502662" cy="2437953"/>
          </a:xfrm>
        </p:grpSpPr>
        <p:sp>
          <p:nvSpPr>
            <p:cNvPr id="264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263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pic>
        <p:nvPicPr>
          <p:cNvPr id="266" name="٢ ✖️ ٠٬٧ = ٤ ٬ ١ ٢ ✖️ ٠٬٧ = ٤ ٬ ١         " descr="٢ ✖️ ٠٬٧ = ٤ ٬ ١ ٢ ✖️ ٠٬٧ = ٤ ٬ ١        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64385" y="12026900"/>
            <a:ext cx="7441939" cy="1701801"/>
          </a:xfrm>
          <a:prstGeom prst="rect">
            <a:avLst/>
          </a:prstGeom>
        </p:spPr>
      </p:pic>
      <p:grpSp>
        <p:nvGrpSpPr>
          <p:cNvPr id="269" name="نقص الأجزاء الملونة ونعيد ترتيبها"/>
          <p:cNvGrpSpPr/>
          <p:nvPr/>
        </p:nvGrpSpPr>
        <p:grpSpPr>
          <a:xfrm>
            <a:off x="1740561" y="7972389"/>
            <a:ext cx="6213467" cy="1954040"/>
            <a:chOff x="0" y="0"/>
            <a:chExt cx="6213465" cy="1954038"/>
          </a:xfrm>
        </p:grpSpPr>
        <p:sp>
          <p:nvSpPr>
            <p:cNvPr id="268" name="نقص الأجزاء الملونة ونعيد ترتيبها"/>
            <p:cNvSpPr txBox="1"/>
            <p:nvPr/>
          </p:nvSpPr>
          <p:spPr>
            <a:xfrm>
              <a:off x="139700" y="139700"/>
              <a:ext cx="5934066" cy="1674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نقص الأجزاء الملونة ونعيد ترتيبها   </a:t>
              </a:r>
            </a:p>
          </p:txBody>
        </p:sp>
        <p:pic>
          <p:nvPicPr>
            <p:cNvPr id="267" name="نقص الأجزاء الملونة ونعيد ترتيبها نقص الأجزاء الملونة ونعيد ترتيبها   " descr="نقص الأجزاء الملونة ونعيد ترتيبها نقص الأجزاء الملونة ونعيد ترتيبها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213466" cy="1954039"/>
            </a:xfrm>
            <a:prstGeom prst="rect">
              <a:avLst/>
            </a:prstGeom>
            <a:effectLst/>
          </p:spPr>
        </p:pic>
      </p:grpSp>
      <p:grpSp>
        <p:nvGrpSpPr>
          <p:cNvPr id="272" name="تجميع"/>
          <p:cNvGrpSpPr/>
          <p:nvPr/>
        </p:nvGrpSpPr>
        <p:grpSpPr>
          <a:xfrm>
            <a:off x="7310990" y="-1525678"/>
            <a:ext cx="9762020" cy="6120390"/>
            <a:chOff x="0" y="0"/>
            <a:chExt cx="9762018" cy="6120388"/>
          </a:xfrm>
        </p:grpSpPr>
        <p:pic>
          <p:nvPicPr>
            <p:cNvPr id="270" name="IMG_3053.png" descr="IMG_305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762019" cy="612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ضرب الكسور العشرية في أعداد كلية"/>
            <p:cNvSpPr txBox="1"/>
            <p:nvPr/>
          </p:nvSpPr>
          <p:spPr>
            <a:xfrm>
              <a:off x="1580566" y="2472869"/>
              <a:ext cx="6600887" cy="142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sp>
        <p:nvSpPr>
          <p:cNvPr id="273" name="استعمل نماذج الكسور العشرية لتمثيل ناتج الضرب في كلاً مما يأتي :"/>
          <p:cNvSpPr txBox="1"/>
          <p:nvPr/>
        </p:nvSpPr>
        <p:spPr>
          <a:xfrm>
            <a:off x="5039642" y="3011815"/>
            <a:ext cx="13483200" cy="200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5000"/>
            </a:pPr>
            <a:r>
              <a:rPr sz="4000"/>
              <a:t>استعمل نماذج الكسور العشرية لتمثيل ناتج الضرب في كلاً مما يأتي : </a:t>
            </a:r>
          </a:p>
        </p:txBody>
      </p:sp>
      <p:graphicFrame>
        <p:nvGraphicFramePr>
          <p:cNvPr id="274" name="الجدول"/>
          <p:cNvGraphicFramePr/>
          <p:nvPr/>
        </p:nvGraphicFramePr>
        <p:xfrm>
          <a:off x="18196163" y="8206961"/>
          <a:ext cx="3982360" cy="262396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5" name="الجدول"/>
          <p:cNvGraphicFramePr/>
          <p:nvPr/>
        </p:nvGraphicFramePr>
        <p:xfrm>
          <a:off x="13597385" y="8949408"/>
          <a:ext cx="3982360" cy="188151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46402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46402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46402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  <a:tr h="46402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</a:tr>
            </a:tbl>
          </a:graphicData>
        </a:graphic>
      </p:graphicFrame>
      <p:grpSp>
        <p:nvGrpSpPr>
          <p:cNvPr id="278" name="IMG_3990.png"/>
          <p:cNvGrpSpPr/>
          <p:nvPr/>
        </p:nvGrpSpPr>
        <p:grpSpPr>
          <a:xfrm>
            <a:off x="10912631" y="5267929"/>
            <a:ext cx="6423123" cy="1859207"/>
            <a:chOff x="0" y="0"/>
            <a:chExt cx="6423122" cy="1859205"/>
          </a:xfrm>
        </p:grpSpPr>
        <p:pic>
          <p:nvPicPr>
            <p:cNvPr id="277" name="IMG_3990.png" descr="IMG_3990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8037" t="76331" r="49172" b="21267"/>
            <a:stretch>
              <a:fillRect/>
            </a:stretch>
          </p:blipFill>
          <p:spPr>
            <a:xfrm>
              <a:off x="101600" y="101600"/>
              <a:ext cx="6207223" cy="15163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6" name="IMG_3990.png" descr="IMG_3990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-1"/>
              <a:ext cx="6423123" cy="18592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تحقق من فهمك"/>
          <p:cNvGrpSpPr/>
          <p:nvPr/>
        </p:nvGrpSpPr>
        <p:grpSpPr>
          <a:xfrm>
            <a:off x="17265381" y="2577521"/>
            <a:ext cx="5502664" cy="2437955"/>
            <a:chOff x="0" y="0"/>
            <a:chExt cx="5502662" cy="2437953"/>
          </a:xfrm>
        </p:grpSpPr>
        <p:sp>
          <p:nvSpPr>
            <p:cNvPr id="284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283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grpSp>
        <p:nvGrpSpPr>
          <p:cNvPr id="288" name="تجميع"/>
          <p:cNvGrpSpPr/>
          <p:nvPr/>
        </p:nvGrpSpPr>
        <p:grpSpPr>
          <a:xfrm>
            <a:off x="7310990" y="-1525678"/>
            <a:ext cx="9762020" cy="6120390"/>
            <a:chOff x="0" y="0"/>
            <a:chExt cx="9762018" cy="6120388"/>
          </a:xfrm>
        </p:grpSpPr>
        <p:pic>
          <p:nvPicPr>
            <p:cNvPr id="286" name="IMG_3053.png" descr="IMG_305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762019" cy="6120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7" name="ضرب الكسور العشرية في أعداد كلية"/>
            <p:cNvSpPr txBox="1"/>
            <p:nvPr/>
          </p:nvSpPr>
          <p:spPr>
            <a:xfrm>
              <a:off x="1580566" y="2472869"/>
              <a:ext cx="6600887" cy="1420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ضرب الكسور العشرية في أعداد كلية</a:t>
              </a:r>
            </a:p>
          </p:txBody>
        </p:sp>
      </p:grpSp>
      <p:sp>
        <p:nvSpPr>
          <p:cNvPr id="289" name="استعمل نماذج الكسور العشرية لتمثيل ناتج الضرب في كلاً مما يأتي :"/>
          <p:cNvSpPr txBox="1"/>
          <p:nvPr/>
        </p:nvSpPr>
        <p:spPr>
          <a:xfrm>
            <a:off x="5039642" y="3011815"/>
            <a:ext cx="13483200" cy="200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sz="5000"/>
            </a:pPr>
            <a:r>
              <a:rPr sz="4000"/>
              <a:t>استعمل نماذج الكسور العشرية لتمثيل ناتج الضرب في كلاً مما يأتي : </a:t>
            </a:r>
          </a:p>
        </p:txBody>
      </p:sp>
      <p:graphicFrame>
        <p:nvGraphicFramePr>
          <p:cNvPr id="290" name="الجدول"/>
          <p:cNvGraphicFramePr/>
          <p:nvPr/>
        </p:nvGraphicFramePr>
        <p:xfrm>
          <a:off x="20501320" y="7390640"/>
          <a:ext cx="3982360" cy="26239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3" name="IMG_3990.png"/>
          <p:cNvGrpSpPr/>
          <p:nvPr/>
        </p:nvGrpSpPr>
        <p:grpSpPr>
          <a:xfrm>
            <a:off x="10431818" y="4594711"/>
            <a:ext cx="7000169" cy="1859207"/>
            <a:chOff x="0" y="0"/>
            <a:chExt cx="7000167" cy="1859205"/>
          </a:xfrm>
        </p:grpSpPr>
        <p:pic>
          <p:nvPicPr>
            <p:cNvPr id="292" name="IMG_3990.png" descr="IMG_3990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9929" t="76331" r="66091" b="21267"/>
            <a:stretch>
              <a:fillRect/>
            </a:stretch>
          </p:blipFill>
          <p:spPr>
            <a:xfrm>
              <a:off x="101600" y="101600"/>
              <a:ext cx="6784268" cy="15163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1" name="IMG_3990.png" descr="IMG_3990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7000168" cy="1859207"/>
            </a:xfrm>
            <a:prstGeom prst="rect">
              <a:avLst/>
            </a:prstGeom>
            <a:effectLst/>
          </p:spPr>
        </p:pic>
      </p:grpSp>
      <p:graphicFrame>
        <p:nvGraphicFramePr>
          <p:cNvPr id="294" name="الجدول"/>
          <p:cNvGraphicFramePr/>
          <p:nvPr/>
        </p:nvGraphicFramePr>
        <p:xfrm>
          <a:off x="15910382" y="7377940"/>
          <a:ext cx="3982360" cy="26239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5" name="الجدول"/>
          <p:cNvGraphicFramePr/>
          <p:nvPr/>
        </p:nvGraphicFramePr>
        <p:xfrm>
          <a:off x="11267948" y="7441440"/>
          <a:ext cx="3982360" cy="26239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6" name="الجدول"/>
          <p:cNvGraphicFramePr/>
          <p:nvPr/>
        </p:nvGraphicFramePr>
        <p:xfrm>
          <a:off x="6632774" y="7454140"/>
          <a:ext cx="3982360" cy="26239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  <a:gridCol w="395695"/>
              </a:tblGrid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12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