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7" r:id="rId3"/>
    <p:sldMasterId id="2147483730" r:id="rId4"/>
  </p:sldMasterIdLst>
  <p:sldIdLst>
    <p:sldId id="259" r:id="rId5"/>
    <p:sldId id="260" r:id="rId6"/>
    <p:sldId id="392" r:id="rId7"/>
    <p:sldId id="256" r:id="rId8"/>
    <p:sldId id="402" r:id="rId9"/>
    <p:sldId id="404" r:id="rId10"/>
    <p:sldId id="258" r:id="rId11"/>
    <p:sldId id="393" r:id="rId12"/>
    <p:sldId id="257" r:id="rId13"/>
    <p:sldId id="394" r:id="rId14"/>
    <p:sldId id="406" r:id="rId15"/>
    <p:sldId id="399" r:id="rId16"/>
    <p:sldId id="407" r:id="rId17"/>
    <p:sldId id="400" r:id="rId18"/>
    <p:sldId id="398" r:id="rId19"/>
    <p:sldId id="405" r:id="rId20"/>
    <p:sldId id="397" r:id="rId21"/>
    <p:sldId id="401" r:id="rId22"/>
    <p:sldId id="408" r:id="rId23"/>
    <p:sldId id="41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00"/>
    <a:srgbClr val="4B8D33"/>
    <a:srgbClr val="F7FFF7"/>
    <a:srgbClr val="00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6600" b="1" cap="none" spc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tx1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5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1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1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3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1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17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73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90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27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1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5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1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53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08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26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30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53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62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00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2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11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32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3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1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69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60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C9509-0CF3-43E1-97B2-F514BCED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FD66C-C515-4E96-8C4F-D72EED7346BD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56D76-F638-4B32-803F-4265DA0C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13F03-1000-414F-9937-3105C124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7C2FF-558C-4B31-B981-0A283B0FC095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129870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885" y="1750482"/>
            <a:ext cx="7886700" cy="1000035"/>
          </a:xfrm>
          <a:noFill/>
          <a:effectLst>
            <a:innerShdw blurRad="482600" dist="76200" dir="162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885" y="2769704"/>
            <a:ext cx="7886700" cy="337164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C3CF3-99AD-4043-A2D5-FBD94CD20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F840D-490A-4D93-A3E6-CA9E266CB7AB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1167F-EFD6-447F-9F50-1F6E74E6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EB1AD-5399-498E-AEF2-1B403936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D9763-8D37-40E7-8C8A-67BFAB732A8D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299327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DA87C-BA8A-4CC1-AF11-0416677E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5207-E5C7-4082-B74C-2BE012A11F28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42AA6-FD14-4600-B377-01F28AE8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6126D-8352-4571-B25F-0B848CBE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B29E8-FD8E-4AFA-8362-8F7AAA6E90B1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653270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4885AB-55EE-434B-97A1-95F7EAAF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55EF1-D3BB-473F-9C1B-CDB67454078E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1D448D-C1F3-46BA-B31C-486334F4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E05919-138C-4362-90A4-AC63B7D6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CA355-7C84-4AD7-BC93-37143D82EB9C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70923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882E312-F3E0-4990-BFB1-2AAD21FF7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0406-A042-4F34-B443-083FA1904FCD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0DD1B6-F8E4-4E2C-8B70-1F2B65D2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95C7BD-17B2-449D-9091-05974887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AB686-5404-4ADA-9183-B30759BD05F6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2878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12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EB8EB9-8B4C-473D-A800-D818C01D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74823-EE58-4920-8F72-4A06771E5722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4C14CF-CE14-45C3-AEC2-2ABE2628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A010FE-EA2B-415D-8842-B20894A69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B4423-CD4F-4421-B6A6-E97E554EB9A8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64016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6F9904-A9A1-48B6-BBA7-D56554F5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F097-3B32-448E-8DE1-9608E6B4F1D0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38AE8B-0DA2-44C8-910E-5F564ED1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1FB98D-DE5A-4BCD-897E-D3135D08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79CA5-3D74-4057-A985-95961D8A2035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157040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F3B249-F448-42BE-8974-F3BBF1C99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A3BA1-194F-46F7-9C12-E27703ED4E7F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9748E4-46D8-48C9-86AC-E73213AA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8FDA92-119E-4094-97BC-E12C913B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6C3D0-2F69-49E0-870A-067FEAB43381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40105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392AFC-C57B-4B31-8CF1-42952FC4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1C78A-76B3-438F-91DC-9E6B21AF1646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59359E-AA94-42CC-9BCA-1609DB38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A4B695-D376-4C06-8943-8D9C27AB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110B0-D94E-4289-B728-45FCB0CE44A7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949220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92D0-821F-4090-825F-484A81CB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E526B-B0BC-4444-BDDA-7622AFD09287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4413E-CA97-4E37-B152-C266A849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CB08A-CE45-472A-A4EC-2B5C8033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EA05E-9D41-4411-8EDE-09C2D1BF22A2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413967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882A-1639-4864-963A-1BC2A0EE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22FB4-C4F5-4275-BC78-34EB334591A3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3C9F-6D63-46EC-8B2B-097C4CE7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A6126-63E3-4AC3-B51F-2620481D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CD488-1F78-4262-84CA-2E0249491BA4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56435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7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0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7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1424A-AE72-4091-B06E-E7EF553D7E9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9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50">
          <a:ln w="9525" cmpd="sng">
            <a:solidFill>
              <a:schemeClr val="bg1"/>
            </a:solidFill>
            <a:prstDash val="solid"/>
          </a:ln>
          <a:solidFill>
            <a:schemeClr val="accent1">
              <a:lumMod val="75000"/>
            </a:schemeClr>
          </a:solidFill>
          <a:effectLst>
            <a:glow rad="38100"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92000"/>
              </a:prstClr>
            </a:outerShdw>
          </a:effectLst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1-.jpg"/>
          <p:cNvPicPr>
            <a:picLocks noChangeAspect="1"/>
          </p:cNvPicPr>
          <p:nvPr userDrawn="1"/>
        </p:nvPicPr>
        <p:blipFill>
          <a:blip r:embed="rId13"/>
          <a:srcRect t="19024" b="47808"/>
          <a:stretch>
            <a:fillRect/>
          </a:stretch>
        </p:blipFill>
        <p:spPr>
          <a:xfrm>
            <a:off x="0" y="4583359"/>
            <a:ext cx="9144000" cy="22746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063E0-938D-46BE-9994-3688BB8F6DA3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PT Presentation\Flags PPT\Flat\Work ppt\S\Saudi_Arabia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5E106-F33D-484B-8F83-D81EBCD1BB0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8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D829C6-01D9-40CE-B40B-624F82E847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ar-SA"/>
              <a:t>Kliknij, aby edytować styl</a:t>
            </a:r>
            <a:endParaRPr lang="en-US" altLang="ar-SA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6BBFAF-CF44-4FC3-B2D4-1589CD6E91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ar-SA"/>
              <a:t>Edytuj style wzorca tekstu</a:t>
            </a:r>
          </a:p>
          <a:p>
            <a:pPr lvl="1"/>
            <a:r>
              <a:rPr lang="pl-PL" altLang="ar-SA"/>
              <a:t>Drugi poziom</a:t>
            </a:r>
          </a:p>
          <a:p>
            <a:pPr lvl="2"/>
            <a:r>
              <a:rPr lang="pl-PL" altLang="ar-SA"/>
              <a:t>Trzeci poziom</a:t>
            </a:r>
          </a:p>
          <a:p>
            <a:pPr lvl="3"/>
            <a:r>
              <a:rPr lang="pl-PL" altLang="ar-SA"/>
              <a:t>Czwarty poziom</a:t>
            </a:r>
          </a:p>
          <a:p>
            <a:pPr lvl="4"/>
            <a:r>
              <a:rPr lang="pl-PL" altLang="ar-SA"/>
              <a:t>Piąty poziom</a:t>
            </a:r>
            <a:endParaRPr lang="en-US" alt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4390-8689-4523-A1FF-DDF5F0B7F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D966E7-8B9D-4DFB-98D6-98A706410228}" type="datetimeFigureOut">
              <a:rPr lang="ru-RU"/>
              <a:pPr>
                <a:defRPr/>
              </a:pPr>
              <a:t>01.10.2022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0DEF6-A680-41D4-87A2-7DC0198F1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EDD91-8317-48D7-A2C0-621E3732A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843EC33-4920-402D-BDDD-EC78AD3CDE2B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47948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1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9" name="Group 8"/>
          <p:cNvGrpSpPr/>
          <p:nvPr/>
        </p:nvGrpSpPr>
        <p:grpSpPr>
          <a:xfrm>
            <a:off x="0" y="3505200"/>
            <a:ext cx="9144000" cy="2516088"/>
            <a:chOff x="0" y="4267200"/>
            <a:chExt cx="9144000" cy="1676400"/>
          </a:xfrm>
        </p:grpSpPr>
        <p:sp>
          <p:nvSpPr>
            <p:cNvPr id="10" name="Rectangle 9"/>
            <p:cNvSpPr/>
            <p:nvPr/>
          </p:nvSpPr>
          <p:spPr>
            <a:xfrm>
              <a:off x="0" y="4267200"/>
              <a:ext cx="9144000" cy="16764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419600"/>
              <a:ext cx="9144000" cy="137160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</a:rPr>
                <a:t>Unit 3</a:t>
              </a:r>
            </a:p>
            <a:p>
              <a:pPr algn="ctr"/>
              <a:r>
                <a:rPr lang="en-US" sz="5400" b="1" dirty="0">
                  <a:solidFill>
                    <a:srgbClr val="008E40"/>
                  </a:solidFill>
                  <a:latin typeface="Arial Rounded MT Bold" panose="020F0704030504030204" pitchFamily="34" charset="0"/>
                </a:rPr>
                <a:t>Far And Away</a:t>
              </a:r>
            </a:p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Writing</a:t>
              </a:r>
              <a:endParaRPr lang="en-US" sz="14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7" name="직사각형 13">
            <a:extLst>
              <a:ext uri="{FF2B5EF4-FFF2-40B4-BE49-F238E27FC236}">
                <a16:creationId xmlns:a16="http://schemas.microsoft.com/office/drawing/2014/main" id="{5C67D551-79E7-4DAC-88C1-8B105BBB8457}"/>
              </a:ext>
            </a:extLst>
          </p:cNvPr>
          <p:cNvSpPr/>
          <p:nvPr/>
        </p:nvSpPr>
        <p:spPr>
          <a:xfrm>
            <a:off x="2267744" y="6220076"/>
            <a:ext cx="3672408" cy="4083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9608" tIns="49804" rIns="99608" bIns="49804" numCol="1" anchor="t" anchorCtr="0" compatLnSpc="1">
            <a:prstTxWarp prst="textNoShape">
              <a:avLst/>
            </a:prstTxWarp>
            <a:spAutoFit/>
          </a:bodyPr>
          <a:lstStyle/>
          <a:p>
            <a:pPr defTabSz="9147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 b="1" dirty="0">
                <a:solidFill>
                  <a:srgbClr val="92D050"/>
                </a:solidFill>
                <a:latin typeface="Footlight MT Light" panose="0204060206030A020304" pitchFamily="18" charset="0"/>
                <a:ea typeface="맑은 고딕" pitchFamily="50" charset="-127"/>
                <a:cs typeface="굴림" pitchFamily="50" charset="-127"/>
              </a:rPr>
              <a:t>Done by: </a:t>
            </a:r>
            <a:r>
              <a:rPr kumimoji="1" lang="en-US" altLang="ko-KR" sz="2000" b="1" dirty="0" err="1">
                <a:solidFill>
                  <a:srgbClr val="006600"/>
                </a:solidFill>
                <a:latin typeface="Fontin Sans Rg" panose="02000000000000000000" pitchFamily="50" charset="0"/>
                <a:ea typeface="맑은 고딕" pitchFamily="50" charset="-127"/>
                <a:cs typeface="굴림" pitchFamily="50" charset="-127"/>
              </a:rPr>
              <a:t>Entisar</a:t>
            </a:r>
            <a:r>
              <a:rPr kumimoji="1" lang="en-US" altLang="ko-KR" sz="2000" b="1" dirty="0">
                <a:solidFill>
                  <a:srgbClr val="006600"/>
                </a:solidFill>
                <a:latin typeface="Fontin Sans Rg" panose="02000000000000000000" pitchFamily="50" charset="0"/>
                <a:ea typeface="맑은 고딕" pitchFamily="50" charset="-127"/>
                <a:cs typeface="굴림" pitchFamily="50" charset="-127"/>
              </a:rPr>
              <a:t> Al-</a:t>
            </a:r>
            <a:r>
              <a:rPr kumimoji="1" lang="en-US" altLang="ko-KR" sz="2000" b="1" dirty="0" err="1">
                <a:solidFill>
                  <a:srgbClr val="006600"/>
                </a:solidFill>
                <a:latin typeface="Fontin Sans Rg" panose="02000000000000000000" pitchFamily="50" charset="0"/>
                <a:ea typeface="맑은 고딕" pitchFamily="50" charset="-127"/>
                <a:cs typeface="굴림" pitchFamily="50" charset="-127"/>
              </a:rPr>
              <a:t>Obaidallah</a:t>
            </a:r>
            <a:endParaRPr kumimoji="1" lang="en-US" altLang="ko-KR" sz="2000" b="1" dirty="0">
              <a:solidFill>
                <a:srgbClr val="006600"/>
              </a:solidFill>
              <a:latin typeface="Fontin Sans Rg" panose="02000000000000000000" pitchFamily="50" charset="0"/>
              <a:ea typeface="맑은 고딕" pitchFamily="50" charset="-127"/>
              <a:cs typeface="굴림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D8118CA-46BC-4A2F-B02A-5564E927D611}"/>
              </a:ext>
            </a:extLst>
          </p:cNvPr>
          <p:cNvSpPr/>
          <p:nvPr/>
        </p:nvSpPr>
        <p:spPr>
          <a:xfrm>
            <a:off x="571500" y="3794255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are the 3 pillars that </a:t>
            </a:r>
          </a:p>
          <a:p>
            <a:pPr algn="ctr"/>
            <a:r>
              <a:rPr lang="en-US" sz="2400" b="1" dirty="0"/>
              <a:t>Saudi vision based on 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4223F85A-B375-4B53-991F-D7123CF6CBB8}"/>
              </a:ext>
            </a:extLst>
          </p:cNvPr>
          <p:cNvSpPr/>
          <p:nvPr/>
        </p:nvSpPr>
        <p:spPr>
          <a:xfrm>
            <a:off x="4810125" y="3886201"/>
            <a:ext cx="4000500" cy="1266824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1-leading role as the heart of Arab 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</a:rPr>
              <a:t>and Islamic worlds.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</a:rPr>
              <a:t>2- economy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</a:rPr>
              <a:t>3- strategic location</a:t>
            </a:r>
          </a:p>
        </p:txBody>
      </p:sp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111F96C-6B8E-4268-B3AB-048805F9C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6" y="283845"/>
            <a:ext cx="6782747" cy="175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65AA63-F4FF-41D9-AC25-2924E685D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3" t="51297" r="52083" b="27963"/>
          <a:stretch/>
        </p:blipFill>
        <p:spPr>
          <a:xfrm>
            <a:off x="2448398" y="1827140"/>
            <a:ext cx="6562726" cy="173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F632F2F7-445F-44AD-8E57-9508C8460A71}"/>
              </a:ext>
            </a:extLst>
          </p:cNvPr>
          <p:cNvSpPr/>
          <p:nvPr/>
        </p:nvSpPr>
        <p:spPr>
          <a:xfrm>
            <a:off x="1541204" y="1343025"/>
            <a:ext cx="5069146" cy="36195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26">
            <a:extLst>
              <a:ext uri="{FF2B5EF4-FFF2-40B4-BE49-F238E27FC236}">
                <a16:creationId xmlns:a16="http://schemas.microsoft.com/office/drawing/2014/main" id="{EC2D1CA8-D650-4F99-AC05-CB20C5E99C8F}"/>
              </a:ext>
            </a:extLst>
          </p:cNvPr>
          <p:cNvSpPr/>
          <p:nvPr/>
        </p:nvSpPr>
        <p:spPr>
          <a:xfrm>
            <a:off x="132876" y="1628369"/>
            <a:ext cx="914874" cy="36195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1C6E291E-3CF8-43B1-8E03-DE825671F19D}"/>
              </a:ext>
            </a:extLst>
          </p:cNvPr>
          <p:cNvSpPr/>
          <p:nvPr/>
        </p:nvSpPr>
        <p:spPr>
          <a:xfrm>
            <a:off x="5265479" y="2516049"/>
            <a:ext cx="1068646" cy="3700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0F8D1C4C-61F8-43E8-9762-9213C29ADB4B}"/>
              </a:ext>
            </a:extLst>
          </p:cNvPr>
          <p:cNvSpPr/>
          <p:nvPr/>
        </p:nvSpPr>
        <p:spPr>
          <a:xfrm>
            <a:off x="6666127" y="2246760"/>
            <a:ext cx="1068646" cy="3700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68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D8118CA-46BC-4A2F-B02A-5564E927D611}"/>
              </a:ext>
            </a:extLst>
          </p:cNvPr>
          <p:cNvSpPr/>
          <p:nvPr/>
        </p:nvSpPr>
        <p:spPr>
          <a:xfrm>
            <a:off x="412474" y="3926645"/>
            <a:ext cx="5620579" cy="736584"/>
          </a:xfrm>
          <a:prstGeom prst="wedgeRoundRectCallout">
            <a:avLst>
              <a:gd name="adj1" fmla="val -57160"/>
              <a:gd name="adj2" fmla="val 143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/>
              <a:t>what is ‘the gift more precious than oil’ that Saudi Arabia has been blessed with?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4223F85A-B375-4B53-991F-D7123CF6CBB8}"/>
              </a:ext>
            </a:extLst>
          </p:cNvPr>
          <p:cNvSpPr/>
          <p:nvPr/>
        </p:nvSpPr>
        <p:spPr>
          <a:xfrm>
            <a:off x="5764697" y="4762620"/>
            <a:ext cx="3061252" cy="592969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200" b="1" dirty="0">
                <a:solidFill>
                  <a:srgbClr val="008000"/>
                </a:solidFill>
              </a:rPr>
              <a:t>The Two Holy Mosques</a:t>
            </a:r>
          </a:p>
        </p:txBody>
      </p:sp>
      <p:pic>
        <p:nvPicPr>
          <p:cNvPr id="16" name="صورة 1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D17F50E-DE1E-41F7-B6F7-39352BB95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735"/>
          <a:stretch/>
        </p:blipFill>
        <p:spPr>
          <a:xfrm>
            <a:off x="1336939" y="162048"/>
            <a:ext cx="6309541" cy="3493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F632F2F7-445F-44AD-8E57-9508C8460A71}"/>
              </a:ext>
            </a:extLst>
          </p:cNvPr>
          <p:cNvSpPr/>
          <p:nvPr/>
        </p:nvSpPr>
        <p:spPr>
          <a:xfrm>
            <a:off x="1336939" y="1895958"/>
            <a:ext cx="2509504" cy="28071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285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EA54A26-6703-4C20-A808-96708A4B95D5}"/>
              </a:ext>
            </a:extLst>
          </p:cNvPr>
          <p:cNvSpPr/>
          <p:nvPr/>
        </p:nvSpPr>
        <p:spPr>
          <a:xfrm>
            <a:off x="571499" y="3943350"/>
            <a:ext cx="5133975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Where is  the world’s largest </a:t>
            </a:r>
          </a:p>
          <a:p>
            <a:pPr algn="ctr"/>
            <a:r>
              <a:rPr lang="en-US" sz="2400" b="1" dirty="0"/>
              <a:t>‘open air museum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0F877C82-1253-4AC0-B9A8-4566B3E49995}"/>
              </a:ext>
            </a:extLst>
          </p:cNvPr>
          <p:cNvSpPr/>
          <p:nvPr/>
        </p:nvSpPr>
        <p:spPr>
          <a:xfrm>
            <a:off x="5934075" y="4248150"/>
            <a:ext cx="2562225" cy="685800"/>
          </a:xfrm>
          <a:prstGeom prst="wedgeRoundRectCallout">
            <a:avLst>
              <a:gd name="adj1" fmla="val 72106"/>
              <a:gd name="adj2" fmla="val 17349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>
              <a:solidFill>
                <a:srgbClr val="008000"/>
              </a:solidFill>
            </a:endParaRPr>
          </a:p>
          <a:p>
            <a:pPr algn="ctr"/>
            <a:r>
              <a:rPr lang="en-US" sz="2800" b="1" dirty="0">
                <a:solidFill>
                  <a:srgbClr val="008000"/>
                </a:solidFill>
              </a:rPr>
              <a:t>(at Al-Ula) 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EF73C9B-A74A-4EB9-BE8F-C60535DCC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71" t="36296" r="14271" b="50000"/>
          <a:stretch/>
        </p:blipFill>
        <p:spPr>
          <a:xfrm>
            <a:off x="761999" y="1924049"/>
            <a:ext cx="7924801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07C80EE0-5D6B-460D-9FD8-8F552115EB0C}"/>
              </a:ext>
            </a:extLst>
          </p:cNvPr>
          <p:cNvSpPr/>
          <p:nvPr/>
        </p:nvSpPr>
        <p:spPr>
          <a:xfrm>
            <a:off x="3404568" y="2552700"/>
            <a:ext cx="1567482" cy="462233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258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D8118CA-46BC-4A2F-B02A-5564E927D611}"/>
              </a:ext>
            </a:extLst>
          </p:cNvPr>
          <p:cNvSpPr/>
          <p:nvPr/>
        </p:nvSpPr>
        <p:spPr>
          <a:xfrm>
            <a:off x="491987" y="3354483"/>
            <a:ext cx="6654248" cy="736584"/>
          </a:xfrm>
          <a:prstGeom prst="wedgeRoundRectCallout">
            <a:avLst>
              <a:gd name="adj1" fmla="val -57160"/>
              <a:gd name="adj2" fmla="val 143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/>
              <a:t>Why will we further develop the digital systems 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4223F85A-B375-4B53-991F-D7123CF6CBB8}"/>
              </a:ext>
            </a:extLst>
          </p:cNvPr>
          <p:cNvSpPr/>
          <p:nvPr/>
        </p:nvSpPr>
        <p:spPr>
          <a:xfrm>
            <a:off x="3200399" y="4334602"/>
            <a:ext cx="5446646" cy="592969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200" b="1" dirty="0">
                <a:solidFill>
                  <a:srgbClr val="008000"/>
                </a:solidFill>
              </a:rPr>
              <a:t>to attract conference tourism to our country. 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814233-8673-4714-879B-867FB9F64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0" t="-1" b="-4141"/>
          <a:stretch/>
        </p:blipFill>
        <p:spPr>
          <a:xfrm>
            <a:off x="1073426" y="318053"/>
            <a:ext cx="6997148" cy="2753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F632F2F7-445F-44AD-8E57-9508C8460A71}"/>
              </a:ext>
            </a:extLst>
          </p:cNvPr>
          <p:cNvSpPr/>
          <p:nvPr/>
        </p:nvSpPr>
        <p:spPr>
          <a:xfrm>
            <a:off x="1172817" y="2663687"/>
            <a:ext cx="4114800" cy="28823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0CC09828-D7CF-40D2-ACE8-0D8DFF8EB9E2}"/>
              </a:ext>
            </a:extLst>
          </p:cNvPr>
          <p:cNvSpPr/>
          <p:nvPr/>
        </p:nvSpPr>
        <p:spPr>
          <a:xfrm>
            <a:off x="6728793" y="2244043"/>
            <a:ext cx="1242390" cy="41964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156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B028D10A-08EB-46E9-8BEB-2F1E2D9AE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9" t="30127" r="4167" b="31667"/>
          <a:stretch/>
        </p:blipFill>
        <p:spPr>
          <a:xfrm>
            <a:off x="506015" y="1885949"/>
            <a:ext cx="8131970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: زوايا مستديرة 26">
            <a:extLst>
              <a:ext uri="{FF2B5EF4-FFF2-40B4-BE49-F238E27FC236}">
                <a16:creationId xmlns:a16="http://schemas.microsoft.com/office/drawing/2014/main" id="{07D0212E-EC84-4B07-895D-3E952DB08EE1}"/>
              </a:ext>
            </a:extLst>
          </p:cNvPr>
          <p:cNvSpPr/>
          <p:nvPr/>
        </p:nvSpPr>
        <p:spPr>
          <a:xfrm>
            <a:off x="1372842" y="2949438"/>
            <a:ext cx="4875558" cy="27953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828C18F7-983B-465A-B8A2-AC6F57D2450B}"/>
              </a:ext>
            </a:extLst>
          </p:cNvPr>
          <p:cNvSpPr/>
          <p:nvPr/>
        </p:nvSpPr>
        <p:spPr>
          <a:xfrm>
            <a:off x="1601442" y="3629025"/>
            <a:ext cx="4646958" cy="27953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9EF68DC5-D93A-4A50-A5BA-51EEB9C7BC21}"/>
              </a:ext>
            </a:extLst>
          </p:cNvPr>
          <p:cNvSpPr/>
          <p:nvPr/>
        </p:nvSpPr>
        <p:spPr>
          <a:xfrm>
            <a:off x="1753220" y="4477580"/>
            <a:ext cx="5962029" cy="27953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4209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56EFC0C-C34E-42D3-9E04-D70CD2EDA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6" t="30371" r="14688" b="13889"/>
          <a:stretch/>
        </p:blipFill>
        <p:spPr>
          <a:xfrm>
            <a:off x="704849" y="219075"/>
            <a:ext cx="7915276" cy="4552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F0BAD86A-ADF7-44F5-A3E5-CBDE464A4DD2}"/>
              </a:ext>
            </a:extLst>
          </p:cNvPr>
          <p:cNvSpPr/>
          <p:nvPr/>
        </p:nvSpPr>
        <p:spPr>
          <a:xfrm>
            <a:off x="1477616" y="2273161"/>
            <a:ext cx="5761383" cy="270014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D33ECF14-CC79-4089-AC33-4060F06852C4}"/>
              </a:ext>
            </a:extLst>
          </p:cNvPr>
          <p:cNvSpPr/>
          <p:nvPr/>
        </p:nvSpPr>
        <p:spPr>
          <a:xfrm>
            <a:off x="1477617" y="2758936"/>
            <a:ext cx="2046634" cy="27001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26">
            <a:extLst>
              <a:ext uri="{FF2B5EF4-FFF2-40B4-BE49-F238E27FC236}">
                <a16:creationId xmlns:a16="http://schemas.microsoft.com/office/drawing/2014/main" id="{1D7AF3E9-23C2-4544-8BA4-034C7168C91B}"/>
              </a:ext>
            </a:extLst>
          </p:cNvPr>
          <p:cNvSpPr/>
          <p:nvPr/>
        </p:nvSpPr>
        <p:spPr>
          <a:xfrm>
            <a:off x="4025554" y="2768461"/>
            <a:ext cx="1422746" cy="27001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0D5EA138-44B7-4598-917C-384EC6AD11C7}"/>
              </a:ext>
            </a:extLst>
          </p:cNvPr>
          <p:cNvSpPr/>
          <p:nvPr/>
        </p:nvSpPr>
        <p:spPr>
          <a:xfrm>
            <a:off x="6125817" y="2671554"/>
            <a:ext cx="1675158" cy="54789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7B69603-3B4F-496C-9CB6-04348BCB1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8" t="26069" r="20937" b="8889"/>
          <a:stretch/>
        </p:blipFill>
        <p:spPr>
          <a:xfrm>
            <a:off x="771526" y="57150"/>
            <a:ext cx="76581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F17CC62-66FA-40EE-90AF-7C817ECFF0F0}"/>
              </a:ext>
            </a:extLst>
          </p:cNvPr>
          <p:cNvSpPr/>
          <p:nvPr/>
        </p:nvSpPr>
        <p:spPr>
          <a:xfrm>
            <a:off x="1400175" y="149321"/>
            <a:ext cx="6248400" cy="24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Ben Nevis Mountain</a:t>
            </a:r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DCA5CDB-C9FD-42EF-ACC6-DA5F905E4ECA}"/>
              </a:ext>
            </a:extLst>
          </p:cNvPr>
          <p:cNvSpPr/>
          <p:nvPr/>
        </p:nvSpPr>
        <p:spPr>
          <a:xfrm>
            <a:off x="1400175" y="952500"/>
            <a:ext cx="2085975" cy="1085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700" b="1" dirty="0"/>
              <a:t>It was the site of Britain’s first weather observatory</a:t>
            </a:r>
            <a:endParaRPr lang="ar-SA" sz="1700" b="1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01BAE2A-D19C-4B02-A482-71DACD343967}"/>
              </a:ext>
            </a:extLst>
          </p:cNvPr>
          <p:cNvSpPr/>
          <p:nvPr/>
        </p:nvSpPr>
        <p:spPr>
          <a:xfrm>
            <a:off x="3533775" y="968801"/>
            <a:ext cx="2085975" cy="1085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700" b="1" dirty="0"/>
              <a:t>- climb the mountain</a:t>
            </a:r>
          </a:p>
          <a:p>
            <a:r>
              <a:rPr lang="en-US" sz="1700" b="1" dirty="0"/>
              <a:t>- Enjoy the clean environment</a:t>
            </a:r>
            <a:endParaRPr lang="ar-SA" sz="1700" b="1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8FAE6F9-C55B-4978-ABDB-B57C5D8C45F5}"/>
              </a:ext>
            </a:extLst>
          </p:cNvPr>
          <p:cNvSpPr/>
          <p:nvPr/>
        </p:nvSpPr>
        <p:spPr>
          <a:xfrm>
            <a:off x="5667375" y="1000125"/>
            <a:ext cx="2133600" cy="1085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200" b="1" dirty="0"/>
          </a:p>
          <a:p>
            <a:r>
              <a:rPr lang="en-US" sz="1200" b="1" dirty="0"/>
              <a:t>-</a:t>
            </a:r>
            <a:r>
              <a:rPr lang="en-US" sz="1300" b="1" dirty="0"/>
              <a:t>The highest mountain in Britain</a:t>
            </a:r>
          </a:p>
          <a:p>
            <a:r>
              <a:rPr lang="en-US" sz="1300" b="1" dirty="0"/>
              <a:t>-has a historical significance</a:t>
            </a:r>
          </a:p>
          <a:p>
            <a:r>
              <a:rPr lang="en-US" sz="1300" b="1" dirty="0"/>
              <a:t>-has many plants &amp; geological features</a:t>
            </a:r>
          </a:p>
          <a:p>
            <a:pPr marL="285750" indent="-285750">
              <a:buFontTx/>
              <a:buChar char="-"/>
            </a:pPr>
            <a:endParaRPr lang="ar-SA" sz="1700" b="1" dirty="0"/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ADF54995-024A-4695-B434-1B592A383645}"/>
              </a:ext>
            </a:extLst>
          </p:cNvPr>
          <p:cNvSpPr/>
          <p:nvPr/>
        </p:nvSpPr>
        <p:spPr>
          <a:xfrm rot="21230348">
            <a:off x="5367188" y="2733801"/>
            <a:ext cx="1490065" cy="173953"/>
          </a:xfrm>
          <a:prstGeom prst="roundRect">
            <a:avLst/>
          </a:prstGeom>
          <a:solidFill>
            <a:srgbClr val="FF99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6CB52FD6-4262-457D-85D5-DF8D404BF27D}"/>
              </a:ext>
            </a:extLst>
          </p:cNvPr>
          <p:cNvSpPr/>
          <p:nvPr/>
        </p:nvSpPr>
        <p:spPr>
          <a:xfrm rot="21230348">
            <a:off x="3350959" y="3734406"/>
            <a:ext cx="3637529" cy="24908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id="{6710B849-2D31-4F46-91EC-0C3FD67EE6DF}"/>
              </a:ext>
            </a:extLst>
          </p:cNvPr>
          <p:cNvSpPr/>
          <p:nvPr/>
        </p:nvSpPr>
        <p:spPr>
          <a:xfrm rot="21230348">
            <a:off x="5081561" y="4334117"/>
            <a:ext cx="576378" cy="20688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: زوايا مستديرة 26">
            <a:extLst>
              <a:ext uri="{FF2B5EF4-FFF2-40B4-BE49-F238E27FC236}">
                <a16:creationId xmlns:a16="http://schemas.microsoft.com/office/drawing/2014/main" id="{AAE1C862-8458-4F73-A20A-F399D2DCC90A}"/>
              </a:ext>
            </a:extLst>
          </p:cNvPr>
          <p:cNvSpPr/>
          <p:nvPr/>
        </p:nvSpPr>
        <p:spPr>
          <a:xfrm rot="21230348">
            <a:off x="4282394" y="4557272"/>
            <a:ext cx="2036654" cy="27976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رسم 14" descr="Zpět مع تعبئة خالصة">
            <a:extLst>
              <a:ext uri="{FF2B5EF4-FFF2-40B4-BE49-F238E27FC236}">
                <a16:creationId xmlns:a16="http://schemas.microsoft.com/office/drawing/2014/main" id="{4522A9B3-426B-4E5F-88B0-BF0F571CB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179489">
            <a:off x="1013091" y="1723090"/>
            <a:ext cx="1337833" cy="1748474"/>
          </a:xfrm>
          <a:prstGeom prst="rect">
            <a:avLst/>
          </a:prstGeom>
        </p:spPr>
      </p:pic>
      <p:sp>
        <p:nvSpPr>
          <p:cNvPr id="17" name="سحابة 16">
            <a:extLst>
              <a:ext uri="{FF2B5EF4-FFF2-40B4-BE49-F238E27FC236}">
                <a16:creationId xmlns:a16="http://schemas.microsoft.com/office/drawing/2014/main" id="{7BB6D65B-5B65-4E69-BDF2-4F7F6DA823DA}"/>
              </a:ext>
            </a:extLst>
          </p:cNvPr>
          <p:cNvSpPr/>
          <p:nvPr/>
        </p:nvSpPr>
        <p:spPr>
          <a:xfrm>
            <a:off x="152972" y="3162971"/>
            <a:ext cx="2888514" cy="16090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Arial Nova" panose="020B0504020202020204" pitchFamily="34" charset="0"/>
              </a:rPr>
              <a:t>The notes used in the chart  from this letter</a:t>
            </a:r>
            <a:endParaRPr lang="ar-SA" b="1" dirty="0">
              <a:latin typeface="Arial Nova" panose="020B0504020202020204" pitchFamily="34" charset="0"/>
            </a:endParaRPr>
          </a:p>
        </p:txBody>
      </p:sp>
      <p:sp>
        <p:nvSpPr>
          <p:cNvPr id="28" name="مستطيل: زوايا مستديرة 26">
            <a:extLst>
              <a:ext uri="{FF2B5EF4-FFF2-40B4-BE49-F238E27FC236}">
                <a16:creationId xmlns:a16="http://schemas.microsoft.com/office/drawing/2014/main" id="{F0706AD6-0C48-4829-AFF5-C04DE8E1806C}"/>
              </a:ext>
            </a:extLst>
          </p:cNvPr>
          <p:cNvSpPr/>
          <p:nvPr/>
        </p:nvSpPr>
        <p:spPr>
          <a:xfrm rot="21230348">
            <a:off x="4239431" y="3555439"/>
            <a:ext cx="1868785" cy="175181"/>
          </a:xfrm>
          <a:prstGeom prst="roundRect">
            <a:avLst/>
          </a:prstGeom>
          <a:solidFill>
            <a:srgbClr val="FF99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: زوايا مستديرة 26">
            <a:extLst>
              <a:ext uri="{FF2B5EF4-FFF2-40B4-BE49-F238E27FC236}">
                <a16:creationId xmlns:a16="http://schemas.microsoft.com/office/drawing/2014/main" id="{84205597-45FC-4594-861D-BDB88629579F}"/>
              </a:ext>
            </a:extLst>
          </p:cNvPr>
          <p:cNvSpPr/>
          <p:nvPr/>
        </p:nvSpPr>
        <p:spPr>
          <a:xfrm rot="21230348">
            <a:off x="3977613" y="4785558"/>
            <a:ext cx="2784273" cy="240702"/>
          </a:xfrm>
          <a:prstGeom prst="roundRect">
            <a:avLst/>
          </a:prstGeom>
          <a:solidFill>
            <a:srgbClr val="FF99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76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3" grpId="0" animBg="1"/>
      <p:bldP spid="24" grpId="0" animBg="1"/>
      <p:bldP spid="1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D8118CA-46BC-4A2F-B02A-5564E927D611}"/>
              </a:ext>
            </a:extLst>
          </p:cNvPr>
          <p:cNvSpPr/>
          <p:nvPr/>
        </p:nvSpPr>
        <p:spPr>
          <a:xfrm>
            <a:off x="1152525" y="289055"/>
            <a:ext cx="6696075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rgbClr val="4B8D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Follow these steps to write an informal  letter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ED53DED-5E4D-4F99-AAFE-693FFAA4C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6" t="44444" r="15000" b="15664"/>
          <a:stretch/>
        </p:blipFill>
        <p:spPr>
          <a:xfrm>
            <a:off x="747712" y="1809750"/>
            <a:ext cx="7781925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464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PT Presentation\Flags PPT\Flat\Work ppt\S\Saudi_Arab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0" y="628649"/>
            <a:ext cx="9144000" cy="1371600"/>
            <a:chOff x="0" y="914400"/>
            <a:chExt cx="9144000" cy="1371600"/>
          </a:xfrm>
        </p:grpSpPr>
        <p:sp>
          <p:nvSpPr>
            <p:cNvPr id="6" name="Rectangle 5"/>
            <p:cNvSpPr/>
            <p:nvPr/>
          </p:nvSpPr>
          <p:spPr>
            <a:xfrm>
              <a:off x="0" y="914400"/>
              <a:ext cx="9144000" cy="13716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960120"/>
              <a:ext cx="9144000" cy="12192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white"/>
                  </a:solidFill>
                  <a:latin typeface="Calibri"/>
                </a:rPr>
                <a:t>Homework </a:t>
              </a:r>
              <a:r>
                <a:rPr lang="en-US" sz="4400" b="1" dirty="0">
                  <a:solidFill>
                    <a:prstClr val="white"/>
                  </a:solidFill>
                  <a:latin typeface="Calibri"/>
                </a:rPr>
                <a:t>     </a:t>
              </a:r>
              <a:r>
                <a:rPr lang="en-US" sz="3200" b="1" dirty="0">
                  <a:solidFill>
                    <a:prstClr val="white"/>
                  </a:solidFill>
                  <a:latin typeface="Calibri"/>
                </a:rPr>
                <a:t>Workbook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.(110)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,exercise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(L)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57A58653-6BCE-43CF-9DA7-30BCDB048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6325">
            <a:off x="4698940" y="2029902"/>
            <a:ext cx="3201823" cy="39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92D05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936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دواجن الوطنية på Twitter: &amp;quot;رب اجعل هذا البلد آمنا.. #نبايعك_يا_وطن  #اليوم_الوطني٨٧_ #اليوم_الوطني_السعودي87عام… &amp;quot;">
            <a:extLst>
              <a:ext uri="{FF2B5EF4-FFF2-40B4-BE49-F238E27FC236}">
                <a16:creationId xmlns:a16="http://schemas.microsoft.com/office/drawing/2014/main" id="{6A5CB0D7-339A-46F9-8B05-6B0141C03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626"/>
          <a:stretch/>
        </p:blipFill>
        <p:spPr bwMode="auto">
          <a:xfrm>
            <a:off x="20" y="10"/>
            <a:ext cx="889699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7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14325"/>
            <a:ext cx="5419725" cy="846138"/>
          </a:xfr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b="1">
                <a:latin typeface="Arial Rounded MT Bold" panose="020F0704030504030204" pitchFamily="34" charset="0"/>
              </a:rPr>
              <a:t>Lesson Objectives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B3DFEBC-CDE9-44E7-B439-C793070128E9}"/>
              </a:ext>
            </a:extLst>
          </p:cNvPr>
          <p:cNvSpPr txBox="1"/>
          <p:nvPr/>
        </p:nvSpPr>
        <p:spPr>
          <a:xfrm>
            <a:off x="1824037" y="1613574"/>
            <a:ext cx="4972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the passage for specific information	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4C0EE77-9E52-454E-9745-4B0D9F52FF43}"/>
              </a:ext>
            </a:extLst>
          </p:cNvPr>
          <p:cNvSpPr txBox="1"/>
          <p:nvPr/>
        </p:nvSpPr>
        <p:spPr>
          <a:xfrm>
            <a:off x="471487" y="1474950"/>
            <a:ext cx="1352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Read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BF7B076-E80C-4260-B3D7-B25D6322C914}"/>
              </a:ext>
            </a:extLst>
          </p:cNvPr>
          <p:cNvSpPr txBox="1"/>
          <p:nvPr/>
        </p:nvSpPr>
        <p:spPr>
          <a:xfrm>
            <a:off x="476250" y="2090390"/>
            <a:ext cx="1552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Discuss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2197218-EAD8-479C-88C2-8D4053973AEB}"/>
              </a:ext>
            </a:extLst>
          </p:cNvPr>
          <p:cNvSpPr txBox="1"/>
          <p:nvPr/>
        </p:nvSpPr>
        <p:spPr>
          <a:xfrm>
            <a:off x="1828800" y="2163762"/>
            <a:ext cx="641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the topic of Vision 2030 Kingdom of Saudi Arabia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DA05139-8A1B-4001-AA7D-4473018033CD}"/>
              </a:ext>
            </a:extLst>
          </p:cNvPr>
          <p:cNvSpPr txBox="1"/>
          <p:nvPr/>
        </p:nvSpPr>
        <p:spPr>
          <a:xfrm>
            <a:off x="476250" y="2682586"/>
            <a:ext cx="1552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Match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4FCCB-0D69-4C1B-8192-AC559F2DE890}"/>
              </a:ext>
            </a:extLst>
          </p:cNvPr>
          <p:cNvSpPr txBox="1"/>
          <p:nvPr/>
        </p:nvSpPr>
        <p:spPr>
          <a:xfrm>
            <a:off x="476249" y="3298252"/>
            <a:ext cx="1552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Write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6047F26-AE4B-4AEE-8E12-2304FE718AFA}"/>
              </a:ext>
            </a:extLst>
          </p:cNvPr>
          <p:cNvSpPr txBox="1"/>
          <p:nvPr/>
        </p:nvSpPr>
        <p:spPr>
          <a:xfrm>
            <a:off x="1824037" y="2807711"/>
            <a:ext cx="641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the words with their meanings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5C46F5E-1FE5-4705-BD3B-51753B8DE12E}"/>
              </a:ext>
            </a:extLst>
          </p:cNvPr>
          <p:cNvSpPr txBox="1"/>
          <p:nvPr/>
        </p:nvSpPr>
        <p:spPr>
          <a:xfrm>
            <a:off x="1943100" y="3429000"/>
            <a:ext cx="641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a letter about place to visit in Saudi Arabia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Placeholder 5" descr="A picture containing green&#10;&#10;Description automatically generated">
            <a:extLst>
              <a:ext uri="{FF2B5EF4-FFF2-40B4-BE49-F238E27FC236}">
                <a16:creationId xmlns:a16="http://schemas.microsoft.com/office/drawing/2014/main" id="{C76F7775-57E5-4A58-8E0A-EB07CABB8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2130"/>
          <a:stretch>
            <a:fillRect/>
          </a:stretch>
        </p:blipFill>
        <p:spPr>
          <a:xfrm>
            <a:off x="266700" y="1071563"/>
            <a:ext cx="2718733" cy="3431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2" descr="Mothers Day Morning Have Nice Day Stock Photo (Edit Now) 1044296086">
            <a:extLst>
              <a:ext uri="{FF2B5EF4-FFF2-40B4-BE49-F238E27FC236}">
                <a16:creationId xmlns:a16="http://schemas.microsoft.com/office/drawing/2014/main" id="{1DC6291F-30FB-45CE-93A6-47B94EB99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2"/>
          <a:stretch/>
        </p:blipFill>
        <p:spPr bwMode="auto">
          <a:xfrm>
            <a:off x="4225608" y="2268273"/>
            <a:ext cx="4515547" cy="3337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33BF446B-9E16-4449-8EE2-757F2A5E7B1F}"/>
              </a:ext>
            </a:extLst>
          </p:cNvPr>
          <p:cNvSpPr txBox="1">
            <a:spLocks/>
          </p:cNvSpPr>
          <p:nvPr/>
        </p:nvSpPr>
        <p:spPr>
          <a:xfrm>
            <a:off x="4225608" y="1260750"/>
            <a:ext cx="413635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GB" sz="7200" b="1" dirty="0">
                <a:solidFill>
                  <a:prstClr val="white"/>
                </a:solidFill>
                <a:latin typeface="Raleway" panose="020B0503030101060003" pitchFamily="34" charset="0"/>
              </a:rPr>
              <a:t>Thanks!</a:t>
            </a:r>
            <a:endParaRPr lang="en-GB" sz="5400" b="1" dirty="0">
              <a:solidFill>
                <a:prstClr val="white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8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79BBDB42-0CC8-4D69-A8D0-CEF9A4E8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4143375"/>
            <a:ext cx="3771900" cy="1695450"/>
          </a:xfrm>
        </p:spPr>
        <p:txBody>
          <a:bodyPr/>
          <a:lstStyle/>
          <a:p>
            <a:r>
              <a:rPr lang="en-US" sz="40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Open Book</a:t>
            </a:r>
            <a:br>
              <a:rPr lang="en-US" sz="40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br>
              <a:rPr lang="en-US" sz="28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r>
              <a:rPr lang="en-US" sz="40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p.( 42)</a:t>
            </a:r>
            <a:endParaRPr lang="ar-SA" sz="4000" b="1" dirty="0">
              <a:solidFill>
                <a:srgbClr val="008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6D958C2-F3D4-4EEB-9E99-A1DB7D42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75" y="2571750"/>
            <a:ext cx="3209925" cy="3838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rgbClr val="0080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EADC427-D132-4A4A-8D4E-9B2887B41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7" t="28426" r="13958" b="17316"/>
          <a:stretch/>
        </p:blipFill>
        <p:spPr>
          <a:xfrm>
            <a:off x="1195387" y="2033587"/>
            <a:ext cx="6753226" cy="279082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id="{90A2CA08-F9A7-4416-8CA8-798B34116619}"/>
              </a:ext>
            </a:extLst>
          </p:cNvPr>
          <p:cNvSpPr/>
          <p:nvPr/>
        </p:nvSpPr>
        <p:spPr>
          <a:xfrm>
            <a:off x="2109787" y="3176588"/>
            <a:ext cx="390525" cy="1504950"/>
          </a:xfrm>
          <a:prstGeom prst="leftBrace">
            <a:avLst>
              <a:gd name="adj1" fmla="val 8333"/>
              <a:gd name="adj2" fmla="val 51131"/>
            </a:avLst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45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lamic GIF | Islamic pictures, Makkah, Islam">
            <a:extLst>
              <a:ext uri="{FF2B5EF4-FFF2-40B4-BE49-F238E27FC236}">
                <a16:creationId xmlns:a16="http://schemas.microsoft.com/office/drawing/2014/main" id="{DAA8F513-AA3D-4477-986F-71A62B56AC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076450"/>
            <a:ext cx="2676525" cy="31289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6365844-3BB8-4B15-AD6F-B7078DBE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59" y="294030"/>
            <a:ext cx="6679332" cy="1129957"/>
          </a:xfrm>
          <a:prstGeom prst="rect">
            <a:avLst/>
          </a:prstGeom>
          <a:ln w="38100">
            <a:solidFill>
              <a:srgbClr val="008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🕌 Mosque GIF | Gfycat">
            <a:extLst>
              <a:ext uri="{FF2B5EF4-FFF2-40B4-BE49-F238E27FC236}">
                <a16:creationId xmlns:a16="http://schemas.microsoft.com/office/drawing/2014/main" id="{39161BF2-EA08-4197-8572-D0026730B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000249"/>
            <a:ext cx="3810000" cy="2857500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E59934C-7EAE-406C-BDC9-DD2CFB8B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45" y="355942"/>
            <a:ext cx="6726959" cy="1129957"/>
          </a:xfrm>
          <a:prstGeom prst="rect">
            <a:avLst/>
          </a:prstGeom>
          <a:ln w="38100">
            <a:solidFill>
              <a:srgbClr val="008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Islamic GIF | Islamic pictures, Makkah, Islam">
            <a:extLst>
              <a:ext uri="{FF2B5EF4-FFF2-40B4-BE49-F238E27FC236}">
                <a16:creationId xmlns:a16="http://schemas.microsoft.com/office/drawing/2014/main" id="{DAA8F513-AA3D-4477-986F-71A62B56AC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071687"/>
            <a:ext cx="2676525" cy="31337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🕌 Mosque GIF | Gfycat">
            <a:extLst>
              <a:ext uri="{FF2B5EF4-FFF2-40B4-BE49-F238E27FC236}">
                <a16:creationId xmlns:a16="http://schemas.microsoft.com/office/drawing/2014/main" id="{39161BF2-EA08-4197-8572-D0026730B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000249"/>
            <a:ext cx="3810000" cy="2857500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2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A3B1BD0-F522-47C1-A602-EDDB00B6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086"/>
            <a:ext cx="4705350" cy="503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9F6DFABF-8649-4C00-B49A-4AAB19BF88D2}"/>
              </a:ext>
            </a:extLst>
          </p:cNvPr>
          <p:cNvSpPr/>
          <p:nvPr/>
        </p:nvSpPr>
        <p:spPr>
          <a:xfrm>
            <a:off x="4705350" y="288137"/>
            <a:ext cx="4314825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title of the passage? </a:t>
            </a:r>
            <a:endParaRPr lang="ar-SA" sz="2000" b="1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AB63285-CF5C-41F1-AFDC-5C9DB35D808C}"/>
              </a:ext>
            </a:extLst>
          </p:cNvPr>
          <p:cNvSpPr/>
          <p:nvPr/>
        </p:nvSpPr>
        <p:spPr>
          <a:xfrm>
            <a:off x="5019674" y="1112048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Saudi Arabia’s Vision 2030</a:t>
            </a:r>
            <a:endParaRPr lang="ar-SA" dirty="0">
              <a:solidFill>
                <a:srgbClr val="008000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A5B57B3E-DAE9-4E25-9564-2B98C3E60E65}"/>
              </a:ext>
            </a:extLst>
          </p:cNvPr>
          <p:cNvSpPr/>
          <p:nvPr/>
        </p:nvSpPr>
        <p:spPr>
          <a:xfrm>
            <a:off x="5019674" y="2043121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How many paragraphs are there?</a:t>
            </a:r>
            <a:endParaRPr lang="ar-SA" sz="2000" b="1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0BECF1C0-6B8D-4CD3-BCEA-5691C9BD5822}"/>
              </a:ext>
            </a:extLst>
          </p:cNvPr>
          <p:cNvSpPr/>
          <p:nvPr/>
        </p:nvSpPr>
        <p:spPr>
          <a:xfrm>
            <a:off x="5019674" y="3757618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does the picture show?</a:t>
            </a:r>
            <a:endParaRPr lang="ar-SA" sz="2000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4E25E257-7F0F-4E58-86D9-4B32C67F2582}"/>
              </a:ext>
            </a:extLst>
          </p:cNvPr>
          <p:cNvSpPr/>
          <p:nvPr/>
        </p:nvSpPr>
        <p:spPr>
          <a:xfrm>
            <a:off x="5019674" y="2852743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9  </a:t>
            </a:r>
            <a:r>
              <a:rPr lang="en-US" dirty="0">
                <a:solidFill>
                  <a:srgbClr val="008000"/>
                </a:solidFill>
              </a:rPr>
              <a:t>paragraphs</a:t>
            </a:r>
            <a:endParaRPr lang="ar-SA" dirty="0">
              <a:solidFill>
                <a:srgbClr val="008000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6FFCEB1C-2885-4198-BBA6-788DDD7136F9}"/>
              </a:ext>
            </a:extLst>
          </p:cNvPr>
          <p:cNvSpPr/>
          <p:nvPr/>
        </p:nvSpPr>
        <p:spPr>
          <a:xfrm>
            <a:off x="4862511" y="4519616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The Holy Mosque at Makkah </a:t>
            </a:r>
            <a:endParaRPr lang="ar-SA" dirty="0">
              <a:solidFill>
                <a:srgbClr val="008000"/>
              </a:solidFill>
            </a:endParaRPr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DD14F876-9AEA-4EDD-A010-89B64DBD0540}"/>
              </a:ext>
            </a:extLst>
          </p:cNvPr>
          <p:cNvCxnSpPr>
            <a:cxnSpLocks/>
          </p:cNvCxnSpPr>
          <p:nvPr/>
        </p:nvCxnSpPr>
        <p:spPr>
          <a:xfrm>
            <a:off x="214873" y="623472"/>
            <a:ext cx="1280552" cy="756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Oval 14">
            <a:extLst>
              <a:ext uri="{FF2B5EF4-FFF2-40B4-BE49-F238E27FC236}">
                <a16:creationId xmlns:a16="http://schemas.microsoft.com/office/drawing/2014/main" id="{C526DDF6-3A49-461A-B36F-B1D8C3269C9B}"/>
              </a:ext>
            </a:extLst>
          </p:cNvPr>
          <p:cNvSpPr/>
          <p:nvPr/>
        </p:nvSpPr>
        <p:spPr>
          <a:xfrm>
            <a:off x="0" y="676184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FB992B-25D5-45E3-821E-2B2B92238D68}"/>
              </a:ext>
            </a:extLst>
          </p:cNvPr>
          <p:cNvSpPr/>
          <p:nvPr/>
        </p:nvSpPr>
        <p:spPr>
          <a:xfrm>
            <a:off x="57966" y="1216904"/>
            <a:ext cx="305410" cy="283284"/>
          </a:xfrm>
          <a:prstGeom prst="ellipse">
            <a:avLst/>
          </a:prstGeom>
          <a:solidFill>
            <a:srgbClr val="008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6888A58D-452C-40C9-B890-18E8E9806B47}"/>
              </a:ext>
            </a:extLst>
          </p:cNvPr>
          <p:cNvSpPr/>
          <p:nvPr/>
        </p:nvSpPr>
        <p:spPr>
          <a:xfrm>
            <a:off x="52948" y="1759837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6F9A9B46-14EC-4C6A-AD37-490EE0DB82BD}"/>
              </a:ext>
            </a:extLst>
          </p:cNvPr>
          <p:cNvSpPr/>
          <p:nvPr/>
        </p:nvSpPr>
        <p:spPr>
          <a:xfrm>
            <a:off x="62168" y="2398006"/>
            <a:ext cx="305410" cy="283284"/>
          </a:xfrm>
          <a:prstGeom prst="ellipse">
            <a:avLst/>
          </a:prstGeom>
          <a:solidFill>
            <a:srgbClr val="00800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8" name="Oval 14">
            <a:extLst>
              <a:ext uri="{FF2B5EF4-FFF2-40B4-BE49-F238E27FC236}">
                <a16:creationId xmlns:a16="http://schemas.microsoft.com/office/drawing/2014/main" id="{61110732-EB85-48AA-8361-99B9E9C54073}"/>
              </a:ext>
            </a:extLst>
          </p:cNvPr>
          <p:cNvSpPr/>
          <p:nvPr/>
        </p:nvSpPr>
        <p:spPr>
          <a:xfrm>
            <a:off x="62168" y="3536254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7830821A-66D6-4983-A267-181AA9797EAB}"/>
              </a:ext>
            </a:extLst>
          </p:cNvPr>
          <p:cNvSpPr/>
          <p:nvPr/>
        </p:nvSpPr>
        <p:spPr>
          <a:xfrm>
            <a:off x="2029386" y="411626"/>
            <a:ext cx="305410" cy="283284"/>
          </a:xfrm>
          <a:prstGeom prst="ellipse">
            <a:avLst/>
          </a:prstGeom>
          <a:solidFill>
            <a:srgbClr val="00800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6</a:t>
            </a:r>
          </a:p>
        </p:txBody>
      </p:sp>
      <p:sp>
        <p:nvSpPr>
          <p:cNvPr id="20" name="Oval 14">
            <a:extLst>
              <a:ext uri="{FF2B5EF4-FFF2-40B4-BE49-F238E27FC236}">
                <a16:creationId xmlns:a16="http://schemas.microsoft.com/office/drawing/2014/main" id="{E240AE31-A186-4CE4-8973-D947799DD778}"/>
              </a:ext>
            </a:extLst>
          </p:cNvPr>
          <p:cNvSpPr/>
          <p:nvPr/>
        </p:nvSpPr>
        <p:spPr>
          <a:xfrm>
            <a:off x="2029386" y="1111620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</a:t>
            </a: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B0E99CD5-451F-445A-AB2E-9B87F3FEA242}"/>
              </a:ext>
            </a:extLst>
          </p:cNvPr>
          <p:cNvSpPr/>
          <p:nvPr/>
        </p:nvSpPr>
        <p:spPr>
          <a:xfrm>
            <a:off x="2047265" y="1954582"/>
            <a:ext cx="305410" cy="283284"/>
          </a:xfrm>
          <a:prstGeom prst="ellipse">
            <a:avLst/>
          </a:prstGeom>
          <a:solidFill>
            <a:srgbClr val="00800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</a:t>
            </a:r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989CEE0E-C6C7-47B7-8C44-42B60A6795BA}"/>
              </a:ext>
            </a:extLst>
          </p:cNvPr>
          <p:cNvSpPr/>
          <p:nvPr/>
        </p:nvSpPr>
        <p:spPr>
          <a:xfrm>
            <a:off x="2047265" y="2893309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133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312F225-802D-4023-A8AD-D8FFEAD05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43475" cy="5324475"/>
          </a:xfrm>
          <a:prstGeom prst="rect">
            <a:avLst/>
          </a:prstGeom>
          <a:ln w="3810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9F6DFABF-8649-4C00-B49A-4AAB19BF88D2}"/>
              </a:ext>
            </a:extLst>
          </p:cNvPr>
          <p:cNvSpPr/>
          <p:nvPr/>
        </p:nvSpPr>
        <p:spPr>
          <a:xfrm>
            <a:off x="5143499" y="628650"/>
            <a:ext cx="3868639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Read as long U listen</a:t>
            </a:r>
            <a:endParaRPr lang="ar-SA" sz="3200" b="1" dirty="0"/>
          </a:p>
        </p:txBody>
      </p:sp>
      <p:pic>
        <p:nvPicPr>
          <p:cNvPr id="6" name="MG Bk 3 F-SA_2020_1-22">
            <a:hlinkClick r:id="" action="ppaction://media"/>
            <a:extLst>
              <a:ext uri="{FF2B5EF4-FFF2-40B4-BE49-F238E27FC236}">
                <a16:creationId xmlns:a16="http://schemas.microsoft.com/office/drawing/2014/main" id="{6A4129BC-DE94-4431-93C0-A7CB1C04C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9643" y="1777999"/>
            <a:ext cx="1276350" cy="10128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56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EA54A26-6703-4C20-A808-96708A4B95D5}"/>
              </a:ext>
            </a:extLst>
          </p:cNvPr>
          <p:cNvSpPr/>
          <p:nvPr/>
        </p:nvSpPr>
        <p:spPr>
          <a:xfrm>
            <a:off x="428626" y="3948110"/>
            <a:ext cx="4219574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200" b="1" dirty="0"/>
          </a:p>
          <a:p>
            <a:pPr algn="ctr"/>
            <a:r>
              <a:rPr lang="en-US" sz="2200" b="1" dirty="0"/>
              <a:t>How many pillars have Saudi vision built on?</a:t>
            </a:r>
          </a:p>
          <a:p>
            <a:pPr algn="ctr"/>
            <a:r>
              <a:rPr lang="en-US" sz="2200" b="1" dirty="0"/>
              <a:t> 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0F877C82-1253-4AC0-B9A8-4566B3E49995}"/>
              </a:ext>
            </a:extLst>
          </p:cNvPr>
          <p:cNvSpPr/>
          <p:nvPr/>
        </p:nvSpPr>
        <p:spPr>
          <a:xfrm>
            <a:off x="4832074" y="4343397"/>
            <a:ext cx="4000500" cy="790575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3 pillars.</a:t>
            </a:r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F546EF4-C858-4D11-9294-2F818592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26" y="1926045"/>
            <a:ext cx="6782747" cy="175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848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نسق Offic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tyw pakietu Office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739</TotalTime>
  <Words>261</Words>
  <Application>Microsoft Office PowerPoint</Application>
  <PresentationFormat>عرض على الشاشة (4:3)</PresentationFormat>
  <Paragraphs>60</Paragraphs>
  <Slides>20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20</vt:i4>
      </vt:variant>
    </vt:vector>
  </HeadingPairs>
  <TitlesOfParts>
    <vt:vector size="35" baseType="lpstr">
      <vt:lpstr>Arial</vt:lpstr>
      <vt:lpstr>Arial Narrow</vt:lpstr>
      <vt:lpstr>Arial Nova</vt:lpstr>
      <vt:lpstr>Arial Rounded MT Bold</vt:lpstr>
      <vt:lpstr>Calibri</vt:lpstr>
      <vt:lpstr>Calibri Light</vt:lpstr>
      <vt:lpstr>Fontin Sans Rg</vt:lpstr>
      <vt:lpstr>Footlight MT Light</vt:lpstr>
      <vt:lpstr>Raleway</vt:lpstr>
      <vt:lpstr>Segoe UI</vt:lpstr>
      <vt:lpstr>Segoe UI Semibold</vt:lpstr>
      <vt:lpstr>Office Theme</vt:lpstr>
      <vt:lpstr>نسق Office</vt:lpstr>
      <vt:lpstr>1_نسق Office</vt:lpstr>
      <vt:lpstr>1_Motyw pakietu Office</vt:lpstr>
      <vt:lpstr>عرض تقديمي في PowerPoint</vt:lpstr>
      <vt:lpstr>Lesson Objectives</vt:lpstr>
      <vt:lpstr>Open Book  p.( 42)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pptforschool.ru</dc:creator>
  <cp:lastModifiedBy>انتصار بنت العبيدالله</cp:lastModifiedBy>
  <cp:revision>27</cp:revision>
  <dcterms:created xsi:type="dcterms:W3CDTF">2018-01-02T10:21:08Z</dcterms:created>
  <dcterms:modified xsi:type="dcterms:W3CDTF">2022-10-01T13:11:44Z</dcterms:modified>
</cp:coreProperties>
</file>