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23" rtl="1" saveSubsetFonts="1">
  <p:sldMasterIdLst>
    <p:sldMasterId id="2147483648" r:id="rId1"/>
  </p:sldMasterIdLst>
  <p:notesMasterIdLst>
    <p:notesMasterId r:id="rId34"/>
  </p:notesMasterIdLst>
  <p:sldIdLst>
    <p:sldId id="421" r:id="rId2"/>
    <p:sldId id="264" r:id="rId3"/>
    <p:sldId id="259" r:id="rId4"/>
    <p:sldId id="267" r:id="rId5"/>
    <p:sldId id="422" r:id="rId6"/>
    <p:sldId id="424" r:id="rId7"/>
    <p:sldId id="425" r:id="rId8"/>
    <p:sldId id="423" r:id="rId9"/>
    <p:sldId id="426" r:id="rId10"/>
    <p:sldId id="427" r:id="rId11"/>
    <p:sldId id="428" r:id="rId12"/>
    <p:sldId id="430" r:id="rId13"/>
    <p:sldId id="431" r:id="rId14"/>
    <p:sldId id="432" r:id="rId15"/>
    <p:sldId id="433" r:id="rId16"/>
    <p:sldId id="429" r:id="rId17"/>
    <p:sldId id="434" r:id="rId18"/>
    <p:sldId id="435" r:id="rId19"/>
    <p:sldId id="437" r:id="rId20"/>
    <p:sldId id="438" r:id="rId21"/>
    <p:sldId id="436" r:id="rId22"/>
    <p:sldId id="439" r:id="rId23"/>
    <p:sldId id="440" r:id="rId24"/>
    <p:sldId id="441" r:id="rId25"/>
    <p:sldId id="442" r:id="rId26"/>
    <p:sldId id="443" r:id="rId27"/>
    <p:sldId id="444" r:id="rId28"/>
    <p:sldId id="445" r:id="rId29"/>
    <p:sldId id="447" r:id="rId30"/>
    <p:sldId id="446" r:id="rId31"/>
    <p:sldId id="448" r:id="rId32"/>
    <p:sldId id="268" r:id="rId33"/>
  </p:sldIdLst>
  <p:sldSz cx="12192000" cy="6858000"/>
  <p:notesSz cx="6858000" cy="9144000"/>
  <p:custDataLst>
    <p:tags r:id="rId35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452"/>
    <a:srgbClr val="BCAAB9"/>
    <a:srgbClr val="454172"/>
    <a:srgbClr val="2A2644"/>
    <a:srgbClr val="E89E76"/>
    <a:srgbClr val="776383"/>
    <a:srgbClr val="AAA900"/>
    <a:srgbClr val="F2F2F2"/>
    <a:srgbClr val="A71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369" autoAdjust="0"/>
    <p:restoredTop sz="94660"/>
  </p:normalViewPr>
  <p:slideViewPr>
    <p:cSldViewPr snapToGrid="0">
      <p:cViewPr varScale="1">
        <p:scale>
          <a:sx n="96" d="100"/>
          <a:sy n="96" d="100"/>
        </p:scale>
        <p:origin x="20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hyperlink" Target="https://www.meta-calculator.com/graph-paper-maker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9.jpg"/><Relationship Id="rId7" Type="http://schemas.openxmlformats.org/officeDocument/2006/relationships/image" Target="../media/image2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9.jpg"/><Relationship Id="rId7" Type="http://schemas.openxmlformats.org/officeDocument/2006/relationships/image" Target="../media/image30.emf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34.png"/><Relationship Id="rId5" Type="http://schemas.openxmlformats.org/officeDocument/2006/relationships/image" Target="../media/image20.png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32.png"/><Relationship Id="rId1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jpg"/><Relationship Id="rId7" Type="http://schemas.openxmlformats.org/officeDocument/2006/relationships/image" Target="../media/image37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3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9.jp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9.jpg"/><Relationship Id="rId7" Type="http://schemas.openxmlformats.org/officeDocument/2006/relationships/image" Target="../media/image4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jpg"/><Relationship Id="rId7" Type="http://schemas.openxmlformats.org/officeDocument/2006/relationships/image" Target="../media/image22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jpg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3.png"/><Relationship Id="rId9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9.jp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9.jpg"/><Relationship Id="rId7" Type="http://schemas.openxmlformats.org/officeDocument/2006/relationships/image" Target="../media/image2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2.wav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26774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19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1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٣-٣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كتابة المعادلة بصيغة الميل والنقطة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8340" b="53840"/>
          <a:stretch/>
        </p:blipFill>
        <p:spPr>
          <a:xfrm flipH="1">
            <a:off x="2004071" y="5759909"/>
            <a:ext cx="8562539" cy="105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71AFD0D-087E-D64A-B62C-7674B8C939A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328758" y="6367007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323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88" name="Text Box 87">
            <a:extLst>
              <a:ext uri="{FF2B5EF4-FFF2-40B4-BE49-F238E27FC236}">
                <a16:creationId xmlns:a16="http://schemas.microsoft.com/office/drawing/2014/main" id="{D3ACD048-4236-C440-B05C-78686AA25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710" y="2754915"/>
            <a:ext cx="3852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        =      ( س ــ       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89" name="Text Box 87">
            <a:extLst>
              <a:ext uri="{FF2B5EF4-FFF2-40B4-BE49-F238E27FC236}">
                <a16:creationId xmlns:a16="http://schemas.microsoft.com/office/drawing/2014/main" id="{0F8D027B-BBF2-6641-897A-D062B3698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110" y="2764440"/>
            <a:ext cx="94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ــ ٢)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90" name="Rectangle 223">
            <a:extLst>
              <a:ext uri="{FF2B5EF4-FFF2-40B4-BE49-F238E27FC236}">
                <a16:creationId xmlns:a16="http://schemas.microsoft.com/office/drawing/2014/main" id="{9946B121-E158-B246-9FCD-6A9310B02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160" y="4666265"/>
            <a:ext cx="4860925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91" name="Text Box 87">
            <a:extLst>
              <a:ext uri="{FF2B5EF4-FFF2-40B4-BE49-F238E27FC236}">
                <a16:creationId xmlns:a16="http://schemas.microsoft.com/office/drawing/2014/main" id="{79359EBD-2522-3E4F-9FB4-47C4D77F1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735" y="5001228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92" name="Group 299">
            <a:extLst>
              <a:ext uri="{FF2B5EF4-FFF2-40B4-BE49-F238E27FC236}">
                <a16:creationId xmlns:a16="http://schemas.microsoft.com/office/drawing/2014/main" id="{51404304-1DF2-4640-8FDC-170C9E4C8138}"/>
              </a:ext>
            </a:extLst>
          </p:cNvPr>
          <p:cNvGrpSpPr>
            <a:grpSpLocks/>
          </p:cNvGrpSpPr>
          <p:nvPr/>
        </p:nvGrpSpPr>
        <p:grpSpPr bwMode="auto">
          <a:xfrm>
            <a:off x="706985" y="741965"/>
            <a:ext cx="8999538" cy="733425"/>
            <a:chOff x="46" y="550"/>
            <a:chExt cx="5669" cy="462"/>
          </a:xfrm>
        </p:grpSpPr>
        <p:sp>
          <p:nvSpPr>
            <p:cNvPr id="93" name="Rectangle 20">
              <a:extLst>
                <a:ext uri="{FF2B5EF4-FFF2-40B4-BE49-F238E27FC236}">
                  <a16:creationId xmlns:a16="http://schemas.microsoft.com/office/drawing/2014/main" id="{7FCE9927-41CB-4F42-B9D7-C70D8EC86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595"/>
              <a:ext cx="5669" cy="363"/>
            </a:xfrm>
            <a:prstGeom prst="rect">
              <a:avLst/>
            </a:prstGeom>
            <a:solidFill>
              <a:srgbClr val="EDF9A5"/>
            </a:solidFill>
            <a:ln w="57150" cmpd="thinThick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300" b="1">
                  <a:solidFill>
                    <a:srgbClr val="002060"/>
                  </a:solidFill>
                </a:rPr>
                <a:t>اكتب معادلة المستقيم المار بالنقطة ( ــ ٢ ، ــ ٨ ) وميله      بصيغة الميل ونقطة ومثلها بيانيا   </a:t>
              </a:r>
              <a:endParaRPr lang="en-US" altLang="ar-SA" sz="2300" b="1">
                <a:solidFill>
                  <a:srgbClr val="002060"/>
                </a:solidFill>
              </a:endParaRPr>
            </a:p>
          </p:txBody>
        </p:sp>
        <p:grpSp>
          <p:nvGrpSpPr>
            <p:cNvPr id="94" name="Group 227">
              <a:extLst>
                <a:ext uri="{FF2B5EF4-FFF2-40B4-BE49-F238E27FC236}">
                  <a16:creationId xmlns:a16="http://schemas.microsoft.com/office/drawing/2014/main" id="{F4545614-94C7-E54A-A5BC-2C647FC876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0" y="550"/>
              <a:ext cx="251" cy="462"/>
              <a:chOff x="1769" y="1600"/>
              <a:chExt cx="251" cy="462"/>
            </a:xfrm>
          </p:grpSpPr>
          <p:sp>
            <p:nvSpPr>
              <p:cNvPr id="95" name="Text Box 87">
                <a:extLst>
                  <a:ext uri="{FF2B5EF4-FFF2-40B4-BE49-F238E27FC236}">
                    <a16:creationId xmlns:a16="http://schemas.microsoft.com/office/drawing/2014/main" id="{009C2A8F-246F-F04B-98D1-0583B8851F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٥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96" name="Text Box 87">
                <a:extLst>
                  <a:ext uri="{FF2B5EF4-FFF2-40B4-BE49-F238E27FC236}">
                    <a16:creationId xmlns:a16="http://schemas.microsoft.com/office/drawing/2014/main" id="{141B2ED8-E6E6-FD4A-BACA-64748DFA73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٦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97" name="Line 230">
                <a:extLst>
                  <a:ext uri="{FF2B5EF4-FFF2-40B4-BE49-F238E27FC236}">
                    <a16:creationId xmlns:a16="http://schemas.microsoft.com/office/drawing/2014/main" id="{90339B7E-8D84-F146-AF47-7EF7C26DC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98" name="Group 231">
            <a:extLst>
              <a:ext uri="{FF2B5EF4-FFF2-40B4-BE49-F238E27FC236}">
                <a16:creationId xmlns:a16="http://schemas.microsoft.com/office/drawing/2014/main" id="{232496F6-05D3-A940-8F4E-56555B5AAE22}"/>
              </a:ext>
            </a:extLst>
          </p:cNvPr>
          <p:cNvGrpSpPr>
            <a:grpSpLocks/>
          </p:cNvGrpSpPr>
          <p:nvPr/>
        </p:nvGrpSpPr>
        <p:grpSpPr bwMode="auto">
          <a:xfrm>
            <a:off x="7511010" y="2650140"/>
            <a:ext cx="398463" cy="733425"/>
            <a:chOff x="1769" y="1600"/>
            <a:chExt cx="251" cy="462"/>
          </a:xfrm>
        </p:grpSpPr>
        <p:sp>
          <p:nvSpPr>
            <p:cNvPr id="99" name="Text Box 87">
              <a:extLst>
                <a:ext uri="{FF2B5EF4-FFF2-40B4-BE49-F238E27FC236}">
                  <a16:creationId xmlns:a16="http://schemas.microsoft.com/office/drawing/2014/main" id="{69A03765-DE87-BD4C-9B38-C9BA43FEB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" y="1600"/>
              <a:ext cx="2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B050"/>
                  </a:solidFill>
                </a:rPr>
                <a:t>٥</a:t>
              </a:r>
              <a:endParaRPr lang="en-US" altLang="ar-SA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100" name="Text Box 87">
              <a:extLst>
                <a:ext uri="{FF2B5EF4-FFF2-40B4-BE49-F238E27FC236}">
                  <a16:creationId xmlns:a16="http://schemas.microsoft.com/office/drawing/2014/main" id="{B890995C-8216-C54B-B2CB-C5702DCC3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" y="1774"/>
              <a:ext cx="2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B050"/>
                  </a:solidFill>
                </a:rPr>
                <a:t>٦</a:t>
              </a:r>
              <a:endParaRPr lang="en-US" altLang="ar-SA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101" name="Line 234">
              <a:extLst>
                <a:ext uri="{FF2B5EF4-FFF2-40B4-BE49-F238E27FC236}">
                  <a16:creationId xmlns:a16="http://schemas.microsoft.com/office/drawing/2014/main" id="{FEA20F08-9A4F-0C4A-B36C-64A2908FE9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2" y="1819"/>
              <a:ext cx="1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102" name="Group 235">
            <a:extLst>
              <a:ext uri="{FF2B5EF4-FFF2-40B4-BE49-F238E27FC236}">
                <a16:creationId xmlns:a16="http://schemas.microsoft.com/office/drawing/2014/main" id="{3D379334-463A-E842-8B95-724F0404A395}"/>
              </a:ext>
            </a:extLst>
          </p:cNvPr>
          <p:cNvGrpSpPr>
            <a:grpSpLocks/>
          </p:cNvGrpSpPr>
          <p:nvPr/>
        </p:nvGrpSpPr>
        <p:grpSpPr bwMode="auto">
          <a:xfrm>
            <a:off x="5529810" y="1245203"/>
            <a:ext cx="685800" cy="1103312"/>
            <a:chOff x="2562" y="1231"/>
            <a:chExt cx="432" cy="695"/>
          </a:xfrm>
        </p:grpSpPr>
        <p:sp>
          <p:nvSpPr>
            <p:cNvPr id="103" name="Text Box 87">
              <a:extLst>
                <a:ext uri="{FF2B5EF4-FFF2-40B4-BE49-F238E27FC236}">
                  <a16:creationId xmlns:a16="http://schemas.microsoft.com/office/drawing/2014/main" id="{4A4AF227-5438-2E4D-ABAC-2F1CD3DA6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104" name="Line 237">
              <a:extLst>
                <a:ext uri="{FF2B5EF4-FFF2-40B4-BE49-F238E27FC236}">
                  <a16:creationId xmlns:a16="http://schemas.microsoft.com/office/drawing/2014/main" id="{A74FEB6A-1BFF-3D47-8C7A-6F0E8F0FC1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105" name="Group 238">
            <a:extLst>
              <a:ext uri="{FF2B5EF4-FFF2-40B4-BE49-F238E27FC236}">
                <a16:creationId xmlns:a16="http://schemas.microsoft.com/office/drawing/2014/main" id="{4DBEF462-A93B-A640-8A68-EAC097B88760}"/>
              </a:ext>
            </a:extLst>
          </p:cNvPr>
          <p:cNvGrpSpPr>
            <a:grpSpLocks/>
          </p:cNvGrpSpPr>
          <p:nvPr/>
        </p:nvGrpSpPr>
        <p:grpSpPr bwMode="auto">
          <a:xfrm>
            <a:off x="4918623" y="1245203"/>
            <a:ext cx="685800" cy="1103312"/>
            <a:chOff x="2562" y="1231"/>
            <a:chExt cx="432" cy="695"/>
          </a:xfrm>
        </p:grpSpPr>
        <p:sp>
          <p:nvSpPr>
            <p:cNvPr id="106" name="Text Box 87">
              <a:extLst>
                <a:ext uri="{FF2B5EF4-FFF2-40B4-BE49-F238E27FC236}">
                  <a16:creationId xmlns:a16="http://schemas.microsoft.com/office/drawing/2014/main" id="{8BC5FF81-C134-8A44-8262-20E90C665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107" name="Line 240">
              <a:extLst>
                <a:ext uri="{FF2B5EF4-FFF2-40B4-BE49-F238E27FC236}">
                  <a16:creationId xmlns:a16="http://schemas.microsoft.com/office/drawing/2014/main" id="{524530E2-5612-054B-A148-4E584EC598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108" name="Group 241">
            <a:extLst>
              <a:ext uri="{FF2B5EF4-FFF2-40B4-BE49-F238E27FC236}">
                <a16:creationId xmlns:a16="http://schemas.microsoft.com/office/drawing/2014/main" id="{D968C198-4327-1D44-94F1-FA0927F9EEED}"/>
              </a:ext>
            </a:extLst>
          </p:cNvPr>
          <p:cNvGrpSpPr>
            <a:grpSpLocks/>
          </p:cNvGrpSpPr>
          <p:nvPr/>
        </p:nvGrpSpPr>
        <p:grpSpPr bwMode="auto">
          <a:xfrm>
            <a:off x="3750223" y="1330928"/>
            <a:ext cx="685800" cy="1103312"/>
            <a:chOff x="2562" y="1231"/>
            <a:chExt cx="432" cy="695"/>
          </a:xfrm>
        </p:grpSpPr>
        <p:sp>
          <p:nvSpPr>
            <p:cNvPr id="109" name="Text Box 87">
              <a:extLst>
                <a:ext uri="{FF2B5EF4-FFF2-40B4-BE49-F238E27FC236}">
                  <a16:creationId xmlns:a16="http://schemas.microsoft.com/office/drawing/2014/main" id="{3F693635-7F54-3540-B40C-FE083B3E4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110" name="Line 243">
              <a:extLst>
                <a:ext uri="{FF2B5EF4-FFF2-40B4-BE49-F238E27FC236}">
                  <a16:creationId xmlns:a16="http://schemas.microsoft.com/office/drawing/2014/main" id="{48DB3D53-7D4F-3542-AD6B-565E9028F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111" name="Text Box 87">
            <a:extLst>
              <a:ext uri="{FF2B5EF4-FFF2-40B4-BE49-F238E27FC236}">
                <a16:creationId xmlns:a16="http://schemas.microsoft.com/office/drawing/2014/main" id="{30588BAF-CC67-9543-B41B-125170B21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723" y="2696178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س</a:t>
            </a:r>
            <a:r>
              <a:rPr lang="ar-SA" altLang="ar-SA" sz="2800" b="1" baseline="-20000" dirty="0">
                <a:solidFill>
                  <a:srgbClr val="00B050"/>
                </a:solidFill>
              </a:rPr>
              <a:t>١</a:t>
            </a:r>
            <a:endParaRPr lang="en-US" altLang="ar-SA" sz="2800" b="1" baseline="-20000" dirty="0">
              <a:solidFill>
                <a:srgbClr val="00B050"/>
              </a:solidFill>
            </a:endParaRPr>
          </a:p>
        </p:txBody>
      </p:sp>
      <p:sp>
        <p:nvSpPr>
          <p:cNvPr id="112" name="Text Box 87">
            <a:extLst>
              <a:ext uri="{FF2B5EF4-FFF2-40B4-BE49-F238E27FC236}">
                <a16:creationId xmlns:a16="http://schemas.microsoft.com/office/drawing/2014/main" id="{47400D22-5D5C-984A-B8CB-899E0393B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252" y="2610453"/>
            <a:ext cx="325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2060"/>
                </a:solidFill>
              </a:rPr>
              <a:t>م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13" name="Text Box 87">
            <a:extLst>
              <a:ext uri="{FF2B5EF4-FFF2-40B4-BE49-F238E27FC236}">
                <a16:creationId xmlns:a16="http://schemas.microsoft.com/office/drawing/2014/main" id="{A8C944C5-335B-4F43-94D5-9A01F1E16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685" y="2758090"/>
            <a:ext cx="93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(</a:t>
            </a:r>
            <a:r>
              <a:rPr lang="ar-SA" altLang="ar-SA" sz="2400" b="1" dirty="0">
                <a:solidFill>
                  <a:srgbClr val="00B050"/>
                </a:solidFill>
              </a:rPr>
              <a:t> ــ ٨</a:t>
            </a:r>
            <a:r>
              <a:rPr lang="ar-SA" altLang="ar-SA" sz="2400" b="1" dirty="0">
                <a:solidFill>
                  <a:srgbClr val="002060"/>
                </a:solidFill>
              </a:rPr>
              <a:t>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14" name="Text Box 87">
            <a:extLst>
              <a:ext uri="{FF2B5EF4-FFF2-40B4-BE49-F238E27FC236}">
                <a16:creationId xmlns:a16="http://schemas.microsoft.com/office/drawing/2014/main" id="{DDE4900A-5EAE-FA49-A2D2-191191B39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2992" y="276444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</a:t>
            </a:r>
            <a:r>
              <a:rPr lang="ar-SA" altLang="ar-SA" sz="2800" b="1" baseline="-20000" dirty="0">
                <a:solidFill>
                  <a:srgbClr val="002060"/>
                </a:solidFill>
              </a:rPr>
              <a:t>١</a:t>
            </a:r>
            <a:endParaRPr lang="en-US" altLang="ar-SA" sz="2800" b="1" baseline="-20000" dirty="0">
              <a:solidFill>
                <a:srgbClr val="002060"/>
              </a:solidFill>
            </a:endParaRPr>
          </a:p>
        </p:txBody>
      </p:sp>
      <p:grpSp>
        <p:nvGrpSpPr>
          <p:cNvPr id="115" name="Group 248">
            <a:extLst>
              <a:ext uri="{FF2B5EF4-FFF2-40B4-BE49-F238E27FC236}">
                <a16:creationId xmlns:a16="http://schemas.microsoft.com/office/drawing/2014/main" id="{89E84897-D369-BC48-B97D-F24E12C1D3F0}"/>
              </a:ext>
            </a:extLst>
          </p:cNvPr>
          <p:cNvGrpSpPr>
            <a:grpSpLocks/>
          </p:cNvGrpSpPr>
          <p:nvPr/>
        </p:nvGrpSpPr>
        <p:grpSpPr bwMode="auto">
          <a:xfrm>
            <a:off x="6034635" y="3464528"/>
            <a:ext cx="3563938" cy="733425"/>
            <a:chOff x="3334" y="1956"/>
            <a:chExt cx="2245" cy="462"/>
          </a:xfrm>
        </p:grpSpPr>
        <p:sp>
          <p:nvSpPr>
            <p:cNvPr id="116" name="Text Box 87">
              <a:extLst>
                <a:ext uri="{FF2B5EF4-FFF2-40B4-BE49-F238E27FC236}">
                  <a16:creationId xmlns:a16="http://schemas.microsoft.com/office/drawing/2014/main" id="{E8FF9501-FF12-3B47-893F-AAEC8315D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031"/>
              <a:ext cx="22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+  ٨ =      ( س +  ٢  ) 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117" name="Group 250">
              <a:extLst>
                <a:ext uri="{FF2B5EF4-FFF2-40B4-BE49-F238E27FC236}">
                  <a16:creationId xmlns:a16="http://schemas.microsoft.com/office/drawing/2014/main" id="{A1EB3C76-37AB-B04A-A115-6D7FB0F0E8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1" y="1956"/>
              <a:ext cx="251" cy="462"/>
              <a:chOff x="1769" y="1600"/>
              <a:chExt cx="251" cy="462"/>
            </a:xfrm>
          </p:grpSpPr>
          <p:sp>
            <p:nvSpPr>
              <p:cNvPr id="118" name="Text Box 87">
                <a:extLst>
                  <a:ext uri="{FF2B5EF4-FFF2-40B4-BE49-F238E27FC236}">
                    <a16:creationId xmlns:a16="http://schemas.microsoft.com/office/drawing/2014/main" id="{CFA8DCAF-83C3-4046-BADC-501884CDC6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٥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19" name="Text Box 87">
                <a:extLst>
                  <a:ext uri="{FF2B5EF4-FFF2-40B4-BE49-F238E27FC236}">
                    <a16:creationId xmlns:a16="http://schemas.microsoft.com/office/drawing/2014/main" id="{6577F291-4C6F-084C-919C-157268555B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٦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20" name="Line 253">
                <a:extLst>
                  <a:ext uri="{FF2B5EF4-FFF2-40B4-BE49-F238E27FC236}">
                    <a16:creationId xmlns:a16="http://schemas.microsoft.com/office/drawing/2014/main" id="{DD5258AB-896E-9348-BED4-6925D99DD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21" name="Group 254">
            <a:extLst>
              <a:ext uri="{FF2B5EF4-FFF2-40B4-BE49-F238E27FC236}">
                <a16:creationId xmlns:a16="http://schemas.microsoft.com/office/drawing/2014/main" id="{DF642549-2A15-2647-B6C9-C3C80FC0067F}"/>
              </a:ext>
            </a:extLst>
          </p:cNvPr>
          <p:cNvGrpSpPr>
            <a:grpSpLocks/>
          </p:cNvGrpSpPr>
          <p:nvPr/>
        </p:nvGrpSpPr>
        <p:grpSpPr bwMode="auto">
          <a:xfrm>
            <a:off x="4413798" y="4890103"/>
            <a:ext cx="3563937" cy="733425"/>
            <a:chOff x="3334" y="1956"/>
            <a:chExt cx="2245" cy="462"/>
          </a:xfrm>
        </p:grpSpPr>
        <p:sp>
          <p:nvSpPr>
            <p:cNvPr id="122" name="Text Box 87">
              <a:extLst>
                <a:ext uri="{FF2B5EF4-FFF2-40B4-BE49-F238E27FC236}">
                  <a16:creationId xmlns:a16="http://schemas.microsoft.com/office/drawing/2014/main" id="{4C66BE74-9C04-D242-A6D5-FA6F63A26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031"/>
              <a:ext cx="22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+  ٨ =      ( س +  ٢  ) 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123" name="Group 256">
              <a:extLst>
                <a:ext uri="{FF2B5EF4-FFF2-40B4-BE49-F238E27FC236}">
                  <a16:creationId xmlns:a16="http://schemas.microsoft.com/office/drawing/2014/main" id="{BFF30CC2-CE20-5745-A06F-80AE0FE5B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1" y="1956"/>
              <a:ext cx="251" cy="462"/>
              <a:chOff x="1769" y="1600"/>
              <a:chExt cx="251" cy="462"/>
            </a:xfrm>
          </p:grpSpPr>
          <p:sp>
            <p:nvSpPr>
              <p:cNvPr id="124" name="Text Box 87">
                <a:extLst>
                  <a:ext uri="{FF2B5EF4-FFF2-40B4-BE49-F238E27FC236}">
                    <a16:creationId xmlns:a16="http://schemas.microsoft.com/office/drawing/2014/main" id="{B4209C6B-ABC8-1C44-AB87-CFE7501590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٥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25" name="Text Box 87">
                <a:extLst>
                  <a:ext uri="{FF2B5EF4-FFF2-40B4-BE49-F238E27FC236}">
                    <a16:creationId xmlns:a16="http://schemas.microsoft.com/office/drawing/2014/main" id="{313175C6-696C-1B4C-80D1-C96D605D38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٦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26" name="Line 259">
                <a:extLst>
                  <a:ext uri="{FF2B5EF4-FFF2-40B4-BE49-F238E27FC236}">
                    <a16:creationId xmlns:a16="http://schemas.microsoft.com/office/drawing/2014/main" id="{9C71286C-0B3F-A148-B9C2-666BAC789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27" name="Group 129">
            <a:extLst>
              <a:ext uri="{FF2B5EF4-FFF2-40B4-BE49-F238E27FC236}">
                <a16:creationId xmlns:a16="http://schemas.microsoft.com/office/drawing/2014/main" id="{6533B299-4751-CC4E-B836-DB38CB714C6F}"/>
              </a:ext>
            </a:extLst>
          </p:cNvPr>
          <p:cNvGrpSpPr>
            <a:grpSpLocks/>
          </p:cNvGrpSpPr>
          <p:nvPr/>
        </p:nvGrpSpPr>
        <p:grpSpPr bwMode="auto">
          <a:xfrm>
            <a:off x="813348" y="2540603"/>
            <a:ext cx="3816350" cy="3673475"/>
            <a:chOff x="476" y="1657"/>
            <a:chExt cx="2317" cy="2317"/>
          </a:xfrm>
        </p:grpSpPr>
        <p:sp>
          <p:nvSpPr>
            <p:cNvPr id="128" name="Line 96">
              <a:extLst>
                <a:ext uri="{FF2B5EF4-FFF2-40B4-BE49-F238E27FC236}">
                  <a16:creationId xmlns:a16="http://schemas.microsoft.com/office/drawing/2014/main" id="{0CBB7747-109F-2740-8E86-713B8C8A63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9" name="Line 97">
              <a:extLst>
                <a:ext uri="{FF2B5EF4-FFF2-40B4-BE49-F238E27FC236}">
                  <a16:creationId xmlns:a16="http://schemas.microsoft.com/office/drawing/2014/main" id="{7820DC95-A56B-9541-B4A8-29D0578458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0" name="Rectangle 98">
              <a:extLst>
                <a:ext uri="{FF2B5EF4-FFF2-40B4-BE49-F238E27FC236}">
                  <a16:creationId xmlns:a16="http://schemas.microsoft.com/office/drawing/2014/main" id="{2AC06329-F49B-9646-83F2-9D57A49B1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131" name="Line 99">
              <a:extLst>
                <a:ext uri="{FF2B5EF4-FFF2-40B4-BE49-F238E27FC236}">
                  <a16:creationId xmlns:a16="http://schemas.microsoft.com/office/drawing/2014/main" id="{7BD390A5-EDCE-6E4B-A89A-C007C2DC76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2" name="Line 100">
              <a:extLst>
                <a:ext uri="{FF2B5EF4-FFF2-40B4-BE49-F238E27FC236}">
                  <a16:creationId xmlns:a16="http://schemas.microsoft.com/office/drawing/2014/main" id="{3F38C25B-4152-3F40-B75E-2F29ADFADC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3" name="Line 101">
              <a:extLst>
                <a:ext uri="{FF2B5EF4-FFF2-40B4-BE49-F238E27FC236}">
                  <a16:creationId xmlns:a16="http://schemas.microsoft.com/office/drawing/2014/main" id="{D435F318-CC57-584A-B0DE-3340B8FAFE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4" name="Line 102">
              <a:extLst>
                <a:ext uri="{FF2B5EF4-FFF2-40B4-BE49-F238E27FC236}">
                  <a16:creationId xmlns:a16="http://schemas.microsoft.com/office/drawing/2014/main" id="{3C932340-C184-8449-B4F3-5F0DA8A94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5" name="Line 103">
              <a:extLst>
                <a:ext uri="{FF2B5EF4-FFF2-40B4-BE49-F238E27FC236}">
                  <a16:creationId xmlns:a16="http://schemas.microsoft.com/office/drawing/2014/main" id="{557A1A7A-A21F-8847-990C-EECECBCC4D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6" name="Line 104">
              <a:extLst>
                <a:ext uri="{FF2B5EF4-FFF2-40B4-BE49-F238E27FC236}">
                  <a16:creationId xmlns:a16="http://schemas.microsoft.com/office/drawing/2014/main" id="{C3E1F420-39BA-D749-8AE8-25DCA10FA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7" name="Line 105">
              <a:extLst>
                <a:ext uri="{FF2B5EF4-FFF2-40B4-BE49-F238E27FC236}">
                  <a16:creationId xmlns:a16="http://schemas.microsoft.com/office/drawing/2014/main" id="{8BE06E02-069B-314B-B705-3ACE205D4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8" name="Line 106">
              <a:extLst>
                <a:ext uri="{FF2B5EF4-FFF2-40B4-BE49-F238E27FC236}">
                  <a16:creationId xmlns:a16="http://schemas.microsoft.com/office/drawing/2014/main" id="{5D262C90-D3C2-B948-836D-922A5CE32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9" name="Line 107">
              <a:extLst>
                <a:ext uri="{FF2B5EF4-FFF2-40B4-BE49-F238E27FC236}">
                  <a16:creationId xmlns:a16="http://schemas.microsoft.com/office/drawing/2014/main" id="{DDD98458-6A81-7E4E-9E1D-FD7B40F48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0" name="Line 108">
              <a:extLst>
                <a:ext uri="{FF2B5EF4-FFF2-40B4-BE49-F238E27FC236}">
                  <a16:creationId xmlns:a16="http://schemas.microsoft.com/office/drawing/2014/main" id="{044859BC-B777-4349-AB8E-285A1AE3C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1" name="Line 109">
              <a:extLst>
                <a:ext uri="{FF2B5EF4-FFF2-40B4-BE49-F238E27FC236}">
                  <a16:creationId xmlns:a16="http://schemas.microsoft.com/office/drawing/2014/main" id="{82B5CBBA-6FBE-E54A-9CDE-B9BAA52E5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2" name="Line 110">
              <a:extLst>
                <a:ext uri="{FF2B5EF4-FFF2-40B4-BE49-F238E27FC236}">
                  <a16:creationId xmlns:a16="http://schemas.microsoft.com/office/drawing/2014/main" id="{76967494-6233-7142-A674-8DF19011AC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3" name="Line 111">
              <a:extLst>
                <a:ext uri="{FF2B5EF4-FFF2-40B4-BE49-F238E27FC236}">
                  <a16:creationId xmlns:a16="http://schemas.microsoft.com/office/drawing/2014/main" id="{3D3649AA-9E82-FC4E-B0A1-9C0BBB7A08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4" name="Line 112">
              <a:extLst>
                <a:ext uri="{FF2B5EF4-FFF2-40B4-BE49-F238E27FC236}">
                  <a16:creationId xmlns:a16="http://schemas.microsoft.com/office/drawing/2014/main" id="{8D542575-84EE-8F41-AFEC-3AAFB11168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5" name="Line 113">
              <a:extLst>
                <a:ext uri="{FF2B5EF4-FFF2-40B4-BE49-F238E27FC236}">
                  <a16:creationId xmlns:a16="http://schemas.microsoft.com/office/drawing/2014/main" id="{6A7F66C0-DB15-054C-A65C-018B8D85C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6" name="Line 114">
              <a:extLst>
                <a:ext uri="{FF2B5EF4-FFF2-40B4-BE49-F238E27FC236}">
                  <a16:creationId xmlns:a16="http://schemas.microsoft.com/office/drawing/2014/main" id="{FB1CDFBA-D93E-8E49-992B-10A7685817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7" name="Line 115">
              <a:extLst>
                <a:ext uri="{FF2B5EF4-FFF2-40B4-BE49-F238E27FC236}">
                  <a16:creationId xmlns:a16="http://schemas.microsoft.com/office/drawing/2014/main" id="{2A5F956B-4FEE-B544-ABA2-9D393FCA0D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8" name="Line 116">
              <a:extLst>
                <a:ext uri="{FF2B5EF4-FFF2-40B4-BE49-F238E27FC236}">
                  <a16:creationId xmlns:a16="http://schemas.microsoft.com/office/drawing/2014/main" id="{D5A0E457-2B7D-8B49-9D0B-F4566D5B7F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49" name="Line 117">
              <a:extLst>
                <a:ext uri="{FF2B5EF4-FFF2-40B4-BE49-F238E27FC236}">
                  <a16:creationId xmlns:a16="http://schemas.microsoft.com/office/drawing/2014/main" id="{C443E5C0-EFD5-D140-8310-6DDED1D8FD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0" name="Line 118">
              <a:extLst>
                <a:ext uri="{FF2B5EF4-FFF2-40B4-BE49-F238E27FC236}">
                  <a16:creationId xmlns:a16="http://schemas.microsoft.com/office/drawing/2014/main" id="{14A3C031-2914-3247-B49F-D7B3C902C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1" name="Line 119">
              <a:extLst>
                <a:ext uri="{FF2B5EF4-FFF2-40B4-BE49-F238E27FC236}">
                  <a16:creationId xmlns:a16="http://schemas.microsoft.com/office/drawing/2014/main" id="{634F9DA1-C2EC-F747-9CE4-179F1A32EE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2" name="Line 120">
              <a:extLst>
                <a:ext uri="{FF2B5EF4-FFF2-40B4-BE49-F238E27FC236}">
                  <a16:creationId xmlns:a16="http://schemas.microsoft.com/office/drawing/2014/main" id="{F48E2040-659B-5C40-9007-3AC2DA6A53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3" name="Line 121">
              <a:extLst>
                <a:ext uri="{FF2B5EF4-FFF2-40B4-BE49-F238E27FC236}">
                  <a16:creationId xmlns:a16="http://schemas.microsoft.com/office/drawing/2014/main" id="{394641AB-1A30-B842-9D7F-01687D38CD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4" name="Line 122">
              <a:extLst>
                <a:ext uri="{FF2B5EF4-FFF2-40B4-BE49-F238E27FC236}">
                  <a16:creationId xmlns:a16="http://schemas.microsoft.com/office/drawing/2014/main" id="{975DF1E1-958B-2047-BB9A-37936378CF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5" name="Line 123">
              <a:extLst>
                <a:ext uri="{FF2B5EF4-FFF2-40B4-BE49-F238E27FC236}">
                  <a16:creationId xmlns:a16="http://schemas.microsoft.com/office/drawing/2014/main" id="{8FF33249-3ABF-2844-A536-961E383D27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6" name="Line 124">
              <a:extLst>
                <a:ext uri="{FF2B5EF4-FFF2-40B4-BE49-F238E27FC236}">
                  <a16:creationId xmlns:a16="http://schemas.microsoft.com/office/drawing/2014/main" id="{F9C10C77-E3EA-A048-82B5-CD42E17DC1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7" name="Line 125">
              <a:extLst>
                <a:ext uri="{FF2B5EF4-FFF2-40B4-BE49-F238E27FC236}">
                  <a16:creationId xmlns:a16="http://schemas.microsoft.com/office/drawing/2014/main" id="{28414C87-4D4E-1745-9F97-6B462C1983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8" name="Line 126">
              <a:extLst>
                <a:ext uri="{FF2B5EF4-FFF2-40B4-BE49-F238E27FC236}">
                  <a16:creationId xmlns:a16="http://schemas.microsoft.com/office/drawing/2014/main" id="{D47D449C-3C8C-C14C-9A70-D6F4E44ABE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59" name="Line 127">
              <a:extLst>
                <a:ext uri="{FF2B5EF4-FFF2-40B4-BE49-F238E27FC236}">
                  <a16:creationId xmlns:a16="http://schemas.microsoft.com/office/drawing/2014/main" id="{1F2C52B5-F919-284E-A76C-0D602FDAE6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60" name="Line 128">
              <a:extLst>
                <a:ext uri="{FF2B5EF4-FFF2-40B4-BE49-F238E27FC236}">
                  <a16:creationId xmlns:a16="http://schemas.microsoft.com/office/drawing/2014/main" id="{5318AC1D-D82D-DE4D-882E-F99E03B717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161" name="Line 66">
            <a:extLst>
              <a:ext uri="{FF2B5EF4-FFF2-40B4-BE49-F238E27FC236}">
                <a16:creationId xmlns:a16="http://schemas.microsoft.com/office/drawing/2014/main" id="{1F0D4AD9-7CE3-3D4C-AEA7-1F534469A7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5873" y="3851878"/>
            <a:ext cx="3203575" cy="2570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162" name="Line 64">
            <a:extLst>
              <a:ext uri="{FF2B5EF4-FFF2-40B4-BE49-F238E27FC236}">
                <a16:creationId xmlns:a16="http://schemas.microsoft.com/office/drawing/2014/main" id="{F67F6A91-A9BF-6B4D-8AA9-198F9B7157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3210" y="5061553"/>
            <a:ext cx="143986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163" name="Text Box 87">
            <a:extLst>
              <a:ext uri="{FF2B5EF4-FFF2-40B4-BE49-F238E27FC236}">
                <a16:creationId xmlns:a16="http://schemas.microsoft.com/office/drawing/2014/main" id="{01CA2656-49B1-C545-B8AC-7AFCDAB6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6535" y="4853590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4" name="Text Box 87">
            <a:extLst>
              <a:ext uri="{FF2B5EF4-FFF2-40B4-BE49-F238E27FC236}">
                <a16:creationId xmlns:a16="http://schemas.microsoft.com/office/drawing/2014/main" id="{DF7FB9DE-451E-5C48-B2FB-4256DC18E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473" y="5998178"/>
            <a:ext cx="344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5" name="Line 63">
            <a:extLst>
              <a:ext uri="{FF2B5EF4-FFF2-40B4-BE49-F238E27FC236}">
                <a16:creationId xmlns:a16="http://schemas.microsoft.com/office/drawing/2014/main" id="{30A90FF3-4C55-CE4A-AC74-7C09D534AE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8923" y="5026628"/>
            <a:ext cx="0" cy="115093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166" name="مربع نص 81">
            <a:extLst>
              <a:ext uri="{FF2B5EF4-FFF2-40B4-BE49-F238E27FC236}">
                <a16:creationId xmlns:a16="http://schemas.microsoft.com/office/drawing/2014/main" id="{F7EA05ED-6BF3-614F-82AE-9CDE0ABA1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7206" y="1902616"/>
            <a:ext cx="103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٢صـ ١١٠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06DFC37-FE96-D24D-86A7-55B80D76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8054" y="615784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6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800" decel="100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800" decel="100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 animBg="1"/>
      <p:bldP spid="91" grpId="0"/>
      <p:bldP spid="111" grpId="0"/>
      <p:bldP spid="111" grpId="1"/>
      <p:bldP spid="112" grpId="0"/>
      <p:bldP spid="112" grpId="1"/>
      <p:bldP spid="113" grpId="0"/>
      <p:bldP spid="114" grpId="0"/>
      <p:bldP spid="114" grpId="1"/>
      <p:bldP spid="163" grpId="0"/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D3652CD2-6B9B-084D-B514-713897E7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68" y="2758704"/>
            <a:ext cx="3852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     =     ( س ــ      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F15D7D2A-9362-A841-9BF2-89A472030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093" y="4670054"/>
            <a:ext cx="4933950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DEC77141-F57B-A543-86CA-EED24FD7D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693" y="5005017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83ADB19B-2888-2F4A-8950-F0A6BEA4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481" y="685429"/>
            <a:ext cx="8999537" cy="841375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300" b="1">
                <a:solidFill>
                  <a:srgbClr val="002060"/>
                </a:solidFill>
              </a:rPr>
              <a:t>اكتب معادلة المستقيم المار بالنقطة ( ٥ ، ٣ ) وميله </a:t>
            </a:r>
            <a:r>
              <a:rPr lang="ar-SA" altLang="ar-SA" sz="2300" b="1" u="sng">
                <a:solidFill>
                  <a:srgbClr val="002060"/>
                </a:solidFill>
              </a:rPr>
              <a:t>٧</a:t>
            </a:r>
            <a:r>
              <a:rPr lang="ar-SA" altLang="ar-SA" sz="2300" b="1">
                <a:solidFill>
                  <a:srgbClr val="002060"/>
                </a:solidFill>
              </a:rPr>
              <a:t>  بصيغة الميل ونقطة ومثلها بيانيا   </a:t>
            </a:r>
            <a:endParaRPr lang="en-US" altLang="ar-SA" sz="2300" b="1">
              <a:solidFill>
                <a:srgbClr val="002060"/>
              </a:solidFill>
            </a:endParaRPr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12BEBAF5-6719-2943-B917-7FBC05992667}"/>
              </a:ext>
            </a:extLst>
          </p:cNvPr>
          <p:cNvGrpSpPr>
            <a:grpSpLocks/>
          </p:cNvGrpSpPr>
          <p:nvPr/>
        </p:nvGrpSpPr>
        <p:grpSpPr bwMode="auto">
          <a:xfrm>
            <a:off x="5961493" y="1248992"/>
            <a:ext cx="685800" cy="1103312"/>
            <a:chOff x="2562" y="1231"/>
            <a:chExt cx="432" cy="695"/>
          </a:xfrm>
        </p:grpSpPr>
        <p:sp>
          <p:nvSpPr>
            <p:cNvPr id="20" name="Text Box 87">
              <a:extLst>
                <a:ext uri="{FF2B5EF4-FFF2-40B4-BE49-F238E27FC236}">
                  <a16:creationId xmlns:a16="http://schemas.microsoft.com/office/drawing/2014/main" id="{908BE741-870F-354B-A8A6-CECFE5853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21" name="Line 40">
              <a:extLst>
                <a:ext uri="{FF2B5EF4-FFF2-40B4-BE49-F238E27FC236}">
                  <a16:creationId xmlns:a16="http://schemas.microsoft.com/office/drawing/2014/main" id="{1DF88A99-AB42-4E4E-A041-70E2FF039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41">
            <a:extLst>
              <a:ext uri="{FF2B5EF4-FFF2-40B4-BE49-F238E27FC236}">
                <a16:creationId xmlns:a16="http://schemas.microsoft.com/office/drawing/2014/main" id="{FEB3B5E7-8E0F-F944-A350-9A8756959EAC}"/>
              </a:ext>
            </a:extLst>
          </p:cNvPr>
          <p:cNvGrpSpPr>
            <a:grpSpLocks/>
          </p:cNvGrpSpPr>
          <p:nvPr/>
        </p:nvGrpSpPr>
        <p:grpSpPr bwMode="auto">
          <a:xfrm>
            <a:off x="5551918" y="1248992"/>
            <a:ext cx="685800" cy="1103312"/>
            <a:chOff x="2562" y="1231"/>
            <a:chExt cx="432" cy="695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F479CF62-3E33-E041-81E5-559999096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24" name="Line 43">
              <a:extLst>
                <a:ext uri="{FF2B5EF4-FFF2-40B4-BE49-F238E27FC236}">
                  <a16:creationId xmlns:a16="http://schemas.microsoft.com/office/drawing/2014/main" id="{3E723079-B94E-8342-AAF4-6A94572119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44">
            <a:extLst>
              <a:ext uri="{FF2B5EF4-FFF2-40B4-BE49-F238E27FC236}">
                <a16:creationId xmlns:a16="http://schemas.microsoft.com/office/drawing/2014/main" id="{4D9B3F9B-9035-1C44-BE63-7D4B9011E96A}"/>
              </a:ext>
            </a:extLst>
          </p:cNvPr>
          <p:cNvGrpSpPr>
            <a:grpSpLocks/>
          </p:cNvGrpSpPr>
          <p:nvPr/>
        </p:nvGrpSpPr>
        <p:grpSpPr bwMode="auto">
          <a:xfrm>
            <a:off x="4550206" y="1555379"/>
            <a:ext cx="685800" cy="1103313"/>
            <a:chOff x="2562" y="1231"/>
            <a:chExt cx="432" cy="695"/>
          </a:xfrm>
        </p:grpSpPr>
        <p:sp>
          <p:nvSpPr>
            <p:cNvPr id="26" name="Text Box 87">
              <a:extLst>
                <a:ext uri="{FF2B5EF4-FFF2-40B4-BE49-F238E27FC236}">
                  <a16:creationId xmlns:a16="http://schemas.microsoft.com/office/drawing/2014/main" id="{662770A3-49D5-4049-89AC-AD01CB29E1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7" name="Line 46">
              <a:extLst>
                <a:ext uri="{FF2B5EF4-FFF2-40B4-BE49-F238E27FC236}">
                  <a16:creationId xmlns:a16="http://schemas.microsoft.com/office/drawing/2014/main" id="{981F6AE3-7E0A-4C45-AA39-0AE4BC49B9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8" name="Text Box 87">
            <a:extLst>
              <a:ext uri="{FF2B5EF4-FFF2-40B4-BE49-F238E27FC236}">
                <a16:creationId xmlns:a16="http://schemas.microsoft.com/office/drawing/2014/main" id="{6D00E097-6214-1449-90AB-180C6CA53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956" y="2755529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6B3B6E29-BDF7-F84D-848E-04842C304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306" y="2741242"/>
            <a:ext cx="325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87E62F7A-BDC0-544E-9166-6FAA9149E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518" y="2755529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D1060B51-C12E-1042-9FFC-257AEEC87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293" y="2817442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 ٥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6DF4092F-B54E-B344-8477-B94D3A26F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193" y="5016129"/>
            <a:ext cx="3563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٣ =  ٧ ( س ــ  ٥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16DEEE47-3378-9449-BE6F-C6FA6CDC6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506" y="2793629"/>
            <a:ext cx="50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٣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C5A096E0-5A20-3041-88A1-201A762A3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256" y="2782517"/>
            <a:ext cx="614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٧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grpSp>
        <p:nvGrpSpPr>
          <p:cNvPr id="35" name="Group 94">
            <a:extLst>
              <a:ext uri="{FF2B5EF4-FFF2-40B4-BE49-F238E27FC236}">
                <a16:creationId xmlns:a16="http://schemas.microsoft.com/office/drawing/2014/main" id="{5982868C-E49A-1F46-9F9C-C7738F27F365}"/>
              </a:ext>
            </a:extLst>
          </p:cNvPr>
          <p:cNvGrpSpPr>
            <a:grpSpLocks/>
          </p:cNvGrpSpPr>
          <p:nvPr/>
        </p:nvGrpSpPr>
        <p:grpSpPr bwMode="auto">
          <a:xfrm>
            <a:off x="1124381" y="2723779"/>
            <a:ext cx="3816350" cy="3673475"/>
            <a:chOff x="113" y="1796"/>
            <a:chExt cx="2404" cy="2314"/>
          </a:xfrm>
        </p:grpSpPr>
        <p:sp>
          <p:nvSpPr>
            <p:cNvPr id="36" name="Line 96">
              <a:extLst>
                <a:ext uri="{FF2B5EF4-FFF2-40B4-BE49-F238E27FC236}">
                  <a16:creationId xmlns:a16="http://schemas.microsoft.com/office/drawing/2014/main" id="{E2F7E54B-564F-9E4C-A3BC-B8CEA66BE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1796"/>
              <a:ext cx="0" cy="231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7" name="Line 97">
              <a:extLst>
                <a:ext uri="{FF2B5EF4-FFF2-40B4-BE49-F238E27FC236}">
                  <a16:creationId xmlns:a16="http://schemas.microsoft.com/office/drawing/2014/main" id="{FBEEF6CB-C06A-8E4C-BC27-8136C3A55E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953"/>
              <a:ext cx="2404" cy="0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Rectangle 98">
              <a:extLst>
                <a:ext uri="{FF2B5EF4-FFF2-40B4-BE49-F238E27FC236}">
                  <a16:creationId xmlns:a16="http://schemas.microsoft.com/office/drawing/2014/main" id="{89EA3C0A-3C4F-8A4A-A3AF-3C4324F65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1796"/>
              <a:ext cx="2404" cy="231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39" name="Line 99">
              <a:extLst>
                <a:ext uri="{FF2B5EF4-FFF2-40B4-BE49-F238E27FC236}">
                  <a16:creationId xmlns:a16="http://schemas.microsoft.com/office/drawing/2014/main" id="{533C3626-F719-BC4D-BB7E-9E8E162C04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7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100">
              <a:extLst>
                <a:ext uri="{FF2B5EF4-FFF2-40B4-BE49-F238E27FC236}">
                  <a16:creationId xmlns:a16="http://schemas.microsoft.com/office/drawing/2014/main" id="{6DF5A9BA-A765-644A-A5F2-51DA68521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101">
              <a:extLst>
                <a:ext uri="{FF2B5EF4-FFF2-40B4-BE49-F238E27FC236}">
                  <a16:creationId xmlns:a16="http://schemas.microsoft.com/office/drawing/2014/main" id="{5A5A096C-87FD-0649-990F-5AE91E08B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7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102">
              <a:extLst>
                <a:ext uri="{FF2B5EF4-FFF2-40B4-BE49-F238E27FC236}">
                  <a16:creationId xmlns:a16="http://schemas.microsoft.com/office/drawing/2014/main" id="{DADA233A-C660-844E-B6D9-FC9B6C0F9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103">
              <a:extLst>
                <a:ext uri="{FF2B5EF4-FFF2-40B4-BE49-F238E27FC236}">
                  <a16:creationId xmlns:a16="http://schemas.microsoft.com/office/drawing/2014/main" id="{44BCE393-A842-194C-96DB-7331641BD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104">
              <a:extLst>
                <a:ext uri="{FF2B5EF4-FFF2-40B4-BE49-F238E27FC236}">
                  <a16:creationId xmlns:a16="http://schemas.microsoft.com/office/drawing/2014/main" id="{53817C5E-0921-0849-9702-9F41F4CFB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105">
              <a:extLst>
                <a:ext uri="{FF2B5EF4-FFF2-40B4-BE49-F238E27FC236}">
                  <a16:creationId xmlns:a16="http://schemas.microsoft.com/office/drawing/2014/main" id="{EDE38DD3-A5C8-474E-8CDF-74C7260AE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106">
              <a:extLst>
                <a:ext uri="{FF2B5EF4-FFF2-40B4-BE49-F238E27FC236}">
                  <a16:creationId xmlns:a16="http://schemas.microsoft.com/office/drawing/2014/main" id="{626867AF-605D-F942-9469-80A344DE0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1796"/>
              <a:ext cx="0" cy="231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107">
              <a:extLst>
                <a:ext uri="{FF2B5EF4-FFF2-40B4-BE49-F238E27FC236}">
                  <a16:creationId xmlns:a16="http://schemas.microsoft.com/office/drawing/2014/main" id="{14E10A08-4C77-6444-9912-6804384B8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108">
              <a:extLst>
                <a:ext uri="{FF2B5EF4-FFF2-40B4-BE49-F238E27FC236}">
                  <a16:creationId xmlns:a16="http://schemas.microsoft.com/office/drawing/2014/main" id="{004A0485-2CEF-E34B-AC7E-1A4BA5C7E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109">
              <a:extLst>
                <a:ext uri="{FF2B5EF4-FFF2-40B4-BE49-F238E27FC236}">
                  <a16:creationId xmlns:a16="http://schemas.microsoft.com/office/drawing/2014/main" id="{28798AD9-5EE0-2646-8C73-63DB0A9CF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110">
              <a:extLst>
                <a:ext uri="{FF2B5EF4-FFF2-40B4-BE49-F238E27FC236}">
                  <a16:creationId xmlns:a16="http://schemas.microsoft.com/office/drawing/2014/main" id="{0C4F73AA-CDAF-D14E-B839-D6FBAF6457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111">
              <a:extLst>
                <a:ext uri="{FF2B5EF4-FFF2-40B4-BE49-F238E27FC236}">
                  <a16:creationId xmlns:a16="http://schemas.microsoft.com/office/drawing/2014/main" id="{183659AD-DDB0-0A48-B591-8EEF72D4E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112">
              <a:extLst>
                <a:ext uri="{FF2B5EF4-FFF2-40B4-BE49-F238E27FC236}">
                  <a16:creationId xmlns:a16="http://schemas.microsoft.com/office/drawing/2014/main" id="{87D492B9-511A-7544-A313-3018EFCED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113">
              <a:extLst>
                <a:ext uri="{FF2B5EF4-FFF2-40B4-BE49-F238E27FC236}">
                  <a16:creationId xmlns:a16="http://schemas.microsoft.com/office/drawing/2014/main" id="{BE38D2A9-63E7-2E4B-8A4E-E007451BB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114">
              <a:extLst>
                <a:ext uri="{FF2B5EF4-FFF2-40B4-BE49-F238E27FC236}">
                  <a16:creationId xmlns:a16="http://schemas.microsoft.com/office/drawing/2014/main" id="{84B996A4-A1BE-524A-9F0F-85C94AF12A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1941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115">
              <a:extLst>
                <a:ext uri="{FF2B5EF4-FFF2-40B4-BE49-F238E27FC236}">
                  <a16:creationId xmlns:a16="http://schemas.microsoft.com/office/drawing/2014/main" id="{902A2C5C-4B8C-374C-8DC8-0E6C66E4FE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086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116">
              <a:extLst>
                <a:ext uri="{FF2B5EF4-FFF2-40B4-BE49-F238E27FC236}">
                  <a16:creationId xmlns:a16="http://schemas.microsoft.com/office/drawing/2014/main" id="{35A79217-EBAD-6E4C-8455-841825EE6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225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117">
              <a:extLst>
                <a:ext uri="{FF2B5EF4-FFF2-40B4-BE49-F238E27FC236}">
                  <a16:creationId xmlns:a16="http://schemas.microsoft.com/office/drawing/2014/main" id="{D8D4E956-293F-994F-A8B6-E486714C5D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374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118">
              <a:extLst>
                <a:ext uri="{FF2B5EF4-FFF2-40B4-BE49-F238E27FC236}">
                  <a16:creationId xmlns:a16="http://schemas.microsoft.com/office/drawing/2014/main" id="{FC929F1F-976C-324C-8983-9BA93F77A0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519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119">
              <a:extLst>
                <a:ext uri="{FF2B5EF4-FFF2-40B4-BE49-F238E27FC236}">
                  <a16:creationId xmlns:a16="http://schemas.microsoft.com/office/drawing/2014/main" id="{E2918CFF-B9D7-9E42-B6BF-7753561891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664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0" name="Line 120">
              <a:extLst>
                <a:ext uri="{FF2B5EF4-FFF2-40B4-BE49-F238E27FC236}">
                  <a16:creationId xmlns:a16="http://schemas.microsoft.com/office/drawing/2014/main" id="{9158A5B1-8203-EB44-8594-AFB71F97C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809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1" name="Line 121">
              <a:extLst>
                <a:ext uri="{FF2B5EF4-FFF2-40B4-BE49-F238E27FC236}">
                  <a16:creationId xmlns:a16="http://schemas.microsoft.com/office/drawing/2014/main" id="{7903B085-E874-8D4E-B976-1503353CC3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521"/>
              <a:ext cx="2404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2" name="Line 122">
              <a:extLst>
                <a:ext uri="{FF2B5EF4-FFF2-40B4-BE49-F238E27FC236}">
                  <a16:creationId xmlns:a16="http://schemas.microsoft.com/office/drawing/2014/main" id="{4313C947-1D9E-D842-9207-BA572A280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097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3" name="Line 123">
              <a:extLst>
                <a:ext uri="{FF2B5EF4-FFF2-40B4-BE49-F238E27FC236}">
                  <a16:creationId xmlns:a16="http://schemas.microsoft.com/office/drawing/2014/main" id="{FF26D284-7716-6E44-8BCD-314508991B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242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4" name="Line 124">
              <a:extLst>
                <a:ext uri="{FF2B5EF4-FFF2-40B4-BE49-F238E27FC236}">
                  <a16:creationId xmlns:a16="http://schemas.microsoft.com/office/drawing/2014/main" id="{C81131F8-8354-CD48-BB11-DC5257AF23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383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5" name="Line 125">
              <a:extLst>
                <a:ext uri="{FF2B5EF4-FFF2-40B4-BE49-F238E27FC236}">
                  <a16:creationId xmlns:a16="http://schemas.microsoft.com/office/drawing/2014/main" id="{851BBD90-1254-A341-9C11-7128D29F6C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532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6" name="Line 126">
              <a:extLst>
                <a:ext uri="{FF2B5EF4-FFF2-40B4-BE49-F238E27FC236}">
                  <a16:creationId xmlns:a16="http://schemas.microsoft.com/office/drawing/2014/main" id="{34F49967-E186-9245-9CB4-AB0C1A64E9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677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7" name="Line 127">
              <a:extLst>
                <a:ext uri="{FF2B5EF4-FFF2-40B4-BE49-F238E27FC236}">
                  <a16:creationId xmlns:a16="http://schemas.microsoft.com/office/drawing/2014/main" id="{CA9D85E0-01AC-C242-A214-B0151CD338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820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8" name="Line 128">
              <a:extLst>
                <a:ext uri="{FF2B5EF4-FFF2-40B4-BE49-F238E27FC236}">
                  <a16:creationId xmlns:a16="http://schemas.microsoft.com/office/drawing/2014/main" id="{CA9D2300-282A-8D4F-B65C-A66E20963D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965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9" name="Line 64">
            <a:extLst>
              <a:ext uri="{FF2B5EF4-FFF2-40B4-BE49-F238E27FC236}">
                <a16:creationId xmlns:a16="http://schemas.microsoft.com/office/drawing/2014/main" id="{A87BCF33-8F8C-2D4B-B50F-3C3F7E756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1593" y="3184154"/>
            <a:ext cx="25241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0" name="Text Box 87">
            <a:extLst>
              <a:ext uri="{FF2B5EF4-FFF2-40B4-BE49-F238E27FC236}">
                <a16:creationId xmlns:a16="http://schemas.microsoft.com/office/drawing/2014/main" id="{213C33BF-4ACB-0947-8199-12B19B295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818" y="2976192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34014F61-66DB-4243-85E2-E1A286278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618" y="4582742"/>
            <a:ext cx="344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2" name="Line 63">
            <a:extLst>
              <a:ext uri="{FF2B5EF4-FFF2-40B4-BE49-F238E27FC236}">
                <a16:creationId xmlns:a16="http://schemas.microsoft.com/office/drawing/2014/main" id="{4F11F370-8D13-674A-A842-221B16E9EC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1593" y="3133354"/>
            <a:ext cx="0" cy="16446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3" name="Line 66">
            <a:extLst>
              <a:ext uri="{FF2B5EF4-FFF2-40B4-BE49-F238E27FC236}">
                <a16:creationId xmlns:a16="http://schemas.microsoft.com/office/drawing/2014/main" id="{CDA6478E-E675-4B4E-98F0-23857CB073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4106" y="2257054"/>
            <a:ext cx="576262" cy="3960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4" name="مربع نص 62">
            <a:extLst>
              <a:ext uri="{FF2B5EF4-FFF2-40B4-BE49-F238E27FC236}">
                <a16:creationId xmlns:a16="http://schemas.microsoft.com/office/drawing/2014/main" id="{F03F5D2E-F7E9-D144-9A27-373715A6B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56" y="96467"/>
            <a:ext cx="125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>
                <a:solidFill>
                  <a:srgbClr val="002060"/>
                </a:solidFill>
              </a:rPr>
              <a:t>١٠صـ ١١١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FE342F4A-7F8C-F24E-A2E4-43F601E8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606" y="1195017"/>
            <a:ext cx="36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000">
                <a:solidFill>
                  <a:srgbClr val="002060"/>
                </a:solidFill>
              </a:rPr>
              <a:t>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379D79C-B6EE-2C4F-8094-C27C50E3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8088" y="619950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1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/>
      <p:bldP spid="33" grpId="0"/>
      <p:bldP spid="34" grpId="0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46CEFDBB-06DF-344B-86F4-2AA50027B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014" y="2676536"/>
            <a:ext cx="3852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     =     ( س ــ      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A008CF4B-B1D1-6545-B2FE-79B611AC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439" y="4587886"/>
            <a:ext cx="4933950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6AC10D49-AE23-314E-84FA-4C44C042C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3039" y="4922849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المعادلة هي :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BF6A7E2A-B751-2949-BEA8-9CE1D330B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827" y="603261"/>
            <a:ext cx="8999537" cy="841375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300" b="1">
                <a:solidFill>
                  <a:srgbClr val="002060"/>
                </a:solidFill>
              </a:rPr>
              <a:t>اكتب معادلة المستقيم المار بالنقطة ( ٢ ، -١ ) وميله </a:t>
            </a:r>
            <a:r>
              <a:rPr lang="ar-SA" altLang="ar-SA" sz="2300" b="1" u="sng">
                <a:solidFill>
                  <a:srgbClr val="002060"/>
                </a:solidFill>
              </a:rPr>
              <a:t>-٣</a:t>
            </a:r>
            <a:r>
              <a:rPr lang="ar-SA" altLang="ar-SA" sz="2300" b="1">
                <a:solidFill>
                  <a:srgbClr val="002060"/>
                </a:solidFill>
              </a:rPr>
              <a:t>  بصيغة الميل ونقطة ومثلها بيانيا   </a:t>
            </a:r>
            <a:endParaRPr lang="en-US" altLang="ar-SA" sz="2300" b="1">
              <a:solidFill>
                <a:srgbClr val="002060"/>
              </a:solidFill>
            </a:endParaRPr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2B31EE59-7F44-4148-8068-400101E5FFE2}"/>
              </a:ext>
            </a:extLst>
          </p:cNvPr>
          <p:cNvGrpSpPr>
            <a:grpSpLocks/>
          </p:cNvGrpSpPr>
          <p:nvPr/>
        </p:nvGrpSpPr>
        <p:grpSpPr bwMode="auto">
          <a:xfrm>
            <a:off x="6140839" y="1166824"/>
            <a:ext cx="685800" cy="1103312"/>
            <a:chOff x="2562" y="1231"/>
            <a:chExt cx="432" cy="695"/>
          </a:xfrm>
        </p:grpSpPr>
        <p:sp>
          <p:nvSpPr>
            <p:cNvPr id="20" name="Text Box 87">
              <a:extLst>
                <a:ext uri="{FF2B5EF4-FFF2-40B4-BE49-F238E27FC236}">
                  <a16:creationId xmlns:a16="http://schemas.microsoft.com/office/drawing/2014/main" id="{D60AADBE-E95B-104D-B754-118B3F2771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21" name="Line 40">
              <a:extLst>
                <a:ext uri="{FF2B5EF4-FFF2-40B4-BE49-F238E27FC236}">
                  <a16:creationId xmlns:a16="http://schemas.microsoft.com/office/drawing/2014/main" id="{4DC38E36-F7CB-2D4D-8407-191286E1A2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41">
            <a:extLst>
              <a:ext uri="{FF2B5EF4-FFF2-40B4-BE49-F238E27FC236}">
                <a16:creationId xmlns:a16="http://schemas.microsoft.com/office/drawing/2014/main" id="{97EAB942-1C86-5145-BA3A-ED871606BF83}"/>
              </a:ext>
            </a:extLst>
          </p:cNvPr>
          <p:cNvGrpSpPr>
            <a:grpSpLocks/>
          </p:cNvGrpSpPr>
          <p:nvPr/>
        </p:nvGrpSpPr>
        <p:grpSpPr bwMode="auto">
          <a:xfrm>
            <a:off x="5731264" y="1166824"/>
            <a:ext cx="685800" cy="1103312"/>
            <a:chOff x="2562" y="1231"/>
            <a:chExt cx="432" cy="695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940D0B0A-D8EB-1046-B87D-1E34615D47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24" name="Line 43">
              <a:extLst>
                <a:ext uri="{FF2B5EF4-FFF2-40B4-BE49-F238E27FC236}">
                  <a16:creationId xmlns:a16="http://schemas.microsoft.com/office/drawing/2014/main" id="{7562D529-3B81-604B-B9E5-832DD5CE04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44">
            <a:extLst>
              <a:ext uri="{FF2B5EF4-FFF2-40B4-BE49-F238E27FC236}">
                <a16:creationId xmlns:a16="http://schemas.microsoft.com/office/drawing/2014/main" id="{F5AFD2CF-C1B4-5441-B23B-7ABEB5381938}"/>
              </a:ext>
            </a:extLst>
          </p:cNvPr>
          <p:cNvGrpSpPr>
            <a:grpSpLocks/>
          </p:cNvGrpSpPr>
          <p:nvPr/>
        </p:nvGrpSpPr>
        <p:grpSpPr bwMode="auto">
          <a:xfrm>
            <a:off x="4729552" y="1473211"/>
            <a:ext cx="685800" cy="1103313"/>
            <a:chOff x="2562" y="1231"/>
            <a:chExt cx="432" cy="695"/>
          </a:xfrm>
        </p:grpSpPr>
        <p:sp>
          <p:nvSpPr>
            <p:cNvPr id="26" name="Text Box 87">
              <a:extLst>
                <a:ext uri="{FF2B5EF4-FFF2-40B4-BE49-F238E27FC236}">
                  <a16:creationId xmlns:a16="http://schemas.microsoft.com/office/drawing/2014/main" id="{25B33942-7FCC-FD4F-96B7-B349D7B96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7" name="Line 46">
              <a:extLst>
                <a:ext uri="{FF2B5EF4-FFF2-40B4-BE49-F238E27FC236}">
                  <a16:creationId xmlns:a16="http://schemas.microsoft.com/office/drawing/2014/main" id="{9C58391F-6962-064A-B1B8-D21E23D62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8" name="Text Box 87">
            <a:extLst>
              <a:ext uri="{FF2B5EF4-FFF2-40B4-BE49-F238E27FC236}">
                <a16:creationId xmlns:a16="http://schemas.microsoft.com/office/drawing/2014/main" id="{DACFCECD-B7AE-F446-ACA5-1E352D772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302" y="2673361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B3ECC77C-C02B-1042-A13C-29EB91638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652" y="2659074"/>
            <a:ext cx="325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969DE648-A5D4-6E43-8417-C714F3CCB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864" y="2673361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4441BF28-DED0-1547-B111-99F153AE4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939" y="3505211"/>
            <a:ext cx="3563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+ ١ =  -٣ ( س ــ  ٢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B6D6B825-B663-264B-B725-F3189D134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639" y="2735274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 </a:t>
            </a:r>
            <a:r>
              <a:rPr lang="ar-SA" altLang="ar-SA" sz="2400" b="1" dirty="0">
                <a:solidFill>
                  <a:srgbClr val="002060"/>
                </a:solidFill>
              </a:rPr>
              <a:t>٢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3C3A2244-AD1D-0B47-889B-E1D16645F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539" y="4933961"/>
            <a:ext cx="3563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+  ١ =  -٣ ( س ــ  ٢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539CB477-31AF-A44D-9E13-AAFE154D9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452" y="265431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(-</a:t>
            </a:r>
            <a:r>
              <a:rPr lang="ar-SA" altLang="ar-SA" sz="2400" b="1" dirty="0">
                <a:solidFill>
                  <a:srgbClr val="00B05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7D303580-09AB-1C40-86FD-09790A5EC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7602" y="2700349"/>
            <a:ext cx="614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-</a:t>
            </a:r>
            <a:r>
              <a:rPr lang="ar-SA" altLang="ar-SA" sz="2400" b="1" dirty="0">
                <a:solidFill>
                  <a:srgbClr val="00B050"/>
                </a:solidFill>
              </a:rPr>
              <a:t>٣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grpSp>
        <p:nvGrpSpPr>
          <p:cNvPr id="36" name="Group 94">
            <a:extLst>
              <a:ext uri="{FF2B5EF4-FFF2-40B4-BE49-F238E27FC236}">
                <a16:creationId xmlns:a16="http://schemas.microsoft.com/office/drawing/2014/main" id="{B23E61AC-A449-9840-BAB8-4F7A1F141981}"/>
              </a:ext>
            </a:extLst>
          </p:cNvPr>
          <p:cNvGrpSpPr>
            <a:grpSpLocks/>
          </p:cNvGrpSpPr>
          <p:nvPr/>
        </p:nvGrpSpPr>
        <p:grpSpPr bwMode="auto">
          <a:xfrm>
            <a:off x="1283089" y="2654311"/>
            <a:ext cx="3846513" cy="3673475"/>
            <a:chOff x="94" y="1796"/>
            <a:chExt cx="2423" cy="2314"/>
          </a:xfrm>
        </p:grpSpPr>
        <p:sp>
          <p:nvSpPr>
            <p:cNvPr id="37" name="Line 96">
              <a:extLst>
                <a:ext uri="{FF2B5EF4-FFF2-40B4-BE49-F238E27FC236}">
                  <a16:creationId xmlns:a16="http://schemas.microsoft.com/office/drawing/2014/main" id="{55F0A884-567E-6848-BE26-792D0B8E0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1796"/>
              <a:ext cx="0" cy="231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97">
              <a:extLst>
                <a:ext uri="{FF2B5EF4-FFF2-40B4-BE49-F238E27FC236}">
                  <a16:creationId xmlns:a16="http://schemas.microsoft.com/office/drawing/2014/main" id="{6262DA2E-76A9-3F45-AAED-ED6189CD80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953"/>
              <a:ext cx="2404" cy="0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Rectangle 98">
              <a:extLst>
                <a:ext uri="{FF2B5EF4-FFF2-40B4-BE49-F238E27FC236}">
                  <a16:creationId xmlns:a16="http://schemas.microsoft.com/office/drawing/2014/main" id="{871AC803-6853-F74D-82F1-16E74D0E6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1796"/>
              <a:ext cx="2404" cy="231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40" name="Line 99">
              <a:extLst>
                <a:ext uri="{FF2B5EF4-FFF2-40B4-BE49-F238E27FC236}">
                  <a16:creationId xmlns:a16="http://schemas.microsoft.com/office/drawing/2014/main" id="{A90DC5A8-AF82-4F4F-BFE9-0DEE312EF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7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100">
              <a:extLst>
                <a:ext uri="{FF2B5EF4-FFF2-40B4-BE49-F238E27FC236}">
                  <a16:creationId xmlns:a16="http://schemas.microsoft.com/office/drawing/2014/main" id="{EC022422-9671-8643-8D23-62F69AF83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101">
              <a:extLst>
                <a:ext uri="{FF2B5EF4-FFF2-40B4-BE49-F238E27FC236}">
                  <a16:creationId xmlns:a16="http://schemas.microsoft.com/office/drawing/2014/main" id="{EB88802E-A14E-0D4C-A92C-00256CE3B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7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102">
              <a:extLst>
                <a:ext uri="{FF2B5EF4-FFF2-40B4-BE49-F238E27FC236}">
                  <a16:creationId xmlns:a16="http://schemas.microsoft.com/office/drawing/2014/main" id="{48B997AA-2A61-D84B-9FB6-39E71DE03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103">
              <a:extLst>
                <a:ext uri="{FF2B5EF4-FFF2-40B4-BE49-F238E27FC236}">
                  <a16:creationId xmlns:a16="http://schemas.microsoft.com/office/drawing/2014/main" id="{3333371C-A8DA-3946-82F8-82031242D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104">
              <a:extLst>
                <a:ext uri="{FF2B5EF4-FFF2-40B4-BE49-F238E27FC236}">
                  <a16:creationId xmlns:a16="http://schemas.microsoft.com/office/drawing/2014/main" id="{6E0C8C05-F53D-C042-843F-25131B9E4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105">
              <a:extLst>
                <a:ext uri="{FF2B5EF4-FFF2-40B4-BE49-F238E27FC236}">
                  <a16:creationId xmlns:a16="http://schemas.microsoft.com/office/drawing/2014/main" id="{CCA6ACF5-8FD3-1C44-9745-6C9255C18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106">
              <a:extLst>
                <a:ext uri="{FF2B5EF4-FFF2-40B4-BE49-F238E27FC236}">
                  <a16:creationId xmlns:a16="http://schemas.microsoft.com/office/drawing/2014/main" id="{53D05976-7B69-9D42-A23A-D469FD08F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1796"/>
              <a:ext cx="0" cy="231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107">
              <a:extLst>
                <a:ext uri="{FF2B5EF4-FFF2-40B4-BE49-F238E27FC236}">
                  <a16:creationId xmlns:a16="http://schemas.microsoft.com/office/drawing/2014/main" id="{F4406327-1A5E-514B-B626-BDFAE573C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108">
              <a:extLst>
                <a:ext uri="{FF2B5EF4-FFF2-40B4-BE49-F238E27FC236}">
                  <a16:creationId xmlns:a16="http://schemas.microsoft.com/office/drawing/2014/main" id="{F17C1FFC-D3A7-E34C-AA99-1F26793B3F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109">
              <a:extLst>
                <a:ext uri="{FF2B5EF4-FFF2-40B4-BE49-F238E27FC236}">
                  <a16:creationId xmlns:a16="http://schemas.microsoft.com/office/drawing/2014/main" id="{6ABD48A9-1B9E-4E4E-9E8F-DF1D6DB98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110">
              <a:extLst>
                <a:ext uri="{FF2B5EF4-FFF2-40B4-BE49-F238E27FC236}">
                  <a16:creationId xmlns:a16="http://schemas.microsoft.com/office/drawing/2014/main" id="{31B0DADC-3019-064D-B3DB-6D66F81046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111">
              <a:extLst>
                <a:ext uri="{FF2B5EF4-FFF2-40B4-BE49-F238E27FC236}">
                  <a16:creationId xmlns:a16="http://schemas.microsoft.com/office/drawing/2014/main" id="{6073A877-EBA9-6343-B9DF-6A1473ADC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112">
              <a:extLst>
                <a:ext uri="{FF2B5EF4-FFF2-40B4-BE49-F238E27FC236}">
                  <a16:creationId xmlns:a16="http://schemas.microsoft.com/office/drawing/2014/main" id="{D36BDF75-F532-114A-B3A0-42AADF7DE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113">
              <a:extLst>
                <a:ext uri="{FF2B5EF4-FFF2-40B4-BE49-F238E27FC236}">
                  <a16:creationId xmlns:a16="http://schemas.microsoft.com/office/drawing/2014/main" id="{686B5149-5E82-3A4E-AF63-1D25658DD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114">
              <a:extLst>
                <a:ext uri="{FF2B5EF4-FFF2-40B4-BE49-F238E27FC236}">
                  <a16:creationId xmlns:a16="http://schemas.microsoft.com/office/drawing/2014/main" id="{54751512-C534-FF4C-9799-CC38831CB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1941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115">
              <a:extLst>
                <a:ext uri="{FF2B5EF4-FFF2-40B4-BE49-F238E27FC236}">
                  <a16:creationId xmlns:a16="http://schemas.microsoft.com/office/drawing/2014/main" id="{A7876FA4-FF51-A949-AB04-FE5402A03B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086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116">
              <a:extLst>
                <a:ext uri="{FF2B5EF4-FFF2-40B4-BE49-F238E27FC236}">
                  <a16:creationId xmlns:a16="http://schemas.microsoft.com/office/drawing/2014/main" id="{DE4631DC-EA02-B74E-8411-925F23D8E0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225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117">
              <a:extLst>
                <a:ext uri="{FF2B5EF4-FFF2-40B4-BE49-F238E27FC236}">
                  <a16:creationId xmlns:a16="http://schemas.microsoft.com/office/drawing/2014/main" id="{67401A1D-A447-CC4E-ABB1-D10201824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374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118">
              <a:extLst>
                <a:ext uri="{FF2B5EF4-FFF2-40B4-BE49-F238E27FC236}">
                  <a16:creationId xmlns:a16="http://schemas.microsoft.com/office/drawing/2014/main" id="{2F59BFC8-9A48-4D43-8861-3B1D6EC379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519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0" name="Line 119">
              <a:extLst>
                <a:ext uri="{FF2B5EF4-FFF2-40B4-BE49-F238E27FC236}">
                  <a16:creationId xmlns:a16="http://schemas.microsoft.com/office/drawing/2014/main" id="{0A9718A7-5BC9-9043-A47C-D820322A4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664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1" name="Line 120">
              <a:extLst>
                <a:ext uri="{FF2B5EF4-FFF2-40B4-BE49-F238E27FC236}">
                  <a16:creationId xmlns:a16="http://schemas.microsoft.com/office/drawing/2014/main" id="{6E993AAF-174F-5F49-AC65-C9034B5AED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809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2" name="Line 121">
              <a:extLst>
                <a:ext uri="{FF2B5EF4-FFF2-40B4-BE49-F238E27FC236}">
                  <a16:creationId xmlns:a16="http://schemas.microsoft.com/office/drawing/2014/main" id="{6E2542F9-DD7A-C046-89C0-03651E2226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809"/>
              <a:ext cx="2404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3" name="Line 122">
              <a:extLst>
                <a:ext uri="{FF2B5EF4-FFF2-40B4-BE49-F238E27FC236}">
                  <a16:creationId xmlns:a16="http://schemas.microsoft.com/office/drawing/2014/main" id="{8BFCB671-D093-FB4B-8478-329DF8003A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097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4" name="Line 123">
              <a:extLst>
                <a:ext uri="{FF2B5EF4-FFF2-40B4-BE49-F238E27FC236}">
                  <a16:creationId xmlns:a16="http://schemas.microsoft.com/office/drawing/2014/main" id="{D7F61809-2863-1649-8267-F1C22CBD38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242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5" name="Line 124">
              <a:extLst>
                <a:ext uri="{FF2B5EF4-FFF2-40B4-BE49-F238E27FC236}">
                  <a16:creationId xmlns:a16="http://schemas.microsoft.com/office/drawing/2014/main" id="{B7319924-C1D5-7447-9DCB-31E9BC25A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383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6" name="Line 125">
              <a:extLst>
                <a:ext uri="{FF2B5EF4-FFF2-40B4-BE49-F238E27FC236}">
                  <a16:creationId xmlns:a16="http://schemas.microsoft.com/office/drawing/2014/main" id="{F942AF3F-EFB8-D94E-BEAE-8334FB647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" y="3521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7" name="Line 126">
              <a:extLst>
                <a:ext uri="{FF2B5EF4-FFF2-40B4-BE49-F238E27FC236}">
                  <a16:creationId xmlns:a16="http://schemas.microsoft.com/office/drawing/2014/main" id="{126E9558-6698-BC4A-8685-B6D08244E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677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8" name="Line 127">
              <a:extLst>
                <a:ext uri="{FF2B5EF4-FFF2-40B4-BE49-F238E27FC236}">
                  <a16:creationId xmlns:a16="http://schemas.microsoft.com/office/drawing/2014/main" id="{6B7FBCD1-AAAA-2C4A-B44B-9614D3022B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820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9" name="Line 128">
              <a:extLst>
                <a:ext uri="{FF2B5EF4-FFF2-40B4-BE49-F238E27FC236}">
                  <a16:creationId xmlns:a16="http://schemas.microsoft.com/office/drawing/2014/main" id="{13B6AB79-D272-BF49-B486-A9F1D07DA0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965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70" name="Line 64">
            <a:extLst>
              <a:ext uri="{FF2B5EF4-FFF2-40B4-BE49-F238E27FC236}">
                <a16:creationId xmlns:a16="http://schemas.microsoft.com/office/drawing/2014/main" id="{6D3E91B8-5C6D-ED4E-948B-D8B65B38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2914" y="5132399"/>
            <a:ext cx="25241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39456ED2-40AB-A641-8073-6F1E9A292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7052" y="4938724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2" name="Text Box 87">
            <a:extLst>
              <a:ext uri="{FF2B5EF4-FFF2-40B4-BE49-F238E27FC236}">
                <a16:creationId xmlns:a16="http://schemas.microsoft.com/office/drawing/2014/main" id="{DE478809-0FC2-8249-AF6E-4E8601B0C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464" y="4278324"/>
            <a:ext cx="344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3" name="Line 66">
            <a:extLst>
              <a:ext uri="{FF2B5EF4-FFF2-40B4-BE49-F238E27FC236}">
                <a16:creationId xmlns:a16="http://schemas.microsoft.com/office/drawing/2014/main" id="{147F1333-A47F-E74D-B57F-F514F62CBA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764" y="2816236"/>
            <a:ext cx="1495425" cy="3511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4" name="مربع نص 62">
            <a:extLst>
              <a:ext uri="{FF2B5EF4-FFF2-40B4-BE49-F238E27FC236}">
                <a16:creationId xmlns:a16="http://schemas.microsoft.com/office/drawing/2014/main" id="{996D8354-5CF6-F549-BE99-CE6F711EF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502" y="14299"/>
            <a:ext cx="125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>
                <a:solidFill>
                  <a:srgbClr val="002060"/>
                </a:solidFill>
              </a:rPr>
              <a:t>١١صـ ١١١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A4560A36-1162-AC43-9CFF-9D39F7875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714" y="1135074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000">
                <a:solidFill>
                  <a:srgbClr val="002060"/>
                </a:solidFill>
              </a:rPr>
              <a:t>١</a:t>
            </a:r>
          </a:p>
        </p:txBody>
      </p:sp>
      <p:sp>
        <p:nvSpPr>
          <p:cNvPr id="76" name="Line 63">
            <a:extLst>
              <a:ext uri="{FF2B5EF4-FFF2-40B4-BE49-F238E27FC236}">
                <a16:creationId xmlns:a16="http://schemas.microsoft.com/office/drawing/2014/main" id="{23AA3C71-EC4C-8543-BA83-0D1548A229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00852" y="4489461"/>
            <a:ext cx="9525" cy="7524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5D03595-6ECC-2344-A90F-8B739E56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58" y="618442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9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/>
      <p:bldP spid="33" grpId="0"/>
      <p:bldP spid="34" grpId="0"/>
      <p:bldP spid="35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49EDEB35-1711-7048-ADE5-C6183A20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33" y="115297"/>
            <a:ext cx="39084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7">
            <a:extLst>
              <a:ext uri="{FF2B5EF4-FFF2-40B4-BE49-F238E27FC236}">
                <a16:creationId xmlns:a16="http://schemas.microsoft.com/office/drawing/2014/main" id="{3B21C9B0-BB42-3A43-8B18-C1CC5ACAE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445" y="2885484"/>
            <a:ext cx="3852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     =     ( س ــ       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88EBE8D8-2E92-2547-BEC2-5BB94DBAB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409" y="4586699"/>
            <a:ext cx="3203575" cy="563735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B52B287A-7E15-CA45-9D80-1C8BDA9EA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265" y="4690471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EAF36105-FAF4-E64C-A636-B317BB05D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583" y="943972"/>
            <a:ext cx="7524750" cy="576262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300" b="1">
                <a:solidFill>
                  <a:srgbClr val="002060"/>
                </a:solidFill>
              </a:rPr>
              <a:t>اكتب معادلة المستقيم الأفقي المار بالنقطة ( ــ ٦ ، ٠ )  بصيغة الميل ونقطة</a:t>
            </a:r>
            <a:endParaRPr lang="en-US" altLang="ar-SA" sz="2300" b="1">
              <a:solidFill>
                <a:srgbClr val="002060"/>
              </a:solidFill>
            </a:endParaRP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6796880B-DF62-8A4F-85AB-AF0E9D68EE68}"/>
              </a:ext>
            </a:extLst>
          </p:cNvPr>
          <p:cNvGrpSpPr>
            <a:grpSpLocks/>
          </p:cNvGrpSpPr>
          <p:nvPr/>
        </p:nvGrpSpPr>
        <p:grpSpPr bwMode="auto">
          <a:xfrm>
            <a:off x="5453433" y="1375772"/>
            <a:ext cx="685800" cy="1103312"/>
            <a:chOff x="2562" y="1231"/>
            <a:chExt cx="432" cy="695"/>
          </a:xfrm>
        </p:grpSpPr>
        <p:sp>
          <p:nvSpPr>
            <p:cNvPr id="20" name="Text Box 87">
              <a:extLst>
                <a:ext uri="{FF2B5EF4-FFF2-40B4-BE49-F238E27FC236}">
                  <a16:creationId xmlns:a16="http://schemas.microsoft.com/office/drawing/2014/main" id="{E8198EF9-20E4-284A-8711-C58F9E4CD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59E7A503-D45D-6A4A-8A0B-E429CECD33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ACB90641-FE53-7942-9C25-E058D15E9060}"/>
              </a:ext>
            </a:extLst>
          </p:cNvPr>
          <p:cNvGrpSpPr>
            <a:grpSpLocks/>
          </p:cNvGrpSpPr>
          <p:nvPr/>
        </p:nvGrpSpPr>
        <p:grpSpPr bwMode="auto">
          <a:xfrm>
            <a:off x="4948608" y="1375772"/>
            <a:ext cx="685800" cy="1103312"/>
            <a:chOff x="2562" y="1231"/>
            <a:chExt cx="432" cy="695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49D54204-FD62-BE4F-A535-766B3AB10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9D73EBCC-EBF3-E044-8698-40888A040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5" name="Text Box 87">
            <a:extLst>
              <a:ext uri="{FF2B5EF4-FFF2-40B4-BE49-F238E27FC236}">
                <a16:creationId xmlns:a16="http://schemas.microsoft.com/office/drawing/2014/main" id="{6FF44E81-D017-CA46-A093-3FCC248D4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733" y="2882309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9F949266-64DD-3748-9D2F-22AF7D1A9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083" y="2868022"/>
            <a:ext cx="325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5827ABED-9127-1E45-968E-7C6058EE7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908" y="2871197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2AEE4E68-8004-6C48-A617-BDC004F17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458" y="3799884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 =  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558AE12B-CE99-2041-8391-AFC4C90A2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195" y="2909297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 ( ــ ٦)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F14848FD-3C41-AA43-867A-3FC693536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858" y="4607922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  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1D0C4D58-E725-834D-8187-70EFF1583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1808" y="2898184"/>
            <a:ext cx="50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٠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3AF3B2A5-3865-3542-A524-FB5E52FE7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033" y="2909297"/>
            <a:ext cx="614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٠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grpSp>
        <p:nvGrpSpPr>
          <p:cNvPr id="33" name="Group 24">
            <a:extLst>
              <a:ext uri="{FF2B5EF4-FFF2-40B4-BE49-F238E27FC236}">
                <a16:creationId xmlns:a16="http://schemas.microsoft.com/office/drawing/2014/main" id="{3C20A3CC-C6F0-254E-A08E-96F86967ADB5}"/>
              </a:ext>
            </a:extLst>
          </p:cNvPr>
          <p:cNvGrpSpPr>
            <a:grpSpLocks/>
          </p:cNvGrpSpPr>
          <p:nvPr/>
        </p:nvGrpSpPr>
        <p:grpSpPr bwMode="auto">
          <a:xfrm>
            <a:off x="1348158" y="1680572"/>
            <a:ext cx="3816350" cy="3673475"/>
            <a:chOff x="113" y="1796"/>
            <a:chExt cx="2404" cy="2314"/>
          </a:xfrm>
        </p:grpSpPr>
        <p:sp>
          <p:nvSpPr>
            <p:cNvPr id="34" name="Line 96">
              <a:extLst>
                <a:ext uri="{FF2B5EF4-FFF2-40B4-BE49-F238E27FC236}">
                  <a16:creationId xmlns:a16="http://schemas.microsoft.com/office/drawing/2014/main" id="{6267A30D-D477-8F4F-A762-33298DB8FA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1796"/>
              <a:ext cx="0" cy="231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5" name="Line 97">
              <a:extLst>
                <a:ext uri="{FF2B5EF4-FFF2-40B4-BE49-F238E27FC236}">
                  <a16:creationId xmlns:a16="http://schemas.microsoft.com/office/drawing/2014/main" id="{EE45E4C8-24CE-7A4D-AD3E-E1E8DFC79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953"/>
              <a:ext cx="2404" cy="0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6" name="Rectangle 98">
              <a:extLst>
                <a:ext uri="{FF2B5EF4-FFF2-40B4-BE49-F238E27FC236}">
                  <a16:creationId xmlns:a16="http://schemas.microsoft.com/office/drawing/2014/main" id="{B810248B-C2D8-8946-BEDB-E6949D441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1796"/>
              <a:ext cx="2404" cy="231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37" name="Line 99">
              <a:extLst>
                <a:ext uri="{FF2B5EF4-FFF2-40B4-BE49-F238E27FC236}">
                  <a16:creationId xmlns:a16="http://schemas.microsoft.com/office/drawing/2014/main" id="{C71FA82F-1630-234A-B9FF-6DC1CAAA1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7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100">
              <a:extLst>
                <a:ext uri="{FF2B5EF4-FFF2-40B4-BE49-F238E27FC236}">
                  <a16:creationId xmlns:a16="http://schemas.microsoft.com/office/drawing/2014/main" id="{0615C981-1C25-CE49-89DB-72523C5F7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Line 101">
              <a:extLst>
                <a:ext uri="{FF2B5EF4-FFF2-40B4-BE49-F238E27FC236}">
                  <a16:creationId xmlns:a16="http://schemas.microsoft.com/office/drawing/2014/main" id="{DC56CD89-03E7-A940-BCF0-A6B2FFF16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7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0" name="Line 102">
              <a:extLst>
                <a:ext uri="{FF2B5EF4-FFF2-40B4-BE49-F238E27FC236}">
                  <a16:creationId xmlns:a16="http://schemas.microsoft.com/office/drawing/2014/main" id="{64A34798-5338-DA43-ADCC-14823C513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103">
              <a:extLst>
                <a:ext uri="{FF2B5EF4-FFF2-40B4-BE49-F238E27FC236}">
                  <a16:creationId xmlns:a16="http://schemas.microsoft.com/office/drawing/2014/main" id="{B1CE0B58-A28E-3544-903A-761E21E1B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6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104">
              <a:extLst>
                <a:ext uri="{FF2B5EF4-FFF2-40B4-BE49-F238E27FC236}">
                  <a16:creationId xmlns:a16="http://schemas.microsoft.com/office/drawing/2014/main" id="{5B8CCCDA-01EC-BE41-ACDD-1F932310D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105">
              <a:extLst>
                <a:ext uri="{FF2B5EF4-FFF2-40B4-BE49-F238E27FC236}">
                  <a16:creationId xmlns:a16="http://schemas.microsoft.com/office/drawing/2014/main" id="{10453183-B17E-D84A-9DA8-8D07119BCD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106">
              <a:extLst>
                <a:ext uri="{FF2B5EF4-FFF2-40B4-BE49-F238E27FC236}">
                  <a16:creationId xmlns:a16="http://schemas.microsoft.com/office/drawing/2014/main" id="{60F1A5D2-91DA-9A46-A3F7-C8CF995DF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1796"/>
              <a:ext cx="0" cy="231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107">
              <a:extLst>
                <a:ext uri="{FF2B5EF4-FFF2-40B4-BE49-F238E27FC236}">
                  <a16:creationId xmlns:a16="http://schemas.microsoft.com/office/drawing/2014/main" id="{CD651DD0-3669-A840-8014-7FBF9C5E07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108">
              <a:extLst>
                <a:ext uri="{FF2B5EF4-FFF2-40B4-BE49-F238E27FC236}">
                  <a16:creationId xmlns:a16="http://schemas.microsoft.com/office/drawing/2014/main" id="{9150AC34-2738-1E4A-AC0C-861805413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109">
              <a:extLst>
                <a:ext uri="{FF2B5EF4-FFF2-40B4-BE49-F238E27FC236}">
                  <a16:creationId xmlns:a16="http://schemas.microsoft.com/office/drawing/2014/main" id="{24B06BC1-D66B-AC45-A0F4-0706911965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110">
              <a:extLst>
                <a:ext uri="{FF2B5EF4-FFF2-40B4-BE49-F238E27FC236}">
                  <a16:creationId xmlns:a16="http://schemas.microsoft.com/office/drawing/2014/main" id="{47209051-8E10-014D-A0C5-5B3C90DD88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111">
              <a:extLst>
                <a:ext uri="{FF2B5EF4-FFF2-40B4-BE49-F238E27FC236}">
                  <a16:creationId xmlns:a16="http://schemas.microsoft.com/office/drawing/2014/main" id="{CEB6512B-6598-F844-9117-12B706960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112">
              <a:extLst>
                <a:ext uri="{FF2B5EF4-FFF2-40B4-BE49-F238E27FC236}">
                  <a16:creationId xmlns:a16="http://schemas.microsoft.com/office/drawing/2014/main" id="{B897B896-F06A-2548-9C46-E1C68DC73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113">
              <a:extLst>
                <a:ext uri="{FF2B5EF4-FFF2-40B4-BE49-F238E27FC236}">
                  <a16:creationId xmlns:a16="http://schemas.microsoft.com/office/drawing/2014/main" id="{1BAC68EA-134D-DE4E-922A-9207AE3EBE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" y="1796"/>
              <a:ext cx="0" cy="23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114">
              <a:extLst>
                <a:ext uri="{FF2B5EF4-FFF2-40B4-BE49-F238E27FC236}">
                  <a16:creationId xmlns:a16="http://schemas.microsoft.com/office/drawing/2014/main" id="{B7AE2B2F-F9ED-8B41-9AF3-A86FA0CE5D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1941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115">
              <a:extLst>
                <a:ext uri="{FF2B5EF4-FFF2-40B4-BE49-F238E27FC236}">
                  <a16:creationId xmlns:a16="http://schemas.microsoft.com/office/drawing/2014/main" id="{56CD06ED-E032-0044-86AF-14824811DA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086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116">
              <a:extLst>
                <a:ext uri="{FF2B5EF4-FFF2-40B4-BE49-F238E27FC236}">
                  <a16:creationId xmlns:a16="http://schemas.microsoft.com/office/drawing/2014/main" id="{E2DD81BF-FD8A-344C-B96B-B1E13629E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225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117">
              <a:extLst>
                <a:ext uri="{FF2B5EF4-FFF2-40B4-BE49-F238E27FC236}">
                  <a16:creationId xmlns:a16="http://schemas.microsoft.com/office/drawing/2014/main" id="{A811D909-168D-C24F-AFA5-80656AB1F1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374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118">
              <a:extLst>
                <a:ext uri="{FF2B5EF4-FFF2-40B4-BE49-F238E27FC236}">
                  <a16:creationId xmlns:a16="http://schemas.microsoft.com/office/drawing/2014/main" id="{7704D3F5-2339-104C-B84C-6817AF0F77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519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119">
              <a:extLst>
                <a:ext uri="{FF2B5EF4-FFF2-40B4-BE49-F238E27FC236}">
                  <a16:creationId xmlns:a16="http://schemas.microsoft.com/office/drawing/2014/main" id="{6E71C4EA-0EDD-8B4F-AD58-B7CEEE1F40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664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120">
              <a:extLst>
                <a:ext uri="{FF2B5EF4-FFF2-40B4-BE49-F238E27FC236}">
                  <a16:creationId xmlns:a16="http://schemas.microsoft.com/office/drawing/2014/main" id="{08102EA5-F48E-A34E-8B62-6418A5DFBB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2809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121">
              <a:extLst>
                <a:ext uri="{FF2B5EF4-FFF2-40B4-BE49-F238E27FC236}">
                  <a16:creationId xmlns:a16="http://schemas.microsoft.com/office/drawing/2014/main" id="{3EFD54BE-715E-964F-A6E7-E8D95B0F18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521"/>
              <a:ext cx="2404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0" name="Line 122">
              <a:extLst>
                <a:ext uri="{FF2B5EF4-FFF2-40B4-BE49-F238E27FC236}">
                  <a16:creationId xmlns:a16="http://schemas.microsoft.com/office/drawing/2014/main" id="{5E5E1C8D-4328-A045-8A49-19811B48C0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097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1" name="Line 123">
              <a:extLst>
                <a:ext uri="{FF2B5EF4-FFF2-40B4-BE49-F238E27FC236}">
                  <a16:creationId xmlns:a16="http://schemas.microsoft.com/office/drawing/2014/main" id="{4191ACE9-D9A5-294D-A1E2-492B3CA5A4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242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2" name="Line 124">
              <a:extLst>
                <a:ext uri="{FF2B5EF4-FFF2-40B4-BE49-F238E27FC236}">
                  <a16:creationId xmlns:a16="http://schemas.microsoft.com/office/drawing/2014/main" id="{E4D23FBC-5DB9-0346-BDD6-D53593E8EA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383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3" name="Line 125">
              <a:extLst>
                <a:ext uri="{FF2B5EF4-FFF2-40B4-BE49-F238E27FC236}">
                  <a16:creationId xmlns:a16="http://schemas.microsoft.com/office/drawing/2014/main" id="{9BD7A356-8CA4-D94A-88F6-147CB9BAD5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532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4" name="Line 126">
              <a:extLst>
                <a:ext uri="{FF2B5EF4-FFF2-40B4-BE49-F238E27FC236}">
                  <a16:creationId xmlns:a16="http://schemas.microsoft.com/office/drawing/2014/main" id="{880AF441-078D-064E-905E-D350CD4456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677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5" name="Line 127">
              <a:extLst>
                <a:ext uri="{FF2B5EF4-FFF2-40B4-BE49-F238E27FC236}">
                  <a16:creationId xmlns:a16="http://schemas.microsoft.com/office/drawing/2014/main" id="{8EF3DBC7-4511-D446-91EA-B726F000E7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820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6" name="Line 128">
              <a:extLst>
                <a:ext uri="{FF2B5EF4-FFF2-40B4-BE49-F238E27FC236}">
                  <a16:creationId xmlns:a16="http://schemas.microsoft.com/office/drawing/2014/main" id="{22F66ABC-2F1B-984D-9552-680A1BBB2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3965"/>
              <a:ext cx="240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67" name="Text Box 87">
            <a:extLst>
              <a:ext uri="{FF2B5EF4-FFF2-40B4-BE49-F238E27FC236}">
                <a16:creationId xmlns:a16="http://schemas.microsoft.com/office/drawing/2014/main" id="{1BB55FA1-A03A-CD43-BEA1-14D89763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595" y="4211047"/>
            <a:ext cx="344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68" name="Line 66">
            <a:extLst>
              <a:ext uri="{FF2B5EF4-FFF2-40B4-BE49-F238E27FC236}">
                <a16:creationId xmlns:a16="http://schemas.microsoft.com/office/drawing/2014/main" id="{6D729847-3A18-D848-808D-AD75EEA5AD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84670" y="4419009"/>
            <a:ext cx="37449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69" name="Text Box 87">
            <a:extLst>
              <a:ext uri="{FF2B5EF4-FFF2-40B4-BE49-F238E27FC236}">
                <a16:creationId xmlns:a16="http://schemas.microsoft.com/office/drawing/2014/main" id="{E8120868-8CCA-8946-A848-30B120048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808" y="1915522"/>
            <a:ext cx="1009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الميل =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70" name="Text Box 87">
            <a:extLst>
              <a:ext uri="{FF2B5EF4-FFF2-40B4-BE49-F238E27FC236}">
                <a16:creationId xmlns:a16="http://schemas.microsoft.com/office/drawing/2014/main" id="{869823AA-6237-F448-8A8A-B771C2FF4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908" y="1915522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673C56B2-C74F-F247-A829-5BE2AF9B7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495" y="1915522"/>
            <a:ext cx="2017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لأن المستقيم أفقي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2" name="مربع نص 59">
            <a:extLst>
              <a:ext uri="{FF2B5EF4-FFF2-40B4-BE49-F238E27FC236}">
                <a16:creationId xmlns:a16="http://schemas.microsoft.com/office/drawing/2014/main" id="{E5EB2D51-495C-3940-9AFC-830555E1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995" y="239122"/>
            <a:ext cx="139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>
                <a:solidFill>
                  <a:srgbClr val="002060"/>
                </a:solidFill>
              </a:rPr>
              <a:t>١٢صـ ١١١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B5F87FE-7B59-E644-98BD-8CC49E03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165" y="614521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8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  <p:bldP spid="30" grpId="0"/>
      <p:bldP spid="31" grpId="0"/>
      <p:bldP spid="32" grpId="0"/>
      <p:bldP spid="67" grpId="0"/>
      <p:bldP spid="69" grpId="0"/>
      <p:bldP spid="70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87">
            <a:extLst>
              <a:ext uri="{FF2B5EF4-FFF2-40B4-BE49-F238E27FC236}">
                <a16:creationId xmlns:a16="http://schemas.microsoft.com/office/drawing/2014/main" id="{13655E88-5DD5-BF4D-8144-9B441146C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286" y="1357545"/>
            <a:ext cx="3744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dirty="0">
                <a:solidFill>
                  <a:srgbClr val="C00000"/>
                </a:solidFill>
                <a:latin typeface="Beirut" pitchFamily="2" charset="-78"/>
                <a:cs typeface="Beirut" pitchFamily="2" charset="-78"/>
              </a:rPr>
              <a:t>التحويل الى  صوره قياسية </a:t>
            </a:r>
            <a:endParaRPr lang="en-US" altLang="ar-SA" dirty="0">
              <a:solidFill>
                <a:srgbClr val="C0000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14" name="AutoShape 187">
            <a:extLst>
              <a:ext uri="{FF2B5EF4-FFF2-40B4-BE49-F238E27FC236}">
                <a16:creationId xmlns:a16="http://schemas.microsoft.com/office/drawing/2014/main" id="{DCB5F4FA-EDA2-084F-91CB-673AAE6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729" y="2745721"/>
            <a:ext cx="5248895" cy="1063625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80B23EFF-291E-2145-8071-6FAA140B7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82" y="2985434"/>
            <a:ext cx="4429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002060"/>
                </a:solidFill>
              </a:rPr>
              <a:t>ص</a:t>
            </a:r>
            <a:r>
              <a:rPr lang="ar-SA" altLang="ar-SA" b="1" dirty="0">
                <a:solidFill>
                  <a:srgbClr val="FF3300"/>
                </a:solidFill>
              </a:rPr>
              <a:t> ــ ص</a:t>
            </a:r>
            <a:r>
              <a:rPr lang="ar-SA" altLang="ar-SA" b="1" baseline="-20000" dirty="0">
                <a:solidFill>
                  <a:schemeClr val="accent2"/>
                </a:solidFill>
              </a:rPr>
              <a:t>١</a:t>
            </a:r>
            <a:r>
              <a:rPr lang="ar-SA" altLang="ar-SA" b="1" dirty="0">
                <a:solidFill>
                  <a:srgbClr val="FF3300"/>
                </a:solidFill>
              </a:rPr>
              <a:t> = </a:t>
            </a:r>
            <a:r>
              <a:rPr lang="ar-SA" altLang="ar-SA" b="1" dirty="0" err="1">
                <a:solidFill>
                  <a:srgbClr val="FF3300"/>
                </a:solidFill>
              </a:rPr>
              <a:t>م</a:t>
            </a:r>
            <a:r>
              <a:rPr lang="ar-SA" altLang="ar-SA" b="1" dirty="0">
                <a:solidFill>
                  <a:srgbClr val="FF3300"/>
                </a:solidFill>
              </a:rPr>
              <a:t> </a:t>
            </a:r>
            <a:r>
              <a:rPr lang="ar-SA" altLang="ar-SA" b="1" dirty="0">
                <a:solidFill>
                  <a:schemeClr val="accent2"/>
                </a:solidFill>
              </a:rPr>
              <a:t>(</a:t>
            </a:r>
            <a:r>
              <a:rPr lang="ar-SA" altLang="ar-SA" b="1" dirty="0">
                <a:solidFill>
                  <a:srgbClr val="FF3300"/>
                </a:solidFill>
              </a:rPr>
              <a:t>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rgbClr val="FF3300"/>
                </a:solidFill>
              </a:rPr>
              <a:t> ــ س</a:t>
            </a:r>
            <a:r>
              <a:rPr lang="ar-SA" altLang="ar-SA" b="1" baseline="-20000" dirty="0">
                <a:solidFill>
                  <a:srgbClr val="FF0000"/>
                </a:solidFill>
              </a:rPr>
              <a:t>١</a:t>
            </a:r>
            <a:r>
              <a:rPr lang="ar-SA" altLang="ar-SA" b="1" dirty="0">
                <a:solidFill>
                  <a:srgbClr val="FF3300"/>
                </a:solidFill>
              </a:rPr>
              <a:t> </a:t>
            </a:r>
            <a:r>
              <a:rPr lang="ar-SA" altLang="ar-SA" b="1" dirty="0">
                <a:solidFill>
                  <a:schemeClr val="accent2"/>
                </a:solidFill>
              </a:rPr>
              <a:t>)</a:t>
            </a:r>
            <a:endParaRPr lang="en-US" altLang="ar-SA" b="1" dirty="0">
              <a:solidFill>
                <a:schemeClr val="accent2"/>
              </a:solidFill>
            </a:endParaRPr>
          </a:p>
        </p:txBody>
      </p:sp>
      <p:sp>
        <p:nvSpPr>
          <p:cNvPr id="17" name="AutoShape 187">
            <a:extLst>
              <a:ext uri="{FF2B5EF4-FFF2-40B4-BE49-F238E27FC236}">
                <a16:creationId xmlns:a16="http://schemas.microsoft.com/office/drawing/2014/main" id="{CA1F2169-8E98-FD41-B7E5-4D518DCA7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730" y="4869796"/>
            <a:ext cx="5147741" cy="1063625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79154E93-DBFB-954C-87EC-0922B4D79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269" y="5111096"/>
            <a:ext cx="3348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 err="1">
                <a:solidFill>
                  <a:srgbClr val="C00000"/>
                </a:solidFill>
              </a:rPr>
              <a:t>أ</a:t>
            </a:r>
            <a:r>
              <a:rPr lang="ar-SA" altLang="ar-SA" b="1" dirty="0">
                <a:solidFill>
                  <a:schemeClr val="accent2"/>
                </a:solidFill>
              </a:rPr>
              <a:t>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rgbClr val="002060"/>
                </a:solidFill>
              </a:rPr>
              <a:t> </a:t>
            </a:r>
            <a:r>
              <a:rPr lang="ar-SA" altLang="ar-SA" b="1" dirty="0">
                <a:solidFill>
                  <a:schemeClr val="accent2"/>
                </a:solidFill>
              </a:rPr>
              <a:t>+ </a:t>
            </a:r>
            <a:r>
              <a:rPr lang="ar-SA" altLang="ar-SA" b="1" dirty="0">
                <a:solidFill>
                  <a:srgbClr val="C00000"/>
                </a:solidFill>
              </a:rPr>
              <a:t> ب </a:t>
            </a:r>
            <a:r>
              <a:rPr lang="ar-SA" altLang="ar-SA" b="1" dirty="0">
                <a:solidFill>
                  <a:srgbClr val="002060"/>
                </a:solidFill>
              </a:rPr>
              <a:t>ص</a:t>
            </a:r>
            <a:r>
              <a:rPr lang="ar-SA" altLang="ar-SA" b="1" dirty="0">
                <a:solidFill>
                  <a:schemeClr val="accent2"/>
                </a:solidFill>
              </a:rPr>
              <a:t>  =  </a:t>
            </a:r>
            <a:r>
              <a:rPr lang="ar-SA" altLang="ar-SA" b="1" dirty="0" err="1">
                <a:solidFill>
                  <a:srgbClr val="C00000"/>
                </a:solidFill>
              </a:rPr>
              <a:t>ج</a:t>
            </a:r>
            <a:r>
              <a:rPr lang="ar-SA" altLang="ar-SA" b="1" dirty="0">
                <a:solidFill>
                  <a:srgbClr val="C00000"/>
                </a:solidFill>
              </a:rPr>
              <a:t>ـ</a:t>
            </a:r>
            <a:endParaRPr lang="en-US" altLang="ar-SA" b="1" baseline="-20000" dirty="0">
              <a:solidFill>
                <a:srgbClr val="C0000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6974ABE-957F-8449-85F7-8818AC9A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93" y="593342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336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6691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415409" y="1184198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صيغة المعادلات الخطية</a:t>
            </a:r>
          </a:p>
        </p:txBody>
      </p:sp>
      <p:grpSp>
        <p:nvGrpSpPr>
          <p:cNvPr id="13" name="Group 190">
            <a:extLst>
              <a:ext uri="{FF2B5EF4-FFF2-40B4-BE49-F238E27FC236}">
                <a16:creationId xmlns:a16="http://schemas.microsoft.com/office/drawing/2014/main" id="{07E6D5A3-C578-F945-AF27-F2F564EB38F0}"/>
              </a:ext>
            </a:extLst>
          </p:cNvPr>
          <p:cNvGrpSpPr>
            <a:grpSpLocks/>
          </p:cNvGrpSpPr>
          <p:nvPr/>
        </p:nvGrpSpPr>
        <p:grpSpPr bwMode="auto">
          <a:xfrm>
            <a:off x="2008650" y="1832038"/>
            <a:ext cx="8497887" cy="4394200"/>
            <a:chOff x="249" y="1026"/>
            <a:chExt cx="5353" cy="2768"/>
          </a:xfrm>
        </p:grpSpPr>
        <p:pic>
          <p:nvPicPr>
            <p:cNvPr id="14" name="Picture 181">
              <a:extLst>
                <a:ext uri="{FF2B5EF4-FFF2-40B4-BE49-F238E27FC236}">
                  <a16:creationId xmlns:a16="http://schemas.microsoft.com/office/drawing/2014/main" id="{56882880-0550-5944-86D9-744614D16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026"/>
              <a:ext cx="5353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8">
              <a:extLst>
                <a:ext uri="{FF2B5EF4-FFF2-40B4-BE49-F238E27FC236}">
                  <a16:creationId xmlns:a16="http://schemas.microsoft.com/office/drawing/2014/main" id="{A4F239BB-0305-9B4F-8F18-929F0D412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" y="2047"/>
              <a:ext cx="1905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89">
              <a:extLst>
                <a:ext uri="{FF2B5EF4-FFF2-40B4-BE49-F238E27FC236}">
                  <a16:creationId xmlns:a16="http://schemas.microsoft.com/office/drawing/2014/main" id="{511B8316-96DA-764B-B53F-53FDAA6BE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" y="2047"/>
              <a:ext cx="1950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82">
            <a:extLst>
              <a:ext uri="{FF2B5EF4-FFF2-40B4-BE49-F238E27FC236}">
                <a16:creationId xmlns:a16="http://schemas.microsoft.com/office/drawing/2014/main" id="{B987F770-E445-274B-B3A0-271649B20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12" y="3346513"/>
            <a:ext cx="29654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3">
            <a:extLst>
              <a:ext uri="{FF2B5EF4-FFF2-40B4-BE49-F238E27FC236}">
                <a16:creationId xmlns:a16="http://schemas.microsoft.com/office/drawing/2014/main" id="{C1FFF9AA-4F70-5E49-ACBA-7076F4C43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87" y="5432488"/>
            <a:ext cx="27701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4">
            <a:extLst>
              <a:ext uri="{FF2B5EF4-FFF2-40B4-BE49-F238E27FC236}">
                <a16:creationId xmlns:a16="http://schemas.microsoft.com/office/drawing/2014/main" id="{C17D637E-C2A9-784C-8F44-E318F7896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87" y="3416363"/>
            <a:ext cx="10017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5">
            <a:extLst>
              <a:ext uri="{FF2B5EF4-FFF2-40B4-BE49-F238E27FC236}">
                <a16:creationId xmlns:a16="http://schemas.microsoft.com/office/drawing/2014/main" id="{548232D3-9C1B-DE4A-9A64-9F60E3EF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75" y="4208526"/>
            <a:ext cx="1657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6">
            <a:extLst>
              <a:ext uri="{FF2B5EF4-FFF2-40B4-BE49-F238E27FC236}">
                <a16:creationId xmlns:a16="http://schemas.microsoft.com/office/drawing/2014/main" id="{1DC32550-6058-D740-B664-63065A7DE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25" y="4941951"/>
            <a:ext cx="288131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AF52826-1C02-454C-95F3-0535704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5777" y="615241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5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4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3461E298-33B0-3D4B-A165-8095D30B7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095" y="617234"/>
            <a:ext cx="7091363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اكتب المعادلة ص ــ ١ = ٧ ( س + ٥ ) بالصورة القياسية .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CEB0A17D-537A-6D41-869B-97DD551B6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158" y="5201694"/>
            <a:ext cx="6156325" cy="755650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44037B38-48E9-A343-9053-F94DB0B96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308" y="5320695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بالصورة القياسية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8E862F87-2A8F-6E49-8DC6-C728A97F1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12" y="5337288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٧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 ص = ــ ٣٦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0207B78A-7041-2145-99A7-BF2BABFAA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370" y="1433745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ــ ١ = ٧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٥ )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2D5F8B03-BFAD-0A40-85FC-A7B4D95C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407" y="2324138"/>
            <a:ext cx="277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ــ ١ = ٧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٣٥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DCF3F95E-EF52-D34F-BB87-C06C3C8AD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858" y="3173109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٧ س + ص = ٣٥ +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9381E32E-DB09-EB40-8293-F3A2EB7DC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533" y="3928759"/>
            <a:ext cx="254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٧ س + ص = ٣٦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953222CA-0C7A-614D-AF7E-52E4EDB9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845" y="4695522"/>
            <a:ext cx="254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٧ س ــ  ص = ــ ٣٦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B1BE92F9-06D8-8F48-AC0D-9AD9654FC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545" y="-3478"/>
            <a:ext cx="39243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الصورة القياسية لمعادلة المستقيم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5" name="مربع نص 8">
            <a:extLst>
              <a:ext uri="{FF2B5EF4-FFF2-40B4-BE49-F238E27FC236}">
                <a16:creationId xmlns:a16="http://schemas.microsoft.com/office/drawing/2014/main" id="{FF7ECD36-B0CD-7549-B5D2-D2BBC6BD0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5421" y="1984782"/>
            <a:ext cx="122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٢صـ ١٠٩</a:t>
            </a:r>
          </a:p>
        </p:txBody>
      </p:sp>
      <p:sp>
        <p:nvSpPr>
          <p:cNvPr id="26" name="AutoShape 138">
            <a:extLst>
              <a:ext uri="{FF2B5EF4-FFF2-40B4-BE49-F238E27FC236}">
                <a16:creationId xmlns:a16="http://schemas.microsoft.com/office/drawing/2014/main" id="{73ABFAFD-95C7-4F46-8089-6AC0C5E23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158" y="1469722"/>
            <a:ext cx="4248150" cy="544512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CCFF66"/>
              </a:gs>
              <a:gs pos="50000">
                <a:srgbClr val="FDFEF4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rgbClr val="002060"/>
                </a:solidFill>
                <a:cs typeface="Monotype Koufi" pitchFamily="2" charset="-78"/>
              </a:rPr>
              <a:t>معادلة المستقيم بالصورة القياسية تكتب</a:t>
            </a:r>
            <a:endParaRPr lang="en-US" altLang="ar-SA" sz="2000" b="1">
              <a:solidFill>
                <a:srgbClr val="002060"/>
              </a:solidFill>
              <a:cs typeface="Monotype Koufi" pitchFamily="2" charset="-78"/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A375C16A-BD94-8542-8F44-8DF6EBDE7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420" y="2230134"/>
            <a:ext cx="3348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 err="1">
                <a:solidFill>
                  <a:srgbClr val="002060"/>
                </a:solidFill>
              </a:rPr>
              <a:t>أ</a:t>
            </a:r>
            <a:r>
              <a:rPr lang="ar-SA" altLang="ar-SA" b="1" dirty="0">
                <a:solidFill>
                  <a:srgbClr val="002060"/>
                </a:solidFill>
              </a:rPr>
              <a:t> </a:t>
            </a:r>
            <a:r>
              <a:rPr lang="ar-SA" altLang="ar-SA" b="1" dirty="0" err="1">
                <a:solidFill>
                  <a:srgbClr val="C00000"/>
                </a:solidFill>
              </a:rPr>
              <a:t>س</a:t>
            </a:r>
            <a:r>
              <a:rPr lang="ar-SA" altLang="ar-SA" b="1" dirty="0">
                <a:solidFill>
                  <a:srgbClr val="002060"/>
                </a:solidFill>
              </a:rPr>
              <a:t> +  ب </a:t>
            </a: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dirty="0">
                <a:solidFill>
                  <a:srgbClr val="002060"/>
                </a:solidFill>
              </a:rPr>
              <a:t>  =  </a:t>
            </a:r>
            <a:r>
              <a:rPr lang="ar-SA" altLang="ar-SA" b="1" dirty="0" err="1">
                <a:solidFill>
                  <a:srgbClr val="002060"/>
                </a:solidFill>
              </a:rPr>
              <a:t>ج</a:t>
            </a:r>
            <a:r>
              <a:rPr lang="ar-SA" altLang="ar-SA" b="1" dirty="0">
                <a:solidFill>
                  <a:srgbClr val="002060"/>
                </a:solidFill>
              </a:rPr>
              <a:t>ـ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2D6C7BC-7EA9-B84D-B21E-5AF90FB0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4175" y="610556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27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9D887FDA-82FB-694D-99D2-FC000E58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943325"/>
            <a:ext cx="6341079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اكتب المعادلة ص + ٧ = ــ ٥ (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+ ٣ ) بالصورة القياسية .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E0EBEFF3-F9B4-6D42-AAC4-994707578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31" y="4933634"/>
            <a:ext cx="6156325" cy="1008062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A8F014AA-14A1-8747-883D-5FB3FD49F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88" y="5296980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بالصورة القياسية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D6EADC8E-2A52-D247-87CE-7CBD227A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446" y="5214812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٥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 ص = ــ ٢٢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9E901E2E-D775-984C-921E-CE735B81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1913035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+ ٧ = ــ ٥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٣ )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72A9C38E-ECB3-5849-8E0E-2C97CC03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301" y="2823705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+ ٧ = ــ ٥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١٥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D880F4A1-9B0A-E24B-86EB-B2BF127A9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856" y="3690622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٥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ص = ــ ١٥ ــ  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86FF94F8-E4B8-4545-8CA2-4EDB07476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193" y="4244373"/>
            <a:ext cx="254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٥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 ص = ــ ٢٢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3" name="مربع نص 10">
            <a:extLst>
              <a:ext uri="{FF2B5EF4-FFF2-40B4-BE49-F238E27FC236}">
                <a16:creationId xmlns:a16="http://schemas.microsoft.com/office/drawing/2014/main" id="{E8667251-FBDB-FC4F-8EBA-365737DC2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2221" y="1913035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٤صـ ١١٠</a:t>
            </a:r>
          </a:p>
        </p:txBody>
      </p:sp>
      <p:sp>
        <p:nvSpPr>
          <p:cNvPr id="24" name="AutoShape 138">
            <a:extLst>
              <a:ext uri="{FF2B5EF4-FFF2-40B4-BE49-F238E27FC236}">
                <a16:creationId xmlns:a16="http://schemas.microsoft.com/office/drawing/2014/main" id="{1B626038-CB5E-AA4E-81E6-C57DF28AC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90" y="1795813"/>
            <a:ext cx="4248150" cy="544512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CCFF66"/>
              </a:gs>
              <a:gs pos="50000">
                <a:srgbClr val="FDFEF4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002060"/>
                </a:solidFill>
                <a:cs typeface="Monotype Koufi" pitchFamily="2" charset="-78"/>
              </a:rPr>
              <a:t>معادلة المستقيم بالصورة القياسية تكتب</a:t>
            </a:r>
            <a:endParaRPr lang="en-US" altLang="ar-SA" sz="2000" b="1" dirty="0">
              <a:solidFill>
                <a:srgbClr val="002060"/>
              </a:solidFill>
              <a:cs typeface="Monotype Koufi" pitchFamily="2" charset="-78"/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0EAEF700-06FB-A941-8C51-F9830346E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2378075"/>
            <a:ext cx="3348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 err="1">
                <a:solidFill>
                  <a:srgbClr val="002060"/>
                </a:solidFill>
              </a:rPr>
              <a:t>أ</a:t>
            </a:r>
            <a:r>
              <a:rPr lang="ar-SA" altLang="ar-SA" b="1" dirty="0">
                <a:solidFill>
                  <a:srgbClr val="C00000"/>
                </a:solidFill>
              </a:rPr>
              <a:t> </a:t>
            </a:r>
            <a:r>
              <a:rPr lang="ar-SA" altLang="ar-SA" b="1" dirty="0" err="1">
                <a:solidFill>
                  <a:srgbClr val="C00000"/>
                </a:solidFill>
              </a:rPr>
              <a:t>س</a:t>
            </a:r>
            <a:r>
              <a:rPr lang="ar-SA" altLang="ar-SA" b="1" dirty="0">
                <a:solidFill>
                  <a:srgbClr val="C00000"/>
                </a:solidFill>
              </a:rPr>
              <a:t> </a:t>
            </a:r>
            <a:r>
              <a:rPr lang="ar-SA" altLang="ar-SA" b="1" dirty="0">
                <a:solidFill>
                  <a:srgbClr val="002060"/>
                </a:solidFill>
              </a:rPr>
              <a:t>+  ب ص  =  </a:t>
            </a:r>
            <a:r>
              <a:rPr lang="ar-SA" altLang="ar-SA" b="1" dirty="0" err="1">
                <a:solidFill>
                  <a:srgbClr val="002060"/>
                </a:solidFill>
              </a:rPr>
              <a:t>ج</a:t>
            </a:r>
            <a:r>
              <a:rPr lang="ar-SA" altLang="ar-SA" b="1" dirty="0">
                <a:solidFill>
                  <a:srgbClr val="002060"/>
                </a:solidFill>
              </a:rPr>
              <a:t>ـ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F017A79-3002-D740-9BBD-CAA358B0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246" y="616676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8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4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561675C5-38D9-0D44-BDD8-259E766B1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473" y="5761460"/>
            <a:ext cx="6156325" cy="579438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6019BA88-0CC1-9941-805D-C5C93CC6E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007" y="5854699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بالصورة القياسية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226F67CD-62E6-6943-93A1-8E6788D6B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960" y="5853401"/>
            <a:ext cx="262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٥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٣ ص =  ــ ٢٤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17" name="Group 38">
            <a:extLst>
              <a:ext uri="{FF2B5EF4-FFF2-40B4-BE49-F238E27FC236}">
                <a16:creationId xmlns:a16="http://schemas.microsoft.com/office/drawing/2014/main" id="{781ABD79-7B6D-D14C-AB6A-6A4AF15C9694}"/>
              </a:ext>
            </a:extLst>
          </p:cNvPr>
          <p:cNvGrpSpPr>
            <a:grpSpLocks/>
          </p:cNvGrpSpPr>
          <p:nvPr/>
        </p:nvGrpSpPr>
        <p:grpSpPr bwMode="auto">
          <a:xfrm>
            <a:off x="3498525" y="746920"/>
            <a:ext cx="6480175" cy="733425"/>
            <a:chOff x="1587" y="455"/>
            <a:chExt cx="4082" cy="462"/>
          </a:xfrm>
        </p:grpSpPr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EA226B6C-434F-1541-B527-82266F0DC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" y="482"/>
              <a:ext cx="4082" cy="385"/>
            </a:xfrm>
            <a:prstGeom prst="rect">
              <a:avLst/>
            </a:prstGeom>
            <a:solidFill>
              <a:srgbClr val="FFFF99"/>
            </a:solidFill>
            <a:ln w="57150" cmpd="thinThick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اكتب المعادلة ص + ٢ =      ( </a:t>
              </a:r>
              <a:r>
                <a:rPr lang="ar-SA" altLang="ar-SA" sz="2400" b="1" dirty="0" err="1">
                  <a:solidFill>
                    <a:srgbClr val="C0000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C00000"/>
                  </a:solidFill>
                </a:rPr>
                <a:t> + ٦ ) بالصورة القياسية .</a:t>
              </a:r>
              <a:endParaRPr lang="en-US" altLang="ar-SA" sz="24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19" name="Group 40">
              <a:extLst>
                <a:ext uri="{FF2B5EF4-FFF2-40B4-BE49-F238E27FC236}">
                  <a16:creationId xmlns:a16="http://schemas.microsoft.com/office/drawing/2014/main" id="{529583DD-1703-A141-BA7D-AAB9BF5B03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" y="455"/>
              <a:ext cx="258" cy="462"/>
              <a:chOff x="1769" y="1600"/>
              <a:chExt cx="251" cy="462"/>
            </a:xfrm>
          </p:grpSpPr>
          <p:sp>
            <p:nvSpPr>
              <p:cNvPr id="20" name="Text Box 87">
                <a:extLst>
                  <a:ext uri="{FF2B5EF4-FFF2-40B4-BE49-F238E27FC236}">
                    <a16:creationId xmlns:a16="http://schemas.microsoft.com/office/drawing/2014/main" id="{0ECED0DF-908E-584A-8BC4-727ED130C8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٥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B5824D00-4C7D-0746-9C4E-2DACAA854E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٣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Line 43">
                <a:extLst>
                  <a:ext uri="{FF2B5EF4-FFF2-40B4-BE49-F238E27FC236}">
                    <a16:creationId xmlns:a16="http://schemas.microsoft.com/office/drawing/2014/main" id="{35DB25BB-92B2-2E45-A7E8-D5253654F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3" name="Text Box 87">
            <a:extLst>
              <a:ext uri="{FF2B5EF4-FFF2-40B4-BE49-F238E27FC236}">
                <a16:creationId xmlns:a16="http://schemas.microsoft.com/office/drawing/2014/main" id="{DD1BE36C-1769-DC44-A5D1-307F53698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775" y="2482057"/>
            <a:ext cx="372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 ( ص + ٢ ) =  ٥ ( س + ٦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4" name="Group 49">
            <a:extLst>
              <a:ext uri="{FF2B5EF4-FFF2-40B4-BE49-F238E27FC236}">
                <a16:creationId xmlns:a16="http://schemas.microsoft.com/office/drawing/2014/main" id="{7FE25C34-45E4-C84C-90B1-B6C4C78A8F59}"/>
              </a:ext>
            </a:extLst>
          </p:cNvPr>
          <p:cNvGrpSpPr>
            <a:grpSpLocks/>
          </p:cNvGrpSpPr>
          <p:nvPr/>
        </p:nvGrpSpPr>
        <p:grpSpPr bwMode="auto">
          <a:xfrm>
            <a:off x="5443212" y="1581945"/>
            <a:ext cx="3586163" cy="733425"/>
            <a:chOff x="2971" y="981"/>
            <a:chExt cx="2200" cy="462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A9607D71-C518-B54F-BDDD-9B812F857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1049"/>
              <a:ext cx="2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+      =           ( س + ٦ )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26" name="Group 51">
              <a:extLst>
                <a:ext uri="{FF2B5EF4-FFF2-40B4-BE49-F238E27FC236}">
                  <a16:creationId xmlns:a16="http://schemas.microsoft.com/office/drawing/2014/main" id="{B45EF196-9556-534F-8C3A-0B9B38FBAF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5" y="981"/>
              <a:ext cx="346" cy="462"/>
              <a:chOff x="1769" y="1600"/>
              <a:chExt cx="251" cy="462"/>
            </a:xfrm>
          </p:grpSpPr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23056A2E-3AF6-3746-BB97-57BF0C481A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٥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Text Box 87">
                <a:extLst>
                  <a:ext uri="{FF2B5EF4-FFF2-40B4-BE49-F238E27FC236}">
                    <a16:creationId xmlns:a16="http://schemas.microsoft.com/office/drawing/2014/main" id="{0960F973-0CE9-4C46-9276-7F176D5506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٣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Line 54">
                <a:extLst>
                  <a:ext uri="{FF2B5EF4-FFF2-40B4-BE49-F238E27FC236}">
                    <a16:creationId xmlns:a16="http://schemas.microsoft.com/office/drawing/2014/main" id="{B44F86FA-EA7C-8D4C-9C2A-E37588DB0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30" name="Text Box 87">
            <a:extLst>
              <a:ext uri="{FF2B5EF4-FFF2-40B4-BE49-F238E27FC236}">
                <a16:creationId xmlns:a16="http://schemas.microsoft.com/office/drawing/2014/main" id="{B555FD10-CE67-0442-85E8-CA52985CC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700" y="3274220"/>
            <a:ext cx="372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 ص + ٦ = ٥ س + ٣٠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E4CB1A58-FA02-0F4E-8663-DC225425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962" y="3958432"/>
            <a:ext cx="3716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٥ س + ٣ ص = ٣٠ ــ  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3F4AB603-1814-F94D-B801-ED11976F3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712" y="5301457"/>
            <a:ext cx="294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٥ س ــ ٣ ص =  ــ ٢٤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31AA4CC0-A6EE-CB4D-B0D8-45EB39491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237" y="1666082"/>
            <a:ext cx="176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 (         ٢)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A7A15A35-5782-AE46-9107-B22674273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125" y="1680370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٣(    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5" name="Line 60">
            <a:extLst>
              <a:ext uri="{FF2B5EF4-FFF2-40B4-BE49-F238E27FC236}">
                <a16:creationId xmlns:a16="http://schemas.microsoft.com/office/drawing/2014/main" id="{FE22EF9F-7237-944B-A225-8F1182EE27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4250" y="1775620"/>
            <a:ext cx="2174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36" name="Line 61">
            <a:extLst>
              <a:ext uri="{FF2B5EF4-FFF2-40B4-BE49-F238E27FC236}">
                <a16:creationId xmlns:a16="http://schemas.microsoft.com/office/drawing/2014/main" id="{0EBD1EFD-E2C1-4043-BCE6-770CEDC73D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6100" y="1955007"/>
            <a:ext cx="2174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020E66F1-B53C-EE49-97DA-08E8E577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962" y="4652170"/>
            <a:ext cx="3716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٥ س + ٣ ص = ٢٤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40" name="مربع نص 27">
            <a:extLst>
              <a:ext uri="{FF2B5EF4-FFF2-40B4-BE49-F238E27FC236}">
                <a16:creationId xmlns:a16="http://schemas.microsoft.com/office/drawing/2014/main" id="{3B8A7569-E688-D346-ACD2-05AD14384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7791" y="1771150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٥صـ ١١٠</a:t>
            </a:r>
          </a:p>
        </p:txBody>
      </p:sp>
      <p:sp>
        <p:nvSpPr>
          <p:cNvPr id="41" name="AutoShape 138">
            <a:extLst>
              <a:ext uri="{FF2B5EF4-FFF2-40B4-BE49-F238E27FC236}">
                <a16:creationId xmlns:a16="http://schemas.microsoft.com/office/drawing/2014/main" id="{B2F79830-C85D-F345-B10B-F94DD451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49" y="1518445"/>
            <a:ext cx="4248151" cy="546100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CCFF66"/>
              </a:gs>
              <a:gs pos="50000">
                <a:srgbClr val="FDFEF4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rgbClr val="002060"/>
                </a:solidFill>
                <a:cs typeface="Monotype Koufi" pitchFamily="2" charset="-78"/>
              </a:rPr>
              <a:t>معادلة المستقيم بالصورة القياسية تكتب</a:t>
            </a:r>
            <a:endParaRPr lang="en-US" altLang="ar-SA" sz="2000" b="1">
              <a:solidFill>
                <a:srgbClr val="002060"/>
              </a:solidFill>
              <a:cs typeface="Monotype Koufi" pitchFamily="2" charset="-78"/>
            </a:endParaRPr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CCBD45D3-2613-5C49-9BE7-73DA5CFA3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425" y="2209007"/>
            <a:ext cx="33480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 err="1">
                <a:solidFill>
                  <a:srgbClr val="002060"/>
                </a:solidFill>
              </a:rPr>
              <a:t>أ</a:t>
            </a:r>
            <a:r>
              <a:rPr lang="ar-SA" altLang="ar-SA" b="1" dirty="0">
                <a:solidFill>
                  <a:srgbClr val="C00000"/>
                </a:solidFill>
              </a:rPr>
              <a:t> </a:t>
            </a:r>
            <a:r>
              <a:rPr lang="ar-SA" altLang="ar-SA" b="1" dirty="0" err="1">
                <a:solidFill>
                  <a:srgbClr val="C00000"/>
                </a:solidFill>
              </a:rPr>
              <a:t>س</a:t>
            </a:r>
            <a:r>
              <a:rPr lang="ar-SA" altLang="ar-SA" b="1" dirty="0">
                <a:solidFill>
                  <a:srgbClr val="C00000"/>
                </a:solidFill>
              </a:rPr>
              <a:t> </a:t>
            </a:r>
            <a:r>
              <a:rPr lang="ar-SA" altLang="ar-SA" b="1" dirty="0">
                <a:solidFill>
                  <a:srgbClr val="002060"/>
                </a:solidFill>
              </a:rPr>
              <a:t>+  ب </a:t>
            </a: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dirty="0">
                <a:solidFill>
                  <a:srgbClr val="002060"/>
                </a:solidFill>
              </a:rPr>
              <a:t>  =  </a:t>
            </a:r>
            <a:r>
              <a:rPr lang="ar-SA" altLang="ar-SA" b="1" dirty="0" err="1">
                <a:solidFill>
                  <a:srgbClr val="002060"/>
                </a:solidFill>
              </a:rPr>
              <a:t>ج</a:t>
            </a:r>
            <a:r>
              <a:rPr lang="ar-SA" altLang="ar-SA" b="1" dirty="0">
                <a:solidFill>
                  <a:srgbClr val="002060"/>
                </a:solidFill>
              </a:rPr>
              <a:t>ـ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EC077C6-E98B-A94F-AFC7-E9A16C14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201" y="618828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19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23" grpId="0"/>
      <p:bldP spid="30" grpId="0"/>
      <p:bldP spid="31" grpId="0"/>
      <p:bldP spid="32" grpId="0"/>
      <p:bldP spid="33" grpId="0"/>
      <p:bldP spid="34" grpId="0"/>
      <p:bldP spid="37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5D4AAE40-C2D3-FD45-ABAE-EEFD70ED4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250" y="1657351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ــ ١٠ = ٢ (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ــ ٨ )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B9B59DB0-0097-674F-B6D4-6FD3D2AD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291" y="1001482"/>
            <a:ext cx="7091363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اكتب المعادلة ص ــ ١٠ = ٢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ــ ٨ ) بالصورة القياسية .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C44EA773-555E-B74D-B7D5-C26396E9C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250" y="2401888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١٠ = ٢ س ــ ١٦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E120745D-38CB-D64C-8D7D-7C447AF5D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250" y="3194051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٢ س + ص = ــ ١٦ + ١٠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05E86BF1-9892-5F4C-AD67-DB6CAE7B3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750" y="3986213"/>
            <a:ext cx="232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٢ س + ص = ــ 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FFD9399A-620F-C941-A995-BF4DBBA05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162" y="5318126"/>
            <a:ext cx="6335713" cy="1008062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145D55A6-92B1-D148-8568-471411DA4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625" y="5578476"/>
            <a:ext cx="378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بالصورة القياسية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2DEBF4F2-50A9-D14F-8CDB-1C36B9DBE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687" y="5592763"/>
            <a:ext cx="232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٢ س ــ  ص = 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14D7CF26-4333-874A-A1D5-DC1D69919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650" y="4681538"/>
            <a:ext cx="232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٢ س ــ  ص =  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4" name="مربع نص 11">
            <a:extLst>
              <a:ext uri="{FF2B5EF4-FFF2-40B4-BE49-F238E27FC236}">
                <a16:creationId xmlns:a16="http://schemas.microsoft.com/office/drawing/2014/main" id="{AE1519A8-9851-E848-A6AF-C66684C1E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8513" y="2030151"/>
            <a:ext cx="1187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١٣صـ ١١١</a:t>
            </a:r>
          </a:p>
        </p:txBody>
      </p:sp>
      <p:sp>
        <p:nvSpPr>
          <p:cNvPr id="25" name="AutoShape 138">
            <a:extLst>
              <a:ext uri="{FF2B5EF4-FFF2-40B4-BE49-F238E27FC236}">
                <a16:creationId xmlns:a16="http://schemas.microsoft.com/office/drawing/2014/main" id="{47F26A99-FFAA-6841-8074-77BAE7416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158" y="1682330"/>
            <a:ext cx="4248150" cy="544512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CCFF66"/>
              </a:gs>
              <a:gs pos="50000">
                <a:srgbClr val="FDFEF4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002060"/>
                </a:solidFill>
                <a:cs typeface="Monotype Koufi" pitchFamily="2" charset="-78"/>
              </a:rPr>
              <a:t>معادلة المستقيم بالصورة القياسية تكتب</a:t>
            </a:r>
            <a:endParaRPr lang="en-US" altLang="ar-SA" sz="2000" b="1" dirty="0">
              <a:solidFill>
                <a:srgbClr val="002060"/>
              </a:solidFill>
              <a:cs typeface="Monotype Koufi" pitchFamily="2" charset="-78"/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3E99EA02-B966-394F-88C8-B2617FE17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487" y="2179638"/>
            <a:ext cx="3348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 err="1">
                <a:solidFill>
                  <a:srgbClr val="002060"/>
                </a:solidFill>
              </a:rPr>
              <a:t>أ</a:t>
            </a:r>
            <a:r>
              <a:rPr lang="ar-SA" altLang="ar-SA" b="1" dirty="0">
                <a:solidFill>
                  <a:srgbClr val="002060"/>
                </a:solidFill>
              </a:rPr>
              <a:t> </a:t>
            </a:r>
            <a:r>
              <a:rPr lang="ar-SA" altLang="ar-SA" b="1" dirty="0" err="1">
                <a:solidFill>
                  <a:srgbClr val="C00000"/>
                </a:solidFill>
              </a:rPr>
              <a:t>س</a:t>
            </a:r>
            <a:r>
              <a:rPr lang="ar-SA" altLang="ar-SA" b="1" dirty="0">
                <a:solidFill>
                  <a:srgbClr val="C00000"/>
                </a:solidFill>
              </a:rPr>
              <a:t> </a:t>
            </a:r>
            <a:r>
              <a:rPr lang="ar-SA" altLang="ar-SA" b="1" dirty="0">
                <a:solidFill>
                  <a:srgbClr val="002060"/>
                </a:solidFill>
              </a:rPr>
              <a:t>+  ب </a:t>
            </a: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dirty="0">
                <a:solidFill>
                  <a:srgbClr val="002060"/>
                </a:solidFill>
              </a:rPr>
              <a:t>  =  </a:t>
            </a:r>
            <a:r>
              <a:rPr lang="ar-SA" altLang="ar-SA" b="1" dirty="0" err="1">
                <a:solidFill>
                  <a:srgbClr val="002060"/>
                </a:solidFill>
              </a:rPr>
              <a:t>ج</a:t>
            </a:r>
            <a:r>
              <a:rPr lang="ar-SA" altLang="ar-SA" b="1" dirty="0">
                <a:solidFill>
                  <a:srgbClr val="002060"/>
                </a:solidFill>
              </a:rPr>
              <a:t>ـ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4630F1E-B165-4D42-9352-5887AB77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6860" y="615769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1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5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D24A4AD-DE4A-C44E-8571-E87818E8FE90}"/>
              </a:ext>
            </a:extLst>
          </p:cNvPr>
          <p:cNvGrpSpPr/>
          <p:nvPr/>
        </p:nvGrpSpPr>
        <p:grpSpPr>
          <a:xfrm rot="16200000">
            <a:off x="3239815" y="-2144112"/>
            <a:ext cx="6148551" cy="10725810"/>
            <a:chOff x="147940" y="255018"/>
            <a:chExt cx="6175526" cy="6460507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F6012092-36FA-8243-A662-1E29AF57C59E}"/>
                </a:ext>
              </a:extLst>
            </p:cNvPr>
            <p:cNvGrpSpPr/>
            <p:nvPr/>
          </p:nvGrpSpPr>
          <p:grpSpPr>
            <a:xfrm>
              <a:off x="147940" y="255018"/>
              <a:ext cx="5870917" cy="6460507"/>
              <a:chOff x="126609" y="239838"/>
              <a:chExt cx="5870917" cy="6460507"/>
            </a:xfrm>
          </p:grpSpPr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525957E3-95E4-43E7-A44D-D2F9A6809EA5}"/>
                  </a:ext>
                </a:extLst>
              </p:cNvPr>
              <p:cNvSpPr/>
              <p:nvPr/>
            </p:nvSpPr>
            <p:spPr>
              <a:xfrm>
                <a:off x="126609" y="239838"/>
                <a:ext cx="5870917" cy="6460507"/>
              </a:xfrm>
              <a:prstGeom prst="roundRect">
                <a:avLst>
                  <a:gd name="adj" fmla="val 5381"/>
                </a:avLst>
              </a:prstGeom>
              <a:solidFill>
                <a:srgbClr val="77638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/>
              </a:p>
            </p:txBody>
          </p:sp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41929CF1-70F5-464F-A8DC-3F3E99A9A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5294" y="609403"/>
                <a:ext cx="4973546" cy="597389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4CD88DE-8C96-4A07-A252-024A6FF3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242" y="633861"/>
              <a:ext cx="835224" cy="5425910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2F49AEF5-CB74-5C4B-B3BB-ED79AFDF4C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951185" y="3685189"/>
            <a:ext cx="2472860" cy="238451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1">
            <a:extLst>
              <a:ext uri="{FF2B5EF4-FFF2-40B4-BE49-F238E27FC236}">
                <a16:creationId xmlns:a16="http://schemas.microsoft.com/office/drawing/2014/main" id="{9A62F648-FD72-474C-A098-5548A05B0849}"/>
              </a:ext>
            </a:extLst>
          </p:cNvPr>
          <p:cNvSpPr txBox="1">
            <a:spLocks/>
          </p:cNvSpPr>
          <p:nvPr/>
        </p:nvSpPr>
        <p:spPr>
          <a:xfrm>
            <a:off x="585385" y="5918988"/>
            <a:ext cx="731600" cy="52480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324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18FCE47-201A-6C4A-BFCF-19E10D4E9266}"/>
              </a:ext>
            </a:extLst>
          </p:cNvPr>
          <p:cNvSpPr/>
          <p:nvPr/>
        </p:nvSpPr>
        <p:spPr>
          <a:xfrm>
            <a:off x="4037601" y="3191577"/>
            <a:ext cx="5591282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٣-٣</a:t>
            </a:r>
          </a:p>
          <a:p>
            <a:pPr algn="ctr">
              <a:defRPr/>
            </a:pPr>
            <a:r>
              <a:rPr lang="ar-SA" sz="4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كتابة المعادلة بصيغة الميل والنقطة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9A8DD5-2D84-9C46-852A-A0BA0A1A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324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ook close.wav"/>
          </p:stSnd>
        </p:sndAc>
      </p:transition>
    </mc:Choice>
    <mc:Fallback xmlns="">
      <p:transition>
        <p:sndAc>
          <p:stSnd>
            <p:snd r:embed="rId8" name="book clo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3" name="Rectangle 145">
            <a:extLst>
              <a:ext uri="{FF2B5EF4-FFF2-40B4-BE49-F238E27FC236}">
                <a16:creationId xmlns:a16="http://schemas.microsoft.com/office/drawing/2014/main" id="{1E38285B-0833-0646-948D-F20C96B50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149" y="5767251"/>
            <a:ext cx="6156325" cy="613718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169B771F-738E-5844-8DAB-83E61A91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121" y="5917808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بالصورة القياسية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4BDA4AAA-0EEF-F54F-9155-2F265ABD0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613" y="5923768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٧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٨ ص =  ٣٧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17" name="Group 174">
            <a:extLst>
              <a:ext uri="{FF2B5EF4-FFF2-40B4-BE49-F238E27FC236}">
                <a16:creationId xmlns:a16="http://schemas.microsoft.com/office/drawing/2014/main" id="{198AEF12-FA33-6F45-BF1D-1B002DF54A98}"/>
              </a:ext>
            </a:extLst>
          </p:cNvPr>
          <p:cNvGrpSpPr>
            <a:grpSpLocks/>
          </p:cNvGrpSpPr>
          <p:nvPr/>
        </p:nvGrpSpPr>
        <p:grpSpPr bwMode="auto">
          <a:xfrm>
            <a:off x="3588746" y="830801"/>
            <a:ext cx="6480175" cy="733425"/>
            <a:chOff x="1587" y="455"/>
            <a:chExt cx="4082" cy="462"/>
          </a:xfrm>
        </p:grpSpPr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F240CC64-6A63-B449-9C0F-38142E028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" y="482"/>
              <a:ext cx="4082" cy="385"/>
            </a:xfrm>
            <a:prstGeom prst="rect">
              <a:avLst/>
            </a:prstGeom>
            <a:solidFill>
              <a:srgbClr val="FFFF99"/>
            </a:solidFill>
            <a:ln w="57150" cmpd="thinThick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اكتب المعادلة ص + ٢ =      ( </a:t>
              </a:r>
              <a:r>
                <a:rPr lang="ar-SA" altLang="ar-SA" sz="2400" b="1" dirty="0" err="1">
                  <a:solidFill>
                    <a:srgbClr val="C0000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C00000"/>
                  </a:solidFill>
                </a:rPr>
                <a:t> ــ ٣ ) بالصورة القياسية .</a:t>
              </a:r>
              <a:endParaRPr lang="en-US" altLang="ar-SA" sz="24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19" name="Group 150">
              <a:extLst>
                <a:ext uri="{FF2B5EF4-FFF2-40B4-BE49-F238E27FC236}">
                  <a16:creationId xmlns:a16="http://schemas.microsoft.com/office/drawing/2014/main" id="{42BD699C-DE01-BA49-8202-5AA425820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" y="455"/>
              <a:ext cx="258" cy="462"/>
              <a:chOff x="1769" y="1600"/>
              <a:chExt cx="251" cy="462"/>
            </a:xfrm>
          </p:grpSpPr>
          <p:sp>
            <p:nvSpPr>
              <p:cNvPr id="20" name="Text Box 87">
                <a:extLst>
                  <a:ext uri="{FF2B5EF4-FFF2-40B4-BE49-F238E27FC236}">
                    <a16:creationId xmlns:a16="http://schemas.microsoft.com/office/drawing/2014/main" id="{38463676-D9B0-8E43-A79D-0E36DC661F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٧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AF08EEDE-0053-2B42-803F-B20775ED88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٨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Line 153">
                <a:extLst>
                  <a:ext uri="{FF2B5EF4-FFF2-40B4-BE49-F238E27FC236}">
                    <a16:creationId xmlns:a16="http://schemas.microsoft.com/office/drawing/2014/main" id="{E97CCE36-548E-D840-8455-5554C899C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3" name="Text Box 87">
            <a:extLst>
              <a:ext uri="{FF2B5EF4-FFF2-40B4-BE49-F238E27FC236}">
                <a16:creationId xmlns:a16="http://schemas.microsoft.com/office/drawing/2014/main" id="{BBAC9DA3-A1E2-4549-8561-A423AC28D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996" y="2565938"/>
            <a:ext cx="372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٨ ( ص + ٢ ) =  ٧ ( س ــ ٣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4" name="Group 159">
            <a:extLst>
              <a:ext uri="{FF2B5EF4-FFF2-40B4-BE49-F238E27FC236}">
                <a16:creationId xmlns:a16="http://schemas.microsoft.com/office/drawing/2014/main" id="{844D307E-D048-0040-B1CB-3969FAC270C8}"/>
              </a:ext>
            </a:extLst>
          </p:cNvPr>
          <p:cNvGrpSpPr>
            <a:grpSpLocks/>
          </p:cNvGrpSpPr>
          <p:nvPr/>
        </p:nvGrpSpPr>
        <p:grpSpPr bwMode="auto">
          <a:xfrm>
            <a:off x="5627096" y="1665826"/>
            <a:ext cx="3492500" cy="733425"/>
            <a:chOff x="2971" y="981"/>
            <a:chExt cx="2200" cy="462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DD2DF1CF-30F3-9E4F-91F3-EC815D208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1049"/>
              <a:ext cx="2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 +  ٢=           ( س ــ ٣ )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26" name="Group 161">
              <a:extLst>
                <a:ext uri="{FF2B5EF4-FFF2-40B4-BE49-F238E27FC236}">
                  <a16:creationId xmlns:a16="http://schemas.microsoft.com/office/drawing/2014/main" id="{8905E8BF-DB1B-0B43-9CFB-B01241E249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5" y="981"/>
              <a:ext cx="346" cy="462"/>
              <a:chOff x="1769" y="1600"/>
              <a:chExt cx="251" cy="462"/>
            </a:xfrm>
          </p:grpSpPr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8403BB31-AD66-AE4A-8E97-EFA016C0B8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٧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Text Box 87">
                <a:extLst>
                  <a:ext uri="{FF2B5EF4-FFF2-40B4-BE49-F238E27FC236}">
                    <a16:creationId xmlns:a16="http://schemas.microsoft.com/office/drawing/2014/main" id="{007A2CB9-434C-C046-BA6A-DD5FF688F8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٨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Line 164">
                <a:extLst>
                  <a:ext uri="{FF2B5EF4-FFF2-40B4-BE49-F238E27FC236}">
                    <a16:creationId xmlns:a16="http://schemas.microsoft.com/office/drawing/2014/main" id="{C5747B0B-2EC4-EB46-93F1-52C63B0A2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30" name="Text Box 87">
            <a:extLst>
              <a:ext uri="{FF2B5EF4-FFF2-40B4-BE49-F238E27FC236}">
                <a16:creationId xmlns:a16="http://schemas.microsoft.com/office/drawing/2014/main" id="{27E4F0D4-5760-654F-A670-D7BC54FB9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671" y="3358101"/>
            <a:ext cx="372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٨ ص + ١٦ = ٧ س ــ ٢١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3EFDD028-7B57-FF49-895B-5C4F9CF0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183" y="4042313"/>
            <a:ext cx="3716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٧ س + ٨ ص = ــ ٢١ ــ  ١٦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E2B379F3-DD85-C049-A538-43BEB4093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833" y="5190924"/>
            <a:ext cx="254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٧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٨ ص =  ٣٧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AE2E87E5-0FE5-0642-AFA3-C49AB3CB4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396" y="1705513"/>
            <a:ext cx="176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٨ (          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A7D1E22E-6702-EF4A-88EB-CD3D0543E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208" y="1734088"/>
            <a:ext cx="1046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٨(    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5" name="Line 170">
            <a:extLst>
              <a:ext uri="{FF2B5EF4-FFF2-40B4-BE49-F238E27FC236}">
                <a16:creationId xmlns:a16="http://schemas.microsoft.com/office/drawing/2014/main" id="{20695F01-5646-2445-A024-31CC2B5CCB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36808" y="1761076"/>
            <a:ext cx="2174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36" name="Line 171">
            <a:extLst>
              <a:ext uri="{FF2B5EF4-FFF2-40B4-BE49-F238E27FC236}">
                <a16:creationId xmlns:a16="http://schemas.microsoft.com/office/drawing/2014/main" id="{116E06BB-E355-A94C-802E-9A249CB3C9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12996" y="2073813"/>
            <a:ext cx="2174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3CE7BBD5-27EC-5540-9149-9CEC35DB2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530" y="4653517"/>
            <a:ext cx="3716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٧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٨ ص = ــ ٣٧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9" name="مربع نص 3">
            <a:extLst>
              <a:ext uri="{FF2B5EF4-FFF2-40B4-BE49-F238E27FC236}">
                <a16:creationId xmlns:a16="http://schemas.microsoft.com/office/drawing/2014/main" id="{80037F14-99B3-854D-8928-B65BBC31E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284" y="1980798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٣صـ ١١٠</a:t>
            </a:r>
          </a:p>
        </p:txBody>
      </p:sp>
      <p:sp>
        <p:nvSpPr>
          <p:cNvPr id="40" name="AutoShape 138">
            <a:extLst>
              <a:ext uri="{FF2B5EF4-FFF2-40B4-BE49-F238E27FC236}">
                <a16:creationId xmlns:a16="http://schemas.microsoft.com/office/drawing/2014/main" id="{4321A632-A95F-904B-BA6D-B7D60108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233" y="1715038"/>
            <a:ext cx="4248150" cy="54451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CCFF66"/>
              </a:gs>
              <a:gs pos="50000">
                <a:srgbClr val="FDFEF4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rgbClr val="002060"/>
                </a:solidFill>
                <a:cs typeface="Monotype Koufi" pitchFamily="2" charset="-78"/>
              </a:rPr>
              <a:t>معادلة المستقيم بالصورة القياسية تكتب</a:t>
            </a:r>
            <a:endParaRPr lang="en-US" altLang="ar-SA" sz="2000" b="1">
              <a:solidFill>
                <a:srgbClr val="002060"/>
              </a:solidFill>
              <a:cs typeface="Monotype Koufi" pitchFamily="2" charset="-78"/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5B24731B-5FDB-1540-911A-5CB061A2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083" y="2365913"/>
            <a:ext cx="3348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 err="1">
                <a:solidFill>
                  <a:srgbClr val="002060"/>
                </a:solidFill>
              </a:rPr>
              <a:t>أ</a:t>
            </a:r>
            <a:r>
              <a:rPr lang="ar-SA" altLang="ar-SA" b="1" dirty="0">
                <a:solidFill>
                  <a:srgbClr val="002060"/>
                </a:solidFill>
              </a:rPr>
              <a:t> </a:t>
            </a:r>
            <a:r>
              <a:rPr lang="ar-SA" altLang="ar-SA" b="1" dirty="0" err="1">
                <a:solidFill>
                  <a:srgbClr val="C00000"/>
                </a:solidFill>
              </a:rPr>
              <a:t>س</a:t>
            </a:r>
            <a:r>
              <a:rPr lang="ar-SA" altLang="ar-SA" b="1" dirty="0">
                <a:solidFill>
                  <a:srgbClr val="002060"/>
                </a:solidFill>
              </a:rPr>
              <a:t> +  ب </a:t>
            </a: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dirty="0">
                <a:solidFill>
                  <a:srgbClr val="002060"/>
                </a:solidFill>
              </a:rPr>
              <a:t>  =  </a:t>
            </a:r>
            <a:r>
              <a:rPr lang="ar-SA" altLang="ar-SA" b="1" dirty="0" err="1">
                <a:solidFill>
                  <a:srgbClr val="002060"/>
                </a:solidFill>
              </a:rPr>
              <a:t>ج</a:t>
            </a:r>
            <a:r>
              <a:rPr lang="ar-SA" altLang="ar-SA" b="1" dirty="0">
                <a:solidFill>
                  <a:srgbClr val="002060"/>
                </a:solidFill>
              </a:rPr>
              <a:t>ـ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BCD799D-CDF9-8C47-B4E7-BB744708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713" y="593268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342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67154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23" grpId="0"/>
      <p:bldP spid="30" grpId="0"/>
      <p:bldP spid="31" grpId="0"/>
      <p:bldP spid="32" grpId="0"/>
      <p:bldP spid="33" grpId="0"/>
      <p:bldP spid="34" grpId="0"/>
      <p:bldP spid="38" grpId="0"/>
      <p:bldP spid="40" grpId="0" animBg="1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1CC5CB19-4988-DE4C-86EF-998266E92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316" y="1062394"/>
            <a:ext cx="7091363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اكتب المعادلة ص ــ ٣ = ٢.٥ (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+ ١ )  بالصورة القياسية .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8616F63-2881-564D-B5EF-FBEAE78B5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325" y="5566926"/>
            <a:ext cx="6156325" cy="777875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23546438-892A-E146-ADE8-4F52EC0D5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375" y="5827276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بالصورة القياسية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3D1A117E-5AE8-6443-9BF4-481B0B6BB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375" y="5830451"/>
            <a:ext cx="277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٢.٥ س ــ ص = ــ ٥.٥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34FE32D5-4C23-654F-9B19-DC49790B7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375" y="1990076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 ــ ٣ = ٢.٥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١ )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370D793A-35D3-AF40-A047-10788DED7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075" y="2615763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٣ = ٢.٥ س + ٢.٥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31199DA6-1947-2E4C-ACE1-87B503B3B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075" y="3442851"/>
            <a:ext cx="3425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٢.٥ س + ص = ٢.٥ + 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CCC531FF-F1E3-1946-9356-AC54949F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925" y="4271526"/>
            <a:ext cx="309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٢.٥ س + ص = ٥.٥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6ABC3F75-A4B6-3E46-B6EB-EF3F643FD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512" y="4893826"/>
            <a:ext cx="309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٢.٥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ص = ــ ٥.٥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3" name="مربع نص 11">
            <a:extLst>
              <a:ext uri="{FF2B5EF4-FFF2-40B4-BE49-F238E27FC236}">
                <a16:creationId xmlns:a16="http://schemas.microsoft.com/office/drawing/2014/main" id="{6DC0EE79-9BCD-6047-ADD3-AF54956DD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9471" y="2302541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٢١صـ ١١١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0D0D432-0CE5-5948-948D-D906A5EF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1959" y="621823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66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A9946EAA-D66C-C347-B3EB-8D559B5C1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116" y="1610516"/>
            <a:ext cx="4500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002060"/>
                </a:solidFill>
              </a:rPr>
              <a:t>التحويل الى  صيغة ميل ومقطع</a:t>
            </a:r>
            <a:endParaRPr lang="en-US" altLang="ar-SA" b="1" dirty="0">
              <a:solidFill>
                <a:srgbClr val="002060"/>
              </a:solidFill>
            </a:endParaRPr>
          </a:p>
        </p:txBody>
      </p:sp>
      <p:sp>
        <p:nvSpPr>
          <p:cNvPr id="14" name="AutoShape 187">
            <a:extLst>
              <a:ext uri="{FF2B5EF4-FFF2-40B4-BE49-F238E27FC236}">
                <a16:creationId xmlns:a16="http://schemas.microsoft.com/office/drawing/2014/main" id="{5013CAF2-988F-A84C-BE8A-3615A6CB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730" y="3013866"/>
            <a:ext cx="5385867" cy="1063625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30581F00-7A39-2D4B-9968-C4277176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957" y="3176765"/>
            <a:ext cx="4429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002060"/>
                </a:solidFill>
              </a:rPr>
              <a:t>ص</a:t>
            </a:r>
            <a:r>
              <a:rPr lang="ar-SA" altLang="ar-SA" b="1" dirty="0">
                <a:solidFill>
                  <a:srgbClr val="FF3300"/>
                </a:solidFill>
              </a:rPr>
              <a:t> ــ ص</a:t>
            </a:r>
            <a:r>
              <a:rPr lang="ar-SA" altLang="ar-SA" b="1" baseline="-20000" dirty="0">
                <a:solidFill>
                  <a:schemeClr val="accent2"/>
                </a:solidFill>
              </a:rPr>
              <a:t>١</a:t>
            </a:r>
            <a:r>
              <a:rPr lang="ar-SA" altLang="ar-SA" b="1" dirty="0">
                <a:solidFill>
                  <a:srgbClr val="FF3300"/>
                </a:solidFill>
              </a:rPr>
              <a:t> = </a:t>
            </a:r>
            <a:r>
              <a:rPr lang="ar-SA" altLang="ar-SA" b="1" dirty="0" err="1">
                <a:solidFill>
                  <a:srgbClr val="FF3300"/>
                </a:solidFill>
              </a:rPr>
              <a:t>م</a:t>
            </a:r>
            <a:r>
              <a:rPr lang="ar-SA" altLang="ar-SA" b="1" dirty="0">
                <a:solidFill>
                  <a:srgbClr val="FF3300"/>
                </a:solidFill>
              </a:rPr>
              <a:t> </a:t>
            </a:r>
            <a:r>
              <a:rPr lang="ar-SA" altLang="ar-SA" b="1" dirty="0">
                <a:solidFill>
                  <a:schemeClr val="accent2"/>
                </a:solidFill>
              </a:rPr>
              <a:t>(</a:t>
            </a:r>
            <a:r>
              <a:rPr lang="ar-SA" altLang="ar-SA" b="1" dirty="0">
                <a:solidFill>
                  <a:srgbClr val="FF3300"/>
                </a:solidFill>
              </a:rPr>
              <a:t>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rgbClr val="FF3300"/>
                </a:solidFill>
              </a:rPr>
              <a:t> ــ س</a:t>
            </a:r>
            <a:r>
              <a:rPr lang="ar-SA" altLang="ar-SA" b="1" baseline="-20000" dirty="0">
                <a:solidFill>
                  <a:srgbClr val="FF0000"/>
                </a:solidFill>
              </a:rPr>
              <a:t>١</a:t>
            </a:r>
            <a:r>
              <a:rPr lang="ar-SA" altLang="ar-SA" b="1" dirty="0">
                <a:solidFill>
                  <a:srgbClr val="FF3300"/>
                </a:solidFill>
              </a:rPr>
              <a:t> </a:t>
            </a:r>
            <a:r>
              <a:rPr lang="ar-SA" altLang="ar-SA" b="1" dirty="0">
                <a:solidFill>
                  <a:schemeClr val="accent2"/>
                </a:solidFill>
              </a:rPr>
              <a:t>)</a:t>
            </a:r>
            <a:endParaRPr lang="en-US" altLang="ar-SA" b="1" dirty="0">
              <a:solidFill>
                <a:schemeClr val="accent2"/>
              </a:solidFill>
            </a:endParaRPr>
          </a:p>
        </p:txBody>
      </p:sp>
      <p:sp>
        <p:nvSpPr>
          <p:cNvPr id="17" name="AutoShape 187">
            <a:extLst>
              <a:ext uri="{FF2B5EF4-FFF2-40B4-BE49-F238E27FC236}">
                <a16:creationId xmlns:a16="http://schemas.microsoft.com/office/drawing/2014/main" id="{53911453-F825-5D47-B60C-9261590B9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116" y="4896641"/>
            <a:ext cx="4833258" cy="985758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BF97DAD9-2966-EA44-BAAA-21793DE84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500" y="5099801"/>
            <a:ext cx="33480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002060"/>
                </a:solidFill>
              </a:rPr>
              <a:t>ص</a:t>
            </a:r>
            <a:r>
              <a:rPr lang="ar-SA" altLang="ar-SA" b="1" dirty="0">
                <a:solidFill>
                  <a:schemeClr val="accent2"/>
                </a:solidFill>
              </a:rPr>
              <a:t> =  </a:t>
            </a:r>
            <a:r>
              <a:rPr lang="ar-SA" altLang="ar-SA" b="1" dirty="0" err="1">
                <a:solidFill>
                  <a:srgbClr val="C00000"/>
                </a:solidFill>
              </a:rPr>
              <a:t>م</a:t>
            </a:r>
            <a:r>
              <a:rPr lang="ar-SA" altLang="ar-SA" b="1" dirty="0">
                <a:solidFill>
                  <a:schemeClr val="accent2"/>
                </a:solidFill>
              </a:rPr>
              <a:t> 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chemeClr val="accent2"/>
                </a:solidFill>
              </a:rPr>
              <a:t>  +  </a:t>
            </a:r>
            <a:r>
              <a:rPr lang="ar-SA" altLang="ar-SA" b="1" dirty="0">
                <a:solidFill>
                  <a:srgbClr val="C00000"/>
                </a:solidFill>
              </a:rPr>
              <a:t>ب</a:t>
            </a:r>
            <a:endParaRPr lang="en-US" altLang="ar-SA" b="1" baseline="-20000" dirty="0">
              <a:solidFill>
                <a:srgbClr val="C0000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73108E4-153A-CF49-BAEF-A368B3DA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0124" y="616667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9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7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B75DA21D-532B-8D41-9CE1-318B80175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631" y="1877700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+ ٦ = ــ ٣ (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ــ ٤ )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CCA8011E-B088-AF42-969A-682F66DBA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466" y="1036994"/>
            <a:ext cx="7091363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اكتب المعادلة 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ص + ٦ = ــ ٣ (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ــ ٤ ) </a:t>
            </a:r>
            <a:r>
              <a:rPr lang="ar-SA" altLang="ar-SA" sz="2400" b="1" dirty="0">
                <a:solidFill>
                  <a:srgbClr val="C00000"/>
                </a:solidFill>
              </a:rPr>
              <a:t>بصيغة الميل والمقطع .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F6FB3B72-CC39-A848-A219-68CEEA90E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358" y="2500705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+ ٦ = ــ ٣ س + ١٢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731E5DFC-7994-024B-8104-30EF30639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358" y="3461143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ــ ٣ س + ١٢ ــ 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93F57461-65DF-0B45-B414-D98C10472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296" y="4231874"/>
            <a:ext cx="232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 ــ ٣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٦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0" name="Rectangle 101">
            <a:extLst>
              <a:ext uri="{FF2B5EF4-FFF2-40B4-BE49-F238E27FC236}">
                <a16:creationId xmlns:a16="http://schemas.microsoft.com/office/drawing/2014/main" id="{3DB4C74E-D82E-5147-BF6F-BFB760ECA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270" y="5261368"/>
            <a:ext cx="6335713" cy="1008062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846CB238-0676-F74E-8B6C-977A99E06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733" y="5521718"/>
            <a:ext cx="378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المعادلة بصيغة الميل والمقطع هي :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08AA31F8-395F-E74D-A00A-8B0A3248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220" y="5536005"/>
            <a:ext cx="232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ــ ٣ س + 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3" name="Text Box 58">
            <a:extLst>
              <a:ext uri="{FF2B5EF4-FFF2-40B4-BE49-F238E27FC236}">
                <a16:creationId xmlns:a16="http://schemas.microsoft.com/office/drawing/2014/main" id="{2CF51589-692E-3445-B7B5-34F58891F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158" y="456321"/>
            <a:ext cx="251457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صيغة الميل والمقطع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4" name="مربع نص 14">
            <a:extLst>
              <a:ext uri="{FF2B5EF4-FFF2-40B4-BE49-F238E27FC236}">
                <a16:creationId xmlns:a16="http://schemas.microsoft.com/office/drawing/2014/main" id="{2FF9DF0D-29B4-E140-A79C-C895D8179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307" y="1965012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٣صـ ١٠٩</a:t>
            </a:r>
          </a:p>
        </p:txBody>
      </p:sp>
      <p:sp>
        <p:nvSpPr>
          <p:cNvPr id="25" name="AutoShape 135">
            <a:extLst>
              <a:ext uri="{FF2B5EF4-FFF2-40B4-BE49-F238E27FC236}">
                <a16:creationId xmlns:a16="http://schemas.microsoft.com/office/drawing/2014/main" id="{8F6669A2-8A99-B441-93C7-69E97DEB1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171" y="2546256"/>
            <a:ext cx="4341812" cy="54451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FF9933"/>
              </a:gs>
              <a:gs pos="50000">
                <a:srgbClr val="FDFEF4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567452"/>
                </a:solidFill>
                <a:cs typeface="Monotype Koufi" pitchFamily="2" charset="-78"/>
              </a:rPr>
              <a:t>معادلة المستقيم بصيغة الميل والمقطع تكتب</a:t>
            </a:r>
            <a:endParaRPr lang="en-US" altLang="ar-SA" sz="2000" b="1" dirty="0">
              <a:solidFill>
                <a:srgbClr val="567452"/>
              </a:solidFill>
              <a:cs typeface="Monotype Koufi" pitchFamily="2" charset="-78"/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0B60CBE9-3408-C14C-AC50-1C3AD39C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871" y="3172935"/>
            <a:ext cx="334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002060"/>
                </a:solidFill>
              </a:rPr>
              <a:t>ص =  </a:t>
            </a:r>
            <a:r>
              <a:rPr lang="ar-SA" altLang="ar-SA" b="1" dirty="0" err="1">
                <a:solidFill>
                  <a:srgbClr val="002060"/>
                </a:solidFill>
              </a:rPr>
              <a:t>م</a:t>
            </a:r>
            <a:r>
              <a:rPr lang="ar-SA" altLang="ar-SA" b="1" dirty="0">
                <a:solidFill>
                  <a:srgbClr val="002060"/>
                </a:solidFill>
              </a:rPr>
              <a:t> 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rgbClr val="002060"/>
                </a:solidFill>
              </a:rPr>
              <a:t>  +  ب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646F0A1-FCB5-5E43-8F5A-6F693892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6860" y="617330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8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/>
      <p:bldP spid="19" grpId="0"/>
      <p:bldP spid="20" grpId="0" animBg="1"/>
      <p:bldP spid="21" grpId="0"/>
      <p:bldP spid="22" grpId="0"/>
      <p:bldP spid="25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B4130ED0-8830-CC4D-B0FE-7D98B8F28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693" y="1784867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ــ ١٠ = ٤ (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+ ٦ )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6BB5845B-DF80-DA49-A03B-96381C96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605" y="694254"/>
            <a:ext cx="7091363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اكتب المعادلة ص ــ ١٠ = ٤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٦ ) بصيغة الميل والمقطع .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4DAEE59E-3DBB-4645-8457-1808511A7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693" y="2684979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١٠ = ٤ س + ٢٤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8237280E-C62B-E848-B03A-D12872E56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693" y="3645417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٤ س +٢٤ + ١٠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D412A9DA-1783-404B-B04B-457C27DE1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193" y="4545529"/>
            <a:ext cx="232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٤ س + ٣٤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4B457686-7D7D-DE4C-AE08-E6EF9D873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929" y="5046868"/>
            <a:ext cx="6335713" cy="1008062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4D0719FF-35E4-E641-9747-78D673241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7" y="5277921"/>
            <a:ext cx="378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بصيغة الميل والمقطع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4F552734-B5EA-874B-B0BE-3F504CCFA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799" y="5254830"/>
            <a:ext cx="232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 ٤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٣٤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3" name="مربع نص 10">
            <a:extLst>
              <a:ext uri="{FF2B5EF4-FFF2-40B4-BE49-F238E27FC236}">
                <a16:creationId xmlns:a16="http://schemas.microsoft.com/office/drawing/2014/main" id="{5FAF81D6-B2A4-4A48-B96C-465A384B2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497" y="1885571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٦صـ ١١١</a:t>
            </a:r>
          </a:p>
        </p:txBody>
      </p:sp>
      <p:sp>
        <p:nvSpPr>
          <p:cNvPr id="24" name="AutoShape 135">
            <a:extLst>
              <a:ext uri="{FF2B5EF4-FFF2-40B4-BE49-F238E27FC236}">
                <a16:creationId xmlns:a16="http://schemas.microsoft.com/office/drawing/2014/main" id="{489F5943-401E-054F-B051-A1D2C6F62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893" y="1580079"/>
            <a:ext cx="4341812" cy="54451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FF9933"/>
              </a:gs>
              <a:gs pos="50000">
                <a:srgbClr val="FDFEF4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567452"/>
                </a:solidFill>
                <a:cs typeface="Monotype Koufi" pitchFamily="2" charset="-78"/>
              </a:rPr>
              <a:t>معادلة المستقيم بصيغة الميل والمقطع تكتب</a:t>
            </a:r>
            <a:endParaRPr lang="en-US" altLang="ar-SA" sz="2000" b="1" dirty="0">
              <a:solidFill>
                <a:srgbClr val="567452"/>
              </a:solidFill>
              <a:cs typeface="Monotype Koufi" pitchFamily="2" charset="-78"/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D07E06B2-D4C1-C547-8183-C5D9AD2E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468" y="2327792"/>
            <a:ext cx="334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dirty="0">
                <a:solidFill>
                  <a:srgbClr val="002060"/>
                </a:solidFill>
              </a:rPr>
              <a:t> =  </a:t>
            </a:r>
            <a:r>
              <a:rPr lang="ar-SA" altLang="ar-SA" b="1" dirty="0" err="1">
                <a:solidFill>
                  <a:srgbClr val="002060"/>
                </a:solidFill>
              </a:rPr>
              <a:t>م</a:t>
            </a:r>
            <a:r>
              <a:rPr lang="ar-SA" altLang="ar-SA" b="1" dirty="0">
                <a:solidFill>
                  <a:srgbClr val="002060"/>
                </a:solidFill>
              </a:rPr>
              <a:t>  </a:t>
            </a:r>
            <a:r>
              <a:rPr lang="ar-SA" altLang="ar-SA" b="1" dirty="0" err="1">
                <a:solidFill>
                  <a:srgbClr val="C00000"/>
                </a:solidFill>
              </a:rPr>
              <a:t>س</a:t>
            </a:r>
            <a:r>
              <a:rPr lang="ar-SA" altLang="ar-SA" b="1" dirty="0">
                <a:solidFill>
                  <a:srgbClr val="002060"/>
                </a:solidFill>
              </a:rPr>
              <a:t>  +  ب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5CF2CD9-28C8-7444-9F06-CC8C9FF8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6860" y="616702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/>
      <p:bldP spid="19" grpId="0"/>
      <p:bldP spid="20" grpId="0" animBg="1"/>
      <p:bldP spid="21" grpId="0"/>
      <p:bldP spid="22" grpId="0"/>
      <p:bldP spid="24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0C291AAB-A337-454A-91CC-A33C4C3D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365" y="1837191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ــ ٩ =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+ ٤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81350C67-603D-7D42-8CE5-8690D9875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122" y="646535"/>
            <a:ext cx="6691518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اكتب المعادلة ص ــ ٩ =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+ ٤  بصيغة الميل والمقطع .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2F223DCC-B353-9145-83F5-3ECE0A2CE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365" y="2816648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س + ٤ + ٩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078E517C-0F2B-2741-AF86-35E3A56AE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365" y="3897735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س + ١٣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2B554E60-D327-4E40-8533-3BF307C89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277" y="4679666"/>
            <a:ext cx="6335713" cy="1008062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AD04C0CA-6000-6148-87D3-A78758546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15" y="4978672"/>
            <a:ext cx="378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بصيغة الميل والمقطع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57D19430-51EA-EA42-A92C-E45D4EF69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027" y="5019756"/>
            <a:ext cx="232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١٣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2" name="مربع نص 9">
            <a:extLst>
              <a:ext uri="{FF2B5EF4-FFF2-40B4-BE49-F238E27FC236}">
                <a16:creationId xmlns:a16="http://schemas.microsoft.com/office/drawing/2014/main" id="{A57DC0AE-7A8E-534A-8ED2-C1DBDB61A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4602" y="1870748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٨صـ ١١١</a:t>
            </a:r>
          </a:p>
        </p:txBody>
      </p:sp>
      <p:sp>
        <p:nvSpPr>
          <p:cNvPr id="23" name="AutoShape 135">
            <a:extLst>
              <a:ext uri="{FF2B5EF4-FFF2-40B4-BE49-F238E27FC236}">
                <a16:creationId xmlns:a16="http://schemas.microsoft.com/office/drawing/2014/main" id="{BAFF55E5-5959-084C-9D7A-74DE671EB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565" y="1532360"/>
            <a:ext cx="4341812" cy="54451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FF9933"/>
              </a:gs>
              <a:gs pos="50000">
                <a:srgbClr val="FDFEF4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rgbClr val="002060"/>
                </a:solidFill>
                <a:cs typeface="Monotype Koufi" pitchFamily="2" charset="-78"/>
              </a:rPr>
              <a:t>معادلة المستقيم بصيغة الميل والمقطع تكتب</a:t>
            </a:r>
            <a:endParaRPr lang="en-US" altLang="ar-SA" sz="2000" b="1">
              <a:solidFill>
                <a:srgbClr val="002060"/>
              </a:solidFill>
              <a:cs typeface="Monotype Koufi" pitchFamily="2" charset="-78"/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61368C9B-30ED-DE44-A079-D3EBC0D33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140" y="2280073"/>
            <a:ext cx="334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dirty="0">
                <a:solidFill>
                  <a:srgbClr val="002060"/>
                </a:solidFill>
              </a:rPr>
              <a:t> =  </a:t>
            </a:r>
            <a:r>
              <a:rPr lang="ar-SA" altLang="ar-SA" b="1" dirty="0" err="1">
                <a:solidFill>
                  <a:srgbClr val="002060"/>
                </a:solidFill>
              </a:rPr>
              <a:t>م</a:t>
            </a:r>
            <a:r>
              <a:rPr lang="ar-SA" altLang="ar-SA" b="1" dirty="0">
                <a:solidFill>
                  <a:srgbClr val="002060"/>
                </a:solidFill>
              </a:rPr>
              <a:t>  </a:t>
            </a:r>
            <a:r>
              <a:rPr lang="ar-SA" altLang="ar-SA" b="1" dirty="0" err="1">
                <a:solidFill>
                  <a:srgbClr val="C00000"/>
                </a:solidFill>
              </a:rPr>
              <a:t>س</a:t>
            </a:r>
            <a:r>
              <a:rPr lang="ar-SA" altLang="ar-SA" b="1" dirty="0">
                <a:solidFill>
                  <a:srgbClr val="002060"/>
                </a:solidFill>
              </a:rPr>
              <a:t>  +  ب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927130D-F255-6043-B3FC-E92A3A65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1827" y="620964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6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/>
      <p:bldP spid="19" grpId="0" animBg="1"/>
      <p:bldP spid="20" grpId="0"/>
      <p:bldP spid="21" grpId="0"/>
      <p:bldP spid="23" grpId="0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CE034E6C-FD7E-744D-BB29-4F8E68099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362" y="1916124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ص ــ ٦ = ــ ٢ (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ــ ٧ )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A68459B5-5FAF-9F46-87CF-786447F37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274" y="825511"/>
            <a:ext cx="7091363" cy="611188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اكتب المعادلة ص ــ ٦ = ــ ٢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C00000"/>
                </a:solidFill>
              </a:rPr>
              <a:t> ــ  ٧ ) بصيغة الميل والمقطع .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51CE396F-75AE-AA48-A8A4-399A55A19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362" y="2816236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٦ = ــ ٢ س + ١٤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2A42D47C-D9E3-A040-B8AC-0DA747A89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362" y="3776674"/>
            <a:ext cx="340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ــ ٢ س + ١٤ + 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71C7E201-9E9D-E744-A0E4-5B432C558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862" y="4676786"/>
            <a:ext cx="232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= ــ ٢ س + ٢٠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B74D8630-EB12-2646-BDD7-9847179D9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988" y="5300674"/>
            <a:ext cx="6693443" cy="929645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307E6832-E9BA-EC49-B7CA-266A0639A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157" y="5544299"/>
            <a:ext cx="378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بصيغة الميل والمقطع هي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22597BCE-E8A2-7448-B639-0661D8B84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155" y="5521635"/>
            <a:ext cx="232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= ــ ٢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٢٠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3" name="مربع نص 10">
            <a:extLst>
              <a:ext uri="{FF2B5EF4-FFF2-40B4-BE49-F238E27FC236}">
                <a16:creationId xmlns:a16="http://schemas.microsoft.com/office/drawing/2014/main" id="{007F6952-FA3D-9B48-9ED6-D1B1DD7DF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2566" y="2038935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١٦صـ ١١١</a:t>
            </a: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F396A42A-95D1-A048-A65B-073071ED8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137" y="2459049"/>
            <a:ext cx="334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dirty="0">
                <a:solidFill>
                  <a:srgbClr val="002060"/>
                </a:solidFill>
              </a:rPr>
              <a:t> =  </a:t>
            </a:r>
            <a:r>
              <a:rPr lang="ar-SA" altLang="ar-SA" b="1" dirty="0" err="1">
                <a:solidFill>
                  <a:srgbClr val="002060"/>
                </a:solidFill>
              </a:rPr>
              <a:t>م</a:t>
            </a:r>
            <a:r>
              <a:rPr lang="ar-SA" altLang="ar-SA" b="1" dirty="0">
                <a:solidFill>
                  <a:srgbClr val="002060"/>
                </a:solidFill>
              </a:rPr>
              <a:t>  </a:t>
            </a:r>
            <a:r>
              <a:rPr lang="ar-SA" altLang="ar-SA" b="1" dirty="0" err="1">
                <a:solidFill>
                  <a:srgbClr val="C00000"/>
                </a:solidFill>
              </a:rPr>
              <a:t>س</a:t>
            </a:r>
            <a:r>
              <a:rPr lang="ar-SA" altLang="ar-SA" b="1" dirty="0">
                <a:solidFill>
                  <a:srgbClr val="002060"/>
                </a:solidFill>
              </a:rPr>
              <a:t>  +  ب</a:t>
            </a:r>
            <a:endParaRPr lang="en-US" altLang="ar-SA" b="1" baseline="-20000" dirty="0">
              <a:solidFill>
                <a:srgbClr val="002060"/>
              </a:solidFill>
            </a:endParaRPr>
          </a:p>
        </p:txBody>
      </p:sp>
      <p:sp>
        <p:nvSpPr>
          <p:cNvPr id="25" name="AutoShape 135">
            <a:extLst>
              <a:ext uri="{FF2B5EF4-FFF2-40B4-BE49-F238E27FC236}">
                <a16:creationId xmlns:a16="http://schemas.microsoft.com/office/drawing/2014/main" id="{33F26C9A-9FCA-0741-BA85-4643DCCBE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562" y="1711336"/>
            <a:ext cx="4341812" cy="54451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FF9933"/>
              </a:gs>
              <a:gs pos="50000">
                <a:srgbClr val="FDFEF4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rgbClr val="002060"/>
                </a:solidFill>
                <a:cs typeface="Monotype Koufi" pitchFamily="2" charset="-78"/>
              </a:rPr>
              <a:t>معادلة المستقيم بصيغة الميل والمقطع تكتب</a:t>
            </a:r>
            <a:endParaRPr lang="en-US" altLang="ar-SA" sz="2000" b="1">
              <a:solidFill>
                <a:srgbClr val="002060"/>
              </a:solidFill>
              <a:cs typeface="Monotype Koufi" pitchFamily="2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0472667-FF04-3046-A363-30FCA070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3482" y="618923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3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7" grpId="0"/>
      <p:bldP spid="18" grpId="0"/>
      <p:bldP spid="19" grpId="0" animBg="1"/>
      <p:bldP spid="20" grpId="0"/>
      <p:bldP spid="21" grpId="0"/>
      <p:bldP spid="24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A85C10-2B8A-7746-A6B1-E7B48FE3068A}"/>
              </a:ext>
            </a:extLst>
          </p:cNvPr>
          <p:cNvGrpSpPr>
            <a:grpSpLocks/>
          </p:cNvGrpSpPr>
          <p:nvPr/>
        </p:nvGrpSpPr>
        <p:grpSpPr bwMode="auto">
          <a:xfrm>
            <a:off x="1348158" y="182498"/>
            <a:ext cx="3205162" cy="3276600"/>
            <a:chOff x="453" y="187"/>
            <a:chExt cx="2019" cy="2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9A070D-8C39-B244-A841-FFD54BBEF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187"/>
              <a:ext cx="2019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7D944272-CAC9-8A49-8A7F-035FD90B2F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" y="255"/>
              <a:ext cx="0" cy="197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F471ABC6-76D2-604D-AF25-1826762647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9" y="2015"/>
              <a:ext cx="195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18" name="Rectangle 16">
            <a:extLst>
              <a:ext uri="{FF2B5EF4-FFF2-40B4-BE49-F238E27FC236}">
                <a16:creationId xmlns:a16="http://schemas.microsoft.com/office/drawing/2014/main" id="{4EABC60C-A615-814D-AE89-7B52110BD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620" y="2633598"/>
            <a:ext cx="1727200" cy="330993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A55FEDA1-9107-534C-AFEE-5D959FFD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4095" y="2917761"/>
            <a:ext cx="649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 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0" name="Group 18">
            <a:extLst>
              <a:ext uri="{FF2B5EF4-FFF2-40B4-BE49-F238E27FC236}">
                <a16:creationId xmlns:a16="http://schemas.microsoft.com/office/drawing/2014/main" id="{16C431CE-70DA-CB4C-B2D0-C9BB740FD2AD}"/>
              </a:ext>
            </a:extLst>
          </p:cNvPr>
          <p:cNvGrpSpPr>
            <a:grpSpLocks/>
          </p:cNvGrpSpPr>
          <p:nvPr/>
        </p:nvGrpSpPr>
        <p:grpSpPr bwMode="auto">
          <a:xfrm>
            <a:off x="8585570" y="2776473"/>
            <a:ext cx="1054100" cy="831850"/>
            <a:chOff x="2381" y="2727"/>
            <a:chExt cx="1226" cy="524"/>
          </a:xfrm>
        </p:grpSpPr>
        <p:sp>
          <p:nvSpPr>
            <p:cNvPr id="21" name="Text Box 87">
              <a:extLst>
                <a:ext uri="{FF2B5EF4-FFF2-40B4-BE49-F238E27FC236}">
                  <a16:creationId xmlns:a16="http://schemas.microsoft.com/office/drawing/2014/main" id="{98EA22AE-41B0-BF4C-B5A0-3BB491F05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٨ ــ  ٥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2" name="Text Box 87">
              <a:extLst>
                <a:ext uri="{FF2B5EF4-FFF2-40B4-BE49-F238E27FC236}">
                  <a16:creationId xmlns:a16="http://schemas.microsoft.com/office/drawing/2014/main" id="{5C70A3BB-067F-664D-8D5C-A9F3F3AD7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٤ ــ ٧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E4D996C6-FB5E-C544-96C5-34E52824DD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4" name="Text Box 87">
            <a:extLst>
              <a:ext uri="{FF2B5EF4-FFF2-40B4-BE49-F238E27FC236}">
                <a16:creationId xmlns:a16="http://schemas.microsoft.com/office/drawing/2014/main" id="{D549A7FA-400D-D449-867E-B65CD9911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695" y="5116448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C7481530-4AB3-5D4A-A22E-92AA4A2DC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9420" y="511644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ــ ١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5B9A4608-956B-394C-8007-BC9A0BDE6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3070" y="2633598"/>
            <a:ext cx="3240088" cy="330993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E56797CE-EF71-684D-8AFA-B721843E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908" y="2705036"/>
            <a:ext cx="176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٤ ، ٨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0E2424F9-2423-B942-BE38-B4B7DE080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3070" y="3362261"/>
            <a:ext cx="324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ص</a:t>
            </a:r>
            <a:r>
              <a:rPr lang="ar-SA" altLang="ar-SA" sz="2800" b="1" baseline="-25000" dirty="0">
                <a:solidFill>
                  <a:srgbClr val="00206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 = </a:t>
            </a:r>
            <a:r>
              <a:rPr lang="ar-SA" altLang="ar-SA" sz="2400" b="1" dirty="0" err="1">
                <a:solidFill>
                  <a:srgbClr val="002060"/>
                </a:solidFill>
              </a:rPr>
              <a:t>م</a:t>
            </a:r>
            <a:r>
              <a:rPr lang="ar-SA" altLang="ar-SA" sz="2400" b="1" dirty="0">
                <a:solidFill>
                  <a:srgbClr val="002060"/>
                </a:solidFill>
              </a:rPr>
              <a:t>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س</a:t>
            </a:r>
            <a:r>
              <a:rPr lang="ar-SA" altLang="ar-SA" sz="2800" b="1" baseline="-25000" dirty="0">
                <a:solidFill>
                  <a:srgbClr val="00206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9F998867-5E4B-4640-ABC0-D284C51E5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333" y="4262373"/>
            <a:ext cx="303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٨ = ــ ١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٤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796E63AB-193B-0445-B32D-4C66C8ACB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951" y="6025262"/>
            <a:ext cx="3024187" cy="457200"/>
          </a:xfrm>
          <a:prstGeom prst="rect">
            <a:avLst/>
          </a:prstGeom>
          <a:solidFill>
            <a:srgbClr val="FEE2F5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٨ = ــ ١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٤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3D2B7FEA-2521-9A45-9D5E-CF348BEF3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2520" y="4046473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32" name="Group 33">
            <a:extLst>
              <a:ext uri="{FF2B5EF4-FFF2-40B4-BE49-F238E27FC236}">
                <a16:creationId xmlns:a16="http://schemas.microsoft.com/office/drawing/2014/main" id="{D17069BF-853E-674D-B8F6-B1604C9DE3F2}"/>
              </a:ext>
            </a:extLst>
          </p:cNvPr>
          <p:cNvGrpSpPr>
            <a:grpSpLocks/>
          </p:cNvGrpSpPr>
          <p:nvPr/>
        </p:nvGrpSpPr>
        <p:grpSpPr bwMode="auto">
          <a:xfrm>
            <a:off x="9017370" y="3892486"/>
            <a:ext cx="577850" cy="831850"/>
            <a:chOff x="2381" y="2727"/>
            <a:chExt cx="1226" cy="524"/>
          </a:xfrm>
        </p:grpSpPr>
        <p:sp>
          <p:nvSpPr>
            <p:cNvPr id="33" name="Text Box 87">
              <a:extLst>
                <a:ext uri="{FF2B5EF4-FFF2-40B4-BE49-F238E27FC236}">
                  <a16:creationId xmlns:a16="http://schemas.microsoft.com/office/drawing/2014/main" id="{3A9CE8D9-C0F5-E34D-B74C-986B6A057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4" name="Text Box 87">
              <a:extLst>
                <a:ext uri="{FF2B5EF4-FFF2-40B4-BE49-F238E27FC236}">
                  <a16:creationId xmlns:a16="http://schemas.microsoft.com/office/drawing/2014/main" id="{693F4587-A679-C340-B3E5-3E3BCDB0F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٣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0562A38A-CCE9-6744-BBB3-51C3948BEE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36" name="Text Box 87">
            <a:extLst>
              <a:ext uri="{FF2B5EF4-FFF2-40B4-BE49-F238E27FC236}">
                <a16:creationId xmlns:a16="http://schemas.microsoft.com/office/drawing/2014/main" id="{D99E46DD-F768-DD4E-8EE3-6F0831565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183" y="434911"/>
            <a:ext cx="1258887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٤ ، ٨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C270C976-47D9-8F45-8F43-F396CA5F6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370" y="1514411"/>
            <a:ext cx="1258888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٧ ، ٥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8" name="Rectangle 42">
            <a:extLst>
              <a:ext uri="{FF2B5EF4-FFF2-40B4-BE49-F238E27FC236}">
                <a16:creationId xmlns:a16="http://schemas.microsoft.com/office/drawing/2014/main" id="{92FDA0B1-3BCC-C149-B316-5C0A0C904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670" y="3530536"/>
            <a:ext cx="3240088" cy="2413000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91F60F37-F063-4844-8C7A-9503766DC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508" y="3601973"/>
            <a:ext cx="176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٧ ، ٥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436529D2-94B8-B74D-8C4A-5C8FA2E76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70" y="4259198"/>
            <a:ext cx="324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ص</a:t>
            </a:r>
            <a:r>
              <a:rPr lang="ar-SA" altLang="ar-SA" sz="2800" b="1" baseline="-25000" dirty="0">
                <a:solidFill>
                  <a:srgbClr val="00206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 = </a:t>
            </a:r>
            <a:r>
              <a:rPr lang="ar-SA" altLang="ar-SA" sz="2400" b="1" dirty="0" err="1">
                <a:solidFill>
                  <a:srgbClr val="002060"/>
                </a:solidFill>
              </a:rPr>
              <a:t>م</a:t>
            </a:r>
            <a:r>
              <a:rPr lang="ar-SA" altLang="ar-SA" sz="2400" b="1" dirty="0">
                <a:solidFill>
                  <a:srgbClr val="002060"/>
                </a:solidFill>
              </a:rPr>
              <a:t>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س</a:t>
            </a:r>
            <a:r>
              <a:rPr lang="ar-SA" altLang="ar-SA" sz="2800" b="1" baseline="-25000" dirty="0">
                <a:solidFill>
                  <a:srgbClr val="00206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6ED2640E-AD11-8A4F-8246-083A0E568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608" y="5159311"/>
            <a:ext cx="299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٥ = ــ ١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٧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42ECA8B7-FABD-C949-9200-E03647C6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101" y="5981549"/>
            <a:ext cx="2916238" cy="457200"/>
          </a:xfrm>
          <a:prstGeom prst="rect">
            <a:avLst/>
          </a:prstGeom>
          <a:solidFill>
            <a:srgbClr val="FEE2F5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٥ = ــ ١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٧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3" name="Text Box 87">
            <a:extLst>
              <a:ext uri="{FF2B5EF4-FFF2-40B4-BE49-F238E27FC236}">
                <a16:creationId xmlns:a16="http://schemas.microsoft.com/office/drawing/2014/main" id="{5423633B-34D9-5A42-B156-8A79BAF6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908" y="6013210"/>
            <a:ext cx="396875" cy="457200"/>
          </a:xfrm>
          <a:prstGeom prst="rect">
            <a:avLst/>
          </a:prstGeom>
          <a:solidFill>
            <a:srgbClr val="FEE2F5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أو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45" name="Group 52">
            <a:extLst>
              <a:ext uri="{FF2B5EF4-FFF2-40B4-BE49-F238E27FC236}">
                <a16:creationId xmlns:a16="http://schemas.microsoft.com/office/drawing/2014/main" id="{A768AEE8-CDB9-D243-98D4-D9A8478DF4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93058" y="1777936"/>
            <a:ext cx="5183187" cy="503237"/>
            <a:chOff x="2290" y="572"/>
            <a:chExt cx="3265" cy="250"/>
          </a:xfrm>
        </p:grpSpPr>
        <p:sp>
          <p:nvSpPr>
            <p:cNvPr id="46" name="AutoShape 51">
              <a:extLst>
                <a:ext uri="{FF2B5EF4-FFF2-40B4-BE49-F238E27FC236}">
                  <a16:creationId xmlns:a16="http://schemas.microsoft.com/office/drawing/2014/main" id="{5AC7E8B9-F565-7B47-AC77-C54117DD96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90" y="572"/>
              <a:ext cx="32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pic>
          <p:nvPicPr>
            <p:cNvPr id="47" name="Picture 53">
              <a:extLst>
                <a:ext uri="{FF2B5EF4-FFF2-40B4-BE49-F238E27FC236}">
                  <a16:creationId xmlns:a16="http://schemas.microsoft.com/office/drawing/2014/main" id="{FFEB7F1B-F4CA-8844-8DA7-066D12441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572"/>
              <a:ext cx="327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58">
            <a:extLst>
              <a:ext uri="{FF2B5EF4-FFF2-40B4-BE49-F238E27FC236}">
                <a16:creationId xmlns:a16="http://schemas.microsoft.com/office/drawing/2014/main" id="{433B8748-FC32-E646-B6FC-F746B4D3DB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79008" y="1271523"/>
            <a:ext cx="3125787" cy="523875"/>
            <a:chOff x="3288" y="1457"/>
            <a:chExt cx="1969" cy="330"/>
          </a:xfrm>
        </p:grpSpPr>
        <p:sp>
          <p:nvSpPr>
            <p:cNvPr id="49" name="AutoShape 59">
              <a:extLst>
                <a:ext uri="{FF2B5EF4-FFF2-40B4-BE49-F238E27FC236}">
                  <a16:creationId xmlns:a16="http://schemas.microsoft.com/office/drawing/2014/main" id="{A4504C29-3596-D043-BF22-9B94900560F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8" y="1457"/>
              <a:ext cx="196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pic>
          <p:nvPicPr>
            <p:cNvPr id="50" name="Picture 60">
              <a:extLst>
                <a:ext uri="{FF2B5EF4-FFF2-40B4-BE49-F238E27FC236}">
                  <a16:creationId xmlns:a16="http://schemas.microsoft.com/office/drawing/2014/main" id="{98ECF83D-D906-2344-8430-34C480BFB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1457"/>
              <a:ext cx="1978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Text Box 58">
            <a:extLst>
              <a:ext uri="{FF2B5EF4-FFF2-40B4-BE49-F238E27FC236}">
                <a16:creationId xmlns:a16="http://schemas.microsoft.com/office/drawing/2014/main" id="{B7D12276-DCF0-2E4E-A4D5-E4BF995C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368" y="575404"/>
            <a:ext cx="3924300" cy="457200"/>
          </a:xfrm>
          <a:prstGeom prst="rect">
            <a:avLst/>
          </a:prstGeom>
          <a:solidFill>
            <a:srgbClr val="FEE2F5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صيغة الميل ونقطة والصورة القياسية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2" name="مربع نص 44">
            <a:extLst>
              <a:ext uri="{FF2B5EF4-FFF2-40B4-BE49-F238E27FC236}">
                <a16:creationId xmlns:a16="http://schemas.microsoft.com/office/drawing/2014/main" id="{BA0F54CD-9F62-4843-AAD8-6A678B05E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5006" y="1966839"/>
            <a:ext cx="1189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٤أ/ صـ ١١٠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9E78773-9188-0041-9D72-314EFB45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5495" y="620724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20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4" grpId="0"/>
      <p:bldP spid="25" grpId="0"/>
      <p:bldP spid="26" grpId="0" animBg="1"/>
      <p:bldP spid="27" grpId="0"/>
      <p:bldP spid="28" grpId="0"/>
      <p:bldP spid="29" grpId="0"/>
      <p:bldP spid="30" grpId="0" animBg="1"/>
      <p:bldP spid="31" grpId="0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C06126B4-D0FA-5E41-95F8-E01191DB4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400" y="563697"/>
            <a:ext cx="5688013" cy="647700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BD62D99-0C08-9F4E-8DBF-D40606671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750" y="1535247"/>
            <a:ext cx="3240088" cy="377983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07460C96-5EE8-B94B-A566-9C70EF68E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7213" y="5675447"/>
            <a:ext cx="3960812" cy="682625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A5B0ACDD-4CED-584C-A673-055E655E7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675" y="5783397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6D053DDD-5C3A-F844-B00E-783846E6E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625" y="1643197"/>
            <a:ext cx="302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٨ = ــ ١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٤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0" name="Group 42">
            <a:extLst>
              <a:ext uri="{FF2B5EF4-FFF2-40B4-BE49-F238E27FC236}">
                <a16:creationId xmlns:a16="http://schemas.microsoft.com/office/drawing/2014/main" id="{20ED12B6-1E30-3A49-8D15-0087D722AC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0200" y="646247"/>
            <a:ext cx="5119688" cy="457200"/>
            <a:chOff x="2925" y="935"/>
            <a:chExt cx="2658" cy="198"/>
          </a:xfrm>
        </p:grpSpPr>
        <p:sp>
          <p:nvSpPr>
            <p:cNvPr id="21" name="AutoShape 43">
              <a:extLst>
                <a:ext uri="{FF2B5EF4-FFF2-40B4-BE49-F238E27FC236}">
                  <a16:creationId xmlns:a16="http://schemas.microsoft.com/office/drawing/2014/main" id="{C36952ED-FCE6-744D-A213-8EC397C1877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25" y="935"/>
              <a:ext cx="265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pic>
          <p:nvPicPr>
            <p:cNvPr id="22" name="Picture 44">
              <a:extLst>
                <a:ext uri="{FF2B5EF4-FFF2-40B4-BE49-F238E27FC236}">
                  <a16:creationId xmlns:a16="http://schemas.microsoft.com/office/drawing/2014/main" id="{C37FE849-028B-354C-8375-9691F8E54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935"/>
              <a:ext cx="266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 Box 87">
            <a:extLst>
              <a:ext uri="{FF2B5EF4-FFF2-40B4-BE49-F238E27FC236}">
                <a16:creationId xmlns:a16="http://schemas.microsoft.com/office/drawing/2014/main" id="{617FE625-915D-344C-84BF-00A4E6E79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625" y="2506797"/>
            <a:ext cx="302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٨ = ــ  س + ٤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C4CB10C0-5D01-C94B-84F3-35996DDCB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625" y="3454535"/>
            <a:ext cx="302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 + ص = ٤ +  ٨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837EC9F8-DB36-2347-ADBD-3E4F88134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625" y="4354647"/>
            <a:ext cx="302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 + ص = ١٢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6" name="Rectangle 49">
            <a:extLst>
              <a:ext uri="{FF2B5EF4-FFF2-40B4-BE49-F238E27FC236}">
                <a16:creationId xmlns:a16="http://schemas.microsoft.com/office/drawing/2014/main" id="{B203A563-FC1E-EB4A-9E46-30218DD7F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63" y="1538422"/>
            <a:ext cx="3240087" cy="377983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3DCDA545-156A-824D-8615-E486DB40C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738" y="1646372"/>
            <a:ext cx="302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٥ = ــ ١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٧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30200710-1924-6D42-B48B-F058522F2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738" y="2509972"/>
            <a:ext cx="302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٥ = ــ  س + ٧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B55B4B92-AD42-8945-A760-01BFF77AD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738" y="3457710"/>
            <a:ext cx="302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 + ص = ٧ +  ٥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0BB1B6A2-5633-CC40-969D-9140F5200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738" y="4357822"/>
            <a:ext cx="302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 + ص = ١٢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B2175196-7671-E144-8FB4-CC2082961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575" y="5810385"/>
            <a:ext cx="199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 + ص = ١٢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مربع نص 19">
            <a:extLst>
              <a:ext uri="{FF2B5EF4-FFF2-40B4-BE49-F238E27FC236}">
                <a16:creationId xmlns:a16="http://schemas.microsoft.com/office/drawing/2014/main" id="{4C9A4132-43CC-4845-A399-45FD01424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6546" y="1969850"/>
            <a:ext cx="151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ب </a:t>
            </a:r>
            <a:r>
              <a:rPr lang="ar-SA" altLang="ar-SA" sz="1800" dirty="0" err="1">
                <a:solidFill>
                  <a:srgbClr val="C00000"/>
                </a:solidFill>
              </a:rPr>
              <a:t>ج</a:t>
            </a:r>
            <a:r>
              <a:rPr lang="ar-SA" altLang="ar-SA" sz="1800" dirty="0">
                <a:solidFill>
                  <a:srgbClr val="C00000"/>
                </a:solidFill>
              </a:rPr>
              <a:t>ـ صـ ١١٠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D62F1F3-02F3-0545-B110-0B3EAAA9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222" y="628729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8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18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10181048" y="1099014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6D1436EB-807C-B044-A528-297F97A4A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054" y="2154249"/>
            <a:ext cx="4176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</a:t>
            </a:r>
            <a:r>
              <a:rPr lang="ar-SA" altLang="ar-SA" sz="2400" b="1" dirty="0">
                <a:solidFill>
                  <a:schemeClr val="accent2"/>
                </a:solidFill>
              </a:rPr>
              <a:t> ــ        =        (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chemeClr val="accent2"/>
                </a:solidFill>
              </a:rPr>
              <a:t> ــ         ) 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64E7EDCA-2552-E047-85BF-1AB483941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367" y="2163774"/>
            <a:ext cx="94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( ــ ٣)</a:t>
            </a:r>
            <a:endParaRPr lang="en-US" altLang="ar-SA" sz="2400" b="1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2954A66-C562-4F4C-8628-0DAAA72B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354" y="4065599"/>
            <a:ext cx="4860925" cy="1116012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93259AF9-7338-F441-9130-798F3A693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0929" y="4400561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CF7FCBEE-DF19-6C43-BFF2-EB4A65C5C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529" y="1004899"/>
            <a:ext cx="7596188" cy="576262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300" b="1"/>
              <a:t>اكتب معادلة المستقيم المار الممثل في الشكل المجاور بصيغة الميل ونقطة .</a:t>
            </a:r>
            <a:endParaRPr lang="en-US" altLang="ar-SA" sz="2300" b="1"/>
          </a:p>
        </p:txBody>
      </p:sp>
      <p:grpSp>
        <p:nvGrpSpPr>
          <p:cNvPr id="20" name="Group 22">
            <a:extLst>
              <a:ext uri="{FF2B5EF4-FFF2-40B4-BE49-F238E27FC236}">
                <a16:creationId xmlns:a16="http://schemas.microsoft.com/office/drawing/2014/main" id="{D4B1AD03-C56A-1848-9561-E6E92EA4D380}"/>
              </a:ext>
            </a:extLst>
          </p:cNvPr>
          <p:cNvGrpSpPr>
            <a:grpSpLocks/>
          </p:cNvGrpSpPr>
          <p:nvPr/>
        </p:nvGrpSpPr>
        <p:grpSpPr bwMode="auto">
          <a:xfrm>
            <a:off x="8622929" y="2052649"/>
            <a:ext cx="615950" cy="733425"/>
            <a:chOff x="1769" y="1600"/>
            <a:chExt cx="251" cy="462"/>
          </a:xfrm>
        </p:grpSpPr>
        <p:sp>
          <p:nvSpPr>
            <p:cNvPr id="21" name="Text Box 87">
              <a:extLst>
                <a:ext uri="{FF2B5EF4-FFF2-40B4-BE49-F238E27FC236}">
                  <a16:creationId xmlns:a16="http://schemas.microsoft.com/office/drawing/2014/main" id="{3C60EDBD-636C-EE4C-A428-38A8847F4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" y="1600"/>
              <a:ext cx="2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ــ ٤</a:t>
              </a:r>
              <a:endParaRPr lang="en-US" altLang="ar-SA" sz="2400" b="1"/>
            </a:p>
          </p:txBody>
        </p:sp>
        <p:sp>
          <p:nvSpPr>
            <p:cNvPr id="22" name="Text Box 87">
              <a:extLst>
                <a:ext uri="{FF2B5EF4-FFF2-40B4-BE49-F238E27FC236}">
                  <a16:creationId xmlns:a16="http://schemas.microsoft.com/office/drawing/2014/main" id="{CF463246-99C2-2A4C-B723-5912EAA070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" y="1774"/>
              <a:ext cx="2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٣</a:t>
              </a:r>
              <a:endParaRPr lang="en-US" altLang="ar-SA" sz="2400" b="1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40CCAB02-2F5F-9744-83B9-F25A9F6656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2" y="1819"/>
              <a:ext cx="1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4" name="Text Box 87">
            <a:extLst>
              <a:ext uri="{FF2B5EF4-FFF2-40B4-BE49-F238E27FC236}">
                <a16:creationId xmlns:a16="http://schemas.microsoft.com/office/drawing/2014/main" id="{550D9E14-B5B7-9541-AC29-1868D9816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554" y="2139961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س</a:t>
            </a:r>
            <a:r>
              <a:rPr lang="ar-SA" altLang="ar-SA" sz="2800" b="1" baseline="-20000">
                <a:solidFill>
                  <a:srgbClr val="C00000"/>
                </a:solidFill>
              </a:rPr>
              <a:t>١</a:t>
            </a:r>
            <a:endParaRPr lang="en-US" altLang="ar-SA" sz="2800" b="1" baseline="-20000">
              <a:solidFill>
                <a:srgbClr val="C0000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5C37EC77-7371-D44D-B24F-DA850F53D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404" y="2122499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م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BCDE0109-3BE9-6B41-9F1D-44827DCF3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8879" y="2157424"/>
            <a:ext cx="93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٧</a:t>
            </a:r>
            <a:endParaRPr lang="en-US" altLang="ar-SA" sz="2400" b="1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C552E7E8-B202-E34A-B8D0-FCFEFB6C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679" y="2141549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ص</a:t>
            </a:r>
            <a:r>
              <a:rPr lang="ar-SA" altLang="ar-SA" sz="2800" b="1" baseline="-20000">
                <a:solidFill>
                  <a:srgbClr val="C00000"/>
                </a:solidFill>
              </a:rPr>
              <a:t>١</a:t>
            </a:r>
            <a:endParaRPr lang="en-US" altLang="ar-SA" sz="2800" b="1" baseline="-20000">
              <a:solidFill>
                <a:srgbClr val="C00000"/>
              </a:solidFill>
            </a:endParaRPr>
          </a:p>
        </p:txBody>
      </p:sp>
      <p:grpSp>
        <p:nvGrpSpPr>
          <p:cNvPr id="28" name="Group 94">
            <a:extLst>
              <a:ext uri="{FF2B5EF4-FFF2-40B4-BE49-F238E27FC236}">
                <a16:creationId xmlns:a16="http://schemas.microsoft.com/office/drawing/2014/main" id="{7CA9D978-10F7-5B44-8B5C-5BE7A20E1526}"/>
              </a:ext>
            </a:extLst>
          </p:cNvPr>
          <p:cNvGrpSpPr>
            <a:grpSpLocks/>
          </p:cNvGrpSpPr>
          <p:nvPr/>
        </p:nvGrpSpPr>
        <p:grpSpPr bwMode="auto">
          <a:xfrm>
            <a:off x="7187829" y="2863861"/>
            <a:ext cx="3563938" cy="733425"/>
            <a:chOff x="3402" y="1766"/>
            <a:chExt cx="2245" cy="462"/>
          </a:xfrm>
        </p:grpSpPr>
        <p:sp>
          <p:nvSpPr>
            <p:cNvPr id="29" name="Text Box 87">
              <a:extLst>
                <a:ext uri="{FF2B5EF4-FFF2-40B4-BE49-F238E27FC236}">
                  <a16:creationId xmlns:a16="http://schemas.microsoft.com/office/drawing/2014/main" id="{2CECA84B-7029-3444-B86D-B3171DB59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2" y="1841"/>
              <a:ext cx="22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ص</a:t>
              </a:r>
              <a:r>
                <a:rPr lang="ar-SA" altLang="ar-SA" sz="2400" b="1" dirty="0">
                  <a:solidFill>
                    <a:schemeClr val="accent2"/>
                  </a:solidFill>
                </a:rPr>
                <a:t> ــ  ٧ =        ( </a:t>
              </a:r>
              <a:r>
                <a:rPr lang="ar-SA" altLang="ar-SA" sz="2400" b="1" dirty="0" err="1">
                  <a:solidFill>
                    <a:srgbClr val="002060"/>
                  </a:solidFill>
                </a:rPr>
                <a:t>س</a:t>
              </a:r>
              <a:r>
                <a:rPr lang="ar-SA" altLang="ar-SA" sz="2400" b="1" dirty="0">
                  <a:solidFill>
                    <a:schemeClr val="accent2"/>
                  </a:solidFill>
                </a:rPr>
                <a:t> +  ٣  ) </a:t>
              </a:r>
              <a:endParaRPr lang="en-US" altLang="ar-SA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0" name="Group 41">
              <a:extLst>
                <a:ext uri="{FF2B5EF4-FFF2-40B4-BE49-F238E27FC236}">
                  <a16:creationId xmlns:a16="http://schemas.microsoft.com/office/drawing/2014/main" id="{5E0BEF60-24B9-A94F-8819-0EE8FBA80D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3" y="1766"/>
              <a:ext cx="430" cy="462"/>
              <a:chOff x="1769" y="1600"/>
              <a:chExt cx="251" cy="462"/>
            </a:xfrm>
          </p:grpSpPr>
          <p:sp>
            <p:nvSpPr>
              <p:cNvPr id="31" name="Text Box 87">
                <a:extLst>
                  <a:ext uri="{FF2B5EF4-FFF2-40B4-BE49-F238E27FC236}">
                    <a16:creationId xmlns:a16="http://schemas.microsoft.com/office/drawing/2014/main" id="{CDF09863-DD22-2540-99EC-5A8DE5538E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ــ ٤</a:t>
                </a:r>
                <a:endParaRPr lang="en-US" altLang="ar-SA" sz="2400" b="1"/>
              </a:p>
            </p:txBody>
          </p:sp>
          <p:sp>
            <p:nvSpPr>
              <p:cNvPr id="32" name="Text Box 87">
                <a:extLst>
                  <a:ext uri="{FF2B5EF4-FFF2-40B4-BE49-F238E27FC236}">
                    <a16:creationId xmlns:a16="http://schemas.microsoft.com/office/drawing/2014/main" id="{694176D9-D36A-904C-B379-1431A486CC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٣</a:t>
                </a:r>
                <a:endParaRPr lang="en-US" altLang="ar-SA" sz="2400" b="1"/>
              </a:p>
            </p:txBody>
          </p:sp>
          <p:sp>
            <p:nvSpPr>
              <p:cNvPr id="33" name="Line 44">
                <a:extLst>
                  <a:ext uri="{FF2B5EF4-FFF2-40B4-BE49-F238E27FC236}">
                    <a16:creationId xmlns:a16="http://schemas.microsoft.com/office/drawing/2014/main" id="{807058B7-DA54-464A-B50E-BF6FC9588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</p:grpSp>
      <p:pic>
        <p:nvPicPr>
          <p:cNvPr id="34" name="Picture 90">
            <a:extLst>
              <a:ext uri="{FF2B5EF4-FFF2-40B4-BE49-F238E27FC236}">
                <a16:creationId xmlns:a16="http://schemas.microsoft.com/office/drawing/2014/main" id="{EAAE0C1D-072E-3C4F-94EB-D47C12E4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04" y="2084399"/>
            <a:ext cx="338455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utoShape 91">
            <a:extLst>
              <a:ext uri="{FF2B5EF4-FFF2-40B4-BE49-F238E27FC236}">
                <a16:creationId xmlns:a16="http://schemas.microsoft.com/office/drawing/2014/main" id="{5E59E869-1A7C-BD40-A686-4BFE99EF8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517" y="1149361"/>
            <a:ext cx="755650" cy="576263"/>
          </a:xfrm>
          <a:prstGeom prst="wedgeRoundRectCallout">
            <a:avLst>
              <a:gd name="adj1" fmla="val 13866"/>
              <a:gd name="adj2" fmla="val 1982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ص</a:t>
            </a:r>
            <a:r>
              <a:rPr lang="ar-SA" altLang="ar-SA" sz="2800" b="1" baseline="-20000" dirty="0"/>
              <a:t>١</a:t>
            </a:r>
            <a:endParaRPr lang="en-US" altLang="ar-SA" sz="2800" b="1" baseline="-20000" dirty="0"/>
          </a:p>
        </p:txBody>
      </p:sp>
      <p:sp>
        <p:nvSpPr>
          <p:cNvPr id="36" name="AutoShape 92">
            <a:extLst>
              <a:ext uri="{FF2B5EF4-FFF2-40B4-BE49-F238E27FC236}">
                <a16:creationId xmlns:a16="http://schemas.microsoft.com/office/drawing/2014/main" id="{C425A210-E388-314C-B0B1-9FD2C26B9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54" y="3273436"/>
            <a:ext cx="755650" cy="576263"/>
          </a:xfrm>
          <a:prstGeom prst="wedgeRoundRectCallout">
            <a:avLst>
              <a:gd name="adj1" fmla="val 7981"/>
              <a:gd name="adj2" fmla="val -1345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س</a:t>
            </a:r>
            <a:r>
              <a:rPr lang="ar-SA" altLang="ar-SA" sz="2800" b="1" baseline="-20000"/>
              <a:t>١</a:t>
            </a:r>
            <a:endParaRPr lang="en-US" altLang="ar-SA" sz="2800" b="1" baseline="-20000"/>
          </a:p>
        </p:txBody>
      </p:sp>
      <p:grpSp>
        <p:nvGrpSpPr>
          <p:cNvPr id="37" name="Group 95">
            <a:extLst>
              <a:ext uri="{FF2B5EF4-FFF2-40B4-BE49-F238E27FC236}">
                <a16:creationId xmlns:a16="http://schemas.microsoft.com/office/drawing/2014/main" id="{9A58AD8C-0B6F-824A-BA4D-364BFC7C2CE3}"/>
              </a:ext>
            </a:extLst>
          </p:cNvPr>
          <p:cNvGrpSpPr>
            <a:grpSpLocks/>
          </p:cNvGrpSpPr>
          <p:nvPr/>
        </p:nvGrpSpPr>
        <p:grpSpPr bwMode="auto">
          <a:xfrm>
            <a:off x="5711454" y="4318011"/>
            <a:ext cx="3563938" cy="733425"/>
            <a:chOff x="3402" y="1766"/>
            <a:chExt cx="2245" cy="462"/>
          </a:xfrm>
        </p:grpSpPr>
        <p:sp>
          <p:nvSpPr>
            <p:cNvPr id="38" name="Text Box 87">
              <a:extLst>
                <a:ext uri="{FF2B5EF4-FFF2-40B4-BE49-F238E27FC236}">
                  <a16:creationId xmlns:a16="http://schemas.microsoft.com/office/drawing/2014/main" id="{67982BD2-98B4-2348-8FD3-5542D143A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2" y="1841"/>
              <a:ext cx="22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ص</a:t>
              </a:r>
              <a:r>
                <a:rPr lang="ar-SA" altLang="ar-SA" sz="2400" b="1" dirty="0">
                  <a:solidFill>
                    <a:schemeClr val="accent2"/>
                  </a:solidFill>
                </a:rPr>
                <a:t> ــ  ٧ =        ( </a:t>
              </a:r>
              <a:r>
                <a:rPr lang="ar-SA" altLang="ar-SA" sz="2400" b="1" dirty="0" err="1">
                  <a:solidFill>
                    <a:srgbClr val="002060"/>
                  </a:solidFill>
                </a:rPr>
                <a:t>س</a:t>
              </a:r>
              <a:r>
                <a:rPr lang="ar-SA" altLang="ar-SA" sz="2400" b="1" dirty="0">
                  <a:solidFill>
                    <a:schemeClr val="accent2"/>
                  </a:solidFill>
                </a:rPr>
                <a:t> +  ٣  ) </a:t>
              </a:r>
              <a:endParaRPr lang="en-US" altLang="ar-SA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9" name="Group 97">
              <a:extLst>
                <a:ext uri="{FF2B5EF4-FFF2-40B4-BE49-F238E27FC236}">
                  <a16:creationId xmlns:a16="http://schemas.microsoft.com/office/drawing/2014/main" id="{E663ED1E-7611-3E42-8AA9-5ADAC99C7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3" y="1766"/>
              <a:ext cx="430" cy="462"/>
              <a:chOff x="1769" y="1600"/>
              <a:chExt cx="251" cy="462"/>
            </a:xfrm>
          </p:grpSpPr>
          <p:sp>
            <p:nvSpPr>
              <p:cNvPr id="40" name="Text Box 87">
                <a:extLst>
                  <a:ext uri="{FF2B5EF4-FFF2-40B4-BE49-F238E27FC236}">
                    <a16:creationId xmlns:a16="http://schemas.microsoft.com/office/drawing/2014/main" id="{1FAF1B81-1CF0-8242-A2D0-B625389BED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600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ــ ٤</a:t>
                </a:r>
                <a:endParaRPr lang="en-US" altLang="ar-SA" sz="2400" b="1"/>
              </a:p>
            </p:txBody>
          </p:sp>
          <p:sp>
            <p:nvSpPr>
              <p:cNvPr id="41" name="Text Box 87">
                <a:extLst>
                  <a:ext uri="{FF2B5EF4-FFF2-40B4-BE49-F238E27FC236}">
                    <a16:creationId xmlns:a16="http://schemas.microsoft.com/office/drawing/2014/main" id="{AED22F87-DBC3-5040-9805-96CD63C68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9" y="1774"/>
                <a:ext cx="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/>
                  <a:t>٣</a:t>
                </a:r>
                <a:endParaRPr lang="en-US" altLang="ar-SA" sz="2400" b="1"/>
              </a:p>
            </p:txBody>
          </p:sp>
          <p:sp>
            <p:nvSpPr>
              <p:cNvPr id="42" name="Line 100">
                <a:extLst>
                  <a:ext uri="{FF2B5EF4-FFF2-40B4-BE49-F238E27FC236}">
                    <a16:creationId xmlns:a16="http://schemas.microsoft.com/office/drawing/2014/main" id="{2F81C552-70DD-7940-90D0-45B2C3A7DA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2" y="1819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43" name="AutoShape 101">
            <a:extLst>
              <a:ext uri="{FF2B5EF4-FFF2-40B4-BE49-F238E27FC236}">
                <a16:creationId xmlns:a16="http://schemas.microsoft.com/office/drawing/2014/main" id="{B354F497-20C8-DA43-9D7B-3F2CA87DF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204" y="1797061"/>
            <a:ext cx="755650" cy="576263"/>
          </a:xfrm>
          <a:prstGeom prst="wedgeRoundRectCallout">
            <a:avLst>
              <a:gd name="adj1" fmla="val 13866"/>
              <a:gd name="adj2" fmla="val 1982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م</a:t>
            </a:r>
            <a:endParaRPr lang="en-US" altLang="ar-SA" sz="2800" b="1" baseline="-20000" dirty="0"/>
          </a:p>
        </p:txBody>
      </p:sp>
      <p:sp>
        <p:nvSpPr>
          <p:cNvPr id="44" name="مربع نص 31">
            <a:extLst>
              <a:ext uri="{FF2B5EF4-FFF2-40B4-BE49-F238E27FC236}">
                <a16:creationId xmlns:a16="http://schemas.microsoft.com/office/drawing/2014/main" id="{216E5FFF-6A5A-C443-B3D0-4D3D8D7ED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4578" y="1597830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٢٢صـ ١١١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D94A62A-36C8-1646-AEFF-CCC856A4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7479" y="621506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54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 animBg="1"/>
      <p:bldP spid="18" grpId="0"/>
      <p:bldP spid="19" grpId="0" animBg="1"/>
      <p:bldP spid="24" grpId="0"/>
      <p:bldP spid="24" grpId="1"/>
      <p:bldP spid="25" grpId="0"/>
      <p:bldP spid="25" grpId="1"/>
      <p:bldP spid="26" grpId="0"/>
      <p:bldP spid="27" grpId="0"/>
      <p:bldP spid="27" grpId="1"/>
      <p:bldP spid="35" grpId="0" animBg="1"/>
      <p:bldP spid="36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10095169" y="1663644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D2D18536-4B06-D74A-B346-05E7A9154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873" y="3742131"/>
            <a:ext cx="432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ما ميل المعادلة ص = ١٥٦ س + ٥٥ ؟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78196A32-0FD6-E243-8FDC-9EAE6DC4C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423" y="4637481"/>
            <a:ext cx="334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اكتب نقطة تقع على المستقيم ؟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8358547C-CFA1-7A42-91F7-ED1A73FFD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723" y="5569344"/>
            <a:ext cx="3997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اكتب معادلة المستقيم بدلالة الميل والنقطتين ( ٠ ، ٥٥ ) ، ( س ، ص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9D93F404-7676-9248-A41D-C5457145B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661" y="3742131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١٥٦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002DF232-8978-0C49-B86A-EE96CFF33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5486" y="4642244"/>
            <a:ext cx="151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٠ ، ٥٥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pic>
        <p:nvPicPr>
          <p:cNvPr id="20" name="Picture 88">
            <a:extLst>
              <a:ext uri="{FF2B5EF4-FFF2-40B4-BE49-F238E27FC236}">
                <a16:creationId xmlns:a16="http://schemas.microsoft.com/office/drawing/2014/main" id="{6C7B846E-A07C-0547-BB59-EA2115B8E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48" y="598881"/>
            <a:ext cx="560546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9">
            <a:extLst>
              <a:ext uri="{FF2B5EF4-FFF2-40B4-BE49-F238E27FC236}">
                <a16:creationId xmlns:a16="http://schemas.microsoft.com/office/drawing/2014/main" id="{21CA7EC1-09FE-BA4A-A48B-AC44D240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11" y="979880"/>
            <a:ext cx="2628900" cy="228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95">
            <a:extLst>
              <a:ext uri="{FF2B5EF4-FFF2-40B4-BE49-F238E27FC236}">
                <a16:creationId xmlns:a16="http://schemas.microsoft.com/office/drawing/2014/main" id="{BACC859C-EB65-A14A-993E-379E57F29C9E}"/>
              </a:ext>
            </a:extLst>
          </p:cNvPr>
          <p:cNvGrpSpPr>
            <a:grpSpLocks/>
          </p:cNvGrpSpPr>
          <p:nvPr/>
        </p:nvGrpSpPr>
        <p:grpSpPr bwMode="auto">
          <a:xfrm>
            <a:off x="4380448" y="5562994"/>
            <a:ext cx="1830388" cy="831850"/>
            <a:chOff x="934" y="2510"/>
            <a:chExt cx="994" cy="52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4726C246-3501-FE41-BD73-A7B3C7CB3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2" y="2614"/>
              <a:ext cx="3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 =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24" name="Group 90">
              <a:extLst>
                <a:ext uri="{FF2B5EF4-FFF2-40B4-BE49-F238E27FC236}">
                  <a16:creationId xmlns:a16="http://schemas.microsoft.com/office/drawing/2014/main" id="{F8508124-C93B-E24E-9A96-2A6CDEF0C4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" y="2510"/>
              <a:ext cx="682" cy="524"/>
              <a:chOff x="2381" y="2727"/>
              <a:chExt cx="1226" cy="524"/>
            </a:xfrm>
          </p:grpSpPr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D91FC2BC-2268-9942-AC27-082342942D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rgbClr val="00B050"/>
                    </a:solidFill>
                  </a:rPr>
                  <a:t>ص ــ ٥٥</a:t>
                </a:r>
                <a:endParaRPr lang="en-US" altLang="ar-SA" sz="24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6" name="Text Box 87">
                <a:extLst>
                  <a:ext uri="{FF2B5EF4-FFF2-40B4-BE49-F238E27FC236}">
                    <a16:creationId xmlns:a16="http://schemas.microsoft.com/office/drawing/2014/main" id="{2BD0EC88-454A-FD45-9A84-0966A7DB9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 err="1">
                    <a:solidFill>
                      <a:srgbClr val="00B050"/>
                    </a:solidFill>
                  </a:rPr>
                  <a:t>س</a:t>
                </a:r>
                <a:r>
                  <a:rPr lang="ar-SA" altLang="ar-SA" sz="2400" b="1" dirty="0">
                    <a:solidFill>
                      <a:srgbClr val="00B050"/>
                    </a:solidFill>
                  </a:rPr>
                  <a:t> ــ ٠</a:t>
                </a:r>
                <a:endParaRPr lang="en-US" altLang="ar-SA" sz="24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7" name="Line 93">
                <a:extLst>
                  <a:ext uri="{FF2B5EF4-FFF2-40B4-BE49-F238E27FC236}">
                    <a16:creationId xmlns:a16="http://schemas.microsoft.com/office/drawing/2014/main" id="{6CD3A19B-C73F-B84C-B91F-9E36523208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8" name="Group 96">
            <a:extLst>
              <a:ext uri="{FF2B5EF4-FFF2-40B4-BE49-F238E27FC236}">
                <a16:creationId xmlns:a16="http://schemas.microsoft.com/office/drawing/2014/main" id="{81112559-5B3F-8F46-987C-1201FB8168AC}"/>
              </a:ext>
            </a:extLst>
          </p:cNvPr>
          <p:cNvGrpSpPr>
            <a:grpSpLocks/>
          </p:cNvGrpSpPr>
          <p:nvPr/>
        </p:nvGrpSpPr>
        <p:grpSpPr bwMode="auto">
          <a:xfrm>
            <a:off x="1464211" y="5562994"/>
            <a:ext cx="2052637" cy="831850"/>
            <a:chOff x="725" y="3362"/>
            <a:chExt cx="1293" cy="524"/>
          </a:xfrm>
        </p:grpSpPr>
        <p:grpSp>
          <p:nvGrpSpPr>
            <p:cNvPr id="29" name="Group 80">
              <a:extLst>
                <a:ext uri="{FF2B5EF4-FFF2-40B4-BE49-F238E27FC236}">
                  <a16:creationId xmlns:a16="http://schemas.microsoft.com/office/drawing/2014/main" id="{151A0D7A-1B3B-C84E-A2F0-9DE20FE908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" y="3362"/>
              <a:ext cx="728" cy="524"/>
              <a:chOff x="2381" y="2727"/>
              <a:chExt cx="1226" cy="524"/>
            </a:xfrm>
          </p:grpSpPr>
          <p:sp>
            <p:nvSpPr>
              <p:cNvPr id="31" name="Text Box 87">
                <a:extLst>
                  <a:ext uri="{FF2B5EF4-FFF2-40B4-BE49-F238E27FC236}">
                    <a16:creationId xmlns:a16="http://schemas.microsoft.com/office/drawing/2014/main" id="{E5DF6061-7E85-F246-B065-C638767A7E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rgbClr val="00B050"/>
                    </a:solidFill>
                  </a:rPr>
                  <a:t>ص ــ ٥٥</a:t>
                </a:r>
                <a:endParaRPr lang="en-US" altLang="ar-SA" sz="24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2" name="Text Box 87">
                <a:extLst>
                  <a:ext uri="{FF2B5EF4-FFF2-40B4-BE49-F238E27FC236}">
                    <a16:creationId xmlns:a16="http://schemas.microsoft.com/office/drawing/2014/main" id="{0F54DDF2-6B46-9A44-B0F6-57DB22AE36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 err="1">
                    <a:solidFill>
                      <a:srgbClr val="00B050"/>
                    </a:solidFill>
                  </a:rPr>
                  <a:t>س</a:t>
                </a:r>
                <a:r>
                  <a:rPr lang="ar-SA" altLang="ar-SA" sz="2400" b="1" dirty="0">
                    <a:solidFill>
                      <a:srgbClr val="00B050"/>
                    </a:solidFill>
                  </a:rPr>
                  <a:t> ــ ٠</a:t>
                </a:r>
                <a:endParaRPr lang="en-US" altLang="ar-SA" sz="24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3" name="Line 79">
                <a:extLst>
                  <a:ext uri="{FF2B5EF4-FFF2-40B4-BE49-F238E27FC236}">
                    <a16:creationId xmlns:a16="http://schemas.microsoft.com/office/drawing/2014/main" id="{51DBD490-B25D-BF45-B652-CCD8FDF3D0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0" name="Text Box 87">
              <a:extLst>
                <a:ext uri="{FF2B5EF4-FFF2-40B4-BE49-F238E27FC236}">
                  <a16:creationId xmlns:a16="http://schemas.microsoft.com/office/drawing/2014/main" id="{36BC9587-E61C-BE47-9079-43A6A8DFA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4" y="3462"/>
              <a:ext cx="6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١٥٦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=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4" name="AutoShape 97">
            <a:extLst>
              <a:ext uri="{FF2B5EF4-FFF2-40B4-BE49-F238E27FC236}">
                <a16:creationId xmlns:a16="http://schemas.microsoft.com/office/drawing/2014/main" id="{0154425E-ED22-F347-9EC3-0D8D8E22FFF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24798" y="5778894"/>
            <a:ext cx="684213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>
              <a:solidFill>
                <a:srgbClr val="002060"/>
              </a:solidFill>
            </a:endParaRPr>
          </a:p>
        </p:txBody>
      </p:sp>
      <p:grpSp>
        <p:nvGrpSpPr>
          <p:cNvPr id="35" name="Group 104">
            <a:extLst>
              <a:ext uri="{FF2B5EF4-FFF2-40B4-BE49-F238E27FC236}">
                <a16:creationId xmlns:a16="http://schemas.microsoft.com/office/drawing/2014/main" id="{FBD794ED-DCA8-224D-A9D5-E88A48F92C11}"/>
              </a:ext>
            </a:extLst>
          </p:cNvPr>
          <p:cNvGrpSpPr>
            <a:grpSpLocks/>
          </p:cNvGrpSpPr>
          <p:nvPr/>
        </p:nvGrpSpPr>
        <p:grpSpPr bwMode="auto">
          <a:xfrm>
            <a:off x="1608673" y="3299219"/>
            <a:ext cx="2411413" cy="1727200"/>
            <a:chOff x="272" y="2115"/>
            <a:chExt cx="1519" cy="1088"/>
          </a:xfrm>
        </p:grpSpPr>
        <p:grpSp>
          <p:nvGrpSpPr>
            <p:cNvPr id="36" name="Group 101">
              <a:extLst>
                <a:ext uri="{FF2B5EF4-FFF2-40B4-BE49-F238E27FC236}">
                  <a16:creationId xmlns:a16="http://schemas.microsoft.com/office/drawing/2014/main" id="{1AA912C6-AE2F-7F4B-85CA-D7E33C052C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" y="2115"/>
              <a:ext cx="1519" cy="1088"/>
              <a:chOff x="272" y="2115"/>
              <a:chExt cx="1519" cy="1088"/>
            </a:xfrm>
          </p:grpSpPr>
          <p:sp>
            <p:nvSpPr>
              <p:cNvPr id="38" name="Line 98">
                <a:extLst>
                  <a:ext uri="{FF2B5EF4-FFF2-40B4-BE49-F238E27FC236}">
                    <a16:creationId xmlns:a16="http://schemas.microsoft.com/office/drawing/2014/main" id="{5243067A-85FD-7B4C-A97A-C7DEC0AEC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0" y="3203"/>
                <a:ext cx="1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Line 99">
                <a:extLst>
                  <a:ext uri="{FF2B5EF4-FFF2-40B4-BE49-F238E27FC236}">
                    <a16:creationId xmlns:a16="http://schemas.microsoft.com/office/drawing/2014/main" id="{ED1E6F72-AD13-D34E-AD92-045117E06E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0" y="2115"/>
                <a:ext cx="0" cy="10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Line 100">
                <a:extLst>
                  <a:ext uri="{FF2B5EF4-FFF2-40B4-BE49-F238E27FC236}">
                    <a16:creationId xmlns:a16="http://schemas.microsoft.com/office/drawing/2014/main" id="{09BDE550-DC9E-BB42-92F8-19AA42DB46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" y="2296"/>
                <a:ext cx="1179" cy="56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7" name="Text Box 87">
              <a:extLst>
                <a:ext uri="{FF2B5EF4-FFF2-40B4-BE49-F238E27FC236}">
                  <a16:creationId xmlns:a16="http://schemas.microsoft.com/office/drawing/2014/main" id="{C08E1C39-C8FC-B04F-AB8F-86851E7884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" y="2496"/>
              <a:ext cx="99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( ٠ ، ٥٥ ) </a:t>
              </a:r>
              <a:r>
                <a:rPr lang="en-US" altLang="ar-SA" sz="2800" b="1">
                  <a:solidFill>
                    <a:srgbClr val="002060"/>
                  </a:solidFill>
                </a:rPr>
                <a:t>•</a:t>
              </a:r>
            </a:p>
          </p:txBody>
        </p:sp>
      </p:grpSp>
      <p:sp>
        <p:nvSpPr>
          <p:cNvPr id="41" name="Rectangle 105">
            <a:extLst>
              <a:ext uri="{FF2B5EF4-FFF2-40B4-BE49-F238E27FC236}">
                <a16:creationId xmlns:a16="http://schemas.microsoft.com/office/drawing/2014/main" id="{98D1B19F-DBAA-824B-A2B2-B499969FF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5248" y="3731019"/>
            <a:ext cx="576263" cy="431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43B459F-04BB-4F49-B443-D1E4C9DA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1236" y="559886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325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FFF358F6-86C9-8343-B725-2B1B1ECD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925" y="2739998"/>
            <a:ext cx="649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C00000"/>
                </a:solidFill>
              </a:rPr>
              <a:t>م</a:t>
            </a:r>
            <a:r>
              <a:rPr lang="ar-SA" altLang="ar-SA" sz="2400" b="1" dirty="0">
                <a:solidFill>
                  <a:srgbClr val="002060"/>
                </a:solidFill>
              </a:rPr>
              <a:t>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94C832D2-53C5-2646-9BE9-140E194D3228}"/>
              </a:ext>
            </a:extLst>
          </p:cNvPr>
          <p:cNvGrpSpPr>
            <a:grpSpLocks/>
          </p:cNvGrpSpPr>
          <p:nvPr/>
        </p:nvGrpSpPr>
        <p:grpSpPr bwMode="auto">
          <a:xfrm>
            <a:off x="8280400" y="2598710"/>
            <a:ext cx="1054100" cy="831850"/>
            <a:chOff x="2381" y="2727"/>
            <a:chExt cx="1226" cy="524"/>
          </a:xfrm>
        </p:grpSpPr>
        <p:sp>
          <p:nvSpPr>
            <p:cNvPr id="16" name="Text Box 87">
              <a:extLst>
                <a:ext uri="{FF2B5EF4-FFF2-40B4-BE49-F238E27FC236}">
                  <a16:creationId xmlns:a16="http://schemas.microsoft.com/office/drawing/2014/main" id="{EF266906-A7FB-6B44-81DC-A2DC8AC76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٧ ــ  ١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17" name="Text Box 87">
              <a:extLst>
                <a:ext uri="{FF2B5EF4-FFF2-40B4-BE49-F238E27FC236}">
                  <a16:creationId xmlns:a16="http://schemas.microsoft.com/office/drawing/2014/main" id="{C0608983-9C56-B346-A6FA-CC87E61F5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٣ ــ ٤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18" name="Line 12">
              <a:extLst>
                <a:ext uri="{FF2B5EF4-FFF2-40B4-BE49-F238E27FC236}">
                  <a16:creationId xmlns:a16="http://schemas.microsoft.com/office/drawing/2014/main" id="{AB8518AC-2904-4A4E-809D-E9984C3496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19" name="Rectangle 15">
            <a:extLst>
              <a:ext uri="{FF2B5EF4-FFF2-40B4-BE49-F238E27FC236}">
                <a16:creationId xmlns:a16="http://schemas.microsoft.com/office/drawing/2014/main" id="{D8BD9952-3639-2C44-A783-00EB65E7A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455835"/>
            <a:ext cx="3240088" cy="330993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C4394026-EBCC-9B4D-AACA-855436142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527273"/>
            <a:ext cx="176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٤ ، ١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E73CCEC4-A013-4E48-8E76-9FC80FE0D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184498"/>
            <a:ext cx="324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ص</a:t>
            </a:r>
            <a:r>
              <a:rPr lang="ar-SA" altLang="ar-SA" sz="2800" b="1" baseline="-25000" dirty="0">
                <a:solidFill>
                  <a:srgbClr val="00206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 = </a:t>
            </a:r>
            <a:r>
              <a:rPr lang="ar-SA" altLang="ar-SA" sz="2400" b="1" dirty="0" err="1">
                <a:solidFill>
                  <a:srgbClr val="002060"/>
                </a:solidFill>
              </a:rPr>
              <a:t>م</a:t>
            </a:r>
            <a:r>
              <a:rPr lang="ar-SA" altLang="ar-SA" sz="2400" b="1" dirty="0">
                <a:solidFill>
                  <a:srgbClr val="002060"/>
                </a:solidFill>
              </a:rPr>
              <a:t>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س</a:t>
            </a:r>
            <a:r>
              <a:rPr lang="ar-SA" altLang="ar-SA" sz="2800" b="1" baseline="-25000" dirty="0">
                <a:solidFill>
                  <a:srgbClr val="00206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530C3E03-A7E8-B448-A454-EFD6B8051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350" y="386871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=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EE365DC-1722-2E4C-B310-78D0335D73F8}"/>
              </a:ext>
            </a:extLst>
          </p:cNvPr>
          <p:cNvGrpSpPr>
            <a:grpSpLocks/>
          </p:cNvGrpSpPr>
          <p:nvPr/>
        </p:nvGrpSpPr>
        <p:grpSpPr bwMode="auto">
          <a:xfrm>
            <a:off x="8712200" y="3714723"/>
            <a:ext cx="577850" cy="831850"/>
            <a:chOff x="2381" y="2727"/>
            <a:chExt cx="1226" cy="524"/>
          </a:xfrm>
        </p:grpSpPr>
        <p:sp>
          <p:nvSpPr>
            <p:cNvPr id="24" name="Text Box 87">
              <a:extLst>
                <a:ext uri="{FF2B5EF4-FFF2-40B4-BE49-F238E27FC236}">
                  <a16:creationId xmlns:a16="http://schemas.microsoft.com/office/drawing/2014/main" id="{2CC75D63-5223-4546-BFC3-B38295A95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27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٦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63E4C781-3ED4-D248-B463-E67899A9D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963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ــ ٧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6" name="Line 26">
              <a:extLst>
                <a:ext uri="{FF2B5EF4-FFF2-40B4-BE49-F238E27FC236}">
                  <a16:creationId xmlns:a16="http://schemas.microsoft.com/office/drawing/2014/main" id="{82D63BBC-BF35-E14F-8A2D-B8A542B5DD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0" y="2976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7" name="Rectangle 29">
            <a:extLst>
              <a:ext uri="{FF2B5EF4-FFF2-40B4-BE49-F238E27FC236}">
                <a16:creationId xmlns:a16="http://schemas.microsoft.com/office/drawing/2014/main" id="{607CE621-B6C7-C941-BDE4-16928ABE6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3352773"/>
            <a:ext cx="3240088" cy="2413000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F5449571-8C4B-FE48-9BC4-57E70DD20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8" y="3424210"/>
            <a:ext cx="176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ــ ٣، ٧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B448340B-5E6C-B448-BFE5-0FB5CBAB2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4081435"/>
            <a:ext cx="324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ص</a:t>
            </a:r>
            <a:r>
              <a:rPr lang="ar-SA" altLang="ar-SA" sz="2400" b="1" dirty="0">
                <a:solidFill>
                  <a:srgbClr val="002060"/>
                </a:solidFill>
              </a:rPr>
              <a:t> ــ ص</a:t>
            </a:r>
            <a:r>
              <a:rPr lang="ar-SA" altLang="ar-SA" sz="2800" b="1" baseline="-25000" dirty="0">
                <a:solidFill>
                  <a:srgbClr val="00206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 = </a:t>
            </a:r>
            <a:r>
              <a:rPr lang="ar-SA" altLang="ar-SA" sz="2400" b="1" dirty="0" err="1">
                <a:solidFill>
                  <a:srgbClr val="002060"/>
                </a:solidFill>
              </a:rPr>
              <a:t>م</a:t>
            </a:r>
            <a:r>
              <a:rPr lang="ar-SA" altLang="ar-SA" sz="2400" b="1" dirty="0">
                <a:solidFill>
                  <a:srgbClr val="002060"/>
                </a:solidFill>
              </a:rPr>
              <a:t> ( </a:t>
            </a:r>
            <a:r>
              <a:rPr lang="ar-SA" altLang="ar-SA" sz="2400" b="1" dirty="0" err="1">
                <a:solidFill>
                  <a:srgbClr val="C0000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س</a:t>
            </a:r>
            <a:r>
              <a:rPr lang="ar-SA" altLang="ar-SA" sz="2800" b="1" baseline="-25000" dirty="0">
                <a:solidFill>
                  <a:srgbClr val="002060"/>
                </a:solidFill>
              </a:rPr>
              <a:t>1</a:t>
            </a:r>
            <a:r>
              <a:rPr lang="ar-SA" altLang="ar-SA" sz="2400" b="1" dirty="0">
                <a:solidFill>
                  <a:srgbClr val="002060"/>
                </a:solidFill>
              </a:rPr>
              <a:t>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3A9F7349-4714-7246-9EFC-7F898C86B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38" y="5878088"/>
            <a:ext cx="396875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أو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pic>
        <p:nvPicPr>
          <p:cNvPr id="31" name="Picture 44">
            <a:extLst>
              <a:ext uri="{FF2B5EF4-FFF2-40B4-BE49-F238E27FC236}">
                <a16:creationId xmlns:a16="http://schemas.microsoft.com/office/drawing/2014/main" id="{F7EB1A4F-88B4-9040-8729-B4837DEB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36648"/>
            <a:ext cx="4202113" cy="684212"/>
          </a:xfrm>
          <a:prstGeom prst="rect">
            <a:avLst/>
          </a:prstGeom>
          <a:solidFill>
            <a:srgbClr val="FEE2F5"/>
          </a:solidFill>
          <a:ln>
            <a:noFill/>
          </a:ln>
        </p:spPr>
      </p:pic>
      <p:grpSp>
        <p:nvGrpSpPr>
          <p:cNvPr id="32" name="Group 46">
            <a:extLst>
              <a:ext uri="{FF2B5EF4-FFF2-40B4-BE49-F238E27FC236}">
                <a16:creationId xmlns:a16="http://schemas.microsoft.com/office/drawing/2014/main" id="{F193C173-4935-F04F-9B91-9EBD4775AF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6000" y="868335"/>
            <a:ext cx="3757613" cy="334963"/>
            <a:chOff x="3228" y="572"/>
            <a:chExt cx="2367" cy="211"/>
          </a:xfrm>
          <a:solidFill>
            <a:srgbClr val="FEE2F5"/>
          </a:solidFill>
        </p:grpSpPr>
        <p:sp>
          <p:nvSpPr>
            <p:cNvPr id="33" name="AutoShape 45">
              <a:extLst>
                <a:ext uri="{FF2B5EF4-FFF2-40B4-BE49-F238E27FC236}">
                  <a16:creationId xmlns:a16="http://schemas.microsoft.com/office/drawing/2014/main" id="{230C351F-1E3C-094F-A713-DF00151F562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28" y="572"/>
              <a:ext cx="2367" cy="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pic>
          <p:nvPicPr>
            <p:cNvPr id="34" name="Picture 47">
              <a:extLst>
                <a:ext uri="{FF2B5EF4-FFF2-40B4-BE49-F238E27FC236}">
                  <a16:creationId xmlns:a16="http://schemas.microsoft.com/office/drawing/2014/main" id="{3E00A02F-A200-5045-8F6C-6F234D3B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" y="572"/>
              <a:ext cx="2376" cy="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51">
            <a:extLst>
              <a:ext uri="{FF2B5EF4-FFF2-40B4-BE49-F238E27FC236}">
                <a16:creationId xmlns:a16="http://schemas.microsoft.com/office/drawing/2014/main" id="{A4F4E602-E122-394B-A7D3-141F5EDF65CA}"/>
              </a:ext>
            </a:extLst>
          </p:cNvPr>
          <p:cNvGrpSpPr>
            <a:grpSpLocks/>
          </p:cNvGrpSpPr>
          <p:nvPr/>
        </p:nvGrpSpPr>
        <p:grpSpPr bwMode="auto">
          <a:xfrm>
            <a:off x="1906588" y="365098"/>
            <a:ext cx="2700337" cy="2628900"/>
            <a:chOff x="544" y="255"/>
            <a:chExt cx="1701" cy="1656"/>
          </a:xfrm>
        </p:grpSpPr>
        <p:pic>
          <p:nvPicPr>
            <p:cNvPr id="36" name="Picture 48">
              <a:extLst>
                <a:ext uri="{FF2B5EF4-FFF2-40B4-BE49-F238E27FC236}">
                  <a16:creationId xmlns:a16="http://schemas.microsoft.com/office/drawing/2014/main" id="{35067C6A-5034-E14C-84D5-2458B002E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255"/>
              <a:ext cx="1701" cy="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Line 49">
              <a:extLst>
                <a:ext uri="{FF2B5EF4-FFF2-40B4-BE49-F238E27FC236}">
                  <a16:creationId xmlns:a16="http://schemas.microsoft.com/office/drawing/2014/main" id="{8DF1E86A-6314-3C49-B39D-ED60585B4B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287"/>
              <a:ext cx="0" cy="156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50">
              <a:extLst>
                <a:ext uri="{FF2B5EF4-FFF2-40B4-BE49-F238E27FC236}">
                  <a16:creationId xmlns:a16="http://schemas.microsoft.com/office/drawing/2014/main" id="{DC792855-C7F6-664E-B39C-376323F92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9" y="1715"/>
              <a:ext cx="161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39" name="Text Box 87">
            <a:extLst>
              <a:ext uri="{FF2B5EF4-FFF2-40B4-BE49-F238E27FC236}">
                <a16:creationId xmlns:a16="http://schemas.microsoft.com/office/drawing/2014/main" id="{9FE3F3D8-0B36-E148-9E80-7798B2A49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525685"/>
            <a:ext cx="1258887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٤ ، ١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EAD85D65-CBE1-8F43-9992-6746E4D17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1012798"/>
            <a:ext cx="1438275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( ــ ٣ ، ٧ )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grpSp>
        <p:nvGrpSpPr>
          <p:cNvPr id="41" name="Group 56">
            <a:extLst>
              <a:ext uri="{FF2B5EF4-FFF2-40B4-BE49-F238E27FC236}">
                <a16:creationId xmlns:a16="http://schemas.microsoft.com/office/drawing/2014/main" id="{90FECC2A-0ACF-6A42-9983-A53BE373CB89}"/>
              </a:ext>
            </a:extLst>
          </p:cNvPr>
          <p:cNvGrpSpPr>
            <a:grpSpLocks/>
          </p:cNvGrpSpPr>
          <p:nvPr/>
        </p:nvGrpSpPr>
        <p:grpSpPr bwMode="auto">
          <a:xfrm>
            <a:off x="4729163" y="3929035"/>
            <a:ext cx="3033712" cy="831850"/>
            <a:chOff x="2367" y="2500"/>
            <a:chExt cx="1911" cy="524"/>
          </a:xfrm>
        </p:grpSpPr>
        <p:sp>
          <p:nvSpPr>
            <p:cNvPr id="42" name="Text Box 87">
              <a:extLst>
                <a:ext uri="{FF2B5EF4-FFF2-40B4-BE49-F238E27FC236}">
                  <a16:creationId xmlns:a16="http://schemas.microsoft.com/office/drawing/2014/main" id="{6B58DB11-642A-5C4F-8300-4BC53E18B4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" y="2598"/>
              <a:ext cx="191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ص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ــ ١ =       ( </a:t>
              </a:r>
              <a:r>
                <a:rPr lang="ar-SA" altLang="ar-SA" sz="2400" b="1" dirty="0" err="1">
                  <a:solidFill>
                    <a:srgbClr val="C0000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ــ ٤ )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43" name="Group 52">
              <a:extLst>
                <a:ext uri="{FF2B5EF4-FFF2-40B4-BE49-F238E27FC236}">
                  <a16:creationId xmlns:a16="http://schemas.microsoft.com/office/drawing/2014/main" id="{7F538BD6-6FED-404B-B7FD-04B771582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" y="2500"/>
              <a:ext cx="364" cy="524"/>
              <a:chOff x="2381" y="2727"/>
              <a:chExt cx="1226" cy="524"/>
            </a:xfrm>
          </p:grpSpPr>
          <p:sp>
            <p:nvSpPr>
              <p:cNvPr id="44" name="Text Box 87">
                <a:extLst>
                  <a:ext uri="{FF2B5EF4-FFF2-40B4-BE49-F238E27FC236}">
                    <a16:creationId xmlns:a16="http://schemas.microsoft.com/office/drawing/2014/main" id="{307C84CB-B7E2-6C45-A745-9AA27E534A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٦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Text Box 87">
                <a:extLst>
                  <a:ext uri="{FF2B5EF4-FFF2-40B4-BE49-F238E27FC236}">
                    <a16:creationId xmlns:a16="http://schemas.microsoft.com/office/drawing/2014/main" id="{5BD34107-3E08-2A43-AA16-547EA8C24C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 ٧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Line 55">
                <a:extLst>
                  <a:ext uri="{FF2B5EF4-FFF2-40B4-BE49-F238E27FC236}">
                    <a16:creationId xmlns:a16="http://schemas.microsoft.com/office/drawing/2014/main" id="{59E06A9A-D758-1340-A811-71BCB95B4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7" name="Group 57">
            <a:extLst>
              <a:ext uri="{FF2B5EF4-FFF2-40B4-BE49-F238E27FC236}">
                <a16:creationId xmlns:a16="http://schemas.microsoft.com/office/drawing/2014/main" id="{41A9E548-D233-C34A-8530-E443C1DE75B4}"/>
              </a:ext>
            </a:extLst>
          </p:cNvPr>
          <p:cNvGrpSpPr>
            <a:grpSpLocks/>
          </p:cNvGrpSpPr>
          <p:nvPr/>
        </p:nvGrpSpPr>
        <p:grpSpPr bwMode="auto">
          <a:xfrm>
            <a:off x="5651500" y="5711400"/>
            <a:ext cx="3033713" cy="831850"/>
            <a:chOff x="2367" y="2500"/>
            <a:chExt cx="1911" cy="524"/>
          </a:xfrm>
        </p:grpSpPr>
        <p:sp>
          <p:nvSpPr>
            <p:cNvPr id="48" name="Text Box 87">
              <a:extLst>
                <a:ext uri="{FF2B5EF4-FFF2-40B4-BE49-F238E27FC236}">
                  <a16:creationId xmlns:a16="http://schemas.microsoft.com/office/drawing/2014/main" id="{CAB7D4D1-CD11-F042-96A8-5B2E5543B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" y="2598"/>
              <a:ext cx="1911" cy="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ص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ــ ١ =       ( </a:t>
              </a:r>
              <a:r>
                <a:rPr lang="ar-SA" altLang="ar-SA" sz="2400" b="1" dirty="0" err="1">
                  <a:solidFill>
                    <a:srgbClr val="C0000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ــ ٤ )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49" name="Group 59">
              <a:extLst>
                <a:ext uri="{FF2B5EF4-FFF2-40B4-BE49-F238E27FC236}">
                  <a16:creationId xmlns:a16="http://schemas.microsoft.com/office/drawing/2014/main" id="{21A191F6-6F79-0046-A1A0-4D41721AA3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" y="2500"/>
              <a:ext cx="364" cy="524"/>
              <a:chOff x="2381" y="2727"/>
              <a:chExt cx="1226" cy="524"/>
            </a:xfrm>
          </p:grpSpPr>
          <p:sp>
            <p:nvSpPr>
              <p:cNvPr id="50" name="Text Box 87">
                <a:extLst>
                  <a:ext uri="{FF2B5EF4-FFF2-40B4-BE49-F238E27FC236}">
                    <a16:creationId xmlns:a16="http://schemas.microsoft.com/office/drawing/2014/main" id="{2F4A6F24-A13C-8044-AE72-DFB1064AA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٦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51" name="Text Box 87">
                <a:extLst>
                  <a:ext uri="{FF2B5EF4-FFF2-40B4-BE49-F238E27FC236}">
                    <a16:creationId xmlns:a16="http://schemas.microsoft.com/office/drawing/2014/main" id="{2E56AE31-9A3F-E14A-81C6-4A624DE01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 ٧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52" name="Line 62">
                <a:extLst>
                  <a:ext uri="{FF2B5EF4-FFF2-40B4-BE49-F238E27FC236}">
                    <a16:creationId xmlns:a16="http://schemas.microsoft.com/office/drawing/2014/main" id="{C5266334-3C0B-A247-82B7-262277B93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3" name="Group 67">
            <a:extLst>
              <a:ext uri="{FF2B5EF4-FFF2-40B4-BE49-F238E27FC236}">
                <a16:creationId xmlns:a16="http://schemas.microsoft.com/office/drawing/2014/main" id="{29F8C40B-19F1-1649-A57D-C9809E11FD4F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4808510"/>
            <a:ext cx="3240088" cy="831850"/>
            <a:chOff x="0" y="3054"/>
            <a:chExt cx="2041" cy="524"/>
          </a:xfrm>
        </p:grpSpPr>
        <p:sp>
          <p:nvSpPr>
            <p:cNvPr id="54" name="Text Box 87">
              <a:extLst>
                <a:ext uri="{FF2B5EF4-FFF2-40B4-BE49-F238E27FC236}">
                  <a16:creationId xmlns:a16="http://schemas.microsoft.com/office/drawing/2014/main" id="{C6D481F8-24BE-D649-A7F6-E48A5B202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63"/>
              <a:ext cx="20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ص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ــ ٧ =        ( </a:t>
              </a:r>
              <a:r>
                <a:rPr lang="ar-SA" altLang="ar-SA" sz="2400" b="1" dirty="0" err="1">
                  <a:solidFill>
                    <a:srgbClr val="C0000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+ ٣ )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55" name="Group 63">
              <a:extLst>
                <a:ext uri="{FF2B5EF4-FFF2-40B4-BE49-F238E27FC236}">
                  <a16:creationId xmlns:a16="http://schemas.microsoft.com/office/drawing/2014/main" id="{EB11B7B7-5908-3E4A-9FBF-3D6E1F8E52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3054"/>
              <a:ext cx="364" cy="524"/>
              <a:chOff x="2381" y="2727"/>
              <a:chExt cx="1226" cy="524"/>
            </a:xfrm>
          </p:grpSpPr>
          <p:sp>
            <p:nvSpPr>
              <p:cNvPr id="56" name="Text Box 87">
                <a:extLst>
                  <a:ext uri="{FF2B5EF4-FFF2-40B4-BE49-F238E27FC236}">
                    <a16:creationId xmlns:a16="http://schemas.microsoft.com/office/drawing/2014/main" id="{E2239E1D-96E9-3048-BD87-AD34D2F2F7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٦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57" name="Text Box 87">
                <a:extLst>
                  <a:ext uri="{FF2B5EF4-FFF2-40B4-BE49-F238E27FC236}">
                    <a16:creationId xmlns:a16="http://schemas.microsoft.com/office/drawing/2014/main" id="{FC72CF68-9987-224B-88B6-0484F557AB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 ٧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58" name="Line 66">
                <a:extLst>
                  <a:ext uri="{FF2B5EF4-FFF2-40B4-BE49-F238E27FC236}">
                    <a16:creationId xmlns:a16="http://schemas.microsoft.com/office/drawing/2014/main" id="{D987800D-E2F6-DB4F-9E9A-4B322FEBF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9" name="Group 68">
            <a:extLst>
              <a:ext uri="{FF2B5EF4-FFF2-40B4-BE49-F238E27FC236}">
                <a16:creationId xmlns:a16="http://schemas.microsoft.com/office/drawing/2014/main" id="{BADBAF2A-1A7D-C947-A399-92E1D27DFAE9}"/>
              </a:ext>
            </a:extLst>
          </p:cNvPr>
          <p:cNvGrpSpPr>
            <a:grpSpLocks/>
          </p:cNvGrpSpPr>
          <p:nvPr/>
        </p:nvGrpSpPr>
        <p:grpSpPr bwMode="auto">
          <a:xfrm>
            <a:off x="1547812" y="5679860"/>
            <a:ext cx="3240088" cy="831850"/>
            <a:chOff x="0" y="3054"/>
            <a:chExt cx="2041" cy="524"/>
          </a:xfrm>
          <a:solidFill>
            <a:srgbClr val="FFFFFF"/>
          </a:solidFill>
        </p:grpSpPr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0BF8970E-EB41-0A4E-9120-4ABC9EA3C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63"/>
              <a:ext cx="2041" cy="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C00000"/>
                  </a:solidFill>
                </a:rPr>
                <a:t>ص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ــ ٧ =        ( </a:t>
              </a:r>
              <a:r>
                <a:rPr lang="ar-SA" altLang="ar-SA" sz="2400" b="1" dirty="0" err="1">
                  <a:solidFill>
                    <a:srgbClr val="C0000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+ ٣ )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61" name="Group 70">
              <a:extLst>
                <a:ext uri="{FF2B5EF4-FFF2-40B4-BE49-F238E27FC236}">
                  <a16:creationId xmlns:a16="http://schemas.microsoft.com/office/drawing/2014/main" id="{B3363BC9-D307-2944-B07E-1B424B106F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3054"/>
              <a:ext cx="364" cy="524"/>
              <a:chOff x="2381" y="2727"/>
              <a:chExt cx="1226" cy="524"/>
            </a:xfrm>
            <a:grpFill/>
          </p:grpSpPr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CFACF572-9CA2-0F4A-A1FF-61A375D99F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٦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57097772-3A27-F74B-B9D2-A5057A855F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ــ ٧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64" name="Line 73">
                <a:extLst>
                  <a:ext uri="{FF2B5EF4-FFF2-40B4-BE49-F238E27FC236}">
                    <a16:creationId xmlns:a16="http://schemas.microsoft.com/office/drawing/2014/main" id="{BDA0A1E9-2DF6-9342-8F79-D927B6EAF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CD7CA86-278D-2849-971C-226F6DBE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4656" y="622379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7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/>
      <p:bldP spid="21" grpId="0"/>
      <p:bldP spid="22" grpId="0"/>
      <p:bldP spid="27" grpId="0" animBg="1"/>
      <p:bldP spid="28" grpId="0"/>
      <p:bldP spid="29" grpId="0"/>
      <p:bldP spid="30" grpId="0" animBg="1"/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9957B160-5FE5-3D41-909F-5C273894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645" y="698277"/>
            <a:ext cx="5149850" cy="647700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7FA022BA-FF63-9C43-B9D2-746425E89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420" y="1669827"/>
            <a:ext cx="4211637" cy="377983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DD6F1673-88BB-6E48-AD03-FE8E6C719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364" y="5608309"/>
            <a:ext cx="3960812" cy="682625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A604BB09-FD9B-8D46-9698-0D7A843B4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145" y="5792787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4A86E46F-89DF-6144-B10A-B86AD46B4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782" y="1673002"/>
            <a:ext cx="4211638" cy="3779838"/>
          </a:xfrm>
          <a:prstGeom prst="rect">
            <a:avLst/>
          </a:prstGeom>
          <a:solidFill>
            <a:srgbClr val="E6EA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2ABEAB23-6A6C-E544-BEB0-86035DD28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857" y="5774530"/>
            <a:ext cx="235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٦س + ٧ ص = ٣١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grpSp>
        <p:nvGrpSpPr>
          <p:cNvPr id="21" name="Group 23">
            <a:extLst>
              <a:ext uri="{FF2B5EF4-FFF2-40B4-BE49-F238E27FC236}">
                <a16:creationId xmlns:a16="http://schemas.microsoft.com/office/drawing/2014/main" id="{CA45946D-5382-5C43-9A15-8A7AB56394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76782" y="806227"/>
            <a:ext cx="3795713" cy="431800"/>
            <a:chOff x="3198" y="550"/>
            <a:chExt cx="2391" cy="272"/>
          </a:xfrm>
        </p:grpSpPr>
        <p:sp>
          <p:nvSpPr>
            <p:cNvPr id="22" name="AutoShape 22">
              <a:extLst>
                <a:ext uri="{FF2B5EF4-FFF2-40B4-BE49-F238E27FC236}">
                  <a16:creationId xmlns:a16="http://schemas.microsoft.com/office/drawing/2014/main" id="{A23CC882-FFA0-A941-8691-443F5A5D84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98" y="550"/>
              <a:ext cx="239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pic>
          <p:nvPicPr>
            <p:cNvPr id="23" name="Picture 24">
              <a:extLst>
                <a:ext uri="{FF2B5EF4-FFF2-40B4-BE49-F238E27FC236}">
                  <a16:creationId xmlns:a16="http://schemas.microsoft.com/office/drawing/2014/main" id="{5692B7CF-12C2-524F-8CA1-9E9B98737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550"/>
              <a:ext cx="240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60">
            <a:extLst>
              <a:ext uri="{FF2B5EF4-FFF2-40B4-BE49-F238E27FC236}">
                <a16:creationId xmlns:a16="http://schemas.microsoft.com/office/drawing/2014/main" id="{3C39FC0F-117B-7D4B-BEEC-751F3B7D422D}"/>
              </a:ext>
            </a:extLst>
          </p:cNvPr>
          <p:cNvGrpSpPr>
            <a:grpSpLocks/>
          </p:cNvGrpSpPr>
          <p:nvPr/>
        </p:nvGrpSpPr>
        <p:grpSpPr bwMode="auto">
          <a:xfrm>
            <a:off x="5953677" y="1722215"/>
            <a:ext cx="3635375" cy="831850"/>
            <a:chOff x="2925" y="1139"/>
            <a:chExt cx="2290" cy="524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56BCB22B-5E0A-CF48-B220-FE30EAA5F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1237"/>
              <a:ext cx="229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ص ــ ١ =              ( </a:t>
              </a:r>
              <a:r>
                <a:rPr lang="ar-SA" altLang="ar-SA" sz="2400" b="1" dirty="0" err="1">
                  <a:solidFill>
                    <a:srgbClr val="00206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ــ </a:t>
              </a:r>
              <a:r>
                <a:rPr lang="ar-SA" altLang="ar-SA" sz="2400" b="1" dirty="0">
                  <a:solidFill>
                    <a:srgbClr val="C00000"/>
                  </a:solidFill>
                </a:rPr>
                <a:t>٤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)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id="{FB0ECD27-E551-BE44-8614-0CBF9FEDAD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4" y="1139"/>
              <a:ext cx="364" cy="524"/>
              <a:chOff x="2381" y="2727"/>
              <a:chExt cx="1226" cy="524"/>
            </a:xfrm>
          </p:grpSpPr>
          <p:sp>
            <p:nvSpPr>
              <p:cNvPr id="27" name="Text Box 87">
                <a:extLst>
                  <a:ext uri="{FF2B5EF4-FFF2-40B4-BE49-F238E27FC236}">
                    <a16:creationId xmlns:a16="http://schemas.microsoft.com/office/drawing/2014/main" id="{8B261004-ADAB-5542-85AD-6DFF7CCFF7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rgbClr val="002060"/>
                    </a:solidFill>
                  </a:rPr>
                  <a:t>٦</a:t>
                </a:r>
                <a:endParaRPr lang="en-US" altLang="ar-SA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Text Box 87">
                <a:extLst>
                  <a:ext uri="{FF2B5EF4-FFF2-40B4-BE49-F238E27FC236}">
                    <a16:creationId xmlns:a16="http://schemas.microsoft.com/office/drawing/2014/main" id="{F00AF116-E345-F64D-ADC1-2054214BA9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rgbClr val="C00000"/>
                    </a:solidFill>
                  </a:rPr>
                  <a:t>ــ ٧</a:t>
                </a:r>
                <a:endParaRPr lang="en-US" altLang="ar-SA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9" name="Line 30">
                <a:extLst>
                  <a:ext uri="{FF2B5EF4-FFF2-40B4-BE49-F238E27FC236}">
                    <a16:creationId xmlns:a16="http://schemas.microsoft.com/office/drawing/2014/main" id="{6D9B0419-DDF8-224C-9FA0-17C3A73A1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30" name="Text Box 87">
            <a:extLst>
              <a:ext uri="{FF2B5EF4-FFF2-40B4-BE49-F238E27FC236}">
                <a16:creationId xmlns:a16="http://schemas.microsoft.com/office/drawing/2014/main" id="{0C59F16D-DAAC-5140-A523-BE2E72880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707" y="2606452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٧ ( ص ــ ١ ) = ٦ (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٤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42268433-9A07-4A49-A275-F27C3B534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007" y="1874614"/>
            <a:ext cx="1903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r>
              <a:rPr lang="ar-SA" altLang="ar-SA" sz="2400" b="1" dirty="0">
                <a:solidFill>
                  <a:srgbClr val="C00000"/>
                </a:solidFill>
              </a:rPr>
              <a:t>٧</a:t>
            </a:r>
            <a:r>
              <a:rPr lang="ar-SA" altLang="ar-SA" sz="2400" b="1" dirty="0">
                <a:solidFill>
                  <a:srgbClr val="002060"/>
                </a:solidFill>
              </a:rPr>
              <a:t> (        </a:t>
            </a:r>
            <a:r>
              <a:rPr lang="ar-SA" altLang="ar-SA" sz="2400" b="1" dirty="0">
                <a:solidFill>
                  <a:srgbClr val="C00000"/>
                </a:solidFill>
              </a:rPr>
              <a:t>١</a:t>
            </a:r>
            <a:r>
              <a:rPr lang="ar-SA" altLang="ar-SA" sz="2400" b="1" dirty="0">
                <a:solidFill>
                  <a:srgbClr val="002060"/>
                </a:solidFill>
              </a:rPr>
              <a:t>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896BC99C-C070-E649-831D-B6C8AFB83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307" y="1885727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</a:t>
            </a:r>
            <a:r>
              <a:rPr lang="ar-SA" altLang="ar-SA" sz="2400" b="1" dirty="0">
                <a:solidFill>
                  <a:srgbClr val="C00000"/>
                </a:solidFill>
              </a:rPr>
              <a:t>٧</a:t>
            </a:r>
            <a:r>
              <a:rPr lang="ar-SA" altLang="ar-SA" sz="2400" b="1" dirty="0">
                <a:solidFill>
                  <a:srgbClr val="002060"/>
                </a:solidFill>
              </a:rPr>
              <a:t>(    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3" name="Line 40">
            <a:extLst>
              <a:ext uri="{FF2B5EF4-FFF2-40B4-BE49-F238E27FC236}">
                <a16:creationId xmlns:a16="http://schemas.microsoft.com/office/drawing/2014/main" id="{A28101FB-3B67-B043-BC54-1333A84388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4432" y="1979390"/>
            <a:ext cx="2174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34" name="Line 41">
            <a:extLst>
              <a:ext uri="{FF2B5EF4-FFF2-40B4-BE49-F238E27FC236}">
                <a16:creationId xmlns:a16="http://schemas.microsoft.com/office/drawing/2014/main" id="{0C89F13F-7062-154C-B25F-76A08CB662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8332" y="2209577"/>
            <a:ext cx="2174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6E85ECB5-9A4D-264E-9014-90FCF4BF6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070" y="3192240"/>
            <a:ext cx="307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٧ ص + ٧ = ٦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٢٤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91E2CD57-25D9-5A43-B04A-293E65F03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707" y="3768502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٦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٧ ص = ــ ٢٤ ــ ٧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049CE5CE-7D57-1442-97C3-00EC0512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707" y="4344765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٦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٧ ص = ــ ٣١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C7BECE88-C4B2-AE43-908F-BAE84FE4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245" y="4884515"/>
            <a:ext cx="372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٦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+ ٧ ص = ٣١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9" name="Group 62">
            <a:extLst>
              <a:ext uri="{FF2B5EF4-FFF2-40B4-BE49-F238E27FC236}">
                <a16:creationId xmlns:a16="http://schemas.microsoft.com/office/drawing/2014/main" id="{9ADC5D51-5F74-D743-BB69-F708A9B6435F}"/>
              </a:ext>
            </a:extLst>
          </p:cNvPr>
          <p:cNvGrpSpPr>
            <a:grpSpLocks/>
          </p:cNvGrpSpPr>
          <p:nvPr/>
        </p:nvGrpSpPr>
        <p:grpSpPr bwMode="auto">
          <a:xfrm>
            <a:off x="1514270" y="1741265"/>
            <a:ext cx="3635375" cy="831850"/>
            <a:chOff x="2925" y="1139"/>
            <a:chExt cx="2290" cy="524"/>
          </a:xfrm>
        </p:grpSpPr>
        <p:sp>
          <p:nvSpPr>
            <p:cNvPr id="40" name="Text Box 87">
              <a:extLst>
                <a:ext uri="{FF2B5EF4-FFF2-40B4-BE49-F238E27FC236}">
                  <a16:creationId xmlns:a16="http://schemas.microsoft.com/office/drawing/2014/main" id="{3920F47F-707A-DB4B-A945-E0CB3D5BEB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1237"/>
              <a:ext cx="229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ص ــ ٧ =              ( </a:t>
              </a:r>
              <a:r>
                <a:rPr lang="ar-SA" altLang="ar-SA" sz="2400" b="1" dirty="0" err="1">
                  <a:solidFill>
                    <a:srgbClr val="002060"/>
                  </a:solidFill>
                </a:rPr>
                <a:t>س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+ </a:t>
              </a:r>
              <a:r>
                <a:rPr lang="ar-SA" altLang="ar-SA" sz="2400" b="1" dirty="0">
                  <a:solidFill>
                    <a:srgbClr val="C00000"/>
                  </a:solidFill>
                </a:rPr>
                <a:t>٣</a:t>
              </a:r>
              <a:r>
                <a:rPr lang="ar-SA" altLang="ar-SA" sz="2400" b="1" dirty="0">
                  <a:solidFill>
                    <a:srgbClr val="002060"/>
                  </a:solidFill>
                </a:rPr>
                <a:t> )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41" name="Group 64">
              <a:extLst>
                <a:ext uri="{FF2B5EF4-FFF2-40B4-BE49-F238E27FC236}">
                  <a16:creationId xmlns:a16="http://schemas.microsoft.com/office/drawing/2014/main" id="{97A0C214-C588-7C45-A8A9-808FA138F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4" y="1139"/>
              <a:ext cx="364" cy="524"/>
              <a:chOff x="2381" y="2727"/>
              <a:chExt cx="1226" cy="524"/>
            </a:xfrm>
          </p:grpSpPr>
          <p:sp>
            <p:nvSpPr>
              <p:cNvPr id="42" name="Text Box 87">
                <a:extLst>
                  <a:ext uri="{FF2B5EF4-FFF2-40B4-BE49-F238E27FC236}">
                    <a16:creationId xmlns:a16="http://schemas.microsoft.com/office/drawing/2014/main" id="{8BC41040-3C00-F34C-BD36-77E001662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rgbClr val="002060"/>
                    </a:solidFill>
                  </a:rPr>
                  <a:t>٦</a:t>
                </a:r>
                <a:endParaRPr lang="en-US" altLang="ar-SA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Text Box 87">
                <a:extLst>
                  <a:ext uri="{FF2B5EF4-FFF2-40B4-BE49-F238E27FC236}">
                    <a16:creationId xmlns:a16="http://schemas.microsoft.com/office/drawing/2014/main" id="{21405E6C-31F5-9D41-A16B-EACA97E185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 dirty="0">
                    <a:solidFill>
                      <a:srgbClr val="C00000"/>
                    </a:solidFill>
                  </a:rPr>
                  <a:t>ــ ٧</a:t>
                </a:r>
                <a:endParaRPr lang="en-US" altLang="ar-SA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4" name="Line 67">
                <a:extLst>
                  <a:ext uri="{FF2B5EF4-FFF2-40B4-BE49-F238E27FC236}">
                    <a16:creationId xmlns:a16="http://schemas.microsoft.com/office/drawing/2014/main" id="{07C42883-AC80-6E4E-B0F7-ACE62CAF1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45" name="Text Box 87">
            <a:extLst>
              <a:ext uri="{FF2B5EF4-FFF2-40B4-BE49-F238E27FC236}">
                <a16:creationId xmlns:a16="http://schemas.microsoft.com/office/drawing/2014/main" id="{0CBE8AF1-0CDF-3243-B579-8DBF40AC2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807" y="2606452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٧ ( ص ــ ٧) = ٦ (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+ ٣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6" name="Text Box 87">
            <a:extLst>
              <a:ext uri="{FF2B5EF4-FFF2-40B4-BE49-F238E27FC236}">
                <a16:creationId xmlns:a16="http://schemas.microsoft.com/office/drawing/2014/main" id="{B9110D9F-B265-074C-8E04-7ACD81AFE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803" y="1907953"/>
            <a:ext cx="1903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r>
              <a:rPr lang="ar-SA" altLang="ar-SA" sz="2400" b="1" dirty="0">
                <a:solidFill>
                  <a:srgbClr val="C00000"/>
                </a:solidFill>
              </a:rPr>
              <a:t>٧</a:t>
            </a:r>
            <a:r>
              <a:rPr lang="ar-SA" altLang="ar-SA" sz="2400" b="1" dirty="0">
                <a:solidFill>
                  <a:srgbClr val="002060"/>
                </a:solidFill>
              </a:rPr>
              <a:t> (        </a:t>
            </a:r>
            <a:r>
              <a:rPr lang="ar-SA" altLang="ar-SA" sz="2400" b="1" dirty="0">
                <a:solidFill>
                  <a:srgbClr val="C00000"/>
                </a:solidFill>
              </a:rPr>
              <a:t>٧</a:t>
            </a:r>
            <a:r>
              <a:rPr lang="ar-SA" altLang="ar-SA" sz="2400" b="1" dirty="0">
                <a:solidFill>
                  <a:srgbClr val="002060"/>
                </a:solidFill>
              </a:rPr>
              <a:t>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7" name="Text Box 87">
            <a:extLst>
              <a:ext uri="{FF2B5EF4-FFF2-40B4-BE49-F238E27FC236}">
                <a16:creationId xmlns:a16="http://schemas.microsoft.com/office/drawing/2014/main" id="{8A5D0E92-330F-5A46-A1DE-B33F61691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203" y="177619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ــ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r>
              <a:rPr lang="ar-SA" altLang="ar-SA" sz="2400" b="1" dirty="0">
                <a:solidFill>
                  <a:srgbClr val="C00000"/>
                </a:solidFill>
              </a:rPr>
              <a:t>٧</a:t>
            </a:r>
            <a:r>
              <a:rPr lang="ar-SA" altLang="ar-SA" sz="2400" b="1" dirty="0">
                <a:solidFill>
                  <a:srgbClr val="002060"/>
                </a:solidFill>
              </a:rPr>
              <a:t>(    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48" name="Line 71">
            <a:extLst>
              <a:ext uri="{FF2B5EF4-FFF2-40B4-BE49-F238E27FC236}">
                <a16:creationId xmlns:a16="http://schemas.microsoft.com/office/drawing/2014/main" id="{15F60F7D-E565-DD49-AE15-36268C1854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87532" y="1979390"/>
            <a:ext cx="2174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49" name="Line 72">
            <a:extLst>
              <a:ext uri="{FF2B5EF4-FFF2-40B4-BE49-F238E27FC236}">
                <a16:creationId xmlns:a16="http://schemas.microsoft.com/office/drawing/2014/main" id="{23EA9ED8-92F4-464A-AE84-4F720BAD2D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432" y="2209577"/>
            <a:ext cx="2174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50" name="Text Box 87">
            <a:extLst>
              <a:ext uri="{FF2B5EF4-FFF2-40B4-BE49-F238E27FC236}">
                <a16:creationId xmlns:a16="http://schemas.microsoft.com/office/drawing/2014/main" id="{CCC1F69F-05BD-5B4C-86E5-C100DF143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095" y="3192240"/>
            <a:ext cx="3421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٧ ص + ٤٩ = ٦س + ١٨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BDA0E931-7CA7-BC48-92C4-9D0AD0B6C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807" y="3768502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٦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٧ ص = ١٨ ــ ٤٩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2" name="Text Box 87">
            <a:extLst>
              <a:ext uri="{FF2B5EF4-FFF2-40B4-BE49-F238E27FC236}">
                <a16:creationId xmlns:a16="http://schemas.microsoft.com/office/drawing/2014/main" id="{4717B495-3779-2143-B6A8-9461DDFAA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807" y="4344765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٦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٧ ص = ــ ٣١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53" name="Text Box 87">
            <a:extLst>
              <a:ext uri="{FF2B5EF4-FFF2-40B4-BE49-F238E27FC236}">
                <a16:creationId xmlns:a16="http://schemas.microsoft.com/office/drawing/2014/main" id="{B5B8659C-125D-2747-A939-4AEBB80C9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345" y="4884515"/>
            <a:ext cx="372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٦ </a:t>
            </a:r>
            <a:r>
              <a:rPr lang="ar-SA" altLang="ar-SA" sz="2400" b="1" dirty="0" err="1">
                <a:solidFill>
                  <a:schemeClr val="accent6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6">
                    <a:lumMod val="50000"/>
                  </a:schemeClr>
                </a:solidFill>
              </a:rPr>
              <a:t> + ٧ ص = ٣١</a:t>
            </a:r>
            <a:endParaRPr lang="en-US" alt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528260C-9D57-8748-9505-3BBB5136A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8745" y="623887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5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18" grpId="0" animBg="1"/>
      <p:bldP spid="1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45" grpId="0"/>
      <p:bldP spid="46" grpId="0"/>
      <p:bldP spid="47" grpId="0"/>
      <p:bldP spid="50" grpId="0"/>
      <p:bldP spid="51" grpId="0"/>
      <p:bldP spid="52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D24A4AD-DE4A-C44E-8571-E87818E8FE90}"/>
              </a:ext>
            </a:extLst>
          </p:cNvPr>
          <p:cNvGrpSpPr/>
          <p:nvPr/>
        </p:nvGrpSpPr>
        <p:grpSpPr>
          <a:xfrm rot="16200000">
            <a:off x="3239815" y="-2144112"/>
            <a:ext cx="6148551" cy="10725810"/>
            <a:chOff x="147940" y="255018"/>
            <a:chExt cx="6175526" cy="6460507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F6012092-36FA-8243-A662-1E29AF57C59E}"/>
                </a:ext>
              </a:extLst>
            </p:cNvPr>
            <p:cNvGrpSpPr/>
            <p:nvPr/>
          </p:nvGrpSpPr>
          <p:grpSpPr>
            <a:xfrm>
              <a:off x="147940" y="255018"/>
              <a:ext cx="5870917" cy="6460507"/>
              <a:chOff x="126609" y="239838"/>
              <a:chExt cx="5870917" cy="6460507"/>
            </a:xfrm>
          </p:grpSpPr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525957E3-95E4-43E7-A44D-D2F9A6809EA5}"/>
                  </a:ext>
                </a:extLst>
              </p:cNvPr>
              <p:cNvSpPr/>
              <p:nvPr/>
            </p:nvSpPr>
            <p:spPr>
              <a:xfrm>
                <a:off x="126609" y="239838"/>
                <a:ext cx="5870917" cy="6460507"/>
              </a:xfrm>
              <a:prstGeom prst="roundRect">
                <a:avLst>
                  <a:gd name="adj" fmla="val 5381"/>
                </a:avLst>
              </a:prstGeom>
              <a:solidFill>
                <a:srgbClr val="77638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/>
              </a:p>
            </p:txBody>
          </p:sp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41929CF1-70F5-464F-A8DC-3F3E99A9A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5294" y="609403"/>
                <a:ext cx="4973546" cy="597389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4CD88DE-8C96-4A07-A252-024A6FF3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242" y="633861"/>
              <a:ext cx="835224" cy="5425910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2F49AEF5-CB74-5C4B-B3BB-ED79AFDF4C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951185" y="3685189"/>
            <a:ext cx="2472860" cy="238451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D559FF0-19C5-EE4B-99B5-CB4CAB6E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354</a:t>
            </a:fld>
            <a:endParaRPr lang="ar-EG"/>
          </a:p>
        </p:txBody>
      </p:sp>
      <p:sp>
        <p:nvSpPr>
          <p:cNvPr id="12" name="عنصر نائب لرقم الشريحة 1">
            <a:extLst>
              <a:ext uri="{FF2B5EF4-FFF2-40B4-BE49-F238E27FC236}">
                <a16:creationId xmlns:a16="http://schemas.microsoft.com/office/drawing/2014/main" id="{DDCD0C88-EC31-1646-8D2D-8B79EAA512ED}"/>
              </a:ext>
            </a:extLst>
          </p:cNvPr>
          <p:cNvSpPr txBox="1">
            <a:spLocks/>
          </p:cNvSpPr>
          <p:nvPr/>
        </p:nvSpPr>
        <p:spPr>
          <a:xfrm>
            <a:off x="1580144" y="5768269"/>
            <a:ext cx="731600" cy="52480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354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ook close.wav"/>
          </p:stSnd>
        </p:sndAc>
      </p:transition>
    </mc:Choice>
    <mc:Fallback xmlns="">
      <p:transition>
        <p:sndAc>
          <p:stSnd>
            <p:snd r:embed="rId8" name="book clo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370657" y="1169387"/>
            <a:ext cx="241461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40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صيغة الميل والنقطة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D8B15405-E569-6742-9691-16F5866B7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595" y="1909613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من فقرة لماذا وجدنا أن معادلة المستقيم هي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grpSp>
        <p:nvGrpSpPr>
          <p:cNvPr id="16" name="Group 181">
            <a:extLst>
              <a:ext uri="{FF2B5EF4-FFF2-40B4-BE49-F238E27FC236}">
                <a16:creationId xmlns:a16="http://schemas.microsoft.com/office/drawing/2014/main" id="{232842B5-93FC-044C-BD40-96A21203149B}"/>
              </a:ext>
            </a:extLst>
          </p:cNvPr>
          <p:cNvGrpSpPr>
            <a:grpSpLocks/>
          </p:cNvGrpSpPr>
          <p:nvPr/>
        </p:nvGrpSpPr>
        <p:grpSpPr bwMode="auto">
          <a:xfrm>
            <a:off x="5431071" y="3174384"/>
            <a:ext cx="2270125" cy="831850"/>
            <a:chOff x="3379" y="1185"/>
            <a:chExt cx="1430" cy="524"/>
          </a:xfrm>
        </p:grpSpPr>
        <p:grpSp>
          <p:nvGrpSpPr>
            <p:cNvPr id="17" name="Group 172">
              <a:extLst>
                <a:ext uri="{FF2B5EF4-FFF2-40B4-BE49-F238E27FC236}">
                  <a16:creationId xmlns:a16="http://schemas.microsoft.com/office/drawing/2014/main" id="{964340ED-E108-364C-A39B-81093AB77D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9" y="1185"/>
              <a:ext cx="728" cy="524"/>
              <a:chOff x="2381" y="2727"/>
              <a:chExt cx="1226" cy="524"/>
            </a:xfrm>
          </p:grpSpPr>
          <p:sp>
            <p:nvSpPr>
              <p:cNvPr id="23" name="Text Box 87">
                <a:extLst>
                  <a:ext uri="{FF2B5EF4-FFF2-40B4-BE49-F238E27FC236}">
                    <a16:creationId xmlns:a16="http://schemas.microsoft.com/office/drawing/2014/main" id="{EE246EAA-28D5-7144-BA39-1208113858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ص ــ ٥٥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Text Box 87">
                <a:extLst>
                  <a:ext uri="{FF2B5EF4-FFF2-40B4-BE49-F238E27FC236}">
                    <a16:creationId xmlns:a16="http://schemas.microsoft.com/office/drawing/2014/main" id="{446CB9D4-943F-9743-91A4-CAE29852F4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س ــ ٠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Line 175">
                <a:extLst>
                  <a:ext uri="{FF2B5EF4-FFF2-40B4-BE49-F238E27FC236}">
                    <a16:creationId xmlns:a16="http://schemas.microsoft.com/office/drawing/2014/main" id="{2293B6DA-E006-074B-A048-AC66C29A3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8" name="Text Box 87">
              <a:extLst>
                <a:ext uri="{FF2B5EF4-FFF2-40B4-BE49-F238E27FC236}">
                  <a16:creationId xmlns:a16="http://schemas.microsoft.com/office/drawing/2014/main" id="{497316A6-8CD8-B348-BC0C-5C87C6F216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" y="1285"/>
              <a:ext cx="2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=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grpSp>
          <p:nvGrpSpPr>
            <p:cNvPr id="19" name="Group 177">
              <a:extLst>
                <a:ext uri="{FF2B5EF4-FFF2-40B4-BE49-F238E27FC236}">
                  <a16:creationId xmlns:a16="http://schemas.microsoft.com/office/drawing/2014/main" id="{35377A8B-26F7-C649-88B7-B453769BAC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2" y="1185"/>
              <a:ext cx="477" cy="524"/>
              <a:chOff x="2381" y="2727"/>
              <a:chExt cx="1226" cy="524"/>
            </a:xfrm>
          </p:grpSpPr>
          <p:sp>
            <p:nvSpPr>
              <p:cNvPr id="20" name="Text Box 87">
                <a:extLst>
                  <a:ext uri="{FF2B5EF4-FFF2-40B4-BE49-F238E27FC236}">
                    <a16:creationId xmlns:a16="http://schemas.microsoft.com/office/drawing/2014/main" id="{2D0397A0-B79D-9140-8B0A-43C03818F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727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١٥٦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 Box 87">
                <a:extLst>
                  <a:ext uri="{FF2B5EF4-FFF2-40B4-BE49-F238E27FC236}">
                    <a16:creationId xmlns:a16="http://schemas.microsoft.com/office/drawing/2014/main" id="{BF495A9A-F907-0B4D-859E-6A2DE45091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1" y="2963"/>
                <a:ext cx="122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002060"/>
                    </a:solidFill>
                  </a:rPr>
                  <a:t>١</a:t>
                </a:r>
                <a:endParaRPr lang="en-US" altLang="ar-SA" sz="24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Line 180">
                <a:extLst>
                  <a:ext uri="{FF2B5EF4-FFF2-40B4-BE49-F238E27FC236}">
                    <a16:creationId xmlns:a16="http://schemas.microsoft.com/office/drawing/2014/main" id="{02DB6E7A-681C-6842-9137-D3D3D8E4F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0" y="2976"/>
                <a:ext cx="9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6" name="Line 182">
            <a:extLst>
              <a:ext uri="{FF2B5EF4-FFF2-40B4-BE49-F238E27FC236}">
                <a16:creationId xmlns:a16="http://schemas.microsoft.com/office/drawing/2014/main" id="{DC4172C3-028A-614C-AADC-740ED2FF5E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39133" y="3426796"/>
            <a:ext cx="612775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7" name="Line 183">
            <a:extLst>
              <a:ext uri="{FF2B5EF4-FFF2-40B4-BE49-F238E27FC236}">
                <a16:creationId xmlns:a16="http://schemas.microsoft.com/office/drawing/2014/main" id="{02E1BED6-B3B3-354B-9F5F-FB4E7ADD41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61371" y="3426796"/>
            <a:ext cx="647700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0A7AA625-2340-5C41-8A8B-11363A319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9232" y="4298100"/>
            <a:ext cx="1476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ص ــ ٥٥ =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2FD67B0E-9C41-834E-AB28-5BD90046D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908" y="4229905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١٥٦ ( </a:t>
            </a:r>
            <a:r>
              <a:rPr lang="ar-SA" altLang="ar-SA" sz="2400" b="1" dirty="0" err="1">
                <a:solidFill>
                  <a:srgbClr val="002060"/>
                </a:solidFill>
              </a:rPr>
              <a:t>س</a:t>
            </a:r>
            <a:r>
              <a:rPr lang="ar-SA" altLang="ar-SA" sz="2400" b="1" dirty="0">
                <a:solidFill>
                  <a:srgbClr val="002060"/>
                </a:solidFill>
              </a:rPr>
              <a:t> ــ ٠ 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144EF06-8099-504F-8043-0B5E41D5D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244" y="597901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326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30">
            <a:extLst>
              <a:ext uri="{FF2B5EF4-FFF2-40B4-BE49-F238E27FC236}">
                <a16:creationId xmlns:a16="http://schemas.microsoft.com/office/drawing/2014/main" id="{AFA95D0E-7FBF-DA42-83C0-E72E075BD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071" y="981469"/>
            <a:ext cx="6048375" cy="54451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chemeClr val="accent1"/>
              </a:gs>
              <a:gs pos="50000">
                <a:srgbClr val="FDFEF4"/>
              </a:gs>
              <a:gs pos="100000">
                <a:schemeClr val="accent1"/>
              </a:gs>
            </a:gsLst>
            <a:lin ang="5400000" scaled="1"/>
          </a:gradFill>
          <a:ln/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ar-SA" sz="2800" b="1">
                <a:cs typeface="Monotype Koufi" pitchFamily="2" charset="-78"/>
              </a:rPr>
              <a:t>معادلة المستقيم بصيغة الميل ونقطة تكتب</a:t>
            </a:r>
            <a:endParaRPr lang="en-US" sz="2800" b="1">
              <a:cs typeface="Monotype Koufi" pitchFamily="2" charset="-78"/>
            </a:endParaRPr>
          </a:p>
        </p:txBody>
      </p:sp>
      <p:sp>
        <p:nvSpPr>
          <p:cNvPr id="14" name="AutoShape 131">
            <a:extLst>
              <a:ext uri="{FF2B5EF4-FFF2-40B4-BE49-F238E27FC236}">
                <a16:creationId xmlns:a16="http://schemas.microsoft.com/office/drawing/2014/main" id="{CE1986B2-F3C7-B84D-A4FA-1CACAF6D1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202" y="1844208"/>
            <a:ext cx="4427537" cy="626733"/>
          </a:xfrm>
          <a:prstGeom prst="beve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 dirty="0"/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D592CF04-F9DA-F74A-9464-3CBB16B1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176" y="1764193"/>
            <a:ext cx="4319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002060"/>
                </a:solidFill>
              </a:rPr>
              <a:t>ص</a:t>
            </a:r>
            <a:r>
              <a:rPr lang="ar-SA" altLang="ar-SA" b="1" dirty="0">
                <a:solidFill>
                  <a:schemeClr val="accent2"/>
                </a:solidFill>
              </a:rPr>
              <a:t> ــ </a:t>
            </a: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baseline="-20000" dirty="0">
                <a:solidFill>
                  <a:srgbClr val="C00000"/>
                </a:solidFill>
              </a:rPr>
              <a:t>١</a:t>
            </a:r>
            <a:r>
              <a:rPr lang="ar-SA" altLang="ar-SA" b="1" dirty="0">
                <a:solidFill>
                  <a:schemeClr val="accent2"/>
                </a:solidFill>
              </a:rPr>
              <a:t> =  </a:t>
            </a:r>
            <a:r>
              <a:rPr lang="ar-SA" altLang="ar-SA" b="1" dirty="0" err="1">
                <a:solidFill>
                  <a:srgbClr val="C00000"/>
                </a:solidFill>
              </a:rPr>
              <a:t>م</a:t>
            </a:r>
            <a:r>
              <a:rPr lang="ar-SA" altLang="ar-SA" b="1" dirty="0">
                <a:solidFill>
                  <a:schemeClr val="accent2"/>
                </a:solidFill>
              </a:rPr>
              <a:t>  (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chemeClr val="accent2"/>
                </a:solidFill>
              </a:rPr>
              <a:t> ــ </a:t>
            </a:r>
            <a:r>
              <a:rPr lang="ar-SA" altLang="ar-SA" b="1" dirty="0">
                <a:solidFill>
                  <a:srgbClr val="C00000"/>
                </a:solidFill>
              </a:rPr>
              <a:t>س</a:t>
            </a:r>
            <a:r>
              <a:rPr lang="ar-SA" altLang="ar-SA" b="1" baseline="-20000" dirty="0">
                <a:solidFill>
                  <a:srgbClr val="C00000"/>
                </a:solidFill>
              </a:rPr>
              <a:t>١</a:t>
            </a:r>
            <a:r>
              <a:rPr lang="ar-SA" altLang="ar-SA" b="1" dirty="0">
                <a:solidFill>
                  <a:schemeClr val="accent2"/>
                </a:solidFill>
              </a:rPr>
              <a:t>)</a:t>
            </a:r>
            <a:endParaRPr lang="en-US" altLang="ar-SA" b="1" u="sng" dirty="0">
              <a:solidFill>
                <a:schemeClr val="accent2"/>
              </a:solidFill>
            </a:endParaRPr>
          </a:p>
        </p:txBody>
      </p:sp>
      <p:sp>
        <p:nvSpPr>
          <p:cNvPr id="17" name="AutoShape 135">
            <a:extLst>
              <a:ext uri="{FF2B5EF4-FFF2-40B4-BE49-F238E27FC236}">
                <a16:creationId xmlns:a16="http://schemas.microsoft.com/office/drawing/2014/main" id="{972BE467-7D6F-9744-8045-18FD753EB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7277" y="4708524"/>
            <a:ext cx="6048375" cy="544512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FF9933"/>
              </a:gs>
              <a:gs pos="50000">
                <a:srgbClr val="FDFEF4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800" b="1">
                <a:cs typeface="Monotype Koufi" pitchFamily="2" charset="-78"/>
              </a:rPr>
              <a:t>معادلة المستقيم بصيغة الميل والمقطع تكتب</a:t>
            </a:r>
            <a:endParaRPr lang="en-US" altLang="ar-SA" sz="2800" b="1">
              <a:cs typeface="Monotype Koufi" pitchFamily="2" charset="-78"/>
            </a:endParaRPr>
          </a:p>
        </p:txBody>
      </p:sp>
      <p:sp>
        <p:nvSpPr>
          <p:cNvPr id="18" name="AutoShape 136">
            <a:extLst>
              <a:ext uri="{FF2B5EF4-FFF2-40B4-BE49-F238E27FC236}">
                <a16:creationId xmlns:a16="http://schemas.microsoft.com/office/drawing/2014/main" id="{5D1CBB78-85C8-034C-AD65-DD476F5D2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6901" y="5500944"/>
            <a:ext cx="4427537" cy="724907"/>
          </a:xfrm>
          <a:prstGeom prst="bevel">
            <a:avLst>
              <a:gd name="adj" fmla="val 12500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7E77DFCB-7750-FF4B-A134-D683A3B68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650" y="5500944"/>
            <a:ext cx="334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002060"/>
                </a:solidFill>
              </a:rPr>
              <a:t>ص</a:t>
            </a:r>
            <a:r>
              <a:rPr lang="ar-SA" altLang="ar-SA" b="1" dirty="0">
                <a:solidFill>
                  <a:schemeClr val="accent2"/>
                </a:solidFill>
              </a:rPr>
              <a:t> =  </a:t>
            </a:r>
            <a:r>
              <a:rPr lang="ar-SA" altLang="ar-SA" b="1" dirty="0" err="1">
                <a:solidFill>
                  <a:srgbClr val="C00000"/>
                </a:solidFill>
              </a:rPr>
              <a:t>م</a:t>
            </a:r>
            <a:r>
              <a:rPr lang="ar-SA" altLang="ar-SA" b="1" dirty="0">
                <a:solidFill>
                  <a:schemeClr val="accent2"/>
                </a:solidFill>
              </a:rPr>
              <a:t> 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chemeClr val="accent2"/>
                </a:solidFill>
              </a:rPr>
              <a:t>  +  </a:t>
            </a:r>
            <a:r>
              <a:rPr lang="ar-SA" altLang="ar-SA" b="1" dirty="0">
                <a:solidFill>
                  <a:srgbClr val="C00000"/>
                </a:solidFill>
              </a:rPr>
              <a:t>ب</a:t>
            </a:r>
            <a:endParaRPr lang="en-US" altLang="ar-SA" b="1" baseline="-20000" dirty="0">
              <a:solidFill>
                <a:srgbClr val="C00000"/>
              </a:solidFill>
            </a:endParaRPr>
          </a:p>
        </p:txBody>
      </p:sp>
      <p:sp>
        <p:nvSpPr>
          <p:cNvPr id="20" name="AutoShape 138">
            <a:extLst>
              <a:ext uri="{FF2B5EF4-FFF2-40B4-BE49-F238E27FC236}">
                <a16:creationId xmlns:a16="http://schemas.microsoft.com/office/drawing/2014/main" id="{C7556BE4-ED9F-A449-98CE-44A10D23C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480" y="2740023"/>
            <a:ext cx="6048375" cy="54451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CCFF66"/>
              </a:gs>
              <a:gs pos="50000">
                <a:srgbClr val="FDFEF4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cs typeface="Monotype Koufi" pitchFamily="2" charset="-78"/>
              </a:rPr>
              <a:t>معادلة المستقيم بالصورة القياسية تكتب</a:t>
            </a:r>
            <a:endParaRPr lang="en-US" altLang="ar-SA" sz="2800" b="1" dirty="0">
              <a:cs typeface="Monotype Koufi" pitchFamily="2" charset="-78"/>
            </a:endParaRPr>
          </a:p>
        </p:txBody>
      </p:sp>
      <p:sp>
        <p:nvSpPr>
          <p:cNvPr id="21" name="AutoShape 139">
            <a:extLst>
              <a:ext uri="{FF2B5EF4-FFF2-40B4-BE49-F238E27FC236}">
                <a16:creationId xmlns:a16="http://schemas.microsoft.com/office/drawing/2014/main" id="{8FBF0C9A-3E9F-C046-A3B7-FB856EA31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6902" y="3533774"/>
            <a:ext cx="4427537" cy="703262"/>
          </a:xfrm>
          <a:prstGeom prst="beve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092CF8DB-60AA-D649-B389-5CFA1C00B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652" y="3533774"/>
            <a:ext cx="334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 err="1">
                <a:solidFill>
                  <a:srgbClr val="C00000"/>
                </a:solidFill>
              </a:rPr>
              <a:t>أ</a:t>
            </a:r>
            <a:r>
              <a:rPr lang="ar-SA" altLang="ar-SA" b="1" dirty="0">
                <a:solidFill>
                  <a:schemeClr val="accent2"/>
                </a:solidFill>
              </a:rPr>
              <a:t>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chemeClr val="accent2"/>
                </a:solidFill>
              </a:rPr>
              <a:t> + </a:t>
            </a:r>
            <a:r>
              <a:rPr lang="ar-SA" altLang="ar-SA" b="1" dirty="0">
                <a:solidFill>
                  <a:srgbClr val="C00000"/>
                </a:solidFill>
              </a:rPr>
              <a:t> ب </a:t>
            </a:r>
            <a:r>
              <a:rPr lang="ar-SA" altLang="ar-SA" b="1" dirty="0">
                <a:solidFill>
                  <a:srgbClr val="002060"/>
                </a:solidFill>
              </a:rPr>
              <a:t>ص</a:t>
            </a:r>
            <a:r>
              <a:rPr lang="ar-SA" altLang="ar-SA" b="1" dirty="0">
                <a:solidFill>
                  <a:schemeClr val="accent2"/>
                </a:solidFill>
              </a:rPr>
              <a:t>  =  </a:t>
            </a:r>
            <a:r>
              <a:rPr lang="ar-SA" altLang="ar-SA" b="1" dirty="0" err="1">
                <a:solidFill>
                  <a:srgbClr val="C00000"/>
                </a:solidFill>
              </a:rPr>
              <a:t>ج</a:t>
            </a:r>
            <a:r>
              <a:rPr lang="ar-SA" altLang="ar-SA" b="1" dirty="0">
                <a:solidFill>
                  <a:srgbClr val="C00000"/>
                </a:solidFill>
              </a:rPr>
              <a:t>ـ</a:t>
            </a:r>
            <a:endParaRPr lang="en-US" altLang="ar-SA" b="1" baseline="-20000" dirty="0">
              <a:solidFill>
                <a:srgbClr val="C0000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E754986-9792-7644-9D1B-A91BC6A2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938" y="569396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327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1585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87">
            <a:extLst>
              <a:ext uri="{FF2B5EF4-FFF2-40B4-BE49-F238E27FC236}">
                <a16:creationId xmlns:a16="http://schemas.microsoft.com/office/drawing/2014/main" id="{B4B763AC-D2C8-4D4D-989D-973A220BC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984" y="2076138"/>
            <a:ext cx="65166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</a:rPr>
              <a:t>معادلة المستقيم المار في نقطة </a:t>
            </a:r>
            <a:r>
              <a:rPr lang="ar-SA" altLang="ar-SA" sz="2800" b="1" dirty="0">
                <a:solidFill>
                  <a:srgbClr val="002060"/>
                </a:solidFill>
              </a:rPr>
              <a:t>( س</a:t>
            </a:r>
            <a:r>
              <a:rPr lang="ar-SA" altLang="ar-SA" sz="2800" b="1" baseline="-20000" dirty="0">
                <a:solidFill>
                  <a:srgbClr val="002060"/>
                </a:solidFill>
              </a:rPr>
              <a:t>١</a:t>
            </a:r>
            <a:r>
              <a:rPr lang="ar-SA" altLang="ar-SA" sz="2800" b="1" dirty="0">
                <a:solidFill>
                  <a:srgbClr val="002060"/>
                </a:solidFill>
              </a:rPr>
              <a:t> ، ص</a:t>
            </a:r>
            <a:r>
              <a:rPr lang="ar-SA" altLang="ar-SA" sz="2800" b="1" baseline="-20000" dirty="0">
                <a:solidFill>
                  <a:srgbClr val="002060"/>
                </a:solidFill>
              </a:rPr>
              <a:t>١</a:t>
            </a:r>
            <a:r>
              <a:rPr lang="ar-SA" altLang="ar-SA" sz="2800" b="1" dirty="0">
                <a:solidFill>
                  <a:srgbClr val="002060"/>
                </a:solidFill>
              </a:rPr>
              <a:t>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800" b="1" dirty="0">
                <a:solidFill>
                  <a:srgbClr val="002060"/>
                </a:solidFill>
              </a:rPr>
              <a:t>  والذي ميله </a:t>
            </a:r>
            <a:r>
              <a:rPr lang="ar-SA" altLang="ar-SA" sz="2800" b="1" dirty="0" err="1">
                <a:solidFill>
                  <a:srgbClr val="002060"/>
                </a:solidFill>
              </a:rPr>
              <a:t>م</a:t>
            </a:r>
            <a:r>
              <a:rPr lang="ar-SA" altLang="ar-SA" sz="2800" b="1" dirty="0">
                <a:solidFill>
                  <a:srgbClr val="002060"/>
                </a:solidFill>
              </a:rPr>
              <a:t> تكتب على الصورة :</a:t>
            </a:r>
            <a:endParaRPr lang="en-US" altLang="ar-SA" sz="28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4" name="AutoShape 187">
            <a:extLst>
              <a:ext uri="{FF2B5EF4-FFF2-40B4-BE49-F238E27FC236}">
                <a16:creationId xmlns:a16="http://schemas.microsoft.com/office/drawing/2014/main" id="{008987E9-D0EC-D048-A34E-6DD148BD0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559" y="4197038"/>
            <a:ext cx="7669212" cy="1062037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00206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EDAD15DF-793D-5943-B0E1-92515274D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809" y="4435163"/>
            <a:ext cx="4429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b="1" dirty="0">
                <a:solidFill>
                  <a:srgbClr val="002060"/>
                </a:solidFill>
              </a:rPr>
              <a:t>ص ــ </a:t>
            </a:r>
            <a:r>
              <a:rPr lang="ar-SA" altLang="ar-SA" b="1" dirty="0">
                <a:solidFill>
                  <a:srgbClr val="C00000"/>
                </a:solidFill>
              </a:rPr>
              <a:t>ص</a:t>
            </a:r>
            <a:r>
              <a:rPr lang="ar-SA" altLang="ar-SA" b="1" baseline="-20000" dirty="0">
                <a:solidFill>
                  <a:srgbClr val="C00000"/>
                </a:solidFill>
              </a:rPr>
              <a:t>١</a:t>
            </a:r>
            <a:r>
              <a:rPr lang="ar-SA" altLang="ar-SA" b="1" dirty="0">
                <a:solidFill>
                  <a:srgbClr val="C00000"/>
                </a:solidFill>
              </a:rPr>
              <a:t> </a:t>
            </a:r>
            <a:r>
              <a:rPr lang="ar-SA" altLang="ar-SA" b="1" dirty="0">
                <a:solidFill>
                  <a:srgbClr val="002060"/>
                </a:solidFill>
              </a:rPr>
              <a:t>= </a:t>
            </a:r>
            <a:r>
              <a:rPr lang="ar-SA" altLang="ar-SA" b="1" dirty="0" err="1">
                <a:solidFill>
                  <a:srgbClr val="C00000"/>
                </a:solidFill>
              </a:rPr>
              <a:t>م</a:t>
            </a:r>
            <a:r>
              <a:rPr lang="ar-SA" altLang="ar-SA" b="1" dirty="0">
                <a:solidFill>
                  <a:srgbClr val="002060"/>
                </a:solidFill>
              </a:rPr>
              <a:t> ( </a:t>
            </a:r>
            <a:r>
              <a:rPr lang="ar-SA" altLang="ar-SA" b="1" dirty="0" err="1">
                <a:solidFill>
                  <a:srgbClr val="002060"/>
                </a:solidFill>
              </a:rPr>
              <a:t>س</a:t>
            </a:r>
            <a:r>
              <a:rPr lang="ar-SA" altLang="ar-SA" b="1" dirty="0">
                <a:solidFill>
                  <a:srgbClr val="002060"/>
                </a:solidFill>
              </a:rPr>
              <a:t> ــ </a:t>
            </a:r>
            <a:r>
              <a:rPr lang="ar-SA" altLang="ar-SA" b="1" dirty="0">
                <a:solidFill>
                  <a:srgbClr val="C00000"/>
                </a:solidFill>
              </a:rPr>
              <a:t>س</a:t>
            </a:r>
            <a:r>
              <a:rPr lang="ar-SA" altLang="ar-SA" b="1" baseline="-20000" dirty="0">
                <a:solidFill>
                  <a:srgbClr val="C00000"/>
                </a:solidFill>
              </a:rPr>
              <a:t>١</a:t>
            </a:r>
            <a:r>
              <a:rPr lang="ar-SA" altLang="ar-SA" b="1" dirty="0">
                <a:solidFill>
                  <a:srgbClr val="C00000"/>
                </a:solidFill>
              </a:rPr>
              <a:t> </a:t>
            </a:r>
            <a:r>
              <a:rPr lang="ar-SA" altLang="ar-SA" b="1" dirty="0">
                <a:solidFill>
                  <a:srgbClr val="002060"/>
                </a:solidFill>
              </a:rPr>
              <a:t>)</a:t>
            </a:r>
            <a:endParaRPr lang="en-US" altLang="ar-SA" b="1" dirty="0">
              <a:solidFill>
                <a:srgbClr val="002060"/>
              </a:solidFill>
            </a:endParaRPr>
          </a:p>
        </p:txBody>
      </p:sp>
      <p:pic>
        <p:nvPicPr>
          <p:cNvPr id="17" name="Picture 87">
            <a:extLst>
              <a:ext uri="{FF2B5EF4-FFF2-40B4-BE49-F238E27FC236}">
                <a16:creationId xmlns:a16="http://schemas.microsoft.com/office/drawing/2014/main" id="{94113E10-C8B9-724B-8487-E4BCC4439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71" y="1176025"/>
            <a:ext cx="44894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D416D13-88F1-CA45-AE67-75AC98D8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571" y="563362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328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1400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صيغة الميل والنقطة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C830E4F-7DB7-C446-B183-39C6CC1FA58F}"/>
              </a:ext>
            </a:extLst>
          </p:cNvPr>
          <p:cNvGrpSpPr>
            <a:grpSpLocks/>
          </p:cNvGrpSpPr>
          <p:nvPr/>
        </p:nvGrpSpPr>
        <p:grpSpPr bwMode="auto">
          <a:xfrm>
            <a:off x="1760235" y="1602759"/>
            <a:ext cx="8424863" cy="4319588"/>
            <a:chOff x="272" y="1344"/>
            <a:chExt cx="5307" cy="2721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E22AC243-3A64-6D45-9CAE-1F4285FE3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1344"/>
              <a:ext cx="5307" cy="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6E23A4C3-593F-8447-96BF-F22BF896B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" y="2069"/>
              <a:ext cx="2404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25823E48-D7ED-A347-AE73-AB359A84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98" y="2753697"/>
            <a:ext cx="40370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EC5676A5-F23A-FB44-9461-8C6312D8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73" y="4769822"/>
            <a:ext cx="23272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24C1002-BF48-434E-8827-5129B603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014" y="559830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329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15010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32062" y="609370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931359" y="1656239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78" name="Text Box 87">
            <a:extLst>
              <a:ext uri="{FF2B5EF4-FFF2-40B4-BE49-F238E27FC236}">
                <a16:creationId xmlns:a16="http://schemas.microsoft.com/office/drawing/2014/main" id="{B85B8B6B-8F43-1140-A152-CC07582AA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162" y="2716893"/>
            <a:ext cx="3852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      =      ( س ــ        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9" name="Rectangle 95">
            <a:extLst>
              <a:ext uri="{FF2B5EF4-FFF2-40B4-BE49-F238E27FC236}">
                <a16:creationId xmlns:a16="http://schemas.microsoft.com/office/drawing/2014/main" id="{5B4648C4-EA5E-E647-9B24-E658E1D89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587" y="4628243"/>
            <a:ext cx="4933950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80" name="Text Box 87">
            <a:extLst>
              <a:ext uri="{FF2B5EF4-FFF2-40B4-BE49-F238E27FC236}">
                <a16:creationId xmlns:a16="http://schemas.microsoft.com/office/drawing/2014/main" id="{378DAE3C-1158-5749-A154-386CDC34B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2187" y="4963206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</a:t>
            </a:r>
            <a:r>
              <a:rPr lang="ar-SA" altLang="ar-SA" sz="2400" b="1" dirty="0">
                <a:solidFill>
                  <a:srgbClr val="002060"/>
                </a:solidFill>
              </a:rPr>
              <a:t> هي 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81" name="Rectangle 20">
            <a:extLst>
              <a:ext uri="{FF2B5EF4-FFF2-40B4-BE49-F238E27FC236}">
                <a16:creationId xmlns:a16="http://schemas.microsoft.com/office/drawing/2014/main" id="{57AD871E-BF4A-CB41-A504-189347E9E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02" y="1162293"/>
            <a:ext cx="8999538" cy="793750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300" b="1">
                <a:solidFill>
                  <a:srgbClr val="002060"/>
                </a:solidFill>
              </a:rPr>
              <a:t>اكتب معادلة المستقيم المار بالنقطة ( ــ ٢ ، ١ ) وميله </a:t>
            </a:r>
            <a:r>
              <a:rPr lang="ar-SA" altLang="ar-SA" sz="2300" b="1" u="sng">
                <a:solidFill>
                  <a:srgbClr val="002060"/>
                </a:solidFill>
              </a:rPr>
              <a:t>ــ ٦  </a:t>
            </a:r>
            <a:r>
              <a:rPr lang="ar-SA" altLang="ar-SA" sz="2300" b="1">
                <a:solidFill>
                  <a:srgbClr val="002060"/>
                </a:solidFill>
              </a:rPr>
              <a:t>بصيغة الميل ونقطة ومثلها بيانيا   </a:t>
            </a:r>
            <a:endParaRPr lang="en-US" altLang="ar-SA" sz="2300" b="1">
              <a:solidFill>
                <a:srgbClr val="002060"/>
              </a:solidFill>
            </a:endParaRPr>
          </a:p>
        </p:txBody>
      </p:sp>
      <p:grpSp>
        <p:nvGrpSpPr>
          <p:cNvPr id="82" name="Group 107">
            <a:extLst>
              <a:ext uri="{FF2B5EF4-FFF2-40B4-BE49-F238E27FC236}">
                <a16:creationId xmlns:a16="http://schemas.microsoft.com/office/drawing/2014/main" id="{50AB1A94-E26D-3F43-ABB8-4C316F9497AF}"/>
              </a:ext>
            </a:extLst>
          </p:cNvPr>
          <p:cNvGrpSpPr>
            <a:grpSpLocks/>
          </p:cNvGrpSpPr>
          <p:nvPr/>
        </p:nvGrpSpPr>
        <p:grpSpPr bwMode="auto">
          <a:xfrm>
            <a:off x="6006378" y="1797294"/>
            <a:ext cx="685800" cy="873125"/>
            <a:chOff x="2583" y="1231"/>
            <a:chExt cx="432" cy="550"/>
          </a:xfrm>
        </p:grpSpPr>
        <p:sp>
          <p:nvSpPr>
            <p:cNvPr id="83" name="Text Box 87">
              <a:extLst>
                <a:ext uri="{FF2B5EF4-FFF2-40B4-BE49-F238E27FC236}">
                  <a16:creationId xmlns:a16="http://schemas.microsoft.com/office/drawing/2014/main" id="{6B004666-DB7B-8C4D-9643-248B2DB28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3" y="1493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س</a:t>
              </a:r>
              <a:r>
                <a:rPr lang="ar-SA" altLang="ar-SA" sz="2800" b="1" baseline="-20000" dirty="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 dirty="0">
                <a:solidFill>
                  <a:srgbClr val="002060"/>
                </a:solidFill>
              </a:endParaRPr>
            </a:p>
          </p:txBody>
        </p:sp>
        <p:sp>
          <p:nvSpPr>
            <p:cNvPr id="84" name="Line 109">
              <a:extLst>
                <a:ext uri="{FF2B5EF4-FFF2-40B4-BE49-F238E27FC236}">
                  <a16:creationId xmlns:a16="http://schemas.microsoft.com/office/drawing/2014/main" id="{1D15F088-2649-FF42-86DC-7EB02A6B4D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31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5" name="Group 110">
            <a:extLst>
              <a:ext uri="{FF2B5EF4-FFF2-40B4-BE49-F238E27FC236}">
                <a16:creationId xmlns:a16="http://schemas.microsoft.com/office/drawing/2014/main" id="{ABCF6330-13A0-3747-A8E1-52E67A79D2D2}"/>
              </a:ext>
            </a:extLst>
          </p:cNvPr>
          <p:cNvGrpSpPr>
            <a:grpSpLocks/>
          </p:cNvGrpSpPr>
          <p:nvPr/>
        </p:nvGrpSpPr>
        <p:grpSpPr bwMode="auto">
          <a:xfrm>
            <a:off x="5415827" y="1797293"/>
            <a:ext cx="685800" cy="931862"/>
            <a:chOff x="2542" y="1231"/>
            <a:chExt cx="432" cy="587"/>
          </a:xfrm>
        </p:grpSpPr>
        <p:sp>
          <p:nvSpPr>
            <p:cNvPr id="86" name="Text Box 87">
              <a:extLst>
                <a:ext uri="{FF2B5EF4-FFF2-40B4-BE49-F238E27FC236}">
                  <a16:creationId xmlns:a16="http://schemas.microsoft.com/office/drawing/2014/main" id="{62AC1B1E-B41A-F647-AA11-6D2FFBFA99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" y="1530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>
                  <a:solidFill>
                    <a:srgbClr val="002060"/>
                  </a:solidFill>
                </a:rPr>
                <a:t>ص</a:t>
              </a:r>
              <a:r>
                <a:rPr lang="ar-SA" altLang="ar-SA" sz="2800" b="1" baseline="-20000" dirty="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 dirty="0">
                <a:solidFill>
                  <a:srgbClr val="002060"/>
                </a:solidFill>
              </a:endParaRPr>
            </a:p>
          </p:txBody>
        </p:sp>
        <p:sp>
          <p:nvSpPr>
            <p:cNvPr id="87" name="Line 112">
              <a:extLst>
                <a:ext uri="{FF2B5EF4-FFF2-40B4-BE49-F238E27FC236}">
                  <a16:creationId xmlns:a16="http://schemas.microsoft.com/office/drawing/2014/main" id="{8C7B949F-B49B-4B4B-8050-8E3BFD7E4C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31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8" name="Group 113">
            <a:extLst>
              <a:ext uri="{FF2B5EF4-FFF2-40B4-BE49-F238E27FC236}">
                <a16:creationId xmlns:a16="http://schemas.microsoft.com/office/drawing/2014/main" id="{72A01F3F-F838-7442-A691-3AA92A1A2275}"/>
              </a:ext>
            </a:extLst>
          </p:cNvPr>
          <p:cNvGrpSpPr>
            <a:grpSpLocks/>
          </p:cNvGrpSpPr>
          <p:nvPr/>
        </p:nvGrpSpPr>
        <p:grpSpPr bwMode="auto">
          <a:xfrm>
            <a:off x="4264590" y="1917243"/>
            <a:ext cx="685800" cy="719973"/>
            <a:chOff x="2572" y="1543"/>
            <a:chExt cx="432" cy="547"/>
          </a:xfrm>
        </p:grpSpPr>
        <p:sp>
          <p:nvSpPr>
            <p:cNvPr id="89" name="Text Box 87">
              <a:extLst>
                <a:ext uri="{FF2B5EF4-FFF2-40B4-BE49-F238E27FC236}">
                  <a16:creationId xmlns:a16="http://schemas.microsoft.com/office/drawing/2014/main" id="{7C27EE61-A16E-D34C-BB63-66BC588FF9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2" y="1802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 dirty="0" err="1">
                  <a:solidFill>
                    <a:srgbClr val="002060"/>
                  </a:solidFill>
                </a:rPr>
                <a:t>م</a:t>
              </a:r>
              <a:endParaRPr lang="en-US" altLang="ar-SA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90" name="Line 115">
              <a:extLst>
                <a:ext uri="{FF2B5EF4-FFF2-40B4-BE49-F238E27FC236}">
                  <a16:creationId xmlns:a16="http://schemas.microsoft.com/office/drawing/2014/main" id="{976615B1-4DA8-DC4A-BEA9-B0AFD855C4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8" y="1543"/>
              <a:ext cx="0" cy="3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 dirty="0">
                <a:solidFill>
                  <a:srgbClr val="002060"/>
                </a:solidFill>
              </a:endParaRPr>
            </a:p>
          </p:txBody>
        </p:sp>
      </p:grpSp>
      <p:sp>
        <p:nvSpPr>
          <p:cNvPr id="91" name="Text Box 87">
            <a:extLst>
              <a:ext uri="{FF2B5EF4-FFF2-40B4-BE49-F238E27FC236}">
                <a16:creationId xmlns:a16="http://schemas.microsoft.com/office/drawing/2014/main" id="{3974652A-CDEB-734D-B85C-25BBDF37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962" y="2713718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92" name="Text Box 87">
            <a:extLst>
              <a:ext uri="{FF2B5EF4-FFF2-40B4-BE49-F238E27FC236}">
                <a16:creationId xmlns:a16="http://schemas.microsoft.com/office/drawing/2014/main" id="{7849867C-7AC1-D747-ACD7-9C8BC5FF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3262" y="2699431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93" name="Text Box 87">
            <a:extLst>
              <a:ext uri="{FF2B5EF4-FFF2-40B4-BE49-F238E27FC236}">
                <a16:creationId xmlns:a16="http://schemas.microsoft.com/office/drawing/2014/main" id="{540D5305-7BE3-154C-9431-01172449C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012" y="2713718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94" name="Text Box 87">
            <a:extLst>
              <a:ext uri="{FF2B5EF4-FFF2-40B4-BE49-F238E27FC236}">
                <a16:creationId xmlns:a16="http://schemas.microsoft.com/office/drawing/2014/main" id="{13351B79-1581-3945-8D08-9091F17A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087" y="3545568"/>
            <a:ext cx="3563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١ =  ــ ٦ ( س +  ٢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95" name="Text Box 87">
            <a:extLst>
              <a:ext uri="{FF2B5EF4-FFF2-40B4-BE49-F238E27FC236}">
                <a16:creationId xmlns:a16="http://schemas.microsoft.com/office/drawing/2014/main" id="{6A23A236-D067-C54F-B158-10713D9D5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87" y="2753406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( ــ</a:t>
            </a:r>
            <a:r>
              <a:rPr lang="ar-SA" altLang="ar-SA" sz="2400" b="1" dirty="0">
                <a:solidFill>
                  <a:srgbClr val="00B050"/>
                </a:solidFill>
              </a:rPr>
              <a:t> ٢</a:t>
            </a:r>
            <a:r>
              <a:rPr lang="ar-SA" altLang="ar-SA" sz="2400" b="1" dirty="0">
                <a:solidFill>
                  <a:srgbClr val="002060"/>
                </a:solidFill>
              </a:rPr>
              <a:t>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96" name="Text Box 87">
            <a:extLst>
              <a:ext uri="{FF2B5EF4-FFF2-40B4-BE49-F238E27FC236}">
                <a16:creationId xmlns:a16="http://schemas.microsoft.com/office/drawing/2014/main" id="{D1D20541-045A-8044-80ED-450363FB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687" y="4974318"/>
            <a:ext cx="3563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١ =  ــ ٦ ( س +  ٢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97" name="Text Box 87">
            <a:extLst>
              <a:ext uri="{FF2B5EF4-FFF2-40B4-BE49-F238E27FC236}">
                <a16:creationId xmlns:a16="http://schemas.microsoft.com/office/drawing/2014/main" id="{0672BBC5-3DDF-524B-8F85-5F71ABC1B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712" y="2797856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١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98" name="Text Box 87">
            <a:extLst>
              <a:ext uri="{FF2B5EF4-FFF2-40B4-BE49-F238E27FC236}">
                <a16:creationId xmlns:a16="http://schemas.microsoft.com/office/drawing/2014/main" id="{68247BEC-DADC-9843-969A-A227AE2E2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2450" y="2740706"/>
            <a:ext cx="614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</a:t>
            </a:r>
            <a:r>
              <a:rPr lang="ar-SA" altLang="ar-SA" sz="2400" b="1" dirty="0">
                <a:solidFill>
                  <a:srgbClr val="00B050"/>
                </a:solidFill>
              </a:rPr>
              <a:t>٦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grpSp>
        <p:nvGrpSpPr>
          <p:cNvPr id="99" name="Group 129">
            <a:extLst>
              <a:ext uri="{FF2B5EF4-FFF2-40B4-BE49-F238E27FC236}">
                <a16:creationId xmlns:a16="http://schemas.microsoft.com/office/drawing/2014/main" id="{98765BB8-7B9E-AA48-93DB-1F71427F560F}"/>
              </a:ext>
            </a:extLst>
          </p:cNvPr>
          <p:cNvGrpSpPr>
            <a:grpSpLocks/>
          </p:cNvGrpSpPr>
          <p:nvPr/>
        </p:nvGrpSpPr>
        <p:grpSpPr bwMode="auto">
          <a:xfrm>
            <a:off x="1692875" y="2681968"/>
            <a:ext cx="3816350" cy="3673475"/>
            <a:chOff x="476" y="1657"/>
            <a:chExt cx="2317" cy="2317"/>
          </a:xfrm>
        </p:grpSpPr>
        <p:sp>
          <p:nvSpPr>
            <p:cNvPr id="100" name="Line 96">
              <a:extLst>
                <a:ext uri="{FF2B5EF4-FFF2-40B4-BE49-F238E27FC236}">
                  <a16:creationId xmlns:a16="http://schemas.microsoft.com/office/drawing/2014/main" id="{A3CDD8F7-C962-3641-9A4D-D45710C48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01" name="Line 97">
              <a:extLst>
                <a:ext uri="{FF2B5EF4-FFF2-40B4-BE49-F238E27FC236}">
                  <a16:creationId xmlns:a16="http://schemas.microsoft.com/office/drawing/2014/main" id="{811E6349-4F9F-CB4D-93E2-4CCA185E8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02" name="Rectangle 98">
              <a:extLst>
                <a:ext uri="{FF2B5EF4-FFF2-40B4-BE49-F238E27FC236}">
                  <a16:creationId xmlns:a16="http://schemas.microsoft.com/office/drawing/2014/main" id="{C294684C-0EF3-544C-9968-3B9926DC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103" name="Line 99">
              <a:extLst>
                <a:ext uri="{FF2B5EF4-FFF2-40B4-BE49-F238E27FC236}">
                  <a16:creationId xmlns:a16="http://schemas.microsoft.com/office/drawing/2014/main" id="{0E3D1B67-0048-6147-B824-1282F8079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04" name="Line 100">
              <a:extLst>
                <a:ext uri="{FF2B5EF4-FFF2-40B4-BE49-F238E27FC236}">
                  <a16:creationId xmlns:a16="http://schemas.microsoft.com/office/drawing/2014/main" id="{3CAE383D-EEB7-684D-B3E8-F47DE86E6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05" name="Line 101">
              <a:extLst>
                <a:ext uri="{FF2B5EF4-FFF2-40B4-BE49-F238E27FC236}">
                  <a16:creationId xmlns:a16="http://schemas.microsoft.com/office/drawing/2014/main" id="{9FFD94CB-CB6C-0F4B-AE07-7032B979B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06" name="Line 102">
              <a:extLst>
                <a:ext uri="{FF2B5EF4-FFF2-40B4-BE49-F238E27FC236}">
                  <a16:creationId xmlns:a16="http://schemas.microsoft.com/office/drawing/2014/main" id="{7AE03EB6-DAD3-A449-8643-00D147193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07" name="Line 103">
              <a:extLst>
                <a:ext uri="{FF2B5EF4-FFF2-40B4-BE49-F238E27FC236}">
                  <a16:creationId xmlns:a16="http://schemas.microsoft.com/office/drawing/2014/main" id="{276D30FC-0956-6C49-A6F8-902BE47E9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08" name="Line 104">
              <a:extLst>
                <a:ext uri="{FF2B5EF4-FFF2-40B4-BE49-F238E27FC236}">
                  <a16:creationId xmlns:a16="http://schemas.microsoft.com/office/drawing/2014/main" id="{14D72F18-9793-1244-A5FB-9E815C2BD5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09" name="Line 105">
              <a:extLst>
                <a:ext uri="{FF2B5EF4-FFF2-40B4-BE49-F238E27FC236}">
                  <a16:creationId xmlns:a16="http://schemas.microsoft.com/office/drawing/2014/main" id="{9CC220BD-C4B1-4E47-80E3-731C18EE0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0" name="Line 106">
              <a:extLst>
                <a:ext uri="{FF2B5EF4-FFF2-40B4-BE49-F238E27FC236}">
                  <a16:creationId xmlns:a16="http://schemas.microsoft.com/office/drawing/2014/main" id="{F0B32CA9-DF4F-644E-88B8-8A5482E75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1" name="Line 107">
              <a:extLst>
                <a:ext uri="{FF2B5EF4-FFF2-40B4-BE49-F238E27FC236}">
                  <a16:creationId xmlns:a16="http://schemas.microsoft.com/office/drawing/2014/main" id="{E53761B2-9604-2748-AA42-F316F70A6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2" name="Line 108">
              <a:extLst>
                <a:ext uri="{FF2B5EF4-FFF2-40B4-BE49-F238E27FC236}">
                  <a16:creationId xmlns:a16="http://schemas.microsoft.com/office/drawing/2014/main" id="{138406BC-0901-8847-A900-3199AB336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3" name="Line 109">
              <a:extLst>
                <a:ext uri="{FF2B5EF4-FFF2-40B4-BE49-F238E27FC236}">
                  <a16:creationId xmlns:a16="http://schemas.microsoft.com/office/drawing/2014/main" id="{9315A1CD-EA38-D94D-8EAD-B4D118693A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4" name="Line 110">
              <a:extLst>
                <a:ext uri="{FF2B5EF4-FFF2-40B4-BE49-F238E27FC236}">
                  <a16:creationId xmlns:a16="http://schemas.microsoft.com/office/drawing/2014/main" id="{5520D0FB-EEDF-984A-A15C-7CF490792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5" name="Line 111">
              <a:extLst>
                <a:ext uri="{FF2B5EF4-FFF2-40B4-BE49-F238E27FC236}">
                  <a16:creationId xmlns:a16="http://schemas.microsoft.com/office/drawing/2014/main" id="{6DDD91DD-E5C4-EB49-A237-F23DFAC897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6" name="Line 112">
              <a:extLst>
                <a:ext uri="{FF2B5EF4-FFF2-40B4-BE49-F238E27FC236}">
                  <a16:creationId xmlns:a16="http://schemas.microsoft.com/office/drawing/2014/main" id="{D08085F8-CBF5-0841-B09A-6790FDFF84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7" name="Line 113">
              <a:extLst>
                <a:ext uri="{FF2B5EF4-FFF2-40B4-BE49-F238E27FC236}">
                  <a16:creationId xmlns:a16="http://schemas.microsoft.com/office/drawing/2014/main" id="{D0451C1C-23DE-8B43-84B4-B50D64B64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8" name="Line 114">
              <a:extLst>
                <a:ext uri="{FF2B5EF4-FFF2-40B4-BE49-F238E27FC236}">
                  <a16:creationId xmlns:a16="http://schemas.microsoft.com/office/drawing/2014/main" id="{BDC41381-B5D2-4D41-B46E-EA56AB9ADE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19" name="Line 115">
              <a:extLst>
                <a:ext uri="{FF2B5EF4-FFF2-40B4-BE49-F238E27FC236}">
                  <a16:creationId xmlns:a16="http://schemas.microsoft.com/office/drawing/2014/main" id="{CC6AB9E7-A99B-3A41-B393-E56F846E30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0" name="Line 116">
              <a:extLst>
                <a:ext uri="{FF2B5EF4-FFF2-40B4-BE49-F238E27FC236}">
                  <a16:creationId xmlns:a16="http://schemas.microsoft.com/office/drawing/2014/main" id="{4DD856D3-940B-8D4D-A061-924CEC7974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1" name="Line 117">
              <a:extLst>
                <a:ext uri="{FF2B5EF4-FFF2-40B4-BE49-F238E27FC236}">
                  <a16:creationId xmlns:a16="http://schemas.microsoft.com/office/drawing/2014/main" id="{2F028A84-6A49-DB45-AA7A-B943FFC7D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2" name="Line 118">
              <a:extLst>
                <a:ext uri="{FF2B5EF4-FFF2-40B4-BE49-F238E27FC236}">
                  <a16:creationId xmlns:a16="http://schemas.microsoft.com/office/drawing/2014/main" id="{36C7BC4B-253D-544C-927E-95351AA3F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3" name="Line 119">
              <a:extLst>
                <a:ext uri="{FF2B5EF4-FFF2-40B4-BE49-F238E27FC236}">
                  <a16:creationId xmlns:a16="http://schemas.microsoft.com/office/drawing/2014/main" id="{F803A239-4E1C-3B44-BA70-ADC6BD9768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4" name="Line 120">
              <a:extLst>
                <a:ext uri="{FF2B5EF4-FFF2-40B4-BE49-F238E27FC236}">
                  <a16:creationId xmlns:a16="http://schemas.microsoft.com/office/drawing/2014/main" id="{5F449738-E260-0745-9308-7DC78C67A3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5" name="Line 121">
              <a:extLst>
                <a:ext uri="{FF2B5EF4-FFF2-40B4-BE49-F238E27FC236}">
                  <a16:creationId xmlns:a16="http://schemas.microsoft.com/office/drawing/2014/main" id="{F9DF6001-793B-BD4A-9DE1-0BAB1E653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6" name="Line 122">
              <a:extLst>
                <a:ext uri="{FF2B5EF4-FFF2-40B4-BE49-F238E27FC236}">
                  <a16:creationId xmlns:a16="http://schemas.microsoft.com/office/drawing/2014/main" id="{DAAC4EAD-FCD4-8C42-9765-2817DA64B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7" name="Line 123">
              <a:extLst>
                <a:ext uri="{FF2B5EF4-FFF2-40B4-BE49-F238E27FC236}">
                  <a16:creationId xmlns:a16="http://schemas.microsoft.com/office/drawing/2014/main" id="{103B3F7D-9CFA-7D40-A052-1F5F12813E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8" name="Line 124">
              <a:extLst>
                <a:ext uri="{FF2B5EF4-FFF2-40B4-BE49-F238E27FC236}">
                  <a16:creationId xmlns:a16="http://schemas.microsoft.com/office/drawing/2014/main" id="{BA5FFC82-2AC0-574C-972C-2074EE8F9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29" name="Line 125">
              <a:extLst>
                <a:ext uri="{FF2B5EF4-FFF2-40B4-BE49-F238E27FC236}">
                  <a16:creationId xmlns:a16="http://schemas.microsoft.com/office/drawing/2014/main" id="{143BDB63-A51B-354E-A81A-229D43818C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0" name="Line 126">
              <a:extLst>
                <a:ext uri="{FF2B5EF4-FFF2-40B4-BE49-F238E27FC236}">
                  <a16:creationId xmlns:a16="http://schemas.microsoft.com/office/drawing/2014/main" id="{724B744A-C2A6-4640-A680-BD1549A28E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1" name="Line 127">
              <a:extLst>
                <a:ext uri="{FF2B5EF4-FFF2-40B4-BE49-F238E27FC236}">
                  <a16:creationId xmlns:a16="http://schemas.microsoft.com/office/drawing/2014/main" id="{2AD79A41-8D04-0B4F-8328-66FB44BDAA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132" name="Line 128">
              <a:extLst>
                <a:ext uri="{FF2B5EF4-FFF2-40B4-BE49-F238E27FC236}">
                  <a16:creationId xmlns:a16="http://schemas.microsoft.com/office/drawing/2014/main" id="{DBD593A3-8278-B849-89BD-87B3BCF54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133" name="Line 64">
            <a:extLst>
              <a:ext uri="{FF2B5EF4-FFF2-40B4-BE49-F238E27FC236}">
                <a16:creationId xmlns:a16="http://schemas.microsoft.com/office/drawing/2014/main" id="{42D63952-21EF-BA4C-B883-ADFF1453E3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737" y="5658531"/>
            <a:ext cx="25241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134" name="Text Box 87">
            <a:extLst>
              <a:ext uri="{FF2B5EF4-FFF2-40B4-BE49-F238E27FC236}">
                <a16:creationId xmlns:a16="http://schemas.microsoft.com/office/drawing/2014/main" id="{F4F1EAD2-671A-AA44-8A98-05B49C81C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312" y="546326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35" name="Text Box 87">
            <a:extLst>
              <a:ext uri="{FF2B5EF4-FFF2-40B4-BE49-F238E27FC236}">
                <a16:creationId xmlns:a16="http://schemas.microsoft.com/office/drawing/2014/main" id="{2584DBB3-6CFF-C443-88CA-9BBC5899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062" y="4094843"/>
            <a:ext cx="344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36" name="Line 63">
            <a:extLst>
              <a:ext uri="{FF2B5EF4-FFF2-40B4-BE49-F238E27FC236}">
                <a16:creationId xmlns:a16="http://schemas.microsoft.com/office/drawing/2014/main" id="{6C5E7D86-9664-3D44-AF93-3235FCABE8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18450" y="4298043"/>
            <a:ext cx="14287" cy="13604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137" name="Line 66">
            <a:extLst>
              <a:ext uri="{FF2B5EF4-FFF2-40B4-BE49-F238E27FC236}">
                <a16:creationId xmlns:a16="http://schemas.microsoft.com/office/drawing/2014/main" id="{C67A079D-65D1-3D4B-9D33-379802435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0937" y="2093006"/>
            <a:ext cx="704850" cy="3781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138" name="Text Box 58">
            <a:extLst>
              <a:ext uri="{FF2B5EF4-FFF2-40B4-BE49-F238E27FC236}">
                <a16:creationId xmlns:a16="http://schemas.microsoft.com/office/drawing/2014/main" id="{AB129841-76AC-3D4F-93FD-0FF7C7289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278" y="642129"/>
            <a:ext cx="527831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كتابة معادلة مستقيم الميل ونقطة وتمثيلها بيانيا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39" name="مربع نص 3">
            <a:extLst>
              <a:ext uri="{FF2B5EF4-FFF2-40B4-BE49-F238E27FC236}">
                <a16:creationId xmlns:a16="http://schemas.microsoft.com/office/drawing/2014/main" id="{CD00870F-7FFD-6C41-8F4A-121C342E0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5280" y="2005861"/>
            <a:ext cx="103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C00000"/>
                </a:solidFill>
              </a:rPr>
              <a:t>١صـ ١٠٨</a:t>
            </a:r>
          </a:p>
        </p:txBody>
      </p:sp>
      <p:sp>
        <p:nvSpPr>
          <p:cNvPr id="140" name="مربع نص 139">
            <a:extLst>
              <a:ext uri="{FF2B5EF4-FFF2-40B4-BE49-F238E27FC236}">
                <a16:creationId xmlns:a16="http://schemas.microsoft.com/office/drawing/2014/main" id="{3445A7AB-42D7-C643-96A9-2596E0469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602" y="1668705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000">
                <a:solidFill>
                  <a:srgbClr val="002060"/>
                </a:solidFill>
              </a:rPr>
              <a:t>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60F539C-9CAE-2B42-B477-9F002AA6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087" y="560054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330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49758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800" decel="100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800" decel="100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 animBg="1"/>
      <p:bldP spid="80" grpId="0"/>
      <p:bldP spid="81" grpId="0" animBg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5" grpId="0"/>
      <p:bldP spid="96" grpId="0"/>
      <p:bldP spid="97" grpId="0"/>
      <p:bldP spid="98" grpId="0"/>
      <p:bldP spid="134" grpId="0"/>
      <p:bldP spid="1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B6912D-4D0F-394A-84D3-47BF37E57BFF}"/>
              </a:ext>
            </a:extLst>
          </p:cNvPr>
          <p:cNvSpPr/>
          <p:nvPr/>
        </p:nvSpPr>
        <p:spPr>
          <a:xfrm rot="385153">
            <a:off x="9661633" y="117302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82CED954-ECED-334E-BA9F-E9AB154A9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271" y="2677048"/>
            <a:ext cx="3852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      =      ( س ــ        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16" name="Rectangle 117">
            <a:extLst>
              <a:ext uri="{FF2B5EF4-FFF2-40B4-BE49-F238E27FC236}">
                <a16:creationId xmlns:a16="http://schemas.microsoft.com/office/drawing/2014/main" id="{E9B84BAA-588D-7848-BEDF-29AE885E0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696" y="4588398"/>
            <a:ext cx="4933950" cy="1116013"/>
          </a:xfrm>
          <a:prstGeom prst="rect">
            <a:avLst/>
          </a:prstGeom>
          <a:solidFill>
            <a:srgbClr val="FEE2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2060"/>
              </a:solidFill>
            </a:endParaRP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1E81DC7C-9D7A-3A45-A2A3-6DA8A956B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296" y="4923361"/>
            <a:ext cx="162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المعادلة هي </a:t>
            </a:r>
            <a:r>
              <a:rPr lang="ar-SA" altLang="ar-SA" sz="2400" b="1" dirty="0">
                <a:solidFill>
                  <a:srgbClr val="002060"/>
                </a:solidFill>
              </a:rPr>
              <a:t>: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F4A32633-A143-2341-A875-734B0279C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521" y="584723"/>
            <a:ext cx="9072563" cy="841375"/>
          </a:xfrm>
          <a:prstGeom prst="rect">
            <a:avLst/>
          </a:prstGeom>
          <a:solidFill>
            <a:srgbClr val="EDF9A5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300" b="1">
                <a:solidFill>
                  <a:srgbClr val="002060"/>
                </a:solidFill>
              </a:rPr>
              <a:t>اكتب معادلة المستقيم المار بالنقطة ( ــ ٢ ، ٥ ) وميله </a:t>
            </a:r>
            <a:r>
              <a:rPr lang="ar-SA" altLang="ar-SA" sz="2300" b="1" u="sng">
                <a:solidFill>
                  <a:srgbClr val="002060"/>
                </a:solidFill>
              </a:rPr>
              <a:t>ــ ٦</a:t>
            </a:r>
            <a:r>
              <a:rPr lang="ar-SA" altLang="ar-SA" sz="2300" b="1">
                <a:solidFill>
                  <a:srgbClr val="002060"/>
                </a:solidFill>
              </a:rPr>
              <a:t>  بصيغة الميل ونقطة ومثلها بيانيا   </a:t>
            </a:r>
            <a:endParaRPr lang="en-US" altLang="ar-SA" sz="2300" b="1">
              <a:solidFill>
                <a:srgbClr val="002060"/>
              </a:solidFill>
            </a:endParaRPr>
          </a:p>
        </p:txBody>
      </p:sp>
      <p:grpSp>
        <p:nvGrpSpPr>
          <p:cNvPr id="19" name="Group 120">
            <a:extLst>
              <a:ext uri="{FF2B5EF4-FFF2-40B4-BE49-F238E27FC236}">
                <a16:creationId xmlns:a16="http://schemas.microsoft.com/office/drawing/2014/main" id="{6C5C9C16-2222-9143-B4A0-D78D3E32E1C1}"/>
              </a:ext>
            </a:extLst>
          </p:cNvPr>
          <p:cNvGrpSpPr>
            <a:grpSpLocks/>
          </p:cNvGrpSpPr>
          <p:nvPr/>
        </p:nvGrpSpPr>
        <p:grpSpPr bwMode="auto">
          <a:xfrm>
            <a:off x="6154959" y="1167336"/>
            <a:ext cx="685800" cy="1103312"/>
            <a:chOff x="2562" y="1231"/>
            <a:chExt cx="432" cy="695"/>
          </a:xfrm>
        </p:grpSpPr>
        <p:sp>
          <p:nvSpPr>
            <p:cNvPr id="20" name="Text Box 87">
              <a:extLst>
                <a:ext uri="{FF2B5EF4-FFF2-40B4-BE49-F238E27FC236}">
                  <a16:creationId xmlns:a16="http://schemas.microsoft.com/office/drawing/2014/main" id="{5B2912FA-CBDD-2B45-9219-B46E696FD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س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21" name="Line 122">
              <a:extLst>
                <a:ext uri="{FF2B5EF4-FFF2-40B4-BE49-F238E27FC236}">
                  <a16:creationId xmlns:a16="http://schemas.microsoft.com/office/drawing/2014/main" id="{FC93E352-7666-7742-90C1-4C1F924959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123">
            <a:extLst>
              <a:ext uri="{FF2B5EF4-FFF2-40B4-BE49-F238E27FC236}">
                <a16:creationId xmlns:a16="http://schemas.microsoft.com/office/drawing/2014/main" id="{ABF21695-E58B-324A-A53D-5F9F8E21B8D5}"/>
              </a:ext>
            </a:extLst>
          </p:cNvPr>
          <p:cNvGrpSpPr>
            <a:grpSpLocks/>
          </p:cNvGrpSpPr>
          <p:nvPr/>
        </p:nvGrpSpPr>
        <p:grpSpPr bwMode="auto">
          <a:xfrm>
            <a:off x="5648546" y="1167336"/>
            <a:ext cx="685800" cy="1103312"/>
            <a:chOff x="2562" y="1231"/>
            <a:chExt cx="432" cy="695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2E67A3E7-DEA4-C844-830E-AEDFB4A40E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ص</a:t>
              </a:r>
              <a:r>
                <a:rPr lang="ar-SA" altLang="ar-SA" sz="2800" b="1" baseline="-20000">
                  <a:solidFill>
                    <a:srgbClr val="002060"/>
                  </a:solidFill>
                </a:rPr>
                <a:t>١</a:t>
              </a:r>
              <a:endParaRPr lang="en-US" altLang="ar-SA" sz="2800" b="1" baseline="-20000">
                <a:solidFill>
                  <a:srgbClr val="002060"/>
                </a:solidFill>
              </a:endParaRPr>
            </a:p>
          </p:txBody>
        </p:sp>
        <p:sp>
          <p:nvSpPr>
            <p:cNvPr id="24" name="Line 125">
              <a:extLst>
                <a:ext uri="{FF2B5EF4-FFF2-40B4-BE49-F238E27FC236}">
                  <a16:creationId xmlns:a16="http://schemas.microsoft.com/office/drawing/2014/main" id="{16A6E270-0E69-4841-AFD6-A8BA56583B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126">
            <a:extLst>
              <a:ext uri="{FF2B5EF4-FFF2-40B4-BE49-F238E27FC236}">
                <a16:creationId xmlns:a16="http://schemas.microsoft.com/office/drawing/2014/main" id="{37F8968F-E2E8-1045-822E-D5EEE935702A}"/>
              </a:ext>
            </a:extLst>
          </p:cNvPr>
          <p:cNvGrpSpPr>
            <a:grpSpLocks/>
          </p:cNvGrpSpPr>
          <p:nvPr/>
        </p:nvGrpSpPr>
        <p:grpSpPr bwMode="auto">
          <a:xfrm>
            <a:off x="4503959" y="1440386"/>
            <a:ext cx="685800" cy="1103312"/>
            <a:chOff x="2562" y="1231"/>
            <a:chExt cx="432" cy="695"/>
          </a:xfrm>
        </p:grpSpPr>
        <p:sp>
          <p:nvSpPr>
            <p:cNvPr id="26" name="Text Box 87">
              <a:extLst>
                <a:ext uri="{FF2B5EF4-FFF2-40B4-BE49-F238E27FC236}">
                  <a16:creationId xmlns:a16="http://schemas.microsoft.com/office/drawing/2014/main" id="{22D861BC-A090-B248-81F8-D0FA854C1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38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002060"/>
                  </a:solidFill>
                </a:rPr>
                <a:t>م</a:t>
              </a:r>
              <a:endParaRPr lang="en-US" altLang="ar-SA" sz="2400" b="1">
                <a:solidFill>
                  <a:srgbClr val="002060"/>
                </a:solidFill>
              </a:endParaRPr>
            </a:p>
          </p:txBody>
        </p:sp>
        <p:sp>
          <p:nvSpPr>
            <p:cNvPr id="27" name="Line 128">
              <a:extLst>
                <a:ext uri="{FF2B5EF4-FFF2-40B4-BE49-F238E27FC236}">
                  <a16:creationId xmlns:a16="http://schemas.microsoft.com/office/drawing/2014/main" id="{0A144112-5377-B241-AFDF-3D3649BFF7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9" y="1231"/>
              <a:ext cx="0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28" name="Text Box 87">
            <a:extLst>
              <a:ext uri="{FF2B5EF4-FFF2-40B4-BE49-F238E27FC236}">
                <a16:creationId xmlns:a16="http://schemas.microsoft.com/office/drawing/2014/main" id="{5C5F4319-E635-2541-B98E-127D34703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071" y="2673873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س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E43DB194-AA9D-7C4D-AE83-C3D0153D4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371" y="2659586"/>
            <a:ext cx="32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م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41790702-2713-8F47-8FE2-D82ECBF87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121" y="267387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</a:t>
            </a:r>
            <a:r>
              <a:rPr lang="ar-SA" altLang="ar-SA" sz="2800" b="1" baseline="-20000">
                <a:solidFill>
                  <a:srgbClr val="002060"/>
                </a:solidFill>
              </a:rPr>
              <a:t>١</a:t>
            </a:r>
            <a:endParaRPr lang="en-US" altLang="ar-SA" sz="2800" b="1" baseline="-20000">
              <a:solidFill>
                <a:srgbClr val="00206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8F995DE3-4D22-4E40-B20C-2E617EF98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196" y="3505723"/>
            <a:ext cx="3563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٥ =  ــ ٦ ( س +  ٢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87896AF1-D218-2247-A76B-B94493E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96" y="2707211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( ــ </a:t>
            </a:r>
            <a:r>
              <a:rPr lang="ar-SA" altLang="ar-SA" sz="2400" b="1" dirty="0">
                <a:solidFill>
                  <a:srgbClr val="00B050"/>
                </a:solidFill>
              </a:rPr>
              <a:t>٢</a:t>
            </a:r>
            <a:r>
              <a:rPr lang="ar-SA" altLang="ar-SA" sz="2400" b="1" dirty="0">
                <a:solidFill>
                  <a:srgbClr val="002060"/>
                </a:solidFill>
              </a:rPr>
              <a:t>)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2A5A6890-AB24-6245-83B1-0CA31ACF1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796" y="4934473"/>
            <a:ext cx="3563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2060"/>
                </a:solidFill>
              </a:rPr>
              <a:t>ص ــ  ٥ =  ــ ٦ ( س +  ٢  ) 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5FEFEF7A-2265-C149-8013-8C3B89A7C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046" y="2715148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B050"/>
                </a:solidFill>
              </a:rPr>
              <a:t>٥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7C3CF738-F60D-1D40-BA4C-2D11D27CF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1559" y="2700861"/>
            <a:ext cx="614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ــ </a:t>
            </a:r>
            <a:r>
              <a:rPr lang="ar-SA" altLang="ar-SA" sz="2400" b="1" dirty="0">
                <a:solidFill>
                  <a:srgbClr val="00B050"/>
                </a:solidFill>
              </a:rPr>
              <a:t>٦</a:t>
            </a:r>
            <a:endParaRPr lang="en-US" altLang="ar-SA" sz="2400" b="1" dirty="0">
              <a:solidFill>
                <a:srgbClr val="00B050"/>
              </a:solidFill>
            </a:endParaRPr>
          </a:p>
        </p:txBody>
      </p:sp>
      <p:grpSp>
        <p:nvGrpSpPr>
          <p:cNvPr id="36" name="Group 129">
            <a:extLst>
              <a:ext uri="{FF2B5EF4-FFF2-40B4-BE49-F238E27FC236}">
                <a16:creationId xmlns:a16="http://schemas.microsoft.com/office/drawing/2014/main" id="{343689EB-00E0-7649-BB92-C0806B91F467}"/>
              </a:ext>
            </a:extLst>
          </p:cNvPr>
          <p:cNvGrpSpPr>
            <a:grpSpLocks/>
          </p:cNvGrpSpPr>
          <p:nvPr/>
        </p:nvGrpSpPr>
        <p:grpSpPr bwMode="auto">
          <a:xfrm>
            <a:off x="1401984" y="2642123"/>
            <a:ext cx="3816350" cy="3673475"/>
            <a:chOff x="476" y="1657"/>
            <a:chExt cx="2317" cy="2317"/>
          </a:xfrm>
        </p:grpSpPr>
        <p:sp>
          <p:nvSpPr>
            <p:cNvPr id="37" name="Line 96">
              <a:extLst>
                <a:ext uri="{FF2B5EF4-FFF2-40B4-BE49-F238E27FC236}">
                  <a16:creationId xmlns:a16="http://schemas.microsoft.com/office/drawing/2014/main" id="{81A64CE2-302D-F849-B099-A5E8E3E81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8" name="Line 97">
              <a:extLst>
                <a:ext uri="{FF2B5EF4-FFF2-40B4-BE49-F238E27FC236}">
                  <a16:creationId xmlns:a16="http://schemas.microsoft.com/office/drawing/2014/main" id="{DFE7C84C-43F0-A84D-8395-7307A18CA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6"/>
              <a:ext cx="231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39" name="Rectangle 98">
              <a:extLst>
                <a:ext uri="{FF2B5EF4-FFF2-40B4-BE49-F238E27FC236}">
                  <a16:creationId xmlns:a16="http://schemas.microsoft.com/office/drawing/2014/main" id="{1C89B2E7-BA6A-D84B-9C2D-A3EEFB33E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57"/>
              <a:ext cx="2317" cy="2317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2060"/>
                </a:solidFill>
              </a:endParaRPr>
            </a:p>
          </p:txBody>
        </p:sp>
        <p:sp>
          <p:nvSpPr>
            <p:cNvPr id="40" name="Line 99">
              <a:extLst>
                <a:ext uri="{FF2B5EF4-FFF2-40B4-BE49-F238E27FC236}">
                  <a16:creationId xmlns:a16="http://schemas.microsoft.com/office/drawing/2014/main" id="{0B7F972A-17E1-F047-85CB-CCAEE646C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1" name="Line 100">
              <a:extLst>
                <a:ext uri="{FF2B5EF4-FFF2-40B4-BE49-F238E27FC236}">
                  <a16:creationId xmlns:a16="http://schemas.microsoft.com/office/drawing/2014/main" id="{F807578C-A795-7242-89D8-AE51D2B56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2" name="Line 101">
              <a:extLst>
                <a:ext uri="{FF2B5EF4-FFF2-40B4-BE49-F238E27FC236}">
                  <a16:creationId xmlns:a16="http://schemas.microsoft.com/office/drawing/2014/main" id="{03005266-D0C2-6740-A96A-21DCC1172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3" name="Line 102">
              <a:extLst>
                <a:ext uri="{FF2B5EF4-FFF2-40B4-BE49-F238E27FC236}">
                  <a16:creationId xmlns:a16="http://schemas.microsoft.com/office/drawing/2014/main" id="{988342AF-9E6C-0240-AB93-A22B639EB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4" name="Line 103">
              <a:extLst>
                <a:ext uri="{FF2B5EF4-FFF2-40B4-BE49-F238E27FC236}">
                  <a16:creationId xmlns:a16="http://schemas.microsoft.com/office/drawing/2014/main" id="{C5905DC9-73EC-DF48-9450-6ABB40D1A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5" name="Line 104">
              <a:extLst>
                <a:ext uri="{FF2B5EF4-FFF2-40B4-BE49-F238E27FC236}">
                  <a16:creationId xmlns:a16="http://schemas.microsoft.com/office/drawing/2014/main" id="{640EF5B1-728C-2C4B-8F14-00D6EDA61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6" name="Line 105">
              <a:extLst>
                <a:ext uri="{FF2B5EF4-FFF2-40B4-BE49-F238E27FC236}">
                  <a16:creationId xmlns:a16="http://schemas.microsoft.com/office/drawing/2014/main" id="{AF709828-FC15-164C-A5D4-477D46F33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7" name="Line 106">
              <a:extLst>
                <a:ext uri="{FF2B5EF4-FFF2-40B4-BE49-F238E27FC236}">
                  <a16:creationId xmlns:a16="http://schemas.microsoft.com/office/drawing/2014/main" id="{4FB1A34A-1CAA-2049-A4C3-C5FD784FE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1657"/>
              <a:ext cx="0" cy="2317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8" name="Line 107">
              <a:extLst>
                <a:ext uri="{FF2B5EF4-FFF2-40B4-BE49-F238E27FC236}">
                  <a16:creationId xmlns:a16="http://schemas.microsoft.com/office/drawing/2014/main" id="{C4BB7F99-56A7-234E-AA21-DDA204892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49" name="Line 108">
              <a:extLst>
                <a:ext uri="{FF2B5EF4-FFF2-40B4-BE49-F238E27FC236}">
                  <a16:creationId xmlns:a16="http://schemas.microsoft.com/office/drawing/2014/main" id="{1DB39087-117F-DD4B-90D7-F7B8509084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0" name="Line 109">
              <a:extLst>
                <a:ext uri="{FF2B5EF4-FFF2-40B4-BE49-F238E27FC236}">
                  <a16:creationId xmlns:a16="http://schemas.microsoft.com/office/drawing/2014/main" id="{10ED3BB9-2E9B-DF48-9746-3880AFEE12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1" name="Line 110">
              <a:extLst>
                <a:ext uri="{FF2B5EF4-FFF2-40B4-BE49-F238E27FC236}">
                  <a16:creationId xmlns:a16="http://schemas.microsoft.com/office/drawing/2014/main" id="{E950B5ED-E39C-0C43-970B-20FD475C1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2" name="Line 111">
              <a:extLst>
                <a:ext uri="{FF2B5EF4-FFF2-40B4-BE49-F238E27FC236}">
                  <a16:creationId xmlns:a16="http://schemas.microsoft.com/office/drawing/2014/main" id="{FB7221D5-2C14-2E49-917E-B27DBB951D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3" name="Line 112">
              <a:extLst>
                <a:ext uri="{FF2B5EF4-FFF2-40B4-BE49-F238E27FC236}">
                  <a16:creationId xmlns:a16="http://schemas.microsoft.com/office/drawing/2014/main" id="{2BCB1D4C-37CB-944D-B583-2D35210EB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4" name="Line 113">
              <a:extLst>
                <a:ext uri="{FF2B5EF4-FFF2-40B4-BE49-F238E27FC236}">
                  <a16:creationId xmlns:a16="http://schemas.microsoft.com/office/drawing/2014/main" id="{C99FC313-71F7-2243-834F-271803C51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657"/>
              <a:ext cx="0" cy="231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5" name="Line 114">
              <a:extLst>
                <a:ext uri="{FF2B5EF4-FFF2-40B4-BE49-F238E27FC236}">
                  <a16:creationId xmlns:a16="http://schemas.microsoft.com/office/drawing/2014/main" id="{F4D03505-8BAC-8549-9840-0E9303232C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802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6" name="Line 115">
              <a:extLst>
                <a:ext uri="{FF2B5EF4-FFF2-40B4-BE49-F238E27FC236}">
                  <a16:creationId xmlns:a16="http://schemas.microsoft.com/office/drawing/2014/main" id="{5B83A966-2C15-E944-9CA0-E9B0FFF32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94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7" name="Line 116">
              <a:extLst>
                <a:ext uri="{FF2B5EF4-FFF2-40B4-BE49-F238E27FC236}">
                  <a16:creationId xmlns:a16="http://schemas.microsoft.com/office/drawing/2014/main" id="{2C4AF922-E52F-4F40-813E-7993E65519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87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8" name="Line 117">
              <a:extLst>
                <a:ext uri="{FF2B5EF4-FFF2-40B4-BE49-F238E27FC236}">
                  <a16:creationId xmlns:a16="http://schemas.microsoft.com/office/drawing/2014/main" id="{1F39B2F6-8038-9344-B14F-01F79AC70B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23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59" name="Line 118">
              <a:extLst>
                <a:ext uri="{FF2B5EF4-FFF2-40B4-BE49-F238E27FC236}">
                  <a16:creationId xmlns:a16="http://schemas.microsoft.com/office/drawing/2014/main" id="{C3F440A0-3169-1E45-B685-4A12715F84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38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0" name="Line 119">
              <a:extLst>
                <a:ext uri="{FF2B5EF4-FFF2-40B4-BE49-F238E27FC236}">
                  <a16:creationId xmlns:a16="http://schemas.microsoft.com/office/drawing/2014/main" id="{BC73B205-AE4F-8544-A5E3-5B3CA31F0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52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1" name="Line 120">
              <a:extLst>
                <a:ext uri="{FF2B5EF4-FFF2-40B4-BE49-F238E27FC236}">
                  <a16:creationId xmlns:a16="http://schemas.microsoft.com/office/drawing/2014/main" id="{4DC5A6CD-7E7E-644E-8046-AA516BB392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671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2" name="Line 121">
              <a:extLst>
                <a:ext uri="{FF2B5EF4-FFF2-40B4-BE49-F238E27FC236}">
                  <a16:creationId xmlns:a16="http://schemas.microsoft.com/office/drawing/2014/main" id="{B4BE43D3-53C9-FE4C-8B4A-56E1F042E2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811"/>
              <a:ext cx="231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3" name="Line 122">
              <a:extLst>
                <a:ext uri="{FF2B5EF4-FFF2-40B4-BE49-F238E27FC236}">
                  <a16:creationId xmlns:a16="http://schemas.microsoft.com/office/drawing/2014/main" id="{E2E22654-FC9B-0C49-9C1F-3050E7795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96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4" name="Line 123">
              <a:extLst>
                <a:ext uri="{FF2B5EF4-FFF2-40B4-BE49-F238E27FC236}">
                  <a16:creationId xmlns:a16="http://schemas.microsoft.com/office/drawing/2014/main" id="{8942A4BD-E738-6E48-B0DE-F6241C05A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10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5" name="Line 124">
              <a:extLst>
                <a:ext uri="{FF2B5EF4-FFF2-40B4-BE49-F238E27FC236}">
                  <a16:creationId xmlns:a16="http://schemas.microsoft.com/office/drawing/2014/main" id="{EB194D43-D7A6-9A41-A979-CB67C18D04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246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6" name="Line 125">
              <a:extLst>
                <a:ext uri="{FF2B5EF4-FFF2-40B4-BE49-F238E27FC236}">
                  <a16:creationId xmlns:a16="http://schemas.microsoft.com/office/drawing/2014/main" id="{BBBE5D29-7C88-EF48-AFDC-3CEE9531B6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395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7" name="Line 126">
              <a:extLst>
                <a:ext uri="{FF2B5EF4-FFF2-40B4-BE49-F238E27FC236}">
                  <a16:creationId xmlns:a16="http://schemas.microsoft.com/office/drawing/2014/main" id="{96A9F256-875F-5F4C-BC62-EB4A1CD93F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540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8" name="Line 127">
              <a:extLst>
                <a:ext uri="{FF2B5EF4-FFF2-40B4-BE49-F238E27FC236}">
                  <a16:creationId xmlns:a16="http://schemas.microsoft.com/office/drawing/2014/main" id="{B4475D01-B8EC-6C4C-AA89-32923EA93E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684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  <p:sp>
          <p:nvSpPr>
            <p:cNvPr id="69" name="Line 128">
              <a:extLst>
                <a:ext uri="{FF2B5EF4-FFF2-40B4-BE49-F238E27FC236}">
                  <a16:creationId xmlns:a16="http://schemas.microsoft.com/office/drawing/2014/main" id="{0C9B8F1E-C8B1-BA4C-B507-34C6980A64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3829"/>
              <a:ext cx="2317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>
                <a:solidFill>
                  <a:srgbClr val="002060"/>
                </a:solidFill>
              </a:endParaRPr>
            </a:p>
          </p:txBody>
        </p:sp>
      </p:grpSp>
      <p:sp>
        <p:nvSpPr>
          <p:cNvPr id="70" name="Line 64">
            <a:extLst>
              <a:ext uri="{FF2B5EF4-FFF2-40B4-BE49-F238E27FC236}">
                <a16:creationId xmlns:a16="http://schemas.microsoft.com/office/drawing/2014/main" id="{DFB65385-26F7-2E4D-BE93-57F519BE6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1846" y="4683648"/>
            <a:ext cx="25241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D5F9D460-E164-C247-9A85-B4F6DA251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421" y="4488386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2" name="Text Box 87">
            <a:extLst>
              <a:ext uri="{FF2B5EF4-FFF2-40B4-BE49-F238E27FC236}">
                <a16:creationId xmlns:a16="http://schemas.microsoft.com/office/drawing/2014/main" id="{08B41191-3E4A-FC4C-8D96-6D8A0D1E5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171" y="3119961"/>
            <a:ext cx="344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000" b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●</a:t>
            </a:r>
            <a:endParaRPr lang="en-US" altLang="ar-SA" sz="2400" b="1">
              <a:solidFill>
                <a:srgbClr val="002060"/>
              </a:solidFill>
            </a:endParaRPr>
          </a:p>
        </p:txBody>
      </p:sp>
      <p:sp>
        <p:nvSpPr>
          <p:cNvPr id="73" name="Line 63">
            <a:extLst>
              <a:ext uri="{FF2B5EF4-FFF2-40B4-BE49-F238E27FC236}">
                <a16:creationId xmlns:a16="http://schemas.microsoft.com/office/drawing/2014/main" id="{962E1783-8B7B-304D-B51C-9903043D57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27559" y="3323161"/>
            <a:ext cx="14287" cy="13604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4" name="Line 66">
            <a:extLst>
              <a:ext uri="{FF2B5EF4-FFF2-40B4-BE49-F238E27FC236}">
                <a16:creationId xmlns:a16="http://schemas.microsoft.com/office/drawing/2014/main" id="{1042C8F0-037E-224F-8B15-99F4E071A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534" y="2246836"/>
            <a:ext cx="704850" cy="3781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>
              <a:solidFill>
                <a:srgbClr val="002060"/>
              </a:solidFill>
            </a:endParaRPr>
          </a:p>
        </p:txBody>
      </p:sp>
      <p:sp>
        <p:nvSpPr>
          <p:cNvPr id="75" name="مربع نص 62">
            <a:extLst>
              <a:ext uri="{FF2B5EF4-FFF2-40B4-BE49-F238E27FC236}">
                <a16:creationId xmlns:a16="http://schemas.microsoft.com/office/drawing/2014/main" id="{741D3150-9D47-E448-B980-350121A13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659" y="14811"/>
            <a:ext cx="103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>
                <a:solidFill>
                  <a:srgbClr val="002060"/>
                </a:solidFill>
              </a:rPr>
              <a:t>١صـ ١١٠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EC9BC48D-84FF-2344-A533-88C00E497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121" y="1111773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2000">
                <a:solidFill>
                  <a:srgbClr val="002060"/>
                </a:solidFill>
              </a:rPr>
              <a:t>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5C3819A-27FA-0340-99D6-6AC4CBFFC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664" y="557602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/>
              <a:t>331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163182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/>
      <p:bldP spid="33" grpId="0"/>
      <p:bldP spid="34" grpId="0"/>
      <p:bldP spid="35" grpId="0"/>
      <p:bldP spid="71" grpId="0"/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2015</Words>
  <Application>Microsoft Macintosh PowerPoint</Application>
  <PresentationFormat>شاشة عريضة</PresentationFormat>
  <Paragraphs>433</Paragraphs>
  <Slides>32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9" baseType="lpstr">
      <vt:lpstr>Arial Unicode MS</vt:lpstr>
      <vt:lpstr>Aldhabi</vt:lpstr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23</cp:revision>
  <dcterms:created xsi:type="dcterms:W3CDTF">2020-11-12T21:23:07Z</dcterms:created>
  <dcterms:modified xsi:type="dcterms:W3CDTF">2021-11-27T13:35:46Z</dcterms:modified>
</cp:coreProperties>
</file>