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0" r:id="rId4"/>
    <p:sldId id="261" r:id="rId5"/>
    <p:sldId id="262" r:id="rId6"/>
    <p:sldId id="258" r:id="rId7"/>
    <p:sldId id="271" r:id="rId8"/>
    <p:sldId id="267" r:id="rId9"/>
    <p:sldId id="272" r:id="rId10"/>
    <p:sldId id="273" r:id="rId11"/>
    <p:sldId id="270" r:id="rId12"/>
    <p:sldId id="263" r:id="rId13"/>
    <p:sldId id="259" r:id="rId14"/>
    <p:sldId id="265" r:id="rId15"/>
    <p:sldId id="264" r:id="rId16"/>
    <p:sldId id="266" r:id="rId17"/>
    <p:sldId id="268" r:id="rId18"/>
    <p:sldId id="275" r:id="rId19"/>
    <p:sldId id="277" r:id="rId20"/>
    <p:sldId id="276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D9F5FF"/>
    <a:srgbClr val="6DD9FF"/>
    <a:srgbClr val="3174C5"/>
    <a:srgbClr val="000099"/>
    <a:srgbClr val="FFFF99"/>
    <a:srgbClr val="FFFFCC"/>
    <a:srgbClr val="FFFF21"/>
    <a:srgbClr val="FFFF79"/>
    <a:srgbClr val="FFE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68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3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80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877159"/>
            <a:ext cx="7177135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788" y="4251505"/>
            <a:ext cx="7164342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00B0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91995"/>
            <a:ext cx="8246070" cy="610821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502815"/>
            <a:ext cx="8246070" cy="3359507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835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835" y="1044700"/>
            <a:ext cx="6108200" cy="351106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17" y="891995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80822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280622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80822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280622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gi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962" y="2743855"/>
            <a:ext cx="7177135" cy="2137870"/>
          </a:xfrm>
        </p:spPr>
        <p:txBody>
          <a:bodyPr>
            <a:normAutofit/>
          </a:bodyPr>
          <a:lstStyle/>
          <a:p>
            <a:r>
              <a:rPr lang="en-US" sz="5300" b="1" dirty="0"/>
              <a:t>Unit 2</a:t>
            </a:r>
            <a:br>
              <a:rPr lang="en-US" dirty="0"/>
            </a:br>
            <a:r>
              <a:rPr lang="en-US" sz="4000" b="1" dirty="0"/>
              <a:t>Crime Doesn’t Pay</a:t>
            </a:r>
            <a:br>
              <a:rPr lang="en-US" sz="4000" b="1" dirty="0"/>
            </a:br>
            <a:br>
              <a:rPr lang="en-US" sz="1050" dirty="0"/>
            </a:br>
            <a:r>
              <a:rPr lang="en-US" sz="1600" b="1" dirty="0">
                <a:solidFill>
                  <a:srgbClr val="6DD9FF"/>
                </a:solidFill>
              </a:rPr>
              <a:t>Conversation&amp; Listening</a:t>
            </a:r>
            <a:endParaRPr lang="en-US" b="1" dirty="0">
              <a:solidFill>
                <a:srgbClr val="6DD9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1785" y="4532680"/>
            <a:ext cx="3512215" cy="61082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6DD9FF"/>
                </a:solidFill>
                <a:latin typeface="Abadi" panose="020B0604020104020204" pitchFamily="34" charset="0"/>
              </a:rPr>
              <a:t>Done by</a:t>
            </a:r>
            <a:r>
              <a:rPr lang="en-US" sz="1800" dirty="0">
                <a:latin typeface="Abadi" panose="020B0604020104020204" pitchFamily="34" charset="0"/>
              </a:rPr>
              <a:t>: </a:t>
            </a:r>
            <a:r>
              <a:rPr lang="en-US" sz="1800" dirty="0" err="1">
                <a:solidFill>
                  <a:srgbClr val="FFFF99"/>
                </a:solidFill>
                <a:latin typeface="Abadi" panose="020B0604020104020204" pitchFamily="34" charset="0"/>
              </a:rPr>
              <a:t>Entisar</a:t>
            </a:r>
            <a:r>
              <a:rPr lang="en-US" sz="1800" dirty="0">
                <a:solidFill>
                  <a:srgbClr val="FFFF99"/>
                </a:solidFill>
                <a:latin typeface="Abadi" panose="020B0604020104020204" pitchFamily="34" charset="0"/>
              </a:rPr>
              <a:t> Al-</a:t>
            </a:r>
            <a:r>
              <a:rPr lang="en-US" sz="1800" dirty="0" err="1">
                <a:solidFill>
                  <a:srgbClr val="FFFF99"/>
                </a:solidFill>
                <a:latin typeface="Abadi" panose="020B0604020104020204" pitchFamily="34" charset="0"/>
              </a:rPr>
              <a:t>Obaidallah</a:t>
            </a:r>
            <a:endParaRPr lang="en-US" sz="1800" dirty="0">
              <a:solidFill>
                <a:srgbClr val="FFFF99"/>
              </a:solidFill>
              <a:latin typeface="Abadi" panose="020B0604020104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980C547-3D2D-97BA-AFF6-53FF81B3FE1B}"/>
              </a:ext>
            </a:extLst>
          </p:cNvPr>
          <p:cNvSpPr txBox="1">
            <a:spLocks/>
          </p:cNvSpPr>
          <p:nvPr/>
        </p:nvSpPr>
        <p:spPr>
          <a:xfrm>
            <a:off x="143555" y="128470"/>
            <a:ext cx="1985165" cy="610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FF99"/>
                </a:solidFill>
                <a:latin typeface="Abadi" panose="020B0604020104020204" pitchFamily="34" charset="0"/>
              </a:rPr>
              <a:t>Mega Goal 2.1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82BD1BE-E322-4ABE-85D0-4474EAF1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24" y="0"/>
            <a:ext cx="4129010" cy="508340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D29FB5F-CB16-42FF-A944-8C4E89ACA6F3}"/>
              </a:ext>
            </a:extLst>
          </p:cNvPr>
          <p:cNvSpPr txBox="1"/>
          <p:nvPr/>
        </p:nvSpPr>
        <p:spPr>
          <a:xfrm>
            <a:off x="4266591" y="1363478"/>
            <a:ext cx="4732452" cy="868820"/>
          </a:xfrm>
          <a:prstGeom prst="wedgeRoundRectCallout">
            <a:avLst>
              <a:gd name="adj1" fmla="val -56829"/>
              <a:gd name="adj2" fmla="val 219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do you think Albert does when he says, Like this?</a:t>
            </a:r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F63D282-77A2-4613-A712-DA36FF483101}"/>
              </a:ext>
            </a:extLst>
          </p:cNvPr>
          <p:cNvSpPr txBox="1"/>
          <p:nvPr/>
        </p:nvSpPr>
        <p:spPr>
          <a:xfrm>
            <a:off x="4439967" y="2466455"/>
            <a:ext cx="4704033" cy="460197"/>
          </a:xfrm>
          <a:prstGeom prst="wedgeRoundRectCallout">
            <a:avLst>
              <a:gd name="adj1" fmla="val -56288"/>
              <a:gd name="adj2" fmla="val -221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FFFF99"/>
                </a:solidFill>
                <a:latin typeface="Selawik Light" panose="020B0604020202020204" pitchFamily="34" charset="0"/>
              </a:rPr>
              <a:t>He acts out what the pickpocket does.)</a:t>
            </a:r>
            <a:endParaRPr lang="ar-SA" sz="200" b="1" dirty="0">
              <a:solidFill>
                <a:srgbClr val="FFFF99"/>
              </a:solidFill>
              <a:latin typeface="Selawik Light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3FC1D90-3F7C-4167-9232-FD5DA2D2C789}"/>
              </a:ext>
            </a:extLst>
          </p:cNvPr>
          <p:cNvSpPr txBox="1"/>
          <p:nvPr/>
        </p:nvSpPr>
        <p:spPr>
          <a:xfrm>
            <a:off x="4113887" y="3335275"/>
            <a:ext cx="4885156" cy="449059"/>
          </a:xfrm>
          <a:prstGeom prst="wedgeRoundRectCallout">
            <a:avLst>
              <a:gd name="adj1" fmla="val -56906"/>
              <a:gd name="adj2" fmla="val 2098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55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Why is Ali surprised at the end of the conversation?</a:t>
            </a:r>
            <a:endParaRPr lang="ar-SA" sz="155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4DC1AF6-EA0C-4DC4-BF1B-9DE4B920103B}"/>
              </a:ext>
            </a:extLst>
          </p:cNvPr>
          <p:cNvSpPr txBox="1"/>
          <p:nvPr/>
        </p:nvSpPr>
        <p:spPr>
          <a:xfrm>
            <a:off x="4280799" y="3978193"/>
            <a:ext cx="4704033" cy="460197"/>
          </a:xfrm>
          <a:prstGeom prst="wedgeRoundRectCallout">
            <a:avLst>
              <a:gd name="adj1" fmla="val -56288"/>
              <a:gd name="adj2" fmla="val -221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FFFF99"/>
                </a:solidFill>
                <a:latin typeface="Selawik Light" panose="020B0604020202020204" pitchFamily="34" charset="0"/>
              </a:rPr>
              <a:t>Albert has stolen his wallet from his pocket</a:t>
            </a:r>
            <a:endParaRPr lang="ar-SA" sz="200" b="1" dirty="0">
              <a:solidFill>
                <a:srgbClr val="FFFF99"/>
              </a:solidFill>
              <a:latin typeface="Selawik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9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38FD1AA-6013-46A1-94B6-8C3422C48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" t="4410" r="2545" b="2990"/>
          <a:stretch/>
        </p:blipFill>
        <p:spPr>
          <a:xfrm>
            <a:off x="143555" y="716597"/>
            <a:ext cx="4581150" cy="292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6A212AD6-D037-4B5B-8D20-62BA5E4D81C5}"/>
              </a:ext>
            </a:extLst>
          </p:cNvPr>
          <p:cNvSpPr txBox="1"/>
          <p:nvPr/>
        </p:nvSpPr>
        <p:spPr>
          <a:xfrm>
            <a:off x="5182820" y="372512"/>
            <a:ext cx="2901395" cy="482685"/>
          </a:xfrm>
          <a:prstGeom prst="wedgeRoundRectCallout">
            <a:avLst>
              <a:gd name="adj1" fmla="val -60865"/>
              <a:gd name="adj2" fmla="val 18253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Who says, “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easy mark”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?</a:t>
            </a:r>
            <a:endParaRPr kumimoji="0" lang="ar-SA" sz="1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EDE6F6B-AC0E-4B35-A04A-2F0C1CD76CA9}"/>
              </a:ext>
            </a:extLst>
          </p:cNvPr>
          <p:cNvSpPr txBox="1"/>
          <p:nvPr/>
        </p:nvSpPr>
        <p:spPr>
          <a:xfrm>
            <a:off x="5249175" y="978277"/>
            <a:ext cx="2572658" cy="489638"/>
          </a:xfrm>
          <a:prstGeom prst="wedgeRoundRectCallout">
            <a:avLst>
              <a:gd name="adj1" fmla="val -62207"/>
              <a:gd name="adj2" fmla="val -22105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700" b="1" dirty="0">
                <a:solidFill>
                  <a:srgbClr val="305DBF"/>
                </a:solidFill>
              </a:rPr>
              <a:t>Albert</a:t>
            </a:r>
            <a:endParaRPr lang="ar-SA" sz="1700" b="1" dirty="0">
              <a:solidFill>
                <a:srgbClr val="305DBF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024914A-7A05-49BE-B7BA-F866B7053B5D}"/>
              </a:ext>
            </a:extLst>
          </p:cNvPr>
          <p:cNvSpPr txBox="1"/>
          <p:nvPr/>
        </p:nvSpPr>
        <p:spPr>
          <a:xfrm>
            <a:off x="5093873" y="1582332"/>
            <a:ext cx="2901395" cy="482685"/>
          </a:xfrm>
          <a:prstGeom prst="wedgeRoundRectCallout">
            <a:avLst>
              <a:gd name="adj1" fmla="val -58938"/>
              <a:gd name="adj2" fmla="val 17883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Who says, “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by accident”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?</a:t>
            </a:r>
            <a:endParaRPr kumimoji="0" lang="ar-SA" sz="1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7E8ECDB-715F-4E30-8002-64EE7F24CF25}"/>
              </a:ext>
            </a:extLst>
          </p:cNvPr>
          <p:cNvSpPr txBox="1"/>
          <p:nvPr/>
        </p:nvSpPr>
        <p:spPr>
          <a:xfrm>
            <a:off x="5413543" y="2152444"/>
            <a:ext cx="2572658" cy="489638"/>
          </a:xfrm>
          <a:prstGeom prst="wedgeRoundRectCallout">
            <a:avLst>
              <a:gd name="adj1" fmla="val -69674"/>
              <a:gd name="adj2" fmla="val -15827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700" b="1" dirty="0">
                <a:solidFill>
                  <a:srgbClr val="305DBF"/>
                </a:solidFill>
              </a:rPr>
              <a:t>Albert</a:t>
            </a:r>
            <a:endParaRPr lang="ar-SA" sz="1700" b="1" dirty="0">
              <a:solidFill>
                <a:srgbClr val="305DBF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836CA02-6962-4D29-A485-8C470CE053BE}"/>
              </a:ext>
            </a:extLst>
          </p:cNvPr>
          <p:cNvSpPr txBox="1"/>
          <p:nvPr/>
        </p:nvSpPr>
        <p:spPr>
          <a:xfrm>
            <a:off x="5076316" y="2781903"/>
            <a:ext cx="3817626" cy="482685"/>
          </a:xfrm>
          <a:prstGeom prst="wedgeRoundRectCallout">
            <a:avLst>
              <a:gd name="adj1" fmla="val -54711"/>
              <a:gd name="adj2" fmla="val 19475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>
                <a:srgbClr val="000000"/>
              </a:buClr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t>Who says, “</a:t>
            </a:r>
            <a:r>
              <a:rPr lang="en-US" sz="1700" b="1" kern="0" dirty="0">
                <a:solidFill>
                  <a:srgbClr val="FFFFFF"/>
                </a:solidFill>
                <a:latin typeface="Arial"/>
                <a:sym typeface="Arial"/>
              </a:rPr>
              <a:t>let your guard down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t>”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rPr>
              <a:t>?</a:t>
            </a:r>
            <a:endParaRPr kumimoji="0" lang="ar-SA" sz="1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A5C3BE5-3162-4536-AADD-004FDA750819}"/>
              </a:ext>
            </a:extLst>
          </p:cNvPr>
          <p:cNvSpPr txBox="1"/>
          <p:nvPr/>
        </p:nvSpPr>
        <p:spPr>
          <a:xfrm>
            <a:off x="5258242" y="3379005"/>
            <a:ext cx="2572658" cy="489638"/>
          </a:xfrm>
          <a:prstGeom prst="wedgeRoundRectCallout">
            <a:avLst>
              <a:gd name="adj1" fmla="val -68388"/>
              <a:gd name="adj2" fmla="val -21898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700" b="1" dirty="0">
                <a:solidFill>
                  <a:srgbClr val="305DBF"/>
                </a:solidFill>
              </a:rPr>
              <a:t>Albert</a:t>
            </a:r>
            <a:endParaRPr lang="ar-SA" sz="1700" b="1" dirty="0">
              <a:solidFill>
                <a:srgbClr val="305DBF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AB91A029-C450-461D-8545-52BFE3922535}"/>
              </a:ext>
            </a:extLst>
          </p:cNvPr>
          <p:cNvSpPr txBox="1"/>
          <p:nvPr/>
        </p:nvSpPr>
        <p:spPr>
          <a:xfrm>
            <a:off x="601670" y="3825133"/>
            <a:ext cx="2782722" cy="460268"/>
          </a:xfrm>
          <a:prstGeom prst="wedgeRoundRectCallout">
            <a:avLst>
              <a:gd name="adj1" fmla="val -58938"/>
              <a:gd name="adj2" fmla="val 17883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Who says, “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nabbed”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?</a:t>
            </a: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5706E44-B1F8-49D5-9342-5EC21ED9B0B1}"/>
              </a:ext>
            </a:extLst>
          </p:cNvPr>
          <p:cNvSpPr txBox="1"/>
          <p:nvPr/>
        </p:nvSpPr>
        <p:spPr>
          <a:xfrm>
            <a:off x="675947" y="4468052"/>
            <a:ext cx="2572658" cy="489638"/>
          </a:xfrm>
          <a:prstGeom prst="wedgeRoundRectCallout">
            <a:avLst>
              <a:gd name="adj1" fmla="val -60983"/>
              <a:gd name="adj2" fmla="val -20219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700" b="1" dirty="0">
                <a:solidFill>
                  <a:srgbClr val="305DBF"/>
                </a:solidFill>
              </a:rPr>
              <a:t>Albert</a:t>
            </a:r>
            <a:endParaRPr lang="ar-SA" sz="1700" b="1" dirty="0">
              <a:solidFill>
                <a:srgbClr val="305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0ECD729-EFAF-4AAB-B649-830D8E4BF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" t="4410" r="2545" b="2990"/>
          <a:stretch/>
        </p:blipFill>
        <p:spPr>
          <a:xfrm>
            <a:off x="4572000" y="1395643"/>
            <a:ext cx="4275740" cy="270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DA19B05-4B2F-4AFA-BFA5-A6B1E5228267}"/>
              </a:ext>
            </a:extLst>
          </p:cNvPr>
          <p:cNvSpPr txBox="1"/>
          <p:nvPr/>
        </p:nvSpPr>
        <p:spPr>
          <a:xfrm>
            <a:off x="208243" y="1556011"/>
            <a:ext cx="3970331" cy="460268"/>
          </a:xfrm>
          <a:prstGeom prst="wedgeRoundRectCallout">
            <a:avLst>
              <a:gd name="adj1" fmla="val 56901"/>
              <a:gd name="adj2" fmla="val 24028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FFFFFF"/>
                </a:solidFill>
                <a:latin typeface="Arial"/>
                <a:sym typeface="Arial"/>
              </a:rPr>
              <a:t>Who says, “Are you kidding” ? Come on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5676BCD-3E49-4561-AE55-A4D7F6B5C61D}"/>
              </a:ext>
            </a:extLst>
          </p:cNvPr>
          <p:cNvSpPr txBox="1"/>
          <p:nvPr/>
        </p:nvSpPr>
        <p:spPr>
          <a:xfrm>
            <a:off x="1191212" y="3632076"/>
            <a:ext cx="2572658" cy="466724"/>
          </a:xfrm>
          <a:prstGeom prst="wedgeRoundRectCallout">
            <a:avLst>
              <a:gd name="adj1" fmla="val 71706"/>
              <a:gd name="adj2" fmla="val -22002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Ali</a:t>
            </a:r>
            <a:endParaRPr lang="ar-SA" sz="1600" b="1" dirty="0">
              <a:solidFill>
                <a:srgbClr val="305DBF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A04EF6C-34C6-49CC-A370-D072E8CB7A75}"/>
              </a:ext>
            </a:extLst>
          </p:cNvPr>
          <p:cNvSpPr txBox="1"/>
          <p:nvPr/>
        </p:nvSpPr>
        <p:spPr>
          <a:xfrm>
            <a:off x="754375" y="3011439"/>
            <a:ext cx="3208149" cy="460268"/>
          </a:xfrm>
          <a:prstGeom prst="wedgeRoundRectCallout">
            <a:avLst>
              <a:gd name="adj1" fmla="val 64375"/>
              <a:gd name="adj2" fmla="val -21089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Who says, “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I’m positive”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?</a:t>
            </a: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DC4D473-09AD-416F-A8E7-417815914BDD}"/>
              </a:ext>
            </a:extLst>
          </p:cNvPr>
          <p:cNvSpPr txBox="1"/>
          <p:nvPr/>
        </p:nvSpPr>
        <p:spPr>
          <a:xfrm>
            <a:off x="1191212" y="2176648"/>
            <a:ext cx="2572658" cy="466724"/>
          </a:xfrm>
          <a:prstGeom prst="wedgeRoundRectCallout">
            <a:avLst>
              <a:gd name="adj1" fmla="val 72303"/>
              <a:gd name="adj2" fmla="val -17063"/>
              <a:gd name="adj3" fmla="val 16667"/>
            </a:avLst>
          </a:prstGeom>
          <a:solidFill>
            <a:srgbClr val="FFEFAB"/>
          </a:solidFill>
          <a:ln>
            <a:solidFill>
              <a:srgbClr val="305DB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305DBF"/>
                </a:solidFill>
              </a:rPr>
              <a:t>Ali</a:t>
            </a:r>
            <a:endParaRPr lang="ar-SA" sz="1600" b="1" dirty="0">
              <a:solidFill>
                <a:srgbClr val="305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F6F4E53-E7D4-4F75-8A37-764A7016B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2" t="44307" r="51071" b="26927"/>
          <a:stretch/>
        </p:blipFill>
        <p:spPr>
          <a:xfrm>
            <a:off x="1828800" y="586585"/>
            <a:ext cx="5486400" cy="2595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AFC73F38-825A-4FD6-B46B-C61BD1A18EB1}"/>
              </a:ext>
            </a:extLst>
          </p:cNvPr>
          <p:cNvSpPr txBox="1"/>
          <p:nvPr/>
        </p:nvSpPr>
        <p:spPr>
          <a:xfrm>
            <a:off x="448965" y="3640685"/>
            <a:ext cx="366492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1- about pickpocketing</a:t>
            </a:r>
            <a:r>
              <a:rPr lang="en-US" sz="2000" dirty="0"/>
              <a:t>.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F740A8D-1B87-44A7-A976-46A8EB408C46}"/>
              </a:ext>
            </a:extLst>
          </p:cNvPr>
          <p:cNvSpPr txBox="1"/>
          <p:nvPr/>
        </p:nvSpPr>
        <p:spPr>
          <a:xfrm>
            <a:off x="448964" y="4251505"/>
            <a:ext cx="8093365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2</a:t>
            </a:r>
            <a:r>
              <a:rPr lang="en-US" b="1" dirty="0"/>
              <a:t>. Look for someone who isn’t walking; pretend to bump into the victim by accident; shake victim’s hand, act friendly; take wallet and walk away. </a:t>
            </a: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5C43AED-46FC-428A-BF3B-00E9DBF45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51" t="37352" r="12768" b="14444"/>
          <a:stretch/>
        </p:blipFill>
        <p:spPr>
          <a:xfrm>
            <a:off x="2586835" y="475726"/>
            <a:ext cx="5752654" cy="3956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44F8EFF-7025-449F-B1A4-8FFC4AE5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70" y="475726"/>
            <a:ext cx="1483155" cy="122164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040677D-2B75-4CDF-A2E2-A9B3573D0C38}"/>
              </a:ext>
            </a:extLst>
          </p:cNvPr>
          <p:cNvSpPr txBox="1"/>
          <p:nvPr/>
        </p:nvSpPr>
        <p:spPr>
          <a:xfrm>
            <a:off x="3156762" y="626278"/>
            <a:ext cx="3208149" cy="460268"/>
          </a:xfrm>
          <a:prstGeom prst="wedgeRoundRectCallout">
            <a:avLst>
              <a:gd name="adj1" fmla="val 64375"/>
              <a:gd name="adj2" fmla="val -21089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Which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 one does Albert use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Arial"/>
              </a:rPr>
              <a:t>?</a:t>
            </a: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4" descr="8aba1a57d2738c1f083d24ae63a79f4a_-green-checkmark-clip-art-tick-clipart-transparent_300-300  | BETDAQ TIPS">
            <a:extLst>
              <a:ext uri="{FF2B5EF4-FFF2-40B4-BE49-F238E27FC236}">
                <a16:creationId xmlns:a16="http://schemas.microsoft.com/office/drawing/2014/main" id="{FE97E55D-7D5D-49A5-A11D-FAEA527A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04" y="3974932"/>
            <a:ext cx="386315" cy="3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0E0A1251-1685-4A7F-9F53-BCAF0DAC7A18}"/>
              </a:ext>
            </a:extLst>
          </p:cNvPr>
          <p:cNvCxnSpPr>
            <a:cxnSpLocks/>
          </p:cNvCxnSpPr>
          <p:nvPr/>
        </p:nvCxnSpPr>
        <p:spPr>
          <a:xfrm>
            <a:off x="4760836" y="2355614"/>
            <a:ext cx="3323379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8aba1a57d2738c1f083d24ae63a79f4a_-green-checkmark-clip-art-tick-clipart-transparent_300-300  | BETDAQ TIPS">
            <a:extLst>
              <a:ext uri="{FF2B5EF4-FFF2-40B4-BE49-F238E27FC236}">
                <a16:creationId xmlns:a16="http://schemas.microsoft.com/office/drawing/2014/main" id="{64604E07-76A5-4258-838D-2D1521ADF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45" y="3540647"/>
            <a:ext cx="386315" cy="3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8aba1a57d2738c1f083d24ae63a79f4a_-green-checkmark-clip-art-tick-clipart-transparent_300-300  | BETDAQ TIPS">
            <a:extLst>
              <a:ext uri="{FF2B5EF4-FFF2-40B4-BE49-F238E27FC236}">
                <a16:creationId xmlns:a16="http://schemas.microsoft.com/office/drawing/2014/main" id="{5A972E4C-46BA-4DF5-8A6C-8BE9961C5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65" y="3518005"/>
            <a:ext cx="386315" cy="3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9288D81-DF24-41DB-BFC5-035719B3F2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70" t="22137" r="14930" b="17340"/>
          <a:stretch/>
        </p:blipFill>
        <p:spPr>
          <a:xfrm>
            <a:off x="601670" y="433880"/>
            <a:ext cx="7635250" cy="458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5086494-EAE1-4241-A98D-FDF7175A7E89}"/>
              </a:ext>
            </a:extLst>
          </p:cNvPr>
          <p:cNvSpPr txBox="1"/>
          <p:nvPr/>
        </p:nvSpPr>
        <p:spPr>
          <a:xfrm>
            <a:off x="1347887" y="2877160"/>
            <a:ext cx="366492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90000"/>
              </a:lnSpc>
            </a:pPr>
            <a:r>
              <a:rPr lang="en-US" sz="1600" b="1" dirty="0">
                <a:latin typeface="Arial Narrow" panose="020B0606020202030204" pitchFamily="34" charset="0"/>
                <a:cs typeface="Aharoni" panose="02010803020104030203" pitchFamily="2" charset="-79"/>
              </a:rPr>
              <a:t>Keep valuables out of sight.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AD2B770-EA08-4772-AC28-903B3F5A611F}"/>
              </a:ext>
            </a:extLst>
          </p:cNvPr>
          <p:cNvSpPr txBox="1"/>
          <p:nvPr/>
        </p:nvSpPr>
        <p:spPr>
          <a:xfrm>
            <a:off x="1365195" y="3182570"/>
            <a:ext cx="2181503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haroni" panose="02010803020104030203" pitchFamily="2" charset="-79"/>
              </a:rPr>
              <a:t>Don’t travel alone.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E08BC2C-20F5-4F89-827C-80FBB1A0AC2B}"/>
              </a:ext>
            </a:extLst>
          </p:cNvPr>
          <p:cNvSpPr txBox="1"/>
          <p:nvPr/>
        </p:nvSpPr>
        <p:spPr>
          <a:xfrm>
            <a:off x="1365195" y="3420663"/>
            <a:ext cx="1221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  <a:cs typeface="Aharoni" panose="02010803020104030203" pitchFamily="2" charset="-79"/>
              </a:rPr>
              <a:t>Stay alert</a:t>
            </a:r>
            <a:endParaRPr lang="ar-SA" sz="1600" dirty="0">
              <a:latin typeface="Arial Narrow" panose="020B060602020203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C819667-F1F3-401A-BD1E-775DFD35CAFC}"/>
              </a:ext>
            </a:extLst>
          </p:cNvPr>
          <p:cNvSpPr txBox="1"/>
          <p:nvPr/>
        </p:nvSpPr>
        <p:spPr>
          <a:xfrm>
            <a:off x="1253264" y="3690219"/>
            <a:ext cx="2860621" cy="32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Arial Narrow" panose="020B0606020202030204" pitchFamily="34" charset="0"/>
                <a:cs typeface="Aharoni" panose="02010803020104030203" pitchFamily="2" charset="-79"/>
              </a:rPr>
              <a:t>Avoid unfamiliar locations.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1262026-5427-4EC4-94D9-621C8FE415DA}"/>
              </a:ext>
            </a:extLst>
          </p:cNvPr>
          <p:cNvSpPr txBox="1"/>
          <p:nvPr/>
        </p:nvSpPr>
        <p:spPr>
          <a:xfrm>
            <a:off x="1253264" y="3928782"/>
            <a:ext cx="4586868" cy="32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Arial Narrow" panose="020B0606020202030204" pitchFamily="34" charset="0"/>
                <a:cs typeface="Aharoni" panose="02010803020104030203" pitchFamily="2" charset="-79"/>
              </a:rPr>
              <a:t>Take a self-defense class.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F3128A52-5B45-45C0-9CBD-71A6A0331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07" y="2877160"/>
            <a:ext cx="322718" cy="20851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ED693C2-278F-4576-A08F-E100ECF4F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7" y="3149393"/>
            <a:ext cx="322718" cy="23156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FB77395-2802-4B6D-AC66-6C9008008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64" y="3420663"/>
            <a:ext cx="322718" cy="208518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FBAD7628-EBD7-4515-AA94-43E9172BF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17" y="3641745"/>
            <a:ext cx="322718" cy="208518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16363CD-CBA6-428B-AE96-E6A2038601FA}"/>
              </a:ext>
            </a:extLst>
          </p:cNvPr>
          <p:cNvSpPr txBox="1"/>
          <p:nvPr/>
        </p:nvSpPr>
        <p:spPr>
          <a:xfrm>
            <a:off x="3232024" y="4210827"/>
            <a:ext cx="408866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/>
              <a:t>You can recognize dangerous people or situations</a:t>
            </a:r>
            <a:endParaRPr lang="ar-SA" sz="1400" b="1" dirty="0"/>
          </a:p>
        </p:txBody>
      </p:sp>
      <p:pic>
        <p:nvPicPr>
          <p:cNvPr id="33" name="MG Bk 3 F-SA_2020_1-13">
            <a:hlinkClick r:id="" action="ppaction://media"/>
            <a:extLst>
              <a:ext uri="{FF2B5EF4-FFF2-40B4-BE49-F238E27FC236}">
                <a16:creationId xmlns:a16="http://schemas.microsoft.com/office/drawing/2014/main" id="{F625C915-EE71-46CC-8F49-85B8B3068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7485" y="520109"/>
            <a:ext cx="711810" cy="677296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7782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8" grpId="0"/>
      <p:bldP spid="20" grpId="0"/>
      <p:bldP spid="22" grpId="0"/>
      <p:bldP spid="24" grpId="0"/>
      <p:bldP spid="26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G Bk 3 F-SA_2020_1-14">
            <a:hlinkClick r:id="" action="ppaction://media"/>
            <a:extLst>
              <a:ext uri="{FF2B5EF4-FFF2-40B4-BE49-F238E27FC236}">
                <a16:creationId xmlns:a16="http://schemas.microsoft.com/office/drawing/2014/main" id="{52BA6312-7CDD-4C04-987E-34B7722DB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835" y="433880"/>
            <a:ext cx="763525" cy="52222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2DDC2B1-F845-42A4-953F-A31D168D7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682" r="39369"/>
          <a:stretch/>
        </p:blipFill>
        <p:spPr bwMode="auto">
          <a:xfrm>
            <a:off x="1517900" y="956103"/>
            <a:ext cx="6566315" cy="375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174C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8B55AE67-ECFA-4F73-8D91-6DFD466C1C44}"/>
              </a:ext>
            </a:extLst>
          </p:cNvPr>
          <p:cNvCxnSpPr>
            <a:cxnSpLocks/>
          </p:cNvCxnSpPr>
          <p:nvPr/>
        </p:nvCxnSpPr>
        <p:spPr>
          <a:xfrm>
            <a:off x="3503065" y="2113635"/>
            <a:ext cx="3512215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7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9394463-3905-436D-8A79-628372A4D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00" y="305410"/>
            <a:ext cx="6871725" cy="4532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DC147A3-ABFE-422B-9142-80FD1D286E12}"/>
              </a:ext>
            </a:extLst>
          </p:cNvPr>
          <p:cNvSpPr txBox="1"/>
          <p:nvPr/>
        </p:nvSpPr>
        <p:spPr>
          <a:xfrm>
            <a:off x="4724705" y="1808225"/>
            <a:ext cx="91623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000099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insured</a:t>
            </a:r>
            <a:endParaRPr lang="en-US" b="1" dirty="0">
              <a:solidFill>
                <a:srgbClr val="000099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48A8054-8AE7-4208-A5FF-3BA51BBB3F35}"/>
              </a:ext>
            </a:extLst>
          </p:cNvPr>
          <p:cNvSpPr txBox="1"/>
          <p:nvPr/>
        </p:nvSpPr>
        <p:spPr>
          <a:xfrm>
            <a:off x="4037532" y="1998251"/>
            <a:ext cx="91623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suspect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AD0F166-0A0E-4CE3-BF6E-F2085899E7FA}"/>
              </a:ext>
            </a:extLst>
          </p:cNvPr>
          <p:cNvSpPr txBox="1"/>
          <p:nvPr/>
        </p:nvSpPr>
        <p:spPr>
          <a:xfrm>
            <a:off x="4527824" y="2346808"/>
            <a:ext cx="91623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000099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grim</a:t>
            </a:r>
            <a:endParaRPr lang="en-US" b="1" dirty="0">
              <a:solidFill>
                <a:srgbClr val="000099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58C7CE0-E46B-4DA0-9F69-A76108866722}"/>
              </a:ext>
            </a:extLst>
          </p:cNvPr>
          <p:cNvSpPr txBox="1"/>
          <p:nvPr/>
        </p:nvSpPr>
        <p:spPr>
          <a:xfrm>
            <a:off x="6420830" y="2594669"/>
            <a:ext cx="1414895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coincidence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1A6EEF7-996B-431B-A583-0AAC81AC5C3B}"/>
              </a:ext>
            </a:extLst>
          </p:cNvPr>
          <p:cNvSpPr txBox="1"/>
          <p:nvPr/>
        </p:nvSpPr>
        <p:spPr>
          <a:xfrm>
            <a:off x="4029159" y="2879587"/>
            <a:ext cx="1414895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000099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installed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EF9390E-8381-4247-9601-27D28C64B407}"/>
              </a:ext>
            </a:extLst>
          </p:cNvPr>
          <p:cNvSpPr txBox="1"/>
          <p:nvPr/>
        </p:nvSpPr>
        <p:spPr>
          <a:xfrm>
            <a:off x="3503065" y="3148878"/>
            <a:ext cx="1414895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3174C5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pavement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919C38-BAB7-40AF-ACBE-BAF3EBCE0A2E}"/>
              </a:ext>
            </a:extLst>
          </p:cNvPr>
          <p:cNvSpPr txBox="1"/>
          <p:nvPr/>
        </p:nvSpPr>
        <p:spPr>
          <a:xfrm>
            <a:off x="2434130" y="3418169"/>
            <a:ext cx="1414895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rgbClr val="000099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assume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A9FC051-7CB2-4BAA-8867-AF917136FDA7}"/>
              </a:ext>
            </a:extLst>
          </p:cNvPr>
          <p:cNvSpPr txBox="1"/>
          <p:nvPr/>
        </p:nvSpPr>
        <p:spPr>
          <a:xfrm>
            <a:off x="5029572" y="3684559"/>
            <a:ext cx="1414895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display</a:t>
            </a:r>
          </a:p>
        </p:txBody>
      </p:sp>
    </p:spTree>
    <p:extLst>
      <p:ext uri="{BB962C8B-B14F-4D97-AF65-F5344CB8AC3E}">
        <p14:creationId xmlns:p14="http://schemas.microsoft.com/office/powerpoint/2010/main" val="37025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0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2A26771C-2E5C-4098-A3E9-AE4E688F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35" y="891995"/>
            <a:ext cx="5483655" cy="3512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174C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4027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3065" y="3144732"/>
            <a:ext cx="3817625" cy="773602"/>
          </a:xfrm>
        </p:spPr>
        <p:txBody>
          <a:bodyPr>
            <a:noAutofit/>
          </a:bodyPr>
          <a:lstStyle/>
          <a:p>
            <a:r>
              <a:rPr lang="en-US" sz="6000" b="1" dirty="0"/>
              <a:t>Homework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295" y="3946095"/>
            <a:ext cx="3512215" cy="61082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D9F5FF"/>
                </a:solidFill>
                <a:latin typeface="Abadi" panose="020B0604020104020204" pitchFamily="34" charset="0"/>
              </a:rPr>
              <a:t>workbook p</a:t>
            </a:r>
            <a:r>
              <a:rPr lang="en-US" sz="2000" dirty="0">
                <a:solidFill>
                  <a:srgbClr val="6DD9FF"/>
                </a:solidFill>
                <a:latin typeface="Abadi" panose="020B0604020104020204" pitchFamily="34" charset="0"/>
              </a:rPr>
              <a:t>. </a:t>
            </a:r>
            <a:r>
              <a:rPr lang="en-US" sz="2000" dirty="0">
                <a:solidFill>
                  <a:srgbClr val="FFFF99"/>
                </a:solidFill>
                <a:latin typeface="Abadi" panose="020B0604020104020204" pitchFamily="34" charset="0"/>
              </a:rPr>
              <a:t>(93), </a:t>
            </a:r>
            <a:r>
              <a:rPr lang="en-US" sz="2000" dirty="0">
                <a:solidFill>
                  <a:srgbClr val="D9F5FF"/>
                </a:solidFill>
                <a:latin typeface="Abadi" panose="020B0604020104020204" pitchFamily="34" charset="0"/>
              </a:rPr>
              <a:t>exercise </a:t>
            </a:r>
            <a:r>
              <a:rPr lang="en-US" sz="2000" dirty="0">
                <a:solidFill>
                  <a:srgbClr val="FFFF99"/>
                </a:solidFill>
                <a:latin typeface="Abadi" panose="020B0604020104020204" pitchFamily="34" charset="0"/>
              </a:rPr>
              <a:t>( A)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E60AAFD-CF59-4834-AB4D-88165373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869">
            <a:off x="1047897" y="2086291"/>
            <a:ext cx="2009673" cy="2513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933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1044700"/>
            <a:ext cx="4275740" cy="610821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21"/>
                </a:solidFill>
                <a:effectLst/>
              </a:rPr>
              <a:t>Lesson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246" y="1960930"/>
            <a:ext cx="8246070" cy="1872575"/>
          </a:xfrm>
        </p:spPr>
        <p:txBody>
          <a:bodyPr/>
          <a:lstStyle/>
          <a:p>
            <a:r>
              <a:rPr lang="en-US" sz="2400" dirty="0">
                <a:latin typeface="Arial Nova" panose="020B0504020202020204" pitchFamily="34" charset="0"/>
                <a:cs typeface="Cavolini" panose="03000502040302020204" pitchFamily="66" charset="0"/>
              </a:rPr>
              <a:t>Answer some questions about the conversation.</a:t>
            </a:r>
          </a:p>
          <a:p>
            <a:r>
              <a:rPr lang="en-US" sz="2400" dirty="0">
                <a:latin typeface="Arial Nova" panose="020B0504020202020204" pitchFamily="34" charset="0"/>
                <a:cs typeface="Cavolini" panose="03000502040302020204" pitchFamily="66" charset="0"/>
              </a:rPr>
              <a:t>Make use of real talk phrases in a real conversation.</a:t>
            </a:r>
          </a:p>
          <a:p>
            <a:r>
              <a:rPr lang="en-US" sz="2400" dirty="0">
                <a:latin typeface="Arial Nova" panose="020B0504020202020204" pitchFamily="34" charset="0"/>
                <a:cs typeface="Cavolini" panose="03000502040302020204" pitchFamily="66" charset="0"/>
              </a:rPr>
              <a:t>Listen for specific information</a:t>
            </a:r>
          </a:p>
          <a:p>
            <a:r>
              <a:rPr lang="en-US" sz="2400" dirty="0">
                <a:latin typeface="Arial Nova" panose="020B0504020202020204" pitchFamily="34" charset="0"/>
                <a:cs typeface="Cavolini" panose="03000502040302020204" pitchFamily="66" charset="0"/>
              </a:rPr>
              <a:t>Use the new words in sentences.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C986B69-0441-4E65-BA92-4373D3465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54"/>
          <a:stretch/>
        </p:blipFill>
        <p:spPr>
          <a:xfrm>
            <a:off x="3044950" y="586585"/>
            <a:ext cx="5218073" cy="3970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5407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44FE865-15B5-445B-A383-32AE9DF6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785" y="1869863"/>
            <a:ext cx="2741860" cy="215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glow rad="228600">
              <a:srgbClr val="FFFFCC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920A06E-FBF5-4636-9FAE-43293698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69863"/>
            <a:ext cx="2741860" cy="215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glow rad="101600">
              <a:srgbClr val="FFFFCC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30AF3CF2-D7C5-4075-AC14-ADC0A218DC9E}"/>
              </a:ext>
            </a:extLst>
          </p:cNvPr>
          <p:cNvSpPr/>
          <p:nvPr/>
        </p:nvSpPr>
        <p:spPr>
          <a:xfrm>
            <a:off x="448965" y="1044700"/>
            <a:ext cx="5137551" cy="442674"/>
          </a:xfrm>
          <a:prstGeom prst="wedgeRoundRectCallout">
            <a:avLst>
              <a:gd name="adj1" fmla="val 57261"/>
              <a:gd name="adj2" fmla="val -36739"/>
              <a:gd name="adj3" fmla="val 16667"/>
            </a:avLst>
          </a:prstGeom>
          <a:solidFill>
            <a:srgbClr val="FFFF99"/>
          </a:solidFill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Arial Nova Cond" panose="020B0506020202020204" pitchFamily="34" charset="0"/>
                <a:cs typeface="MV Boli" panose="02000500030200090000" pitchFamily="2" charset="0"/>
              </a:rPr>
              <a:t>What’s happening to the people with the wallet? 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5A753734-06D5-46AF-B841-B2BAD70BDE0F}"/>
              </a:ext>
            </a:extLst>
          </p:cNvPr>
          <p:cNvSpPr/>
          <p:nvPr/>
        </p:nvSpPr>
        <p:spPr>
          <a:xfrm>
            <a:off x="2227006" y="4404210"/>
            <a:ext cx="3359510" cy="442674"/>
          </a:xfrm>
          <a:prstGeom prst="wedgeRoundRectCallout">
            <a:avLst>
              <a:gd name="adj1" fmla="val -69421"/>
              <a:gd name="adj2" fmla="val 24015"/>
              <a:gd name="adj3" fmla="val 16667"/>
            </a:avLst>
          </a:prstGeom>
          <a:solidFill>
            <a:schemeClr val="tx1"/>
          </a:solidFill>
          <a:ln w="38100">
            <a:solidFill>
              <a:srgbClr val="FFFF7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FFFF79"/>
                </a:solidFill>
                <a:latin typeface="Arial Nova Cond" panose="020B0506020202020204" pitchFamily="34" charset="0"/>
                <a:cs typeface="MV Boli" panose="02000500030200090000" pitchFamily="2" charset="0"/>
              </a:rPr>
              <a:t>They are pickpocketed</a:t>
            </a:r>
          </a:p>
        </p:txBody>
      </p:sp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44FE865-15B5-445B-A383-32AE9DF6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10" y="1877397"/>
            <a:ext cx="2741860" cy="215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glow rad="228600">
              <a:srgbClr val="FFFFCC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920A06E-FBF5-4636-9FAE-43293698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935" y="1845647"/>
            <a:ext cx="2741860" cy="215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glow rad="101600">
              <a:srgbClr val="FFFFCC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30AF3CF2-D7C5-4075-AC14-ADC0A218DC9E}"/>
              </a:ext>
            </a:extLst>
          </p:cNvPr>
          <p:cNvSpPr/>
          <p:nvPr/>
        </p:nvSpPr>
        <p:spPr>
          <a:xfrm>
            <a:off x="448965" y="1044700"/>
            <a:ext cx="5137551" cy="442674"/>
          </a:xfrm>
          <a:prstGeom prst="wedgeRoundRectCallout">
            <a:avLst>
              <a:gd name="adj1" fmla="val 57261"/>
              <a:gd name="adj2" fmla="val -36739"/>
              <a:gd name="adj3" fmla="val 16667"/>
            </a:avLst>
          </a:prstGeom>
          <a:solidFill>
            <a:srgbClr val="FFFF99"/>
          </a:solidFill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Arial Nova Cond" panose="020B0506020202020204" pitchFamily="34" charset="0"/>
                <a:cs typeface="MV Boli" panose="02000500030200090000" pitchFamily="2" charset="0"/>
              </a:rPr>
              <a:t>What’s happening to the people with the wallet? 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5A753734-06D5-46AF-B841-B2BAD70BDE0F}"/>
              </a:ext>
            </a:extLst>
          </p:cNvPr>
          <p:cNvSpPr/>
          <p:nvPr/>
        </p:nvSpPr>
        <p:spPr>
          <a:xfrm>
            <a:off x="2227006" y="4404210"/>
            <a:ext cx="3359510" cy="442674"/>
          </a:xfrm>
          <a:prstGeom prst="wedgeRoundRectCallout">
            <a:avLst>
              <a:gd name="adj1" fmla="val -69421"/>
              <a:gd name="adj2" fmla="val 24015"/>
              <a:gd name="adj3" fmla="val 16667"/>
            </a:avLst>
          </a:prstGeom>
          <a:solidFill>
            <a:schemeClr val="tx1"/>
          </a:solidFill>
          <a:ln w="38100">
            <a:solidFill>
              <a:srgbClr val="FFFF7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FFFF79"/>
                </a:solidFill>
                <a:latin typeface="Arial Nova Cond" panose="020B0506020202020204" pitchFamily="34" charset="0"/>
                <a:cs typeface="MV Boli" panose="02000500030200090000" pitchFamily="2" charset="0"/>
              </a:rPr>
              <a:t>They are pickpocketed</a:t>
            </a:r>
          </a:p>
        </p:txBody>
      </p:sp>
      <p:pic>
        <p:nvPicPr>
          <p:cNvPr id="8" name="Picture 6" descr="Top Pay Cash Stickers for Android &amp;amp; iOS | Gfycat">
            <a:extLst>
              <a:ext uri="{FF2B5EF4-FFF2-40B4-BE49-F238E27FC236}">
                <a16:creationId xmlns:a16="http://schemas.microsoft.com/office/drawing/2014/main" id="{7906AB0C-F250-4504-8604-49CE25829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55" y="1884577"/>
            <a:ext cx="1631285" cy="13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8AE7265-4579-4E7F-9423-FFBC8A5133A2}"/>
              </a:ext>
            </a:extLst>
          </p:cNvPr>
          <p:cNvSpPr/>
          <p:nvPr/>
        </p:nvSpPr>
        <p:spPr>
          <a:xfrm>
            <a:off x="3883737" y="3193721"/>
            <a:ext cx="1176130" cy="413130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wallet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5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488 Pickpocket Stock Vector Illustration and Royalty Free Pickpocket Clipart">
            <a:extLst>
              <a:ext uri="{FF2B5EF4-FFF2-40B4-BE49-F238E27FC236}">
                <a16:creationId xmlns:a16="http://schemas.microsoft.com/office/drawing/2014/main" id="{49AF4035-500C-42A6-ACB4-B7ED5F00E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588" y="1160839"/>
            <a:ext cx="3670174" cy="2901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عنوان 2">
            <a:extLst>
              <a:ext uri="{FF2B5EF4-FFF2-40B4-BE49-F238E27FC236}">
                <a16:creationId xmlns:a16="http://schemas.microsoft.com/office/drawing/2014/main" id="{B740118D-F4D5-4421-B509-0B825E922152}"/>
              </a:ext>
            </a:extLst>
          </p:cNvPr>
          <p:cNvSpPr txBox="1">
            <a:spLocks/>
          </p:cNvSpPr>
          <p:nvPr/>
        </p:nvSpPr>
        <p:spPr>
          <a:xfrm>
            <a:off x="2669712" y="180324"/>
            <a:ext cx="5650085" cy="610820"/>
          </a:xfrm>
          <a:prstGeom prst="rect">
            <a:avLst/>
          </a:prstGeom>
          <a:solidFill>
            <a:schemeClr val="tx1"/>
          </a:solidFill>
          <a:ln>
            <a:solidFill>
              <a:srgbClr val="FFFF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50" b="1" dirty="0">
              <a:solidFill>
                <a:schemeClr val="bg1"/>
              </a:solidFill>
              <a:latin typeface="Arial Nova Cond" panose="020B0506020202020204" pitchFamily="34" charset="0"/>
              <a:cs typeface="MV Boli" panose="02000500030200090000" pitchFamily="2" charset="0"/>
            </a:endParaRPr>
          </a:p>
          <a:p>
            <a:pPr algn="ctr"/>
            <a:r>
              <a:rPr lang="en-US" sz="2000" b="1" dirty="0">
                <a:solidFill>
                  <a:srgbClr val="FFFF79"/>
                </a:solidFill>
                <a:latin typeface="Arial Nova Cond" panose="020B0506020202020204" pitchFamily="34" charset="0"/>
                <a:cs typeface="MV Boli" panose="02000500030200090000" pitchFamily="2" charset="0"/>
              </a:rPr>
              <a:t>a pickpocket – pickpocket - pickpocketed</a:t>
            </a:r>
            <a:endParaRPr lang="ar-SA" sz="2000" b="1" dirty="0">
              <a:solidFill>
                <a:srgbClr val="FFFF79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BCD80A47-524A-4B4E-8ECD-E491AC6CC1BF}"/>
              </a:ext>
            </a:extLst>
          </p:cNvPr>
          <p:cNvCxnSpPr>
            <a:cxnSpLocks/>
          </p:cNvCxnSpPr>
          <p:nvPr/>
        </p:nvCxnSpPr>
        <p:spPr>
          <a:xfrm flipH="1">
            <a:off x="6026113" y="2242204"/>
            <a:ext cx="127908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539128DB-82CA-4D3D-8BC0-F3DDABC4D06D}"/>
              </a:ext>
            </a:extLst>
          </p:cNvPr>
          <p:cNvCxnSpPr>
            <a:cxnSpLocks/>
          </p:cNvCxnSpPr>
          <p:nvPr/>
        </p:nvCxnSpPr>
        <p:spPr>
          <a:xfrm>
            <a:off x="3553799" y="2057538"/>
            <a:ext cx="76352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قوس كبير أيمن 12">
            <a:extLst>
              <a:ext uri="{FF2B5EF4-FFF2-40B4-BE49-F238E27FC236}">
                <a16:creationId xmlns:a16="http://schemas.microsoft.com/office/drawing/2014/main" id="{CC90B26A-10F2-4FAE-A549-1F1B7A8BD596}"/>
              </a:ext>
            </a:extLst>
          </p:cNvPr>
          <p:cNvSpPr/>
          <p:nvPr/>
        </p:nvSpPr>
        <p:spPr>
          <a:xfrm>
            <a:off x="4877410" y="2966037"/>
            <a:ext cx="55740" cy="638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قوس كبير أيسر 15">
            <a:extLst>
              <a:ext uri="{FF2B5EF4-FFF2-40B4-BE49-F238E27FC236}">
                <a16:creationId xmlns:a16="http://schemas.microsoft.com/office/drawing/2014/main" id="{575489D2-C529-4FC3-8806-66B3954C2EBB}"/>
              </a:ext>
            </a:extLst>
          </p:cNvPr>
          <p:cNvSpPr/>
          <p:nvPr/>
        </p:nvSpPr>
        <p:spPr>
          <a:xfrm rot="16200000">
            <a:off x="5028781" y="2299555"/>
            <a:ext cx="534466" cy="3858849"/>
          </a:xfrm>
          <a:prstGeom prst="leftBrace">
            <a:avLst>
              <a:gd name="adj1" fmla="val 8333"/>
              <a:gd name="adj2" fmla="val 50797"/>
            </a:avLst>
          </a:prstGeom>
          <a:ln w="57150"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745EA1C-750B-420A-A1E2-B40490FF880B}"/>
              </a:ext>
            </a:extLst>
          </p:cNvPr>
          <p:cNvSpPr txBox="1"/>
          <p:nvPr/>
        </p:nvSpPr>
        <p:spPr>
          <a:xfrm>
            <a:off x="2026749" y="1872872"/>
            <a:ext cx="152705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pickpocketed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9C7B498-2E87-44E0-BB49-5CC3AA7B2274}"/>
              </a:ext>
            </a:extLst>
          </p:cNvPr>
          <p:cNvSpPr txBox="1"/>
          <p:nvPr/>
        </p:nvSpPr>
        <p:spPr>
          <a:xfrm>
            <a:off x="7305202" y="2057538"/>
            <a:ext cx="155802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 pickpocket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018CB15-B6B8-41EA-B442-8DA3A66DCCDF}"/>
              </a:ext>
            </a:extLst>
          </p:cNvPr>
          <p:cNvSpPr txBox="1"/>
          <p:nvPr/>
        </p:nvSpPr>
        <p:spPr>
          <a:xfrm>
            <a:off x="4585052" y="4624783"/>
            <a:ext cx="18194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/>
              <a:t>To  pickpocket</a:t>
            </a:r>
          </a:p>
        </p:txBody>
      </p:sp>
    </p:spTree>
    <p:extLst>
      <p:ext uri="{BB962C8B-B14F-4D97-AF65-F5344CB8AC3E}">
        <p14:creationId xmlns:p14="http://schemas.microsoft.com/office/powerpoint/2010/main" val="15962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2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488 Pickpocket Stock Vector Illustration and Royalty Free Pickpocket Clipart">
            <a:extLst>
              <a:ext uri="{FF2B5EF4-FFF2-40B4-BE49-F238E27FC236}">
                <a16:creationId xmlns:a16="http://schemas.microsoft.com/office/drawing/2014/main" id="{297838E5-4121-4395-A7FA-49EC4F860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28" y="1805584"/>
            <a:ext cx="2753945" cy="2448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5CBC8D6-12AF-4FFF-B49A-F6D8DEC82C6D}"/>
              </a:ext>
            </a:extLst>
          </p:cNvPr>
          <p:cNvSpPr/>
          <p:nvPr/>
        </p:nvSpPr>
        <p:spPr>
          <a:xfrm>
            <a:off x="143555" y="832713"/>
            <a:ext cx="3359510" cy="6108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Pickpocket as ( V – N)</a:t>
            </a:r>
            <a:endParaRPr lang="ar-SA" sz="2600"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0861E29-1F0D-4AFD-ABAE-81DF78707DAF}"/>
              </a:ext>
            </a:extLst>
          </p:cNvPr>
          <p:cNvSpPr txBox="1"/>
          <p:nvPr/>
        </p:nvSpPr>
        <p:spPr>
          <a:xfrm>
            <a:off x="303386" y="2352744"/>
            <a:ext cx="5363152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800" dirty="0"/>
          </a:p>
          <a:p>
            <a:pPr algn="ctr"/>
            <a:r>
              <a:rPr lang="en-US" sz="2000" dirty="0">
                <a:latin typeface="Arial Nova Cond" panose="020B0506020202020204" pitchFamily="34" charset="0"/>
              </a:rPr>
              <a:t>to steals things from another person’s pockets</a:t>
            </a:r>
          </a:p>
          <a:p>
            <a:pPr algn="ctr"/>
            <a:r>
              <a:rPr lang="en-US" sz="1000" dirty="0"/>
              <a:t> </a:t>
            </a:r>
            <a:endParaRPr lang="ar-SA" sz="1000" dirty="0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C24BAC-1851-4761-A1E1-E4D886A89B2E}"/>
              </a:ext>
            </a:extLst>
          </p:cNvPr>
          <p:cNvSpPr/>
          <p:nvPr/>
        </p:nvSpPr>
        <p:spPr>
          <a:xfrm>
            <a:off x="1670606" y="1859881"/>
            <a:ext cx="1832459" cy="610818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To pickpocket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6AEAE45-725B-49B9-BA0D-7F1ED44EC3B3}"/>
              </a:ext>
            </a:extLst>
          </p:cNvPr>
          <p:cNvSpPr txBox="1"/>
          <p:nvPr/>
        </p:nvSpPr>
        <p:spPr>
          <a:xfrm>
            <a:off x="448965" y="3939065"/>
            <a:ext cx="521757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Nova Cond" panose="020B0506020202020204" pitchFamily="34" charset="0"/>
              </a:rPr>
              <a:t>A pickpocket is someone who does this</a:t>
            </a:r>
          </a:p>
          <a:p>
            <a:pPr algn="ctr"/>
            <a:endParaRPr lang="ar-SA" sz="1000" dirty="0">
              <a:solidFill>
                <a:schemeClr val="bg1"/>
              </a:solidFill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413E9146-723A-4D7B-8B2A-AEF1F379DC3F}"/>
              </a:ext>
            </a:extLst>
          </p:cNvPr>
          <p:cNvSpPr/>
          <p:nvPr/>
        </p:nvSpPr>
        <p:spPr>
          <a:xfrm>
            <a:off x="1976015" y="3487980"/>
            <a:ext cx="1832459" cy="610818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 pickpocket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9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8475" y="3029865"/>
            <a:ext cx="2290575" cy="773602"/>
          </a:xfrm>
        </p:spPr>
        <p:txBody>
          <a:bodyPr>
            <a:noAutofit/>
          </a:bodyPr>
          <a:lstStyle/>
          <a:p>
            <a:r>
              <a:rPr lang="en-US" sz="6000" b="1" dirty="0"/>
              <a:t>Open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3065" y="3806677"/>
            <a:ext cx="3512215" cy="61082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D9F5FF"/>
                </a:solidFill>
                <a:latin typeface="Abadi" panose="020B0604020104020204" pitchFamily="34" charset="0"/>
              </a:rPr>
              <a:t>Student’s book p</a:t>
            </a:r>
            <a:r>
              <a:rPr lang="en-US" sz="2000" dirty="0">
                <a:solidFill>
                  <a:srgbClr val="6DD9FF"/>
                </a:solidFill>
                <a:latin typeface="Abadi" panose="020B0604020104020204" pitchFamily="34" charset="0"/>
              </a:rPr>
              <a:t>. </a:t>
            </a:r>
            <a:r>
              <a:rPr lang="en-US" sz="2000" dirty="0">
                <a:solidFill>
                  <a:srgbClr val="FFFF99"/>
                </a:solidFill>
                <a:latin typeface="Abadi" panose="020B0604020104020204" pitchFamily="34" charset="0"/>
              </a:rPr>
              <a:t>(24)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E60AAFD-CF59-4834-AB4D-88165373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4869">
            <a:off x="1047897" y="2086291"/>
            <a:ext cx="2009673" cy="2513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864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82BD1BE-E322-4ABE-85D0-4474EAF1F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24" y="0"/>
            <a:ext cx="4129010" cy="508340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MG Bk 3 F-SA_'17_1-12">
            <a:hlinkClick r:id="" action="ppaction://media"/>
            <a:extLst>
              <a:ext uri="{FF2B5EF4-FFF2-40B4-BE49-F238E27FC236}">
                <a16:creationId xmlns:a16="http://schemas.microsoft.com/office/drawing/2014/main" id="{00E188B1-B19C-48EF-97D1-92E36FBDA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6714" y="1197405"/>
            <a:ext cx="609600" cy="609600"/>
          </a:xfrm>
          <a:prstGeom prst="rect">
            <a:avLst/>
          </a:prstGeom>
          <a:effectLst>
            <a:glow rad="101600">
              <a:srgbClr val="FFFF99">
                <a:alpha val="60000"/>
              </a:srgbClr>
            </a:glow>
          </a:effectLst>
        </p:spPr>
      </p:pic>
      <p:sp>
        <p:nvSpPr>
          <p:cNvPr id="4" name="Google Shape;1802;p59">
            <a:extLst>
              <a:ext uri="{FF2B5EF4-FFF2-40B4-BE49-F238E27FC236}">
                <a16:creationId xmlns:a16="http://schemas.microsoft.com/office/drawing/2014/main" id="{50E691D1-AA8D-43ED-A835-314AC3D904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05662" y="1999050"/>
            <a:ext cx="442130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Open UR book p.(10)</a:t>
            </a:r>
            <a:endParaRPr sz="3200" b="1" dirty="0"/>
          </a:p>
        </p:txBody>
      </p:sp>
      <p:sp>
        <p:nvSpPr>
          <p:cNvPr id="5" name="Google Shape;1317;p53">
            <a:extLst>
              <a:ext uri="{FF2B5EF4-FFF2-40B4-BE49-F238E27FC236}">
                <a16:creationId xmlns:a16="http://schemas.microsoft.com/office/drawing/2014/main" id="{CB8C4A34-5AC7-4B66-AD96-995CF4BD604D}"/>
              </a:ext>
            </a:extLst>
          </p:cNvPr>
          <p:cNvSpPr txBox="1">
            <a:spLocks/>
          </p:cNvSpPr>
          <p:nvPr/>
        </p:nvSpPr>
        <p:spPr>
          <a:xfrm>
            <a:off x="4724705" y="3946095"/>
            <a:ext cx="3067800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Selawik Semibold" panose="020B0702040204020203" pitchFamily="34" charset="0"/>
              </a:rPr>
              <a:t>Read along as 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6" name="Picture 4" descr="animated transparent book gif - Clip Art Library">
            <a:extLst>
              <a:ext uri="{FF2B5EF4-FFF2-40B4-BE49-F238E27FC236}">
                <a16:creationId xmlns:a16="http://schemas.microsoft.com/office/drawing/2014/main" id="{386499C8-526E-48C2-986B-AE5038116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65" y="2419045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6063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82BD1BE-E322-4ABE-85D0-4474EAF1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24" y="0"/>
            <a:ext cx="4129010" cy="508340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D29FB5F-CB16-42FF-A944-8C4E89ACA6F3}"/>
              </a:ext>
            </a:extLst>
          </p:cNvPr>
          <p:cNvSpPr txBox="1"/>
          <p:nvPr/>
        </p:nvSpPr>
        <p:spPr>
          <a:xfrm>
            <a:off x="4266590" y="1350110"/>
            <a:ext cx="4428446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do pickpockets choose their victims?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F63D282-77A2-4613-A712-DA36FF483101}"/>
              </a:ext>
            </a:extLst>
          </p:cNvPr>
          <p:cNvSpPr txBox="1"/>
          <p:nvPr/>
        </p:nvSpPr>
        <p:spPr>
          <a:xfrm>
            <a:off x="4295009" y="2107294"/>
            <a:ext cx="4704033" cy="868820"/>
          </a:xfrm>
          <a:prstGeom prst="wedgeRoundRectCallout">
            <a:avLst>
              <a:gd name="adj1" fmla="val -56288"/>
              <a:gd name="adj2" fmla="val -221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FFFF99"/>
                </a:solidFill>
                <a:latin typeface="Selawik Light" panose="020B0604020202020204" pitchFamily="34" charset="0"/>
              </a:rPr>
              <a:t>They look for people who are looking at buildings and other things. They often choose tourists.</a:t>
            </a:r>
            <a:endParaRPr lang="ar-SA" sz="200" b="1" dirty="0">
              <a:solidFill>
                <a:srgbClr val="FFFF99"/>
              </a:solidFill>
              <a:latin typeface="Selawik Light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3FC1D90-3F7C-4167-9232-FD5DA2D2C789}"/>
              </a:ext>
            </a:extLst>
          </p:cNvPr>
          <p:cNvSpPr txBox="1"/>
          <p:nvPr/>
        </p:nvSpPr>
        <p:spPr>
          <a:xfrm>
            <a:off x="4265187" y="3335275"/>
            <a:ext cx="4733855" cy="449059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55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do they do before they commit the crime?</a:t>
            </a:r>
            <a:endParaRPr lang="ar-SA" sz="155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4DC1AF6-EA0C-4DC4-BF1B-9DE4B920103B}"/>
              </a:ext>
            </a:extLst>
          </p:cNvPr>
          <p:cNvSpPr txBox="1"/>
          <p:nvPr/>
        </p:nvSpPr>
        <p:spPr>
          <a:xfrm>
            <a:off x="4280097" y="3971326"/>
            <a:ext cx="4704033" cy="868820"/>
          </a:xfrm>
          <a:prstGeom prst="wedgeRoundRectCallout">
            <a:avLst>
              <a:gd name="adj1" fmla="val -56288"/>
              <a:gd name="adj2" fmla="val -221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rgbClr val="FFFF99"/>
                </a:solidFill>
                <a:latin typeface="Selawik Light" panose="020B0604020202020204" pitchFamily="34" charset="0"/>
              </a:rPr>
              <a:t>They bump into their victim, or act very friendly and </a:t>
            </a:r>
          </a:p>
          <a:p>
            <a:pPr algn="ctr"/>
            <a:r>
              <a:rPr lang="en-US" sz="1600" b="1" dirty="0">
                <a:solidFill>
                  <a:srgbClr val="FFFF99"/>
                </a:solidFill>
                <a:latin typeface="Selawik Light" panose="020B0604020202020204" pitchFamily="34" charset="0"/>
              </a:rPr>
              <a:t>shake the victim’s hand</a:t>
            </a:r>
            <a:endParaRPr lang="ar-SA" sz="200" b="1" dirty="0">
              <a:solidFill>
                <a:srgbClr val="FFFF99"/>
              </a:solidFill>
              <a:latin typeface="Selawik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4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371</Words>
  <Application>Microsoft Office PowerPoint</Application>
  <PresentationFormat>عرض على الشاشة (16:9)</PresentationFormat>
  <Paragraphs>73</Paragraphs>
  <Slides>20</Slides>
  <Notes>3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0" baseType="lpstr">
      <vt:lpstr>Abadi</vt:lpstr>
      <vt:lpstr>Arial</vt:lpstr>
      <vt:lpstr>Arial Narrow</vt:lpstr>
      <vt:lpstr>Arial Nova</vt:lpstr>
      <vt:lpstr>Arial Nova Cond</vt:lpstr>
      <vt:lpstr>Calibri</vt:lpstr>
      <vt:lpstr>Comic Sans MS</vt:lpstr>
      <vt:lpstr>Selawik Light</vt:lpstr>
      <vt:lpstr>Selawik Semibold</vt:lpstr>
      <vt:lpstr>Office Theme</vt:lpstr>
      <vt:lpstr>Unit 2 Crime Doesn’t Pay  Conversation&amp; Listening</vt:lpstr>
      <vt:lpstr>Lesson Goals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Open UR book p.(10)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2022-09-12T23:52:30Z</dcterms:modified>
</cp:coreProperties>
</file>