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83" r:id="rId4"/>
    <p:sldId id="263" r:id="rId5"/>
    <p:sldId id="261" r:id="rId6"/>
    <p:sldId id="260" r:id="rId7"/>
    <p:sldId id="257" r:id="rId8"/>
    <p:sldId id="284" r:id="rId9"/>
    <p:sldId id="265" r:id="rId10"/>
    <p:sldId id="267" r:id="rId11"/>
    <p:sldId id="270" r:id="rId12"/>
    <p:sldId id="285" r:id="rId13"/>
    <p:sldId id="275" r:id="rId14"/>
    <p:sldId id="269" r:id="rId15"/>
    <p:sldId id="272" r:id="rId16"/>
    <p:sldId id="276" r:id="rId17"/>
    <p:sldId id="277" r:id="rId18"/>
    <p:sldId id="278" r:id="rId19"/>
    <p:sldId id="279" r:id="rId20"/>
    <p:sldId id="280" r:id="rId21"/>
    <p:sldId id="281" r:id="rId22"/>
    <p:sldId id="282" r:id="rId23"/>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66"/>
    <a:srgbClr val="FF00FF"/>
    <a:srgbClr val="9966FF"/>
    <a:srgbClr val="00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1" autoAdjust="0"/>
    <p:restoredTop sz="94660" autoAdjust="0"/>
  </p:normalViewPr>
  <p:slideViewPr>
    <p:cSldViewPr>
      <p:cViewPr>
        <p:scale>
          <a:sx n="66" d="100"/>
          <a:sy n="66" d="100"/>
        </p:scale>
        <p:origin x="-1194" y="-270"/>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F906A-7567-4045-AC74-E5C170FD2484}"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pPr rtl="1"/>
          <a:endParaRPr lang="ar-EG"/>
        </a:p>
      </dgm:t>
    </dgm:pt>
    <dgm:pt modelId="{F0839A4D-0511-4695-854F-6F1CBD112853}">
      <dgm:prSet phldrT="[Text]" custT="1"/>
      <dgm:spPr>
        <a:solidFill>
          <a:schemeClr val="tx2"/>
        </a:solidFill>
      </dgm:spPr>
      <dgm:t>
        <a:bodyPr/>
        <a:lstStyle/>
        <a:p>
          <a:pPr rtl="1"/>
          <a:r>
            <a:rPr lang="ar-EG" sz="2800" b="1" dirty="0"/>
            <a:t>مبدأ العدالة</a:t>
          </a:r>
        </a:p>
      </dgm:t>
    </dgm:pt>
    <dgm:pt modelId="{206B89BE-3844-4B16-B46C-AA0215831259}" type="parTrans" cxnId="{CA434EA7-7BA2-4F43-8E2F-F01960542B6B}">
      <dgm:prSet/>
      <dgm:spPr/>
      <dgm:t>
        <a:bodyPr/>
        <a:lstStyle/>
        <a:p>
          <a:pPr rtl="1"/>
          <a:endParaRPr lang="ar-EG" sz="2800" b="1"/>
        </a:p>
      </dgm:t>
    </dgm:pt>
    <dgm:pt modelId="{669D63B9-0657-4DF8-95E7-566B054A2AC0}" type="sibTrans" cxnId="{CA434EA7-7BA2-4F43-8E2F-F01960542B6B}">
      <dgm:prSet/>
      <dgm:spPr/>
      <dgm:t>
        <a:bodyPr/>
        <a:lstStyle/>
        <a:p>
          <a:pPr rtl="1"/>
          <a:endParaRPr lang="ar-EG" sz="2800" b="1"/>
        </a:p>
      </dgm:t>
    </dgm:pt>
    <dgm:pt modelId="{EA9F460D-7B72-40D2-A09F-C5D4296FB70C}">
      <dgm:prSet phldrT="[Text]" custT="1"/>
      <dgm:spPr>
        <a:solidFill>
          <a:schemeClr val="accent1">
            <a:lumMod val="75000"/>
          </a:schemeClr>
        </a:solidFill>
      </dgm:spPr>
      <dgm:t>
        <a:bodyPr/>
        <a:lstStyle/>
        <a:p>
          <a:pPr rtl="1"/>
          <a:r>
            <a:rPr lang="ar-EG" sz="2800" b="1" dirty="0"/>
            <a:t>مبدأ الشورى</a:t>
          </a:r>
        </a:p>
      </dgm:t>
    </dgm:pt>
    <dgm:pt modelId="{B6540857-A62B-486F-8A97-25249FC99EC7}" type="parTrans" cxnId="{99C2F424-A28E-4F0A-8AD0-B0B1A6F25716}">
      <dgm:prSet/>
      <dgm:spPr/>
      <dgm:t>
        <a:bodyPr/>
        <a:lstStyle/>
        <a:p>
          <a:pPr rtl="1"/>
          <a:endParaRPr lang="ar-EG" sz="2800" b="1"/>
        </a:p>
      </dgm:t>
    </dgm:pt>
    <dgm:pt modelId="{C3F85099-40A9-4A7C-933A-7AAC31AC6A66}" type="sibTrans" cxnId="{99C2F424-A28E-4F0A-8AD0-B0B1A6F25716}">
      <dgm:prSet/>
      <dgm:spPr/>
      <dgm:t>
        <a:bodyPr/>
        <a:lstStyle/>
        <a:p>
          <a:pPr rtl="1"/>
          <a:endParaRPr lang="ar-EG" sz="2800" b="1"/>
        </a:p>
      </dgm:t>
    </dgm:pt>
    <dgm:pt modelId="{A7F32E31-1A84-47FD-8F32-0F6395E9FD0F}">
      <dgm:prSet phldrT="[Text]" custT="1"/>
      <dgm:spPr>
        <a:solidFill>
          <a:srgbClr val="9966FF"/>
        </a:solidFill>
      </dgm:spPr>
      <dgm:t>
        <a:bodyPr/>
        <a:lstStyle/>
        <a:p>
          <a:pPr rtl="1"/>
          <a:r>
            <a:rPr lang="ar-EG" sz="2800" b="1" dirty="0"/>
            <a:t>التنظيم الإداري</a:t>
          </a:r>
        </a:p>
      </dgm:t>
    </dgm:pt>
    <dgm:pt modelId="{8365A870-F489-4C7A-91FC-40928F483570}" type="parTrans" cxnId="{E602852C-9C10-4924-B5A6-46368012F0A0}">
      <dgm:prSet/>
      <dgm:spPr/>
      <dgm:t>
        <a:bodyPr/>
        <a:lstStyle/>
        <a:p>
          <a:pPr rtl="1"/>
          <a:endParaRPr lang="ar-EG" sz="2800" b="1"/>
        </a:p>
      </dgm:t>
    </dgm:pt>
    <dgm:pt modelId="{9105FC15-5CE2-4041-A437-174839B7D90C}" type="sibTrans" cxnId="{E602852C-9C10-4924-B5A6-46368012F0A0}">
      <dgm:prSet/>
      <dgm:spPr/>
      <dgm:t>
        <a:bodyPr/>
        <a:lstStyle/>
        <a:p>
          <a:pPr rtl="1"/>
          <a:endParaRPr lang="ar-EG" sz="2800" b="1"/>
        </a:p>
      </dgm:t>
    </dgm:pt>
    <dgm:pt modelId="{B520E716-4982-40E7-A56D-29C54A181835}">
      <dgm:prSet phldrT="[Text]" custT="1"/>
      <dgm:spPr>
        <a:solidFill>
          <a:srgbClr val="FF00FF"/>
        </a:solidFill>
      </dgm:spPr>
      <dgm:t>
        <a:bodyPr/>
        <a:lstStyle/>
        <a:p>
          <a:pPr rtl="1"/>
          <a:r>
            <a:rPr lang="ar-EG" sz="2800" b="1" dirty="0"/>
            <a:t>نظام االوزارة والدواوين</a:t>
          </a:r>
        </a:p>
      </dgm:t>
    </dgm:pt>
    <dgm:pt modelId="{0FF911D9-E6CA-4663-884B-58FC88F2AD8C}" type="parTrans" cxnId="{166E2981-2103-4F83-9094-0DDAADE60861}">
      <dgm:prSet/>
      <dgm:spPr/>
      <dgm:t>
        <a:bodyPr/>
        <a:lstStyle/>
        <a:p>
          <a:pPr rtl="1"/>
          <a:endParaRPr lang="ar-EG" sz="2800" b="1"/>
        </a:p>
      </dgm:t>
    </dgm:pt>
    <dgm:pt modelId="{499A6165-F758-4D76-BCD0-B4F8CD79D139}" type="sibTrans" cxnId="{166E2981-2103-4F83-9094-0DDAADE60861}">
      <dgm:prSet/>
      <dgm:spPr/>
      <dgm:t>
        <a:bodyPr/>
        <a:lstStyle/>
        <a:p>
          <a:pPr rtl="1"/>
          <a:endParaRPr lang="ar-EG" sz="2800" b="1"/>
        </a:p>
      </dgm:t>
    </dgm:pt>
    <dgm:pt modelId="{D1240925-F928-437B-B91D-5D9A911AF7EB}">
      <dgm:prSet phldrT="[Text]" custT="1"/>
      <dgm:spPr>
        <a:solidFill>
          <a:srgbClr val="FF0066"/>
        </a:solidFill>
      </dgm:spPr>
      <dgm:t>
        <a:bodyPr/>
        <a:lstStyle/>
        <a:p>
          <a:pPr rtl="1"/>
          <a:r>
            <a:rPr lang="ar-EG" sz="2800" b="1" dirty="0"/>
            <a:t>انتقاء العاملين في الدولة بناء على معايير الكفاءة والصلاح</a:t>
          </a:r>
        </a:p>
      </dgm:t>
    </dgm:pt>
    <dgm:pt modelId="{40805A9D-9805-47A8-AF29-B19C6BD77CB2}" type="parTrans" cxnId="{41C582EB-5F65-4EBF-9851-DF428EEEEAF9}">
      <dgm:prSet/>
      <dgm:spPr/>
      <dgm:t>
        <a:bodyPr/>
        <a:lstStyle/>
        <a:p>
          <a:pPr rtl="1"/>
          <a:endParaRPr lang="ar-EG" sz="2800" b="1"/>
        </a:p>
      </dgm:t>
    </dgm:pt>
    <dgm:pt modelId="{DE968759-37DE-4E04-A0D0-D12601F58564}" type="sibTrans" cxnId="{41C582EB-5F65-4EBF-9851-DF428EEEEAF9}">
      <dgm:prSet/>
      <dgm:spPr/>
      <dgm:t>
        <a:bodyPr/>
        <a:lstStyle/>
        <a:p>
          <a:pPr rtl="1"/>
          <a:endParaRPr lang="ar-EG" sz="2800" b="1"/>
        </a:p>
      </dgm:t>
    </dgm:pt>
    <dgm:pt modelId="{400BE6E0-0829-41DA-ACA9-7F6221EEC4DA}">
      <dgm:prSet phldrT="[Text]" custT="1"/>
      <dgm:spPr>
        <a:solidFill>
          <a:srgbClr val="800000"/>
        </a:solidFill>
      </dgm:spPr>
      <dgm:t>
        <a:bodyPr/>
        <a:lstStyle/>
        <a:p>
          <a:pPr rtl="1"/>
          <a:r>
            <a:rPr lang="ar-EG" sz="2800" b="1" dirty="0"/>
            <a:t>منع أخذ الهدية والهبات للعمال</a:t>
          </a:r>
        </a:p>
      </dgm:t>
    </dgm:pt>
    <dgm:pt modelId="{1A48690F-BE0A-48BB-85CA-91CFDFB9B7A5}" type="parTrans" cxnId="{A06640AD-2E8E-444E-830D-473CD16A05DC}">
      <dgm:prSet/>
      <dgm:spPr/>
      <dgm:t>
        <a:bodyPr/>
        <a:lstStyle/>
        <a:p>
          <a:pPr rtl="1"/>
          <a:endParaRPr lang="ar-EG" sz="2800" b="1"/>
        </a:p>
      </dgm:t>
    </dgm:pt>
    <dgm:pt modelId="{451AEA75-161F-4963-B86B-0FF3181C2F61}" type="sibTrans" cxnId="{A06640AD-2E8E-444E-830D-473CD16A05DC}">
      <dgm:prSet/>
      <dgm:spPr/>
      <dgm:t>
        <a:bodyPr/>
        <a:lstStyle/>
        <a:p>
          <a:pPr rtl="1"/>
          <a:endParaRPr lang="ar-EG" sz="2800" b="1"/>
        </a:p>
      </dgm:t>
    </dgm:pt>
    <dgm:pt modelId="{7E413E97-7EA9-4814-A67B-2BB862DE2744}" type="pres">
      <dgm:prSet presAssocID="{220F906A-7567-4045-AC74-E5C170FD2484}" presName="rootnode" presStyleCnt="0">
        <dgm:presLayoutVars>
          <dgm:chMax/>
          <dgm:chPref/>
          <dgm:dir/>
          <dgm:animLvl val="lvl"/>
        </dgm:presLayoutVars>
      </dgm:prSet>
      <dgm:spPr/>
      <dgm:t>
        <a:bodyPr/>
        <a:lstStyle/>
        <a:p>
          <a:pPr rtl="1"/>
          <a:endParaRPr lang="ar-SA"/>
        </a:p>
      </dgm:t>
    </dgm:pt>
    <dgm:pt modelId="{2AD763B6-F861-4ED0-82F4-23639F6D25CB}" type="pres">
      <dgm:prSet presAssocID="{F0839A4D-0511-4695-854F-6F1CBD112853}" presName="composite" presStyleCnt="0"/>
      <dgm:spPr/>
    </dgm:pt>
    <dgm:pt modelId="{6FE936A3-BAB3-431B-98B2-650D3861EB17}" type="pres">
      <dgm:prSet presAssocID="{F0839A4D-0511-4695-854F-6F1CBD112853}" presName="bentUpArrow1" presStyleLbl="alignImgPlace1" presStyleIdx="0" presStyleCnt="5"/>
      <dgm:spPr/>
    </dgm:pt>
    <dgm:pt modelId="{8145C551-9A46-428C-A88B-0C2573FEFF88}" type="pres">
      <dgm:prSet presAssocID="{F0839A4D-0511-4695-854F-6F1CBD112853}" presName="ParentText" presStyleLbl="node1" presStyleIdx="0" presStyleCnt="6" custScaleX="313573">
        <dgm:presLayoutVars>
          <dgm:chMax val="1"/>
          <dgm:chPref val="1"/>
          <dgm:bulletEnabled val="1"/>
        </dgm:presLayoutVars>
      </dgm:prSet>
      <dgm:spPr/>
      <dgm:t>
        <a:bodyPr/>
        <a:lstStyle/>
        <a:p>
          <a:pPr rtl="1"/>
          <a:endParaRPr lang="ar-SA"/>
        </a:p>
      </dgm:t>
    </dgm:pt>
    <dgm:pt modelId="{4D534BE2-CC79-45FE-9DAA-D7151636E4F7}" type="pres">
      <dgm:prSet presAssocID="{F0839A4D-0511-4695-854F-6F1CBD112853}" presName="ChildText" presStyleLbl="revTx" presStyleIdx="0" presStyleCnt="5">
        <dgm:presLayoutVars>
          <dgm:chMax val="0"/>
          <dgm:chPref val="0"/>
          <dgm:bulletEnabled val="1"/>
        </dgm:presLayoutVars>
      </dgm:prSet>
      <dgm:spPr/>
    </dgm:pt>
    <dgm:pt modelId="{C1892EA1-1F75-46D8-A97F-2EA98C449BB8}" type="pres">
      <dgm:prSet presAssocID="{669D63B9-0657-4DF8-95E7-566B054A2AC0}" presName="sibTrans" presStyleCnt="0"/>
      <dgm:spPr/>
    </dgm:pt>
    <dgm:pt modelId="{0287C8B8-2DCE-4F21-8698-4EF61E64FBA6}" type="pres">
      <dgm:prSet presAssocID="{EA9F460D-7B72-40D2-A09F-C5D4296FB70C}" presName="composite" presStyleCnt="0"/>
      <dgm:spPr/>
    </dgm:pt>
    <dgm:pt modelId="{90365584-C29C-4D7E-999A-15CC073B97AE}" type="pres">
      <dgm:prSet presAssocID="{EA9F460D-7B72-40D2-A09F-C5D4296FB70C}" presName="bentUpArrow1" presStyleLbl="alignImgPlace1" presStyleIdx="1" presStyleCnt="5" custLinFactX="-61004" custLinFactNeighborX="-100000" custLinFactNeighborY="-12150"/>
      <dgm:spPr/>
    </dgm:pt>
    <dgm:pt modelId="{088D94C0-018E-4D13-B082-764B6A7D6FFA}" type="pres">
      <dgm:prSet presAssocID="{EA9F460D-7B72-40D2-A09F-C5D4296FB70C}" presName="ParentText" presStyleLbl="node1" presStyleIdx="1" presStyleCnt="6" custScaleX="368281" custLinFactNeighborY="-10360">
        <dgm:presLayoutVars>
          <dgm:chMax val="1"/>
          <dgm:chPref val="1"/>
          <dgm:bulletEnabled val="1"/>
        </dgm:presLayoutVars>
      </dgm:prSet>
      <dgm:spPr/>
      <dgm:t>
        <a:bodyPr/>
        <a:lstStyle/>
        <a:p>
          <a:pPr rtl="1"/>
          <a:endParaRPr lang="ar-SA"/>
        </a:p>
      </dgm:t>
    </dgm:pt>
    <dgm:pt modelId="{3C2C4895-51DF-409F-9333-BF72655163CD}" type="pres">
      <dgm:prSet presAssocID="{EA9F460D-7B72-40D2-A09F-C5D4296FB70C}" presName="ChildText" presStyleLbl="revTx" presStyleIdx="1" presStyleCnt="5">
        <dgm:presLayoutVars>
          <dgm:chMax val="0"/>
          <dgm:chPref val="0"/>
          <dgm:bulletEnabled val="1"/>
        </dgm:presLayoutVars>
      </dgm:prSet>
      <dgm:spPr/>
    </dgm:pt>
    <dgm:pt modelId="{FE326048-C320-49B1-926F-402D481CC892}" type="pres">
      <dgm:prSet presAssocID="{C3F85099-40A9-4A7C-933A-7AAC31AC6A66}" presName="sibTrans" presStyleCnt="0"/>
      <dgm:spPr/>
    </dgm:pt>
    <dgm:pt modelId="{29F981D7-87D7-4F8C-8ACD-6AE4AD1A103E}" type="pres">
      <dgm:prSet presAssocID="{A7F32E31-1A84-47FD-8F32-0F6395E9FD0F}" presName="composite" presStyleCnt="0"/>
      <dgm:spPr/>
    </dgm:pt>
    <dgm:pt modelId="{7D386396-0BA3-4DBF-BB3B-77E5F1202EC9}" type="pres">
      <dgm:prSet presAssocID="{A7F32E31-1A84-47FD-8F32-0F6395E9FD0F}" presName="bentUpArrow1" presStyleLbl="alignImgPlace1" presStyleIdx="2" presStyleCnt="5" custLinFactX="-100000" custLinFactNeighborX="-134584" custLinFactNeighborY="-31859"/>
      <dgm:spPr/>
    </dgm:pt>
    <dgm:pt modelId="{C9E93732-D3BC-4DDD-B1F8-EF2FCF698FC8}" type="pres">
      <dgm:prSet presAssocID="{A7F32E31-1A84-47FD-8F32-0F6395E9FD0F}" presName="ParentText" presStyleLbl="node1" presStyleIdx="2" presStyleCnt="6" custScaleX="360103" custLinFactNeighborX="-69019" custLinFactNeighborY="-22693">
        <dgm:presLayoutVars>
          <dgm:chMax val="1"/>
          <dgm:chPref val="1"/>
          <dgm:bulletEnabled val="1"/>
        </dgm:presLayoutVars>
      </dgm:prSet>
      <dgm:spPr/>
      <dgm:t>
        <a:bodyPr/>
        <a:lstStyle/>
        <a:p>
          <a:pPr rtl="1"/>
          <a:endParaRPr lang="ar-SA"/>
        </a:p>
      </dgm:t>
    </dgm:pt>
    <dgm:pt modelId="{682F28CF-1AD5-4679-A1DD-7FB143F7A9AA}" type="pres">
      <dgm:prSet presAssocID="{A7F32E31-1A84-47FD-8F32-0F6395E9FD0F}" presName="ChildText" presStyleLbl="revTx" presStyleIdx="2" presStyleCnt="5">
        <dgm:presLayoutVars>
          <dgm:chMax val="0"/>
          <dgm:chPref val="0"/>
          <dgm:bulletEnabled val="1"/>
        </dgm:presLayoutVars>
      </dgm:prSet>
      <dgm:spPr/>
    </dgm:pt>
    <dgm:pt modelId="{C83E819E-8620-410A-84A5-A1F98355C246}" type="pres">
      <dgm:prSet presAssocID="{9105FC15-5CE2-4041-A437-174839B7D90C}" presName="sibTrans" presStyleCnt="0"/>
      <dgm:spPr/>
    </dgm:pt>
    <dgm:pt modelId="{B37C8989-D93C-4292-9A6F-A9FCB5D9342D}" type="pres">
      <dgm:prSet presAssocID="{B520E716-4982-40E7-A56D-29C54A181835}" presName="composite" presStyleCnt="0"/>
      <dgm:spPr/>
    </dgm:pt>
    <dgm:pt modelId="{F387AFD0-B967-4EFE-9A09-A3DC149107FF}" type="pres">
      <dgm:prSet presAssocID="{B520E716-4982-40E7-A56D-29C54A181835}" presName="bentUpArrow1" presStyleLbl="alignImgPlace1" presStyleIdx="3" presStyleCnt="5" custLinFactX="-200000" custLinFactNeighborX="-208994" custLinFactNeighborY="-39050"/>
      <dgm:spPr/>
    </dgm:pt>
    <dgm:pt modelId="{92C84453-B920-4837-9D71-67A83D01E5C9}" type="pres">
      <dgm:prSet presAssocID="{B520E716-4982-40E7-A56D-29C54A181835}" presName="ParentText" presStyleLbl="node1" presStyleIdx="3" presStyleCnt="6" custScaleX="473432" custLinFactX="-22869" custLinFactNeighborX="-100000" custLinFactNeighborY="-33190">
        <dgm:presLayoutVars>
          <dgm:chMax val="1"/>
          <dgm:chPref val="1"/>
          <dgm:bulletEnabled val="1"/>
        </dgm:presLayoutVars>
      </dgm:prSet>
      <dgm:spPr/>
      <dgm:t>
        <a:bodyPr/>
        <a:lstStyle/>
        <a:p>
          <a:pPr rtl="1"/>
          <a:endParaRPr lang="ar-SA"/>
        </a:p>
      </dgm:t>
    </dgm:pt>
    <dgm:pt modelId="{83E3858B-CC53-4779-8BB5-04F244E9EA0F}" type="pres">
      <dgm:prSet presAssocID="{B520E716-4982-40E7-A56D-29C54A181835}" presName="ChildText" presStyleLbl="revTx" presStyleIdx="3" presStyleCnt="5">
        <dgm:presLayoutVars>
          <dgm:chMax val="0"/>
          <dgm:chPref val="0"/>
          <dgm:bulletEnabled val="1"/>
        </dgm:presLayoutVars>
      </dgm:prSet>
      <dgm:spPr/>
    </dgm:pt>
    <dgm:pt modelId="{6B836AE5-1FBA-41D7-AD60-DBCAC888532F}" type="pres">
      <dgm:prSet presAssocID="{499A6165-F758-4D76-BCD0-B4F8CD79D139}" presName="sibTrans" presStyleCnt="0"/>
      <dgm:spPr/>
    </dgm:pt>
    <dgm:pt modelId="{4B560E19-0205-4298-B0AF-CB77C467ACDD}" type="pres">
      <dgm:prSet presAssocID="{D1240925-F928-437B-B91D-5D9A911AF7EB}" presName="composite" presStyleCnt="0"/>
      <dgm:spPr/>
    </dgm:pt>
    <dgm:pt modelId="{E153944B-6EFB-4C7F-8308-FEEFD096B434}" type="pres">
      <dgm:prSet presAssocID="{D1240925-F928-437B-B91D-5D9A911AF7EB}" presName="bentUpArrow1" presStyleLbl="alignImgPlace1" presStyleIdx="4" presStyleCnt="5" custLinFactX="-226666" custLinFactNeighborX="-300000" custLinFactNeighborY="-46120"/>
      <dgm:spPr/>
    </dgm:pt>
    <dgm:pt modelId="{DA713676-4163-4458-A2F5-F78C02B5CB56}" type="pres">
      <dgm:prSet presAssocID="{D1240925-F928-437B-B91D-5D9A911AF7EB}" presName="ParentText" presStyleLbl="node1" presStyleIdx="4" presStyleCnt="6" custScaleX="536094" custScaleY="147190" custLinFactX="-84156" custLinFactNeighborX="-100000" custLinFactNeighborY="-39735">
        <dgm:presLayoutVars>
          <dgm:chMax val="1"/>
          <dgm:chPref val="1"/>
          <dgm:bulletEnabled val="1"/>
        </dgm:presLayoutVars>
      </dgm:prSet>
      <dgm:spPr/>
      <dgm:t>
        <a:bodyPr/>
        <a:lstStyle/>
        <a:p>
          <a:pPr rtl="1"/>
          <a:endParaRPr lang="ar-SA"/>
        </a:p>
      </dgm:t>
    </dgm:pt>
    <dgm:pt modelId="{121FED26-D0C7-4F00-BB09-AAB0854FE68C}" type="pres">
      <dgm:prSet presAssocID="{D1240925-F928-437B-B91D-5D9A911AF7EB}" presName="ChildText" presStyleLbl="revTx" presStyleIdx="4" presStyleCnt="5">
        <dgm:presLayoutVars>
          <dgm:chMax val="0"/>
          <dgm:chPref val="0"/>
          <dgm:bulletEnabled val="1"/>
        </dgm:presLayoutVars>
      </dgm:prSet>
      <dgm:spPr/>
    </dgm:pt>
    <dgm:pt modelId="{46B52680-5E85-4329-A139-309188EE7526}" type="pres">
      <dgm:prSet presAssocID="{DE968759-37DE-4E04-A0D0-D12601F58564}" presName="sibTrans" presStyleCnt="0"/>
      <dgm:spPr/>
    </dgm:pt>
    <dgm:pt modelId="{4B5828AA-5492-48CD-A0DC-72A9CD8BB19C}" type="pres">
      <dgm:prSet presAssocID="{400BE6E0-0829-41DA-ACA9-7F6221EEC4DA}" presName="composite" presStyleCnt="0"/>
      <dgm:spPr/>
    </dgm:pt>
    <dgm:pt modelId="{34B0CAED-F51C-457C-886F-35B385A38516}" type="pres">
      <dgm:prSet presAssocID="{400BE6E0-0829-41DA-ACA9-7F6221EEC4DA}" presName="ParentText" presStyleLbl="node1" presStyleIdx="5" presStyleCnt="6" custScaleX="596106" custLinFactX="-100000" custLinFactNeighborX="-130044" custLinFactNeighborY="-35654">
        <dgm:presLayoutVars>
          <dgm:chMax val="1"/>
          <dgm:chPref val="1"/>
          <dgm:bulletEnabled val="1"/>
        </dgm:presLayoutVars>
      </dgm:prSet>
      <dgm:spPr/>
      <dgm:t>
        <a:bodyPr/>
        <a:lstStyle/>
        <a:p>
          <a:pPr rtl="1"/>
          <a:endParaRPr lang="ar-SA"/>
        </a:p>
      </dgm:t>
    </dgm:pt>
  </dgm:ptLst>
  <dgm:cxnLst>
    <dgm:cxn modelId="{8C526418-1C51-4616-A32E-BDB69AB040D2}" type="presOf" srcId="{400BE6E0-0829-41DA-ACA9-7F6221EEC4DA}" destId="{34B0CAED-F51C-457C-886F-35B385A38516}" srcOrd="0" destOrd="0" presId="urn:microsoft.com/office/officeart/2005/8/layout/StepDownProcess"/>
    <dgm:cxn modelId="{99C2F424-A28E-4F0A-8AD0-B0B1A6F25716}" srcId="{220F906A-7567-4045-AC74-E5C170FD2484}" destId="{EA9F460D-7B72-40D2-A09F-C5D4296FB70C}" srcOrd="1" destOrd="0" parTransId="{B6540857-A62B-486F-8A97-25249FC99EC7}" sibTransId="{C3F85099-40A9-4A7C-933A-7AAC31AC6A66}"/>
    <dgm:cxn modelId="{2175C66F-FC83-4167-9427-3B01323CCFEB}" type="presOf" srcId="{F0839A4D-0511-4695-854F-6F1CBD112853}" destId="{8145C551-9A46-428C-A88B-0C2573FEFF88}" srcOrd="0" destOrd="0" presId="urn:microsoft.com/office/officeart/2005/8/layout/StepDownProcess"/>
    <dgm:cxn modelId="{41C582EB-5F65-4EBF-9851-DF428EEEEAF9}" srcId="{220F906A-7567-4045-AC74-E5C170FD2484}" destId="{D1240925-F928-437B-B91D-5D9A911AF7EB}" srcOrd="4" destOrd="0" parTransId="{40805A9D-9805-47A8-AF29-B19C6BD77CB2}" sibTransId="{DE968759-37DE-4E04-A0D0-D12601F58564}"/>
    <dgm:cxn modelId="{FA0408EA-80FF-45CD-9F27-D6DB993695D0}" type="presOf" srcId="{EA9F460D-7B72-40D2-A09F-C5D4296FB70C}" destId="{088D94C0-018E-4D13-B082-764B6A7D6FFA}" srcOrd="0" destOrd="0" presId="urn:microsoft.com/office/officeart/2005/8/layout/StepDownProcess"/>
    <dgm:cxn modelId="{A06640AD-2E8E-444E-830D-473CD16A05DC}" srcId="{220F906A-7567-4045-AC74-E5C170FD2484}" destId="{400BE6E0-0829-41DA-ACA9-7F6221EEC4DA}" srcOrd="5" destOrd="0" parTransId="{1A48690F-BE0A-48BB-85CA-91CFDFB9B7A5}" sibTransId="{451AEA75-161F-4963-B86B-0FF3181C2F61}"/>
    <dgm:cxn modelId="{E9575EE9-7AD5-4476-BF1C-E2FBE32C6B9B}" type="presOf" srcId="{220F906A-7567-4045-AC74-E5C170FD2484}" destId="{7E413E97-7EA9-4814-A67B-2BB862DE2744}" srcOrd="0" destOrd="0" presId="urn:microsoft.com/office/officeart/2005/8/layout/StepDownProcess"/>
    <dgm:cxn modelId="{6A367F57-97E0-4F74-869C-2EA01B698065}" type="presOf" srcId="{D1240925-F928-437B-B91D-5D9A911AF7EB}" destId="{DA713676-4163-4458-A2F5-F78C02B5CB56}" srcOrd="0" destOrd="0" presId="urn:microsoft.com/office/officeart/2005/8/layout/StepDownProcess"/>
    <dgm:cxn modelId="{E602852C-9C10-4924-B5A6-46368012F0A0}" srcId="{220F906A-7567-4045-AC74-E5C170FD2484}" destId="{A7F32E31-1A84-47FD-8F32-0F6395E9FD0F}" srcOrd="2" destOrd="0" parTransId="{8365A870-F489-4C7A-91FC-40928F483570}" sibTransId="{9105FC15-5CE2-4041-A437-174839B7D90C}"/>
    <dgm:cxn modelId="{046B9F11-184E-4910-95D7-6B584D0098A1}" type="presOf" srcId="{B520E716-4982-40E7-A56D-29C54A181835}" destId="{92C84453-B920-4837-9D71-67A83D01E5C9}" srcOrd="0" destOrd="0" presId="urn:microsoft.com/office/officeart/2005/8/layout/StepDownProcess"/>
    <dgm:cxn modelId="{CA434EA7-7BA2-4F43-8E2F-F01960542B6B}" srcId="{220F906A-7567-4045-AC74-E5C170FD2484}" destId="{F0839A4D-0511-4695-854F-6F1CBD112853}" srcOrd="0" destOrd="0" parTransId="{206B89BE-3844-4B16-B46C-AA0215831259}" sibTransId="{669D63B9-0657-4DF8-95E7-566B054A2AC0}"/>
    <dgm:cxn modelId="{166E2981-2103-4F83-9094-0DDAADE60861}" srcId="{220F906A-7567-4045-AC74-E5C170FD2484}" destId="{B520E716-4982-40E7-A56D-29C54A181835}" srcOrd="3" destOrd="0" parTransId="{0FF911D9-E6CA-4663-884B-58FC88F2AD8C}" sibTransId="{499A6165-F758-4D76-BCD0-B4F8CD79D139}"/>
    <dgm:cxn modelId="{033565E9-4FA1-4182-87BD-17FF29C073B4}" type="presOf" srcId="{A7F32E31-1A84-47FD-8F32-0F6395E9FD0F}" destId="{C9E93732-D3BC-4DDD-B1F8-EF2FCF698FC8}" srcOrd="0" destOrd="0" presId="urn:microsoft.com/office/officeart/2005/8/layout/StepDownProcess"/>
    <dgm:cxn modelId="{87034B6B-9029-44FE-8589-687CA5C2A537}" type="presParOf" srcId="{7E413E97-7EA9-4814-A67B-2BB862DE2744}" destId="{2AD763B6-F861-4ED0-82F4-23639F6D25CB}" srcOrd="0" destOrd="0" presId="urn:microsoft.com/office/officeart/2005/8/layout/StepDownProcess"/>
    <dgm:cxn modelId="{2760C6C3-014E-43BD-9685-F28F009D5000}" type="presParOf" srcId="{2AD763B6-F861-4ED0-82F4-23639F6D25CB}" destId="{6FE936A3-BAB3-431B-98B2-650D3861EB17}" srcOrd="0" destOrd="0" presId="urn:microsoft.com/office/officeart/2005/8/layout/StepDownProcess"/>
    <dgm:cxn modelId="{C0579949-FFFD-43A8-94E8-C1371B8ACFAC}" type="presParOf" srcId="{2AD763B6-F861-4ED0-82F4-23639F6D25CB}" destId="{8145C551-9A46-428C-A88B-0C2573FEFF88}" srcOrd="1" destOrd="0" presId="urn:microsoft.com/office/officeart/2005/8/layout/StepDownProcess"/>
    <dgm:cxn modelId="{DA43C874-36A6-46D8-A1B6-03A6620A6E74}" type="presParOf" srcId="{2AD763B6-F861-4ED0-82F4-23639F6D25CB}" destId="{4D534BE2-CC79-45FE-9DAA-D7151636E4F7}" srcOrd="2" destOrd="0" presId="urn:microsoft.com/office/officeart/2005/8/layout/StepDownProcess"/>
    <dgm:cxn modelId="{9748B93C-329D-49B6-9D36-49F7679302E2}" type="presParOf" srcId="{7E413E97-7EA9-4814-A67B-2BB862DE2744}" destId="{C1892EA1-1F75-46D8-A97F-2EA98C449BB8}" srcOrd="1" destOrd="0" presId="urn:microsoft.com/office/officeart/2005/8/layout/StepDownProcess"/>
    <dgm:cxn modelId="{F4EE0AAA-1568-48D9-AE13-D279B752B387}" type="presParOf" srcId="{7E413E97-7EA9-4814-A67B-2BB862DE2744}" destId="{0287C8B8-2DCE-4F21-8698-4EF61E64FBA6}" srcOrd="2" destOrd="0" presId="urn:microsoft.com/office/officeart/2005/8/layout/StepDownProcess"/>
    <dgm:cxn modelId="{A9E73A5E-F972-45DB-892A-3C38944E188C}" type="presParOf" srcId="{0287C8B8-2DCE-4F21-8698-4EF61E64FBA6}" destId="{90365584-C29C-4D7E-999A-15CC073B97AE}" srcOrd="0" destOrd="0" presId="urn:microsoft.com/office/officeart/2005/8/layout/StepDownProcess"/>
    <dgm:cxn modelId="{4757FD54-70D7-4D58-9055-20E5CBF130D8}" type="presParOf" srcId="{0287C8B8-2DCE-4F21-8698-4EF61E64FBA6}" destId="{088D94C0-018E-4D13-B082-764B6A7D6FFA}" srcOrd="1" destOrd="0" presId="urn:microsoft.com/office/officeart/2005/8/layout/StepDownProcess"/>
    <dgm:cxn modelId="{76646575-A1BD-4329-8B13-2041BBE2972D}" type="presParOf" srcId="{0287C8B8-2DCE-4F21-8698-4EF61E64FBA6}" destId="{3C2C4895-51DF-409F-9333-BF72655163CD}" srcOrd="2" destOrd="0" presId="urn:microsoft.com/office/officeart/2005/8/layout/StepDownProcess"/>
    <dgm:cxn modelId="{A321DCA0-750F-4A1E-8457-54670D3E367C}" type="presParOf" srcId="{7E413E97-7EA9-4814-A67B-2BB862DE2744}" destId="{FE326048-C320-49B1-926F-402D481CC892}" srcOrd="3" destOrd="0" presId="urn:microsoft.com/office/officeart/2005/8/layout/StepDownProcess"/>
    <dgm:cxn modelId="{801EFDC8-D8FA-462D-BF96-ABF7B04FF2EA}" type="presParOf" srcId="{7E413E97-7EA9-4814-A67B-2BB862DE2744}" destId="{29F981D7-87D7-4F8C-8ACD-6AE4AD1A103E}" srcOrd="4" destOrd="0" presId="urn:microsoft.com/office/officeart/2005/8/layout/StepDownProcess"/>
    <dgm:cxn modelId="{ED17B2F6-01BF-48F6-8E90-5D83DC59091D}" type="presParOf" srcId="{29F981D7-87D7-4F8C-8ACD-6AE4AD1A103E}" destId="{7D386396-0BA3-4DBF-BB3B-77E5F1202EC9}" srcOrd="0" destOrd="0" presId="urn:microsoft.com/office/officeart/2005/8/layout/StepDownProcess"/>
    <dgm:cxn modelId="{041B9E8E-1A6A-4831-B230-D6A061DC9643}" type="presParOf" srcId="{29F981D7-87D7-4F8C-8ACD-6AE4AD1A103E}" destId="{C9E93732-D3BC-4DDD-B1F8-EF2FCF698FC8}" srcOrd="1" destOrd="0" presId="urn:microsoft.com/office/officeart/2005/8/layout/StepDownProcess"/>
    <dgm:cxn modelId="{626B224E-60C5-43DF-8672-C6D0A73B510C}" type="presParOf" srcId="{29F981D7-87D7-4F8C-8ACD-6AE4AD1A103E}" destId="{682F28CF-1AD5-4679-A1DD-7FB143F7A9AA}" srcOrd="2" destOrd="0" presId="urn:microsoft.com/office/officeart/2005/8/layout/StepDownProcess"/>
    <dgm:cxn modelId="{328F764A-2888-4E19-B50E-843279284D19}" type="presParOf" srcId="{7E413E97-7EA9-4814-A67B-2BB862DE2744}" destId="{C83E819E-8620-410A-84A5-A1F98355C246}" srcOrd="5" destOrd="0" presId="urn:microsoft.com/office/officeart/2005/8/layout/StepDownProcess"/>
    <dgm:cxn modelId="{8BDCD443-3E88-4868-A851-58147B42C4D2}" type="presParOf" srcId="{7E413E97-7EA9-4814-A67B-2BB862DE2744}" destId="{B37C8989-D93C-4292-9A6F-A9FCB5D9342D}" srcOrd="6" destOrd="0" presId="urn:microsoft.com/office/officeart/2005/8/layout/StepDownProcess"/>
    <dgm:cxn modelId="{49C5A1AD-2726-4167-BC32-2D0249351F58}" type="presParOf" srcId="{B37C8989-D93C-4292-9A6F-A9FCB5D9342D}" destId="{F387AFD0-B967-4EFE-9A09-A3DC149107FF}" srcOrd="0" destOrd="0" presId="urn:microsoft.com/office/officeart/2005/8/layout/StepDownProcess"/>
    <dgm:cxn modelId="{F2E5CF18-2043-4939-AD98-9D149B2E853E}" type="presParOf" srcId="{B37C8989-D93C-4292-9A6F-A9FCB5D9342D}" destId="{92C84453-B920-4837-9D71-67A83D01E5C9}" srcOrd="1" destOrd="0" presId="urn:microsoft.com/office/officeart/2005/8/layout/StepDownProcess"/>
    <dgm:cxn modelId="{1A78CBF7-6821-4B03-9A28-28E4A815D81C}" type="presParOf" srcId="{B37C8989-D93C-4292-9A6F-A9FCB5D9342D}" destId="{83E3858B-CC53-4779-8BB5-04F244E9EA0F}" srcOrd="2" destOrd="0" presId="urn:microsoft.com/office/officeart/2005/8/layout/StepDownProcess"/>
    <dgm:cxn modelId="{ECA5D264-2B34-41B9-A627-F586FD7077EC}" type="presParOf" srcId="{7E413E97-7EA9-4814-A67B-2BB862DE2744}" destId="{6B836AE5-1FBA-41D7-AD60-DBCAC888532F}" srcOrd="7" destOrd="0" presId="urn:microsoft.com/office/officeart/2005/8/layout/StepDownProcess"/>
    <dgm:cxn modelId="{915C0629-1C1A-44DE-8C6A-D44AE389B2C7}" type="presParOf" srcId="{7E413E97-7EA9-4814-A67B-2BB862DE2744}" destId="{4B560E19-0205-4298-B0AF-CB77C467ACDD}" srcOrd="8" destOrd="0" presId="urn:microsoft.com/office/officeart/2005/8/layout/StepDownProcess"/>
    <dgm:cxn modelId="{1D74B79A-CD74-4041-B0C4-21B37EB5B06D}" type="presParOf" srcId="{4B560E19-0205-4298-B0AF-CB77C467ACDD}" destId="{E153944B-6EFB-4C7F-8308-FEEFD096B434}" srcOrd="0" destOrd="0" presId="urn:microsoft.com/office/officeart/2005/8/layout/StepDownProcess"/>
    <dgm:cxn modelId="{C13286F0-AE16-43A5-ADC2-9142BB157D5A}" type="presParOf" srcId="{4B560E19-0205-4298-B0AF-CB77C467ACDD}" destId="{DA713676-4163-4458-A2F5-F78C02B5CB56}" srcOrd="1" destOrd="0" presId="urn:microsoft.com/office/officeart/2005/8/layout/StepDownProcess"/>
    <dgm:cxn modelId="{DF70C98E-EF7D-40F1-9954-22BEEE3AAD13}" type="presParOf" srcId="{4B560E19-0205-4298-B0AF-CB77C467ACDD}" destId="{121FED26-D0C7-4F00-BB09-AAB0854FE68C}" srcOrd="2" destOrd="0" presId="urn:microsoft.com/office/officeart/2005/8/layout/StepDownProcess"/>
    <dgm:cxn modelId="{205D7CB4-BEB6-490C-850E-9DA039D8516B}" type="presParOf" srcId="{7E413E97-7EA9-4814-A67B-2BB862DE2744}" destId="{46B52680-5E85-4329-A139-309188EE7526}" srcOrd="9" destOrd="0" presId="urn:microsoft.com/office/officeart/2005/8/layout/StepDownProcess"/>
    <dgm:cxn modelId="{61AEBCC3-3C58-4D4E-9B75-2E778E252DFF}" type="presParOf" srcId="{7E413E97-7EA9-4814-A67B-2BB862DE2744}" destId="{4B5828AA-5492-48CD-A0DC-72A9CD8BB19C}" srcOrd="10" destOrd="0" presId="urn:microsoft.com/office/officeart/2005/8/layout/StepDownProcess"/>
    <dgm:cxn modelId="{6A29FB56-1D79-4F33-A31A-8FA3C82699AA}" type="presParOf" srcId="{4B5828AA-5492-48CD-A0DC-72A9CD8BB19C}" destId="{34B0CAED-F51C-457C-886F-35B385A3851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936A3-BAB3-431B-98B2-650D3861EB17}">
      <dsp:nvSpPr>
        <dsp:cNvPr id="0" name=""/>
        <dsp:cNvSpPr/>
      </dsp:nvSpPr>
      <dsp:spPr>
        <a:xfrm rot="5400000">
          <a:off x="1028994" y="854760"/>
          <a:ext cx="495786" cy="564435"/>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45C551-9A46-428C-A88B-0C2573FEFF88}">
      <dsp:nvSpPr>
        <dsp:cNvPr id="0" name=""/>
        <dsp:cNvSpPr/>
      </dsp:nvSpPr>
      <dsp:spPr>
        <a:xfrm>
          <a:off x="6387" y="305171"/>
          <a:ext cx="2617118" cy="584201"/>
        </a:xfrm>
        <a:prstGeom prst="roundRect">
          <a:avLst>
            <a:gd name="adj" fmla="val 166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مبدأ العدالة</a:t>
          </a:r>
        </a:p>
      </dsp:txBody>
      <dsp:txXfrm>
        <a:off x="34910" y="333694"/>
        <a:ext cx="2560072" cy="527155"/>
      </dsp:txXfrm>
    </dsp:sp>
    <dsp:sp modelId="{4D534BE2-CC79-45FE-9DAA-D7151636E4F7}">
      <dsp:nvSpPr>
        <dsp:cNvPr id="0" name=""/>
        <dsp:cNvSpPr/>
      </dsp:nvSpPr>
      <dsp:spPr>
        <a:xfrm>
          <a:off x="1732253" y="360888"/>
          <a:ext cx="607017" cy="472177"/>
        </a:xfrm>
        <a:prstGeom prst="rect">
          <a:avLst/>
        </a:prstGeom>
        <a:noFill/>
        <a:ln>
          <a:noFill/>
        </a:ln>
        <a:effectLst/>
      </dsp:spPr>
      <dsp:style>
        <a:lnRef idx="0">
          <a:scrgbClr r="0" g="0" b="0"/>
        </a:lnRef>
        <a:fillRef idx="0">
          <a:scrgbClr r="0" g="0" b="0"/>
        </a:fillRef>
        <a:effectRef idx="0">
          <a:scrgbClr r="0" g="0" b="0"/>
        </a:effectRef>
        <a:fontRef idx="minor"/>
      </dsp:style>
    </dsp:sp>
    <dsp:sp modelId="{90365584-C29C-4D7E-999A-15CC073B97AE}">
      <dsp:nvSpPr>
        <dsp:cNvPr id="0" name=""/>
        <dsp:cNvSpPr/>
      </dsp:nvSpPr>
      <dsp:spPr>
        <a:xfrm rot="5400000">
          <a:off x="1604747" y="1450773"/>
          <a:ext cx="495786" cy="564435"/>
        </a:xfrm>
        <a:prstGeom prst="bentUpArrow">
          <a:avLst>
            <a:gd name="adj1" fmla="val 32840"/>
            <a:gd name="adj2" fmla="val 25000"/>
            <a:gd name="adj3" fmla="val 35780"/>
          </a:avLst>
        </a:prstGeom>
        <a:solidFill>
          <a:schemeClr val="accent3">
            <a:tint val="50000"/>
            <a:hueOff val="488918"/>
            <a:satOff val="25000"/>
            <a:lumOff val="26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D94C0-018E-4D13-B082-764B6A7D6FFA}">
      <dsp:nvSpPr>
        <dsp:cNvPr id="0" name=""/>
        <dsp:cNvSpPr/>
      </dsp:nvSpPr>
      <dsp:spPr>
        <a:xfrm>
          <a:off x="1262604" y="900899"/>
          <a:ext cx="3073718" cy="584201"/>
        </a:xfrm>
        <a:prstGeom prst="roundRect">
          <a:avLst>
            <a:gd name="adj" fmla="val 166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مبدأ الشورى</a:t>
          </a:r>
        </a:p>
      </dsp:txBody>
      <dsp:txXfrm>
        <a:off x="1291127" y="929422"/>
        <a:ext cx="3016672" cy="527155"/>
      </dsp:txXfrm>
    </dsp:sp>
    <dsp:sp modelId="{3C2C4895-51DF-409F-9333-BF72655163CD}">
      <dsp:nvSpPr>
        <dsp:cNvPr id="0" name=""/>
        <dsp:cNvSpPr/>
      </dsp:nvSpPr>
      <dsp:spPr>
        <a:xfrm>
          <a:off x="3216769" y="1017139"/>
          <a:ext cx="607017" cy="472177"/>
        </a:xfrm>
        <a:prstGeom prst="rect">
          <a:avLst/>
        </a:prstGeom>
        <a:noFill/>
        <a:ln>
          <a:noFill/>
        </a:ln>
        <a:effectLst/>
      </dsp:spPr>
      <dsp:style>
        <a:lnRef idx="0">
          <a:scrgbClr r="0" g="0" b="0"/>
        </a:lnRef>
        <a:fillRef idx="0">
          <a:scrgbClr r="0" g="0" b="0"/>
        </a:fillRef>
        <a:effectRef idx="0">
          <a:scrgbClr r="0" g="0" b="0"/>
        </a:effectRef>
        <a:fontRef idx="minor"/>
      </dsp:style>
    </dsp:sp>
    <dsp:sp modelId="{7D386396-0BA3-4DBF-BB3B-77E5F1202EC9}">
      <dsp:nvSpPr>
        <dsp:cNvPr id="0" name=""/>
        <dsp:cNvSpPr/>
      </dsp:nvSpPr>
      <dsp:spPr>
        <a:xfrm rot="5400000">
          <a:off x="2411526" y="2009310"/>
          <a:ext cx="495786" cy="564435"/>
        </a:xfrm>
        <a:prstGeom prst="bentUpArrow">
          <a:avLst>
            <a:gd name="adj1" fmla="val 32840"/>
            <a:gd name="adj2" fmla="val 25000"/>
            <a:gd name="adj3" fmla="val 35780"/>
          </a:avLst>
        </a:prstGeom>
        <a:solidFill>
          <a:schemeClr val="accent3">
            <a:tint val="50000"/>
            <a:hueOff val="977836"/>
            <a:satOff val="50000"/>
            <a:lumOff val="5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93732-D3BC-4DDD-B1F8-EF2FCF698FC8}">
      <dsp:nvSpPr>
        <dsp:cNvPr id="0" name=""/>
        <dsp:cNvSpPr/>
      </dsp:nvSpPr>
      <dsp:spPr>
        <a:xfrm>
          <a:off x="1942780" y="1485100"/>
          <a:ext cx="3005463" cy="584201"/>
        </a:xfrm>
        <a:prstGeom prst="roundRect">
          <a:avLst>
            <a:gd name="adj" fmla="val 16670"/>
          </a:avLst>
        </a:prstGeom>
        <a:solidFill>
          <a:srgbClr val="99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التنظيم الإداري</a:t>
          </a:r>
        </a:p>
      </dsp:txBody>
      <dsp:txXfrm>
        <a:off x="1971303" y="1513623"/>
        <a:ext cx="2948417" cy="527155"/>
      </dsp:txXfrm>
    </dsp:sp>
    <dsp:sp modelId="{682F28CF-1AD5-4679-A1DD-7FB143F7A9AA}">
      <dsp:nvSpPr>
        <dsp:cNvPr id="0" name=""/>
        <dsp:cNvSpPr/>
      </dsp:nvSpPr>
      <dsp:spPr>
        <a:xfrm>
          <a:off x="4438859" y="1673390"/>
          <a:ext cx="607017" cy="472177"/>
        </a:xfrm>
        <a:prstGeom prst="rect">
          <a:avLst/>
        </a:prstGeom>
        <a:noFill/>
        <a:ln>
          <a:noFill/>
        </a:ln>
        <a:effectLst/>
      </dsp:spPr>
      <dsp:style>
        <a:lnRef idx="0">
          <a:scrgbClr r="0" g="0" b="0"/>
        </a:lnRef>
        <a:fillRef idx="0">
          <a:scrgbClr r="0" g="0" b="0"/>
        </a:fillRef>
        <a:effectRef idx="0">
          <a:scrgbClr r="0" g="0" b="0"/>
        </a:effectRef>
        <a:fontRef idx="minor"/>
      </dsp:style>
    </dsp:sp>
    <dsp:sp modelId="{F387AFD0-B967-4EFE-9A09-A3DC149107FF}">
      <dsp:nvSpPr>
        <dsp:cNvPr id="0" name=""/>
        <dsp:cNvSpPr/>
      </dsp:nvSpPr>
      <dsp:spPr>
        <a:xfrm rot="5400000">
          <a:off x="3156240" y="2629909"/>
          <a:ext cx="495786" cy="564435"/>
        </a:xfrm>
        <a:prstGeom prst="bentUpArrow">
          <a:avLst>
            <a:gd name="adj1" fmla="val 32840"/>
            <a:gd name="adj2" fmla="val 25000"/>
            <a:gd name="adj3" fmla="val 35780"/>
          </a:avLst>
        </a:prstGeom>
        <a:solidFill>
          <a:schemeClr val="accent3">
            <a:tint val="50000"/>
            <a:hueOff val="1466753"/>
            <a:satOff val="75000"/>
            <a:lumOff val="7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C84453-B920-4837-9D71-67A83D01E5C9}">
      <dsp:nvSpPr>
        <dsp:cNvPr id="0" name=""/>
        <dsp:cNvSpPr/>
      </dsp:nvSpPr>
      <dsp:spPr>
        <a:xfrm>
          <a:off x="2749558" y="2080028"/>
          <a:ext cx="3951321" cy="584201"/>
        </a:xfrm>
        <a:prstGeom prst="roundRect">
          <a:avLst>
            <a:gd name="adj" fmla="val 16670"/>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نظام االوزارة والدواوين</a:t>
          </a:r>
        </a:p>
      </dsp:txBody>
      <dsp:txXfrm>
        <a:off x="2778081" y="2108551"/>
        <a:ext cx="3894275" cy="527155"/>
      </dsp:txXfrm>
    </dsp:sp>
    <dsp:sp modelId="{83E3858B-CC53-4779-8BB5-04F244E9EA0F}">
      <dsp:nvSpPr>
        <dsp:cNvPr id="0" name=""/>
        <dsp:cNvSpPr/>
      </dsp:nvSpPr>
      <dsp:spPr>
        <a:xfrm>
          <a:off x="6168005" y="2329641"/>
          <a:ext cx="607017" cy="472177"/>
        </a:xfrm>
        <a:prstGeom prst="rect">
          <a:avLst/>
        </a:prstGeom>
        <a:noFill/>
        <a:ln>
          <a:noFill/>
        </a:ln>
        <a:effectLst/>
      </dsp:spPr>
      <dsp:style>
        <a:lnRef idx="0">
          <a:scrgbClr r="0" g="0" b="0"/>
        </a:lnRef>
        <a:fillRef idx="0">
          <a:scrgbClr r="0" g="0" b="0"/>
        </a:fillRef>
        <a:effectRef idx="0">
          <a:scrgbClr r="0" g="0" b="0"/>
        </a:effectRef>
        <a:fontRef idx="minor"/>
      </dsp:style>
    </dsp:sp>
    <dsp:sp modelId="{E153944B-6EFB-4C7F-8308-FEEFD096B434}">
      <dsp:nvSpPr>
        <dsp:cNvPr id="0" name=""/>
        <dsp:cNvSpPr/>
      </dsp:nvSpPr>
      <dsp:spPr>
        <a:xfrm rot="5400000">
          <a:off x="4009767" y="3388950"/>
          <a:ext cx="495786" cy="564435"/>
        </a:xfrm>
        <a:prstGeom prst="bentUpArrow">
          <a:avLst>
            <a:gd name="adj1" fmla="val 32840"/>
            <a:gd name="adj2" fmla="val 25000"/>
            <a:gd name="adj3" fmla="val 35780"/>
          </a:avLst>
        </a:prstGeom>
        <a:solidFill>
          <a:schemeClr val="accent3">
            <a:tint val="50000"/>
            <a:hueOff val="1955671"/>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13676-4163-4458-A2F5-F78C02B5CB56}">
      <dsp:nvSpPr>
        <dsp:cNvPr id="0" name=""/>
        <dsp:cNvSpPr/>
      </dsp:nvSpPr>
      <dsp:spPr>
        <a:xfrm>
          <a:off x="3494267" y="2698043"/>
          <a:ext cx="4474306" cy="859886"/>
        </a:xfrm>
        <a:prstGeom prst="roundRect">
          <a:avLst>
            <a:gd name="adj" fmla="val 16670"/>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انتقاء العاملين في الدولة بناء على معايير الكفاءة والصلاح</a:t>
          </a:r>
        </a:p>
      </dsp:txBody>
      <dsp:txXfrm>
        <a:off x="3536251" y="2740027"/>
        <a:ext cx="4390338" cy="775918"/>
      </dsp:txXfrm>
    </dsp:sp>
    <dsp:sp modelId="{121FED26-D0C7-4F00-BB09-AAB0854FE68C}">
      <dsp:nvSpPr>
        <dsp:cNvPr id="0" name=""/>
        <dsp:cNvSpPr/>
      </dsp:nvSpPr>
      <dsp:spPr>
        <a:xfrm>
          <a:off x="7685714" y="3123734"/>
          <a:ext cx="607017" cy="472177"/>
        </a:xfrm>
        <a:prstGeom prst="rect">
          <a:avLst/>
        </a:prstGeom>
        <a:noFill/>
        <a:ln>
          <a:noFill/>
        </a:ln>
        <a:effectLst/>
      </dsp:spPr>
      <dsp:style>
        <a:lnRef idx="0">
          <a:scrgbClr r="0" g="0" b="0"/>
        </a:lnRef>
        <a:fillRef idx="0">
          <a:scrgbClr r="0" g="0" b="0"/>
        </a:fillRef>
        <a:effectRef idx="0">
          <a:scrgbClr r="0" g="0" b="0"/>
        </a:effectRef>
        <a:fontRef idx="minor"/>
      </dsp:style>
    </dsp:sp>
    <dsp:sp modelId="{34B0CAED-F51C-457C-886F-35B385A38516}">
      <dsp:nvSpPr>
        <dsp:cNvPr id="0" name=""/>
        <dsp:cNvSpPr/>
      </dsp:nvSpPr>
      <dsp:spPr>
        <a:xfrm>
          <a:off x="4367497" y="3515977"/>
          <a:ext cx="4975173" cy="584201"/>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a:t>منع أخذ الهدية والهبات للعمال</a:t>
          </a:r>
        </a:p>
      </dsp:txBody>
      <dsp:txXfrm>
        <a:off x="4396020" y="3544500"/>
        <a:ext cx="4918127" cy="52715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8/20/2023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twitter.com/adel_anmas?t=VRFjOCwIDgCT684DxbKbQQ&amp;s=09"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تصميم\خاص شغلي\خلفيات\صور وخلفيات png\pngegg(36).png"/>
          <p:cNvPicPr>
            <a:picLocks noChangeAspect="1" noChangeArrowheads="1"/>
          </p:cNvPicPr>
          <p:nvPr/>
        </p:nvPicPr>
        <p:blipFill>
          <a:blip r:embed="rId2" cstate="print"/>
          <a:srcRect/>
          <a:stretch>
            <a:fillRect/>
          </a:stretch>
        </p:blipFill>
        <p:spPr bwMode="auto">
          <a:xfrm>
            <a:off x="2429942" y="2348880"/>
            <a:ext cx="7156198" cy="3549646"/>
          </a:xfrm>
          <a:prstGeom prst="rect">
            <a:avLst/>
          </a:prstGeom>
          <a:noFill/>
        </p:spPr>
      </p:pic>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07223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solidFill>
                  <a:srgbClr val="0000FF"/>
                </a:solidFill>
                <a:effectLst>
                  <a:outerShdw blurRad="38100" dist="38100" dir="2700000" algn="tl">
                    <a:srgbClr val="000000">
                      <a:alpha val="43137"/>
                    </a:srgbClr>
                  </a:outerShdw>
                </a:effectLst>
              </a:rPr>
              <a:t>الوحدة </a:t>
            </a:r>
            <a:r>
              <a:rPr lang="ar-EG" sz="5400" b="1" dirty="0" smtClean="0">
                <a:solidFill>
                  <a:srgbClr val="0000FF"/>
                </a:solidFill>
                <a:effectLst>
                  <a:outerShdw blurRad="38100" dist="38100" dir="2700000" algn="tl">
                    <a:srgbClr val="000000">
                      <a:alpha val="43137"/>
                    </a:srgbClr>
                  </a:outerShdw>
                </a:effectLst>
              </a:rPr>
              <a:t>الأول</a:t>
            </a:r>
            <a:r>
              <a:rPr lang="ar-SA" sz="5400" b="1" dirty="0" smtClean="0">
                <a:solidFill>
                  <a:srgbClr val="0000FF"/>
                </a:solidFill>
                <a:effectLst>
                  <a:outerShdw blurRad="38100" dist="38100" dir="2700000" algn="tl">
                    <a:srgbClr val="000000">
                      <a:alpha val="43137"/>
                    </a:srgbClr>
                  </a:outerShdw>
                </a:effectLst>
              </a:rPr>
              <a:t>ى</a:t>
            </a:r>
            <a:endParaRPr lang="ar-EG" sz="5400" b="1" dirty="0">
              <a:solidFill>
                <a:srgbClr val="0000FF"/>
              </a:solidFill>
              <a:effectLst>
                <a:outerShdw blurRad="38100" dist="38100" dir="2700000" algn="tl">
                  <a:srgbClr val="000000">
                    <a:alpha val="43137"/>
                  </a:srgbClr>
                </a:outerShdw>
              </a:effectLst>
            </a:endParaRP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2789982" y="3429000"/>
            <a:ext cx="5929354"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rgbClr val="FF0000"/>
                </a:solidFill>
                <a:effectLst>
                  <a:outerShdw blurRad="38100" dist="38100" dir="2700000" algn="tl">
                    <a:srgbClr val="000000">
                      <a:alpha val="43137"/>
                    </a:srgbClr>
                  </a:outerShdw>
                </a:effectLst>
              </a:rPr>
              <a:t>مقدمة في علم القانون</a:t>
            </a:r>
          </a:p>
        </p:txBody>
      </p:sp>
      <p:pic>
        <p:nvPicPr>
          <p:cNvPr id="8" name="صورة 7" descr="62b1af9ca1b79.png"/>
          <p:cNvPicPr>
            <a:picLocks noChangeAspect="1"/>
          </p:cNvPicPr>
          <p:nvPr/>
        </p:nvPicPr>
        <p:blipFill>
          <a:blip r:embed="rId4" cstate="print"/>
          <a:stretch>
            <a:fillRect/>
          </a:stretch>
        </p:blipFill>
        <p:spPr>
          <a:xfrm>
            <a:off x="845766" y="764704"/>
            <a:ext cx="1599436" cy="864096"/>
          </a:xfrm>
          <a:prstGeom prst="rect">
            <a:avLst/>
          </a:prstGeom>
        </p:spPr>
      </p:pic>
      <p:sp>
        <p:nvSpPr>
          <p:cNvPr id="9" name="مربع نص 8"/>
          <p:cNvSpPr txBox="1"/>
          <p:nvPr/>
        </p:nvSpPr>
        <p:spPr>
          <a:xfrm>
            <a:off x="3870102" y="522920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pic>
        <p:nvPicPr>
          <p:cNvPr id="10" name="Picture 2" descr="بعض خدمات تويتر لن تكون مجانية.. قريباً - MnAmerica">
            <a:hlinkClick r:id="rId5"/>
          </p:cNvPr>
          <p:cNvPicPr>
            <a:picLocks noChangeAspect="1" noChangeArrowheads="1"/>
          </p:cNvPicPr>
          <p:nvPr/>
        </p:nvPicPr>
        <p:blipFill>
          <a:blip r:embed="rId6" cstate="print">
            <a:clrChange>
              <a:clrFrom>
                <a:srgbClr val="F7F3F2"/>
              </a:clrFrom>
              <a:clrTo>
                <a:srgbClr val="F7F3F2">
                  <a:alpha val="0"/>
                </a:srgbClr>
              </a:clrTo>
            </a:clrChange>
          </a:blip>
          <a:srcRect/>
          <a:stretch>
            <a:fillRect/>
          </a:stretch>
        </p:blipFill>
        <p:spPr bwMode="auto">
          <a:xfrm>
            <a:off x="5598294" y="5661248"/>
            <a:ext cx="800939" cy="576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864389643"/>
              </p:ext>
            </p:extLst>
          </p:nvPr>
        </p:nvGraphicFramePr>
        <p:xfrm>
          <a:off x="1065971" y="1721628"/>
          <a:ext cx="10072758" cy="3429024"/>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1"/>
                      <a:r>
                        <a:rPr lang="ar-EG" sz="2800" b="1" dirty="0">
                          <a:solidFill>
                            <a:srgbClr val="FF0000"/>
                          </a:solidFill>
                        </a:rPr>
                        <a:t>معلومة إثرائية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بطاقة تعريفية بصلح الحديبية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2800" b="1" dirty="0"/>
                    </a:p>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في العام السادس للهجرة عُقد صلح الحديبية بين المسلمين ومشركي قريش. ويعد الصلح أحد طرق حل المنازعات، وما زال موجودًا حتى عصرنا الحالي لحل النزاعات قبل الوصول للمحكمة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8838654" y="1772816"/>
            <a:ext cx="881064" cy="792958"/>
          </a:xfrm>
          <a:prstGeom prst="rect">
            <a:avLst/>
          </a:prstGeom>
          <a:noFill/>
          <a:ln w="9525">
            <a:noFill/>
            <a:miter lim="800000"/>
            <a:headEnd/>
            <a:tailEnd/>
          </a:ln>
          <a:effectLst/>
        </p:spPr>
      </p:pic>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57970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48848335"/>
              </p:ext>
            </p:extLst>
          </p:nvPr>
        </p:nvGraphicFramePr>
        <p:xfrm>
          <a:off x="1173128" y="857232"/>
          <a:ext cx="10072758" cy="487182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0"/>
                      <a:r>
                        <a:rPr lang="ar-EG" sz="2800" b="1" dirty="0">
                          <a:solidFill>
                            <a:srgbClr val="FF0000"/>
                          </a:solidFill>
                        </a:rPr>
                        <a:t>نشاط إثرائي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a:t>
                      </a:r>
                      <a:r>
                        <a:rPr lang="ar-EG" sz="3600" b="1" u="sng" dirty="0">
                          <a:solidFill>
                            <a:schemeClr val="accent6">
                              <a:lumMod val="50000"/>
                            </a:schemeClr>
                          </a:solidFill>
                        </a:rPr>
                        <a:t>أناقش وأدون</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بالحوار مع مجموعتك وبالبحث في القرآن الكريم والسنة النبوية:</a:t>
                      </a:r>
                    </a:p>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اكتب آية وحديثًا نبويًّا نص على قاعدة قانونية، كما في الأمثلة أعلاه:</a:t>
                      </a:r>
                    </a:p>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1- الآية: ................................................................... (القاعدة القانونية) ............................ .</a:t>
                      </a:r>
                    </a:p>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2- الحديث: ................................................................ (القاعدة القانونية)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198694" y="908720"/>
            <a:ext cx="720080" cy="774760"/>
          </a:xfrm>
          <a:prstGeom prst="rect">
            <a:avLst/>
          </a:prstGeom>
        </p:spPr>
      </p:pic>
      <p:sp>
        <p:nvSpPr>
          <p:cNvPr id="5" name="مستطيل 4">
            <a:extLst>
              <a:ext uri="{FF2B5EF4-FFF2-40B4-BE49-F238E27FC236}">
                <a16:creationId xmlns="" xmlns:a16="http://schemas.microsoft.com/office/drawing/2014/main" id="{C654EFF6-D9B3-45D1-AED9-F32080FEE468}"/>
              </a:ext>
            </a:extLst>
          </p:cNvPr>
          <p:cNvSpPr/>
          <p:nvPr/>
        </p:nvSpPr>
        <p:spPr>
          <a:xfrm>
            <a:off x="2141910" y="3053562"/>
            <a:ext cx="6844600" cy="523220"/>
          </a:xfrm>
          <a:prstGeom prst="rect">
            <a:avLst/>
          </a:prstGeom>
        </p:spPr>
        <p:txBody>
          <a:bodyPr wrap="square">
            <a:spAutoFit/>
          </a:bodyPr>
          <a:lstStyle/>
          <a:p>
            <a:pPr algn="r" rtl="1"/>
            <a:r>
              <a:rPr lang="ar-EG" sz="2800" b="1" dirty="0">
                <a:ln>
                  <a:solidFill>
                    <a:srgbClr val="0000FF"/>
                  </a:solidFill>
                </a:ln>
                <a:solidFill>
                  <a:srgbClr val="0000FF"/>
                </a:solidFill>
              </a:rPr>
              <a:t>يَا أَيُّهَا الَّذِينَ آمَنُوا إِذَا تَدَايَنتُم بِدَيْنٍ إِلَىٰ أَجَلٍ مُّسَمًّى فَاكْتُبُوهُ</a:t>
            </a:r>
          </a:p>
        </p:txBody>
      </p:sp>
      <p:sp>
        <p:nvSpPr>
          <p:cNvPr id="6" name="مستطيل 4">
            <a:extLst>
              <a:ext uri="{FF2B5EF4-FFF2-40B4-BE49-F238E27FC236}">
                <a16:creationId xmlns="" xmlns:a16="http://schemas.microsoft.com/office/drawing/2014/main" id="{E2B8D8F5-113A-4A84-BB3D-68BC51A6F28C}"/>
              </a:ext>
            </a:extLst>
          </p:cNvPr>
          <p:cNvSpPr/>
          <p:nvPr/>
        </p:nvSpPr>
        <p:spPr>
          <a:xfrm>
            <a:off x="6102350" y="3576782"/>
            <a:ext cx="2596128" cy="523220"/>
          </a:xfrm>
          <a:prstGeom prst="rect">
            <a:avLst/>
          </a:prstGeom>
        </p:spPr>
        <p:txBody>
          <a:bodyPr wrap="square">
            <a:spAutoFit/>
          </a:bodyPr>
          <a:lstStyle/>
          <a:p>
            <a:pPr algn="ctr" rtl="1"/>
            <a:r>
              <a:rPr lang="ar-EG" sz="2800" b="1" dirty="0">
                <a:ln>
                  <a:solidFill>
                    <a:srgbClr val="0000FF"/>
                  </a:solidFill>
                </a:ln>
                <a:solidFill>
                  <a:srgbClr val="0000FF"/>
                </a:solidFill>
              </a:rPr>
              <a:t>توثيق المعاملات</a:t>
            </a:r>
          </a:p>
        </p:txBody>
      </p:sp>
      <p:sp>
        <p:nvSpPr>
          <p:cNvPr id="7" name="مستطيل 4">
            <a:extLst>
              <a:ext uri="{FF2B5EF4-FFF2-40B4-BE49-F238E27FC236}">
                <a16:creationId xmlns="" xmlns:a16="http://schemas.microsoft.com/office/drawing/2014/main" id="{937348E4-9701-436C-AC6F-C96F0E91EFA5}"/>
              </a:ext>
            </a:extLst>
          </p:cNvPr>
          <p:cNvSpPr/>
          <p:nvPr/>
        </p:nvSpPr>
        <p:spPr>
          <a:xfrm>
            <a:off x="2645966" y="4311584"/>
            <a:ext cx="5908496" cy="523220"/>
          </a:xfrm>
          <a:prstGeom prst="rect">
            <a:avLst/>
          </a:prstGeom>
        </p:spPr>
        <p:txBody>
          <a:bodyPr wrap="square">
            <a:spAutoFit/>
          </a:bodyPr>
          <a:lstStyle/>
          <a:p>
            <a:pPr algn="ctr" rtl="1"/>
            <a:r>
              <a:rPr lang="ar-EG" sz="2800" b="1" dirty="0">
                <a:ln>
                  <a:solidFill>
                    <a:srgbClr val="0000FF"/>
                  </a:solidFill>
                </a:ln>
                <a:solidFill>
                  <a:srgbClr val="0000FF"/>
                </a:solidFill>
              </a:rPr>
              <a:t>لا يرث المسلم الكافر، ولا الكافر المسلم</a:t>
            </a:r>
          </a:p>
        </p:txBody>
      </p:sp>
      <p:sp>
        <p:nvSpPr>
          <p:cNvPr id="8" name="مستطيل 4">
            <a:extLst>
              <a:ext uri="{FF2B5EF4-FFF2-40B4-BE49-F238E27FC236}">
                <a16:creationId xmlns="" xmlns:a16="http://schemas.microsoft.com/office/drawing/2014/main" id="{57ADC227-07FC-44B1-84E5-854C79B916CA}"/>
              </a:ext>
            </a:extLst>
          </p:cNvPr>
          <p:cNvSpPr/>
          <p:nvPr/>
        </p:nvSpPr>
        <p:spPr>
          <a:xfrm>
            <a:off x="6040721" y="5014997"/>
            <a:ext cx="2596128" cy="523220"/>
          </a:xfrm>
          <a:prstGeom prst="rect">
            <a:avLst/>
          </a:prstGeom>
        </p:spPr>
        <p:txBody>
          <a:bodyPr wrap="square">
            <a:spAutoFit/>
          </a:bodyPr>
          <a:lstStyle/>
          <a:p>
            <a:pPr algn="ctr" rtl="1"/>
            <a:r>
              <a:rPr lang="ar-EG" sz="2800" b="1" dirty="0">
                <a:ln>
                  <a:solidFill>
                    <a:srgbClr val="0000FF"/>
                  </a:solidFill>
                </a:ln>
                <a:solidFill>
                  <a:srgbClr val="0000FF"/>
                </a:solidFill>
              </a:rPr>
              <a:t>المواريث</a:t>
            </a:r>
          </a:p>
        </p:txBody>
      </p:sp>
    </p:spTree>
    <p:extLst>
      <p:ext uri="{BB962C8B-B14F-4D97-AF65-F5344CB8AC3E}">
        <p14:creationId xmlns:p14="http://schemas.microsoft.com/office/powerpoint/2010/main" val="27836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82445D-9218-44E9-BB64-B3AD74CF3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70" y="-648072"/>
            <a:ext cx="13393488" cy="7821488"/>
          </a:xfrm>
          <a:prstGeom prst="rect">
            <a:avLst/>
          </a:prstGeom>
        </p:spPr>
      </p:pic>
      <p:sp>
        <p:nvSpPr>
          <p:cNvPr id="6" name="مربع نص 2">
            <a:extLst>
              <a:ext uri="{FF2B5EF4-FFF2-40B4-BE49-F238E27FC236}">
                <a16:creationId xmlns="" xmlns:a16="http://schemas.microsoft.com/office/drawing/2014/main" id="{565C9010-50DC-471C-8456-1B371F1C07C4}"/>
              </a:ext>
            </a:extLst>
          </p:cNvPr>
          <p:cNvSpPr txBox="1"/>
          <p:nvPr/>
        </p:nvSpPr>
        <p:spPr>
          <a:xfrm>
            <a:off x="4518174" y="1988840"/>
            <a:ext cx="4680520" cy="2585323"/>
          </a:xfrm>
          <a:prstGeom prst="rect">
            <a:avLst/>
          </a:prstGeom>
          <a:noFill/>
        </p:spPr>
        <p:txBody>
          <a:bodyPr wrap="square" rtlCol="0">
            <a:spAutoFit/>
          </a:bodyPr>
          <a:lstStyle/>
          <a:p>
            <a:pPr lvl="0" algn="ctr">
              <a:defRPr/>
            </a:pPr>
            <a:r>
              <a:rPr lang="ar-EG" sz="5400" b="1" dirty="0">
                <a:ln>
                  <a:solidFill>
                    <a:schemeClr val="tx1"/>
                  </a:solidFill>
                </a:ln>
              </a:rPr>
              <a:t>بعض القواعد القانونية في التاريخ الإسلامي</a:t>
            </a:r>
            <a:endParaRPr kumimoji="0" lang="en-US" sz="5400" b="1" i="0" u="none" strike="noStrike" kern="1200" cap="none" spc="0" normalizeH="0" baseline="0" noProof="0" dirty="0">
              <a:ln>
                <a:solidFill>
                  <a:schemeClr val="tx1"/>
                </a:solidFill>
              </a:ln>
              <a:effectLst/>
              <a:uLnTx/>
              <a:uFillTx/>
              <a:latin typeface="Calibri"/>
            </a:endParaRPr>
          </a:p>
        </p:txBody>
      </p:sp>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057950" y="908720"/>
            <a:ext cx="10088800" cy="1146998"/>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تضمّن التاريخ الإسلامي تطبيق العديد من القواعد القانونية منها - على سبيل المثال - ما يأتي:</a:t>
            </a:r>
          </a:p>
        </p:txBody>
      </p:sp>
      <p:graphicFrame>
        <p:nvGraphicFramePr>
          <p:cNvPr id="2" name="Diagram 1">
            <a:extLst>
              <a:ext uri="{FF2B5EF4-FFF2-40B4-BE49-F238E27FC236}">
                <a16:creationId xmlns="" xmlns:a16="http://schemas.microsoft.com/office/drawing/2014/main" id="{7690F4B9-999E-4561-8D21-40FA5D3D2B44}"/>
              </a:ext>
            </a:extLst>
          </p:cNvPr>
          <p:cNvGraphicFramePr/>
          <p:nvPr>
            <p:extLst>
              <p:ext uri="{D42A27DB-BD31-4B8C-83A1-F6EECF244321}">
                <p14:modId xmlns:p14="http://schemas.microsoft.com/office/powerpoint/2010/main" val="546821068"/>
              </p:ext>
            </p:extLst>
          </p:nvPr>
        </p:nvGraphicFramePr>
        <p:xfrm>
          <a:off x="773758" y="2031310"/>
          <a:ext cx="11269034" cy="4613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6FE936A3-BAB3-431B-98B2-650D3861EB17}"/>
                                            </p:graphicEl>
                                          </p:spTgt>
                                        </p:tgtEl>
                                        <p:attrNameLst>
                                          <p:attrName>style.visibility</p:attrName>
                                        </p:attrNameLst>
                                      </p:cBhvr>
                                      <p:to>
                                        <p:strVal val="visible"/>
                                      </p:to>
                                    </p:set>
                                    <p:animEffect transition="in" filter="wipe(down)">
                                      <p:cBhvr>
                                        <p:cTn id="12" dur="500"/>
                                        <p:tgtEl>
                                          <p:spTgt spid="2">
                                            <p:graphicEl>
                                              <a:dgm id="{6FE936A3-BAB3-431B-98B2-650D3861EB17}"/>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8145C551-9A46-428C-A88B-0C2573FEFF88}"/>
                                            </p:graphicEl>
                                          </p:spTgt>
                                        </p:tgtEl>
                                        <p:attrNameLst>
                                          <p:attrName>style.visibility</p:attrName>
                                        </p:attrNameLst>
                                      </p:cBhvr>
                                      <p:to>
                                        <p:strVal val="visible"/>
                                      </p:to>
                                    </p:set>
                                    <p:animEffect transition="in" filter="wipe(down)">
                                      <p:cBhvr>
                                        <p:cTn id="15" dur="500"/>
                                        <p:tgtEl>
                                          <p:spTgt spid="2">
                                            <p:graphicEl>
                                              <a:dgm id="{8145C551-9A46-428C-A88B-0C2573FEFF8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90365584-C29C-4D7E-999A-15CC073B97AE}"/>
                                            </p:graphicEl>
                                          </p:spTgt>
                                        </p:tgtEl>
                                        <p:attrNameLst>
                                          <p:attrName>style.visibility</p:attrName>
                                        </p:attrNameLst>
                                      </p:cBhvr>
                                      <p:to>
                                        <p:strVal val="visible"/>
                                      </p:to>
                                    </p:set>
                                    <p:animEffect transition="in" filter="wipe(down)">
                                      <p:cBhvr>
                                        <p:cTn id="20" dur="500"/>
                                        <p:tgtEl>
                                          <p:spTgt spid="2">
                                            <p:graphicEl>
                                              <a:dgm id="{90365584-C29C-4D7E-999A-15CC073B97A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088D94C0-018E-4D13-B082-764B6A7D6FFA}"/>
                                            </p:graphicEl>
                                          </p:spTgt>
                                        </p:tgtEl>
                                        <p:attrNameLst>
                                          <p:attrName>style.visibility</p:attrName>
                                        </p:attrNameLst>
                                      </p:cBhvr>
                                      <p:to>
                                        <p:strVal val="visible"/>
                                      </p:to>
                                    </p:set>
                                    <p:animEffect transition="in" filter="wipe(down)">
                                      <p:cBhvr>
                                        <p:cTn id="23" dur="500"/>
                                        <p:tgtEl>
                                          <p:spTgt spid="2">
                                            <p:graphicEl>
                                              <a:dgm id="{088D94C0-018E-4D13-B082-764B6A7D6FF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7D386396-0BA3-4DBF-BB3B-77E5F1202EC9}"/>
                                            </p:graphicEl>
                                          </p:spTgt>
                                        </p:tgtEl>
                                        <p:attrNameLst>
                                          <p:attrName>style.visibility</p:attrName>
                                        </p:attrNameLst>
                                      </p:cBhvr>
                                      <p:to>
                                        <p:strVal val="visible"/>
                                      </p:to>
                                    </p:set>
                                    <p:animEffect transition="in" filter="wipe(down)">
                                      <p:cBhvr>
                                        <p:cTn id="28" dur="500"/>
                                        <p:tgtEl>
                                          <p:spTgt spid="2">
                                            <p:graphicEl>
                                              <a:dgm id="{7D386396-0BA3-4DBF-BB3B-77E5F1202EC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C9E93732-D3BC-4DDD-B1F8-EF2FCF698FC8}"/>
                                            </p:graphicEl>
                                          </p:spTgt>
                                        </p:tgtEl>
                                        <p:attrNameLst>
                                          <p:attrName>style.visibility</p:attrName>
                                        </p:attrNameLst>
                                      </p:cBhvr>
                                      <p:to>
                                        <p:strVal val="visible"/>
                                      </p:to>
                                    </p:set>
                                    <p:animEffect transition="in" filter="wipe(down)">
                                      <p:cBhvr>
                                        <p:cTn id="31" dur="500"/>
                                        <p:tgtEl>
                                          <p:spTgt spid="2">
                                            <p:graphicEl>
                                              <a:dgm id="{C9E93732-D3BC-4DDD-B1F8-EF2FCF698FC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F387AFD0-B967-4EFE-9A09-A3DC149107FF}"/>
                                            </p:graphicEl>
                                          </p:spTgt>
                                        </p:tgtEl>
                                        <p:attrNameLst>
                                          <p:attrName>style.visibility</p:attrName>
                                        </p:attrNameLst>
                                      </p:cBhvr>
                                      <p:to>
                                        <p:strVal val="visible"/>
                                      </p:to>
                                    </p:set>
                                    <p:animEffect transition="in" filter="wipe(down)">
                                      <p:cBhvr>
                                        <p:cTn id="36" dur="500"/>
                                        <p:tgtEl>
                                          <p:spTgt spid="2">
                                            <p:graphicEl>
                                              <a:dgm id="{F387AFD0-B967-4EFE-9A09-A3DC149107F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92C84453-B920-4837-9D71-67A83D01E5C9}"/>
                                            </p:graphicEl>
                                          </p:spTgt>
                                        </p:tgtEl>
                                        <p:attrNameLst>
                                          <p:attrName>style.visibility</p:attrName>
                                        </p:attrNameLst>
                                      </p:cBhvr>
                                      <p:to>
                                        <p:strVal val="visible"/>
                                      </p:to>
                                    </p:set>
                                    <p:animEffect transition="in" filter="wipe(down)">
                                      <p:cBhvr>
                                        <p:cTn id="39" dur="500"/>
                                        <p:tgtEl>
                                          <p:spTgt spid="2">
                                            <p:graphicEl>
                                              <a:dgm id="{92C84453-B920-4837-9D71-67A83D01E5C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E153944B-6EFB-4C7F-8308-FEEFD096B434}"/>
                                            </p:graphicEl>
                                          </p:spTgt>
                                        </p:tgtEl>
                                        <p:attrNameLst>
                                          <p:attrName>style.visibility</p:attrName>
                                        </p:attrNameLst>
                                      </p:cBhvr>
                                      <p:to>
                                        <p:strVal val="visible"/>
                                      </p:to>
                                    </p:set>
                                    <p:animEffect transition="in" filter="wipe(down)">
                                      <p:cBhvr>
                                        <p:cTn id="44" dur="500"/>
                                        <p:tgtEl>
                                          <p:spTgt spid="2">
                                            <p:graphicEl>
                                              <a:dgm id="{E153944B-6EFB-4C7F-8308-FEEFD096B434}"/>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DA713676-4163-4458-A2F5-F78C02B5CB56}"/>
                                            </p:graphicEl>
                                          </p:spTgt>
                                        </p:tgtEl>
                                        <p:attrNameLst>
                                          <p:attrName>style.visibility</p:attrName>
                                        </p:attrNameLst>
                                      </p:cBhvr>
                                      <p:to>
                                        <p:strVal val="visible"/>
                                      </p:to>
                                    </p:set>
                                    <p:animEffect transition="in" filter="wipe(down)">
                                      <p:cBhvr>
                                        <p:cTn id="47" dur="500"/>
                                        <p:tgtEl>
                                          <p:spTgt spid="2">
                                            <p:graphicEl>
                                              <a:dgm id="{DA713676-4163-4458-A2F5-F78C02B5CB5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34B0CAED-F51C-457C-886F-35B385A38516}"/>
                                            </p:graphicEl>
                                          </p:spTgt>
                                        </p:tgtEl>
                                        <p:attrNameLst>
                                          <p:attrName>style.visibility</p:attrName>
                                        </p:attrNameLst>
                                      </p:cBhvr>
                                      <p:to>
                                        <p:strVal val="visible"/>
                                      </p:to>
                                    </p:set>
                                    <p:animEffect transition="in" filter="wipe(down)">
                                      <p:cBhvr>
                                        <p:cTn id="52" dur="500"/>
                                        <p:tgtEl>
                                          <p:spTgt spid="2">
                                            <p:graphicEl>
                                              <a:dgm id="{34B0CAED-F51C-457C-886F-35B385A3851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graphicEl>
                                              <a:dgm id="{4D534BE2-CC79-45FE-9DAA-D7151636E4F7}"/>
                                            </p:graphicEl>
                                          </p:spTgt>
                                        </p:tgtEl>
                                        <p:attrNameLst>
                                          <p:attrName>style.visibility</p:attrName>
                                        </p:attrNameLst>
                                      </p:cBhvr>
                                      <p:to>
                                        <p:strVal val="visible"/>
                                      </p:to>
                                    </p:set>
                                    <p:animEffect transition="in" filter="wipe(down)">
                                      <p:cBhvr>
                                        <p:cTn id="57" dur="500"/>
                                        <p:tgtEl>
                                          <p:spTgt spid="2">
                                            <p:graphicEl>
                                              <a:dgm id="{4D534BE2-CC79-45FE-9DAA-D7151636E4F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graphicEl>
                                              <a:dgm id="{3C2C4895-51DF-409F-9333-BF72655163CD}"/>
                                            </p:graphicEl>
                                          </p:spTgt>
                                        </p:tgtEl>
                                        <p:attrNameLst>
                                          <p:attrName>style.visibility</p:attrName>
                                        </p:attrNameLst>
                                      </p:cBhvr>
                                      <p:to>
                                        <p:strVal val="visible"/>
                                      </p:to>
                                    </p:set>
                                    <p:animEffect transition="in" filter="wipe(down)">
                                      <p:cBhvr>
                                        <p:cTn id="62" dur="500"/>
                                        <p:tgtEl>
                                          <p:spTgt spid="2">
                                            <p:graphicEl>
                                              <a:dgm id="{3C2C4895-51DF-409F-9333-BF72655163CD}"/>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graphicEl>
                                              <a:dgm id="{682F28CF-1AD5-4679-A1DD-7FB143F7A9AA}"/>
                                            </p:graphicEl>
                                          </p:spTgt>
                                        </p:tgtEl>
                                        <p:attrNameLst>
                                          <p:attrName>style.visibility</p:attrName>
                                        </p:attrNameLst>
                                      </p:cBhvr>
                                      <p:to>
                                        <p:strVal val="visible"/>
                                      </p:to>
                                    </p:set>
                                    <p:animEffect transition="in" filter="wipe(down)">
                                      <p:cBhvr>
                                        <p:cTn id="67" dur="500"/>
                                        <p:tgtEl>
                                          <p:spTgt spid="2">
                                            <p:graphicEl>
                                              <a:dgm id="{682F28CF-1AD5-4679-A1DD-7FB143F7A9A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
                                            <p:graphicEl>
                                              <a:dgm id="{83E3858B-CC53-4779-8BB5-04F244E9EA0F}"/>
                                            </p:graphicEl>
                                          </p:spTgt>
                                        </p:tgtEl>
                                        <p:attrNameLst>
                                          <p:attrName>style.visibility</p:attrName>
                                        </p:attrNameLst>
                                      </p:cBhvr>
                                      <p:to>
                                        <p:strVal val="visible"/>
                                      </p:to>
                                    </p:set>
                                    <p:animEffect transition="in" filter="wipe(down)">
                                      <p:cBhvr>
                                        <p:cTn id="72" dur="500"/>
                                        <p:tgtEl>
                                          <p:spTgt spid="2">
                                            <p:graphicEl>
                                              <a:dgm id="{83E3858B-CC53-4779-8BB5-04F244E9EA0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
                                            <p:graphicEl>
                                              <a:dgm id="{121FED26-D0C7-4F00-BB09-AAB0854FE68C}"/>
                                            </p:graphicEl>
                                          </p:spTgt>
                                        </p:tgtEl>
                                        <p:attrNameLst>
                                          <p:attrName>style.visibility</p:attrName>
                                        </p:attrNameLst>
                                      </p:cBhvr>
                                      <p:to>
                                        <p:strVal val="visible"/>
                                      </p:to>
                                    </p:set>
                                    <p:animEffect transition="in" filter="wipe(down)">
                                      <p:cBhvr>
                                        <p:cTn id="77" dur="500"/>
                                        <p:tgtEl>
                                          <p:spTgt spid="2">
                                            <p:graphicEl>
                                              <a:dgm id="{121FED26-D0C7-4F00-BB09-AAB0854FE6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التقويم</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 xmlns:a16="http://schemas.microsoft.com/office/drawing/2014/main" id="{B3234545-C0AB-43D9-B883-59F86BE8E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73722" y="642918"/>
            <a:ext cx="4752212" cy="202184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القواعد القانونية التي عرفها التاريخ الإسلامي؟</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531110" y="107154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اتحقق</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332656"/>
            <a:ext cx="4009641" cy="2714620"/>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910094" y="2786058"/>
            <a:ext cx="10088800" cy="352326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742950" indent="-742950" algn="r" rtl="1">
              <a:buFont typeface="+mj-lt"/>
              <a:buAutoNum type="arabicPeriod"/>
            </a:pPr>
            <a:r>
              <a:rPr lang="ar-EG" sz="3600" b="1" dirty="0">
                <a:solidFill>
                  <a:srgbClr val="0000FF"/>
                </a:solidFill>
              </a:rPr>
              <a:t>مبدأ العدالة. </a:t>
            </a:r>
          </a:p>
          <a:p>
            <a:pPr marL="742950" indent="-742950" algn="r" rtl="1">
              <a:buFont typeface="+mj-lt"/>
              <a:buAutoNum type="arabicPeriod"/>
            </a:pPr>
            <a:r>
              <a:rPr lang="ar-EG" sz="3600" b="1" dirty="0">
                <a:solidFill>
                  <a:srgbClr val="0000FF"/>
                </a:solidFill>
              </a:rPr>
              <a:t>مبدأ الشورى. </a:t>
            </a:r>
          </a:p>
          <a:p>
            <a:pPr marL="742950" indent="-742950" algn="r" rtl="1">
              <a:buFont typeface="+mj-lt"/>
              <a:buAutoNum type="arabicPeriod"/>
            </a:pPr>
            <a:r>
              <a:rPr lang="ar-EG" sz="3600" b="1" dirty="0">
                <a:solidFill>
                  <a:srgbClr val="0000FF"/>
                </a:solidFill>
              </a:rPr>
              <a:t>التنظيم الإداري.</a:t>
            </a:r>
          </a:p>
          <a:p>
            <a:pPr marL="742950" indent="-742950" algn="r" rtl="1">
              <a:buFont typeface="+mj-lt"/>
              <a:buAutoNum type="arabicPeriod"/>
            </a:pPr>
            <a:r>
              <a:rPr lang="ar-EG" sz="3600" b="1" dirty="0">
                <a:solidFill>
                  <a:srgbClr val="0000FF"/>
                </a:solidFill>
              </a:rPr>
              <a:t>نظام الوزارة والدواوين. </a:t>
            </a:r>
          </a:p>
          <a:p>
            <a:pPr marL="742950" indent="-742950" algn="r" rtl="1">
              <a:buFont typeface="+mj-lt"/>
              <a:buAutoNum type="arabicPeriod"/>
            </a:pPr>
            <a:r>
              <a:rPr lang="ar-EG" sz="3600" b="1" dirty="0">
                <a:solidFill>
                  <a:srgbClr val="0000FF"/>
                </a:solidFill>
              </a:rPr>
              <a:t>انتقاء العاملين في الدولة بناء على معايير الكفاءة والصلاح.</a:t>
            </a:r>
          </a:p>
          <a:p>
            <a:pPr marL="742950" indent="-742950" algn="r" rtl="1">
              <a:buFont typeface="+mj-lt"/>
              <a:buAutoNum type="arabicPeriod"/>
            </a:pPr>
            <a:r>
              <a:rPr lang="ar-EG" sz="3600" b="1" dirty="0">
                <a:solidFill>
                  <a:srgbClr val="0000FF"/>
                </a:solidFill>
              </a:rPr>
              <a:t>منع أخذ الهدية والهبات للعمال.</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174052"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واضيع للنقاش , ازاي تخلق حوار جيد - غدر و خيانة"/>
          <p:cNvPicPr>
            <a:picLocks noChangeAspect="1" noChangeArrowheads="1"/>
          </p:cNvPicPr>
          <p:nvPr/>
        </p:nvPicPr>
        <p:blipFill>
          <a:blip r:embed="rId2" cstate="print"/>
          <a:srcRect/>
          <a:stretch>
            <a:fillRect/>
          </a:stretch>
        </p:blipFill>
        <p:spPr bwMode="auto">
          <a:xfrm>
            <a:off x="4816466" y="642918"/>
            <a:ext cx="2928958" cy="1847851"/>
          </a:xfrm>
          <a:prstGeom prst="rect">
            <a:avLst/>
          </a:prstGeom>
          <a:ln>
            <a:noFill/>
          </a:ln>
          <a:effectLst>
            <a:softEdge rad="112500"/>
          </a:effectLst>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أبرز التطبيقات القانونية التي حدثت في عهد الرسول </a:t>
            </a:r>
            <a:r>
              <a:rPr lang="ar-EG" sz="3600" b="1" dirty="0" smtClean="0">
                <a:solidFill>
                  <a:schemeClr val="tx1"/>
                </a:solidFill>
              </a:rPr>
              <a:t>صل</a:t>
            </a:r>
            <a:r>
              <a:rPr lang="ar-SA" sz="3600" b="1" dirty="0" smtClean="0">
                <a:solidFill>
                  <a:schemeClr val="tx1"/>
                </a:solidFill>
              </a:rPr>
              <a:t>ى</a:t>
            </a:r>
            <a:r>
              <a:rPr lang="ar-EG" sz="3600" b="1" dirty="0" smtClean="0">
                <a:solidFill>
                  <a:schemeClr val="tx1"/>
                </a:solidFill>
              </a:rPr>
              <a:t> </a:t>
            </a:r>
            <a:r>
              <a:rPr lang="ar-EG" sz="3600" b="1" dirty="0">
                <a:solidFill>
                  <a:schemeClr val="tx1"/>
                </a:solidFill>
              </a:rPr>
              <a:t>الله عليه وسلم ؟</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959738"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أناقش</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349822" y="2643182"/>
            <a:ext cx="9476549" cy="290093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lnSpc>
                <a:spcPct val="150000"/>
              </a:lnSpc>
            </a:pPr>
            <a:r>
              <a:rPr lang="ar-EG" sz="3200" b="1" dirty="0">
                <a:solidFill>
                  <a:schemeClr val="tx1"/>
                </a:solidFill>
              </a:rPr>
              <a:t>التطبيقات القانونية التي حدثت في عهد الرسول </a:t>
            </a:r>
            <a:r>
              <a:rPr lang="ar-EG" sz="3200" b="1" dirty="0" smtClean="0">
                <a:solidFill>
                  <a:schemeClr val="tx1"/>
                </a:solidFill>
              </a:rPr>
              <a:t>صل</a:t>
            </a:r>
            <a:r>
              <a:rPr lang="ar-SA" sz="3200" b="1" dirty="0" smtClean="0">
                <a:solidFill>
                  <a:schemeClr val="tx1"/>
                </a:solidFill>
              </a:rPr>
              <a:t>ى</a:t>
            </a:r>
            <a:r>
              <a:rPr lang="ar-EG" sz="3200" b="1" dirty="0" smtClean="0">
                <a:solidFill>
                  <a:schemeClr val="tx1"/>
                </a:solidFill>
              </a:rPr>
              <a:t> </a:t>
            </a:r>
            <a:r>
              <a:rPr lang="ar-EG" sz="3200" b="1" dirty="0">
                <a:solidFill>
                  <a:schemeClr val="tx1"/>
                </a:solidFill>
              </a:rPr>
              <a:t>الله عليه وسلم:</a:t>
            </a:r>
            <a:endParaRPr lang="ar-EG" sz="3200" b="1" dirty="0">
              <a:solidFill>
                <a:srgbClr val="0000FF"/>
              </a:solidFill>
            </a:endParaRPr>
          </a:p>
          <a:p>
            <a:pPr marL="514350" indent="-514350" algn="r" rtl="1">
              <a:lnSpc>
                <a:spcPct val="150000"/>
              </a:lnSpc>
              <a:buFont typeface="+mj-lt"/>
              <a:buAutoNum type="arabicPeriod"/>
            </a:pPr>
            <a:r>
              <a:rPr lang="ar-EG" sz="3200" b="1" dirty="0">
                <a:solidFill>
                  <a:srgbClr val="0000FF"/>
                </a:solidFill>
              </a:rPr>
              <a:t>كتابة </a:t>
            </a:r>
            <a:r>
              <a:rPr lang="ar-EG" sz="3200" b="1" dirty="0" smtClean="0">
                <a:solidFill>
                  <a:srgbClr val="0000FF"/>
                </a:solidFill>
              </a:rPr>
              <a:t>صحي</a:t>
            </a:r>
            <a:r>
              <a:rPr lang="ar-SA" sz="3200" b="1" dirty="0" smtClean="0">
                <a:solidFill>
                  <a:srgbClr val="0000FF"/>
                </a:solidFill>
              </a:rPr>
              <a:t>ف</a:t>
            </a:r>
            <a:r>
              <a:rPr lang="ar-EG" sz="3200" b="1" dirty="0" smtClean="0">
                <a:solidFill>
                  <a:srgbClr val="0000FF"/>
                </a:solidFill>
              </a:rPr>
              <a:t>ة </a:t>
            </a:r>
            <a:r>
              <a:rPr lang="ar-EG" sz="3200" b="1" dirty="0">
                <a:solidFill>
                  <a:srgbClr val="0000FF"/>
                </a:solidFill>
              </a:rPr>
              <a:t>المدينة </a:t>
            </a:r>
          </a:p>
          <a:p>
            <a:pPr marL="514350" indent="-514350" algn="r" rtl="1">
              <a:lnSpc>
                <a:spcPct val="150000"/>
              </a:lnSpc>
              <a:buFont typeface="+mj-lt"/>
              <a:buAutoNum type="arabicPeriod"/>
            </a:pPr>
            <a:r>
              <a:rPr lang="ar-EG" sz="3200" b="1" dirty="0">
                <a:solidFill>
                  <a:srgbClr val="0000FF"/>
                </a:solidFill>
              </a:rPr>
              <a:t>إجراء صلح الحديبية</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77814" y="2786058"/>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a:t>
            </a:r>
            <a:r>
              <a:rPr lang="ar-EG" sz="3600" b="1" dirty="0"/>
              <a:t>النتائج المستفادة من معرفة تاريخ نشأة علم القانون في الاسلام </a:t>
            </a:r>
            <a:r>
              <a:rPr lang="ar-EG" sz="3600" b="1" dirty="0">
                <a:solidFill>
                  <a:schemeClr val="tx1"/>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6602416" y="1285860"/>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أستنتج</a:t>
            </a:r>
            <a:endParaRPr lang="en-US" sz="4000" dirty="0">
              <a:ln>
                <a:solidFill>
                  <a:srgbClr val="C00000"/>
                </a:solidFill>
              </a:ln>
              <a:solidFill>
                <a:srgbClr val="0000FF"/>
              </a:solidFill>
            </a:endParaRPr>
          </a:p>
        </p:txBody>
      </p:sp>
      <p:pic>
        <p:nvPicPr>
          <p:cNvPr id="5" name="Picture 2" descr="الكرتون, كاريكاتير, الضوء صورة بابوا نيو غينيا">
            <a:extLst>
              <a:ext uri="{FF2B5EF4-FFF2-40B4-BE49-F238E27FC236}">
                <a16:creationId xmlns="" xmlns:a16="http://schemas.microsoft.com/office/drawing/2014/main" id="{F21679FD-D157-CD13-3084-E77FB496A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5556" y="571480"/>
            <a:ext cx="232242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887376" y="1785926"/>
            <a:ext cx="10193263" cy="464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EG" sz="2800" b="1" dirty="0">
                <a:solidFill>
                  <a:srgbClr val="C00000"/>
                </a:solidFill>
              </a:rPr>
              <a:t>أهداف الوحدة:</a:t>
            </a:r>
          </a:p>
          <a:p>
            <a:pPr algn="r" rtl="1"/>
            <a:r>
              <a:rPr lang="ar-EG" sz="2800" b="1" dirty="0">
                <a:solidFill>
                  <a:srgbClr val="C00000"/>
                </a:solidFill>
              </a:rPr>
              <a:t>يتوقع من المتعلم بعد دراسة الوحدة أن يكون قادرا على:</a:t>
            </a:r>
          </a:p>
          <a:p>
            <a:pPr algn="r" rtl="1"/>
            <a:endParaRPr lang="ar-EG" sz="2800" b="1" dirty="0">
              <a:ln>
                <a:solidFill>
                  <a:srgbClr val="0070C0"/>
                </a:solidFill>
              </a:ln>
              <a:solidFill>
                <a:schemeClr val="tx1"/>
              </a:solidFill>
            </a:endParaRPr>
          </a:p>
          <a:p>
            <a:pPr algn="r" rtl="1">
              <a:lnSpc>
                <a:spcPct val="150000"/>
              </a:lnSpc>
              <a:buFont typeface="Wingdings" pitchFamily="2" charset="2"/>
              <a:buChar char="ü"/>
            </a:pPr>
            <a:r>
              <a:rPr lang="ar-EG" sz="2800" b="1" dirty="0">
                <a:ln>
                  <a:solidFill>
                    <a:srgbClr val="0070C0"/>
                  </a:solidFill>
                </a:ln>
                <a:solidFill>
                  <a:schemeClr val="tx1"/>
                </a:solidFill>
              </a:rPr>
              <a:t>استذكار تاريخ نشأة علم القانون قبل الإسلام وبعد بعثة الرسول </a:t>
            </a:r>
            <a:r>
              <a:rPr lang="ar-EG" sz="2800" b="1" dirty="0" smtClean="0">
                <a:ln>
                  <a:solidFill>
                    <a:srgbClr val="0070C0"/>
                  </a:solidFill>
                </a:ln>
                <a:solidFill>
                  <a:schemeClr val="tx1"/>
                </a:solidFill>
              </a:rPr>
              <a:t>صل</a:t>
            </a:r>
            <a:r>
              <a:rPr lang="ar-SA" sz="2800" b="1" dirty="0" smtClean="0">
                <a:ln>
                  <a:solidFill>
                    <a:srgbClr val="0070C0"/>
                  </a:solidFill>
                </a:ln>
                <a:solidFill>
                  <a:schemeClr val="tx1"/>
                </a:solidFill>
              </a:rPr>
              <a:t>ى</a:t>
            </a:r>
            <a:r>
              <a:rPr lang="ar-EG" sz="2800" b="1" dirty="0" smtClean="0">
                <a:ln>
                  <a:solidFill>
                    <a:srgbClr val="0070C0"/>
                  </a:solidFill>
                </a:ln>
                <a:solidFill>
                  <a:schemeClr val="tx1"/>
                </a:solidFill>
              </a:rPr>
              <a:t> </a:t>
            </a:r>
            <a:r>
              <a:rPr lang="ar-EG" sz="2800" b="1" dirty="0">
                <a:ln>
                  <a:solidFill>
                    <a:srgbClr val="0070C0"/>
                  </a:solidFill>
                </a:ln>
                <a:solidFill>
                  <a:schemeClr val="tx1"/>
                </a:solidFill>
              </a:rPr>
              <a:t>الله عليه وسلم</a:t>
            </a:r>
          </a:p>
          <a:p>
            <a:pPr algn="r" rtl="1">
              <a:lnSpc>
                <a:spcPct val="150000"/>
              </a:lnSpc>
              <a:buFont typeface="Wingdings" pitchFamily="2" charset="2"/>
              <a:buChar char="ü"/>
            </a:pPr>
            <a:r>
              <a:rPr lang="ar-EG" sz="2800" b="1" dirty="0">
                <a:ln>
                  <a:solidFill>
                    <a:srgbClr val="0070C0"/>
                  </a:solidFill>
                </a:ln>
                <a:solidFill>
                  <a:schemeClr val="tx1"/>
                </a:solidFill>
              </a:rPr>
              <a:t>استيعاب أهمية وضرورة القانون في الوقت المعاصر والحضارات السابقة</a:t>
            </a:r>
          </a:p>
          <a:p>
            <a:pPr algn="r" rtl="1">
              <a:lnSpc>
                <a:spcPct val="150000"/>
              </a:lnSpc>
              <a:buFont typeface="Wingdings" pitchFamily="2" charset="2"/>
              <a:buChar char="ü"/>
            </a:pPr>
            <a:r>
              <a:rPr lang="ar-EG" sz="2800" b="1" dirty="0">
                <a:ln>
                  <a:solidFill>
                    <a:srgbClr val="0070C0"/>
                  </a:solidFill>
                </a:ln>
                <a:solidFill>
                  <a:schemeClr val="tx1"/>
                </a:solidFill>
              </a:rPr>
              <a:t>تتبع عوامل تطور النظم القانونية من العصور السابقة حتى عصرنا الحالي</a:t>
            </a:r>
          </a:p>
          <a:p>
            <a:pPr algn="r" rtl="1">
              <a:lnSpc>
                <a:spcPct val="150000"/>
              </a:lnSpc>
              <a:buFont typeface="Wingdings" pitchFamily="2" charset="2"/>
              <a:buChar char="ü"/>
            </a:pPr>
            <a:r>
              <a:rPr lang="ar-EG" sz="2800" b="1" dirty="0">
                <a:ln>
                  <a:solidFill>
                    <a:srgbClr val="0070C0"/>
                  </a:solidFill>
                </a:ln>
                <a:solidFill>
                  <a:schemeClr val="tx1"/>
                </a:solidFill>
              </a:rPr>
              <a:t>استخلاص أبرز وظائف القانون.</a:t>
            </a:r>
          </a:p>
        </p:txBody>
      </p:sp>
      <p:pic>
        <p:nvPicPr>
          <p:cNvPr id="5" name="صورة 4">
            <a:extLst>
              <a:ext uri="{FF2B5EF4-FFF2-40B4-BE49-F238E27FC236}">
                <a16:creationId xmlns="" xmlns:a16="http://schemas.microsoft.com/office/drawing/2014/main" id="{B28A86C3-2921-46BC-AB9E-F0A9AB80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094" y="500042"/>
            <a:ext cx="5006670" cy="2002969"/>
          </a:xfrm>
          <a:prstGeom prst="rect">
            <a:avLst/>
          </a:prstGeom>
        </p:spPr>
      </p:pic>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530318" y="2500306"/>
            <a:ext cx="9644130" cy="31432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endParaRPr lang="ar-EG" sz="32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تصميم\خاص شغلي\خلفيات\صور وخلفيات png\pngguru.com-id-byfjv.png"/>
          <p:cNvPicPr>
            <a:picLocks noChangeAspect="1" noChangeArrowheads="1"/>
          </p:cNvPicPr>
          <p:nvPr/>
        </p:nvPicPr>
        <p:blipFill>
          <a:blip r:embed="rId2" cstate="print"/>
          <a:srcRect/>
          <a:stretch>
            <a:fillRect/>
          </a:stretch>
        </p:blipFill>
        <p:spPr bwMode="auto">
          <a:xfrm>
            <a:off x="0" y="121223"/>
            <a:ext cx="12204700" cy="6951115"/>
          </a:xfrm>
          <a:prstGeom prst="rect">
            <a:avLst/>
          </a:prstGeom>
          <a:noFill/>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4173524" y="2071678"/>
            <a:ext cx="3929090" cy="1091366"/>
          </a:xfrm>
          <a:prstGeom prst="flowChartAlternateProcess">
            <a:avLst/>
          </a:prstGeom>
          <a:solidFill>
            <a:schemeClr val="bg1">
              <a:lumMod val="95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solidFill>
                  <a:schemeClr val="tx1"/>
                </a:solidFill>
                <a:effectLst>
                  <a:outerShdw blurRad="38100" dist="38100" dir="2700000" algn="tl">
                    <a:srgbClr val="000000">
                      <a:alpha val="43137"/>
                    </a:srgbClr>
                  </a:outerShdw>
                </a:effectLst>
              </a:rPr>
              <a:t>الدرس الثاني</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2101822" y="4214818"/>
            <a:ext cx="7500990"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chemeClr val="tx1"/>
                </a:solidFill>
                <a:effectLst>
                  <a:outerShdw blurRad="38100" dist="38100" dir="2700000" algn="tl">
                    <a:srgbClr val="000000">
                      <a:alpha val="43137"/>
                    </a:srgbClr>
                  </a:outerShdw>
                </a:effectLst>
              </a:rPr>
              <a:t>علم القانون في الإسلام</a:t>
            </a: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DB521AE-7E75-4342-96BB-E3F998D3F4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000" b="35300"/>
          <a:stretch/>
        </p:blipFill>
        <p:spPr>
          <a:xfrm>
            <a:off x="4446166" y="170737"/>
            <a:ext cx="6696318" cy="2448272"/>
          </a:xfrm>
          <a:prstGeom prst="rect">
            <a:avLst/>
          </a:prstGeom>
        </p:spPr>
      </p:pic>
      <p:sp>
        <p:nvSpPr>
          <p:cNvPr id="6" name="عنوان 1">
            <a:extLst>
              <a:ext uri="{FF2B5EF4-FFF2-40B4-BE49-F238E27FC236}">
                <a16:creationId xmlns="" xmlns:a16="http://schemas.microsoft.com/office/drawing/2014/main" id="{33634818-CCB1-4B01-9AE4-101BDDF24770}"/>
              </a:ext>
            </a:extLst>
          </p:cNvPr>
          <p:cNvSpPr txBox="1">
            <a:spLocks/>
          </p:cNvSpPr>
          <p:nvPr/>
        </p:nvSpPr>
        <p:spPr>
          <a:xfrm>
            <a:off x="5526286" y="1268760"/>
            <a:ext cx="4180814" cy="79208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ln>
                  <a:solidFill>
                    <a:sysClr val="windowText" lastClr="000000"/>
                  </a:solidFill>
                </a:ln>
                <a:solidFill>
                  <a:srgbClr val="C00000"/>
                </a:solidFill>
                <a:effectLst>
                  <a:outerShdw blurRad="38100" dist="38100" dir="2700000" algn="tl">
                    <a:srgbClr val="000000">
                      <a:alpha val="43137"/>
                    </a:srgbClr>
                  </a:outerShdw>
                </a:effectLst>
              </a:rPr>
              <a:t>تمهيد</a:t>
            </a:r>
          </a:p>
        </p:txBody>
      </p:sp>
      <p:sp>
        <p:nvSpPr>
          <p:cNvPr id="7" name="Rounded Rectangle 2">
            <a:extLst>
              <a:ext uri="{FF2B5EF4-FFF2-40B4-BE49-F238E27FC236}">
                <a16:creationId xmlns="" xmlns:a16="http://schemas.microsoft.com/office/drawing/2014/main" id="{06B2C852-66A1-41ED-9693-779556F1AB2A}"/>
              </a:ext>
            </a:extLst>
          </p:cNvPr>
          <p:cNvSpPr/>
          <p:nvPr/>
        </p:nvSpPr>
        <p:spPr bwMode="auto">
          <a:xfrm>
            <a:off x="943572" y="3158871"/>
            <a:ext cx="10317555" cy="2718401"/>
          </a:xfrm>
          <a:prstGeom prst="roundRect">
            <a:avLst>
              <a:gd name="adj" fmla="val 20919"/>
            </a:avLst>
          </a:prstGeom>
          <a:ln/>
        </p:spPr>
        <p:style>
          <a:lnRef idx="2">
            <a:schemeClr val="dk1"/>
          </a:lnRef>
          <a:fillRef idx="1">
            <a:schemeClr val="lt1"/>
          </a:fillRef>
          <a:effectRef idx="0">
            <a:schemeClr val="dk1"/>
          </a:effectRef>
          <a:fontRef idx="minor">
            <a:schemeClr val="dk1"/>
          </a:fontRef>
        </p:style>
        <p:txBody>
          <a:bodyPr rtlCol="1" anchor="ctr"/>
          <a:lstStyle/>
          <a:p>
            <a:pPr algn="ctr" rtl="1">
              <a:defRPr/>
            </a:pPr>
            <a:r>
              <a:rPr lang="ar-EG" sz="3600" b="1" dirty="0">
                <a:ln>
                  <a:solidFill>
                    <a:schemeClr val="tx1"/>
                  </a:solidFill>
                </a:ln>
                <a:solidFill>
                  <a:schemeClr val="tx1"/>
                </a:solidFill>
              </a:rPr>
              <a:t>مرّ علم القانون -كغيره من العلوم- بمراحل تطور مختلفة، وتعد مرحلة عصر النبوة الانطلاقة لمرحلة كتابة القواعد القانونية، واستمرت مراحل التطوّر حتى تأسيس المملكة العربية السعودية على يد المؤسس الملك عبدالعزيز آل سعود - طيب الله ثراه.</a:t>
            </a:r>
            <a:endParaRPr lang="en-US" sz="3600" b="1" dirty="0">
              <a:ln>
                <a:solidFill>
                  <a:schemeClr val="tx1"/>
                </a:solidFill>
              </a:ln>
              <a:solidFill>
                <a:schemeClr val="tx1"/>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0C07A8E-F8A9-473C-824D-3ADC00D30F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0" t="1701" b="69950"/>
          <a:stretch/>
        </p:blipFill>
        <p:spPr>
          <a:xfrm>
            <a:off x="3078014" y="413214"/>
            <a:ext cx="8244703" cy="222369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عندما بعث الله رسولنا محمد صلي الله عليه وسلم أوحي إليه بالقرآن الكريم، وهو المصدر الأول والرئيس لجميع القوانين </a:t>
            </a:r>
            <a:r>
              <a:rPr lang="ar-EG" sz="3600" b="1" dirty="0" err="1" smtClean="0">
                <a:solidFill>
                  <a:schemeClr val="tx1"/>
                </a:solidFill>
              </a:rPr>
              <a:t>الإس</a:t>
            </a:r>
            <a:r>
              <a:rPr lang="ar-SA" sz="3600" b="1" dirty="0" smtClean="0">
                <a:solidFill>
                  <a:schemeClr val="tx1"/>
                </a:solidFill>
              </a:rPr>
              <a:t>ل</a:t>
            </a:r>
            <a:r>
              <a:rPr lang="ar-EG" sz="3600" b="1" dirty="0" smtClean="0">
                <a:solidFill>
                  <a:schemeClr val="tx1"/>
                </a:solidFill>
              </a:rPr>
              <a:t>امية</a:t>
            </a:r>
            <a:r>
              <a:rPr lang="ar-EG" sz="3600" b="1" dirty="0">
                <a:solidFill>
                  <a:schemeClr val="tx1"/>
                </a:solidFill>
              </a:rPr>
              <a:t>؛ حيث نص القرآن الكريم على جميع الأحكام العامة التي يحتاجها الإنسان في دنياه وآخرته، ووضع القواعد التي تنظم</a:t>
            </a:r>
          </a:p>
          <a:p>
            <a:pPr lvl="0" algn="ctr" rtl="1">
              <a:defRPr/>
            </a:pPr>
            <a:r>
              <a:rPr lang="ar-EG" sz="3600" b="1" dirty="0">
                <a:solidFill>
                  <a:schemeClr val="tx1"/>
                </a:solidFill>
              </a:rPr>
              <a:t>علاقات الأشخاص في المجتمع، وعلاقات المجتمعات فيما بينها.</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912202"/>
            <a:ext cx="5401474" cy="129266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علم القانون في عهد الرسول </a:t>
            </a:r>
            <a:r>
              <a:rPr lang="ar-EG" sz="4000" b="1" dirty="0" smtClean="0">
                <a:ln>
                  <a:solidFill>
                    <a:schemeClr val="tx1"/>
                  </a:solidFill>
                </a:ln>
                <a:solidFill>
                  <a:srgbClr val="FF0000"/>
                </a:solidFill>
              </a:rPr>
              <a:t>صل</a:t>
            </a:r>
            <a:r>
              <a:rPr lang="ar-SA" sz="4000" b="1" dirty="0" smtClean="0">
                <a:ln>
                  <a:solidFill>
                    <a:schemeClr val="tx1"/>
                  </a:solidFill>
                </a:ln>
                <a:solidFill>
                  <a:srgbClr val="FF0000"/>
                </a:solidFill>
              </a:rPr>
              <a:t>ى</a:t>
            </a:r>
            <a:r>
              <a:rPr lang="ar-EG" sz="4000" b="1" dirty="0" smtClean="0">
                <a:ln>
                  <a:solidFill>
                    <a:schemeClr val="tx1"/>
                  </a:solidFill>
                </a:ln>
                <a:solidFill>
                  <a:srgbClr val="FF0000"/>
                </a:solidFill>
              </a:rPr>
              <a:t> </a:t>
            </a:r>
            <a:r>
              <a:rPr lang="ar-EG" sz="4000" b="1" dirty="0">
                <a:ln>
                  <a:solidFill>
                    <a:schemeClr val="tx1"/>
                  </a:solidFill>
                </a:ln>
                <a:solidFill>
                  <a:srgbClr val="FF0000"/>
                </a:solidFill>
              </a:rPr>
              <a:t>الله عليه وسلم</a:t>
            </a:r>
            <a:endParaRPr lang="en-US" sz="4000" dirty="0">
              <a:ln>
                <a:solidFill>
                  <a:srgbClr val="C00000"/>
                </a:solidFill>
              </a:ln>
              <a:solidFill>
                <a:srgbClr val="C00000"/>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0C07A8E-F8A9-473C-824D-3ADC00D30F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0" t="1701" b="69950"/>
          <a:stretch/>
        </p:blipFill>
        <p:spPr>
          <a:xfrm>
            <a:off x="3078014" y="413214"/>
            <a:ext cx="8244703" cy="222369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326972" cy="345125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فمن آيات القرآن الكريم ما يتعلق بالعقيدة كالإيمان بالله واليوم الآخر، ومنها ما يتعلق بالعبادات وأفعال المكلفين وأقوالهم، وآيات أخرى تحدد المسؤولية الجنائية والمدنية، ومنها ما يتناول المعاملات المدنية، وأحكام الفرائض وغير ذلك.</a:t>
            </a:r>
          </a:p>
          <a:p>
            <a:pPr lvl="0" algn="ctr" rtl="1">
              <a:defRPr/>
            </a:pPr>
            <a:r>
              <a:rPr lang="ar-EG" sz="3600" b="1" dirty="0">
                <a:solidFill>
                  <a:schemeClr val="tx1"/>
                </a:solidFill>
              </a:rPr>
              <a:t>والمصدر الثاني للقانون في الإسلام هو السنة النبوية المطهرة حيث جاءت بتفصيل الأحكام التي أتت مجملة في القرآن الكريم.</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912202"/>
            <a:ext cx="5401474" cy="129266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علم القانون في عهد الرسول </a:t>
            </a:r>
            <a:r>
              <a:rPr lang="ar-EG" sz="4000" b="1" dirty="0" smtClean="0">
                <a:ln>
                  <a:solidFill>
                    <a:schemeClr val="tx1"/>
                  </a:solidFill>
                </a:ln>
                <a:solidFill>
                  <a:srgbClr val="FF0000"/>
                </a:solidFill>
              </a:rPr>
              <a:t>صل</a:t>
            </a:r>
            <a:r>
              <a:rPr lang="ar-SA" sz="4000" b="1" dirty="0" smtClean="0">
                <a:ln>
                  <a:solidFill>
                    <a:schemeClr val="tx1"/>
                  </a:solidFill>
                </a:ln>
                <a:solidFill>
                  <a:srgbClr val="FF0000"/>
                </a:solidFill>
              </a:rPr>
              <a:t>ى</a:t>
            </a:r>
            <a:r>
              <a:rPr lang="ar-EG" sz="4000" b="1" dirty="0" smtClean="0">
                <a:ln>
                  <a:solidFill>
                    <a:schemeClr val="tx1"/>
                  </a:solidFill>
                </a:ln>
                <a:solidFill>
                  <a:srgbClr val="FF0000"/>
                </a:solidFill>
              </a:rPr>
              <a:t> </a:t>
            </a:r>
            <a:r>
              <a:rPr lang="ar-EG" sz="4000" b="1" dirty="0">
                <a:ln>
                  <a:solidFill>
                    <a:schemeClr val="tx1"/>
                  </a:solidFill>
                </a:ln>
                <a:solidFill>
                  <a:srgbClr val="FF0000"/>
                </a:solidFill>
              </a:rPr>
              <a:t>الله عليه وسلم</a:t>
            </a:r>
            <a:endParaRPr lang="en-US" sz="4000" dirty="0">
              <a:ln>
                <a:solidFill>
                  <a:srgbClr val="C00000"/>
                </a:solidFill>
              </a:ln>
              <a:solidFill>
                <a:srgbClr val="C00000"/>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1829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978B95-7B0A-4FE0-9AE0-7F31CEDE1B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350" y="692696"/>
            <a:ext cx="6820544" cy="2237015"/>
          </a:xfrm>
          <a:prstGeom prst="rect">
            <a:avLst/>
          </a:prstGeom>
        </p:spPr>
      </p:pic>
      <p:sp>
        <p:nvSpPr>
          <p:cNvPr id="5" name="مستطيل 4"/>
          <p:cNvSpPr/>
          <p:nvPr/>
        </p:nvSpPr>
        <p:spPr>
          <a:xfrm>
            <a:off x="5454278" y="1340768"/>
            <a:ext cx="5044400" cy="584775"/>
          </a:xfrm>
          <a:prstGeom prst="rect">
            <a:avLst/>
          </a:prstGeom>
        </p:spPr>
        <p:txBody>
          <a:bodyPr wrap="square">
            <a:spAutoFit/>
          </a:bodyPr>
          <a:lstStyle/>
          <a:p>
            <a:pPr algn="ctr" rtl="1"/>
            <a:r>
              <a:rPr lang="ar-EG" sz="3200" b="1" dirty="0">
                <a:ln>
                  <a:solidFill>
                    <a:schemeClr val="tx1"/>
                  </a:solidFill>
                </a:ln>
              </a:rPr>
              <a:t>مثال: قاعدة الوفاء بالعقود</a:t>
            </a:r>
          </a:p>
        </p:txBody>
      </p:sp>
      <p:sp>
        <p:nvSpPr>
          <p:cNvPr id="7" name="مستطيل: زوايا مستديرة 2">
            <a:extLst>
              <a:ext uri="{FF2B5EF4-FFF2-40B4-BE49-F238E27FC236}">
                <a16:creationId xmlns="" xmlns:a16="http://schemas.microsoft.com/office/drawing/2014/main" id="{DECA2D8D-E114-4A7E-87D7-15D7A4DD3691}"/>
              </a:ext>
            </a:extLst>
          </p:cNvPr>
          <p:cNvSpPr/>
          <p:nvPr/>
        </p:nvSpPr>
        <p:spPr>
          <a:xfrm>
            <a:off x="1057950" y="3317813"/>
            <a:ext cx="10088800" cy="1555676"/>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rgbClr val="C00000"/>
                  </a:solidFill>
                </a:ln>
                <a:solidFill>
                  <a:schemeClr val="tx1"/>
                </a:solidFill>
              </a:rPr>
              <a:t>قول الله عز وجل</a:t>
            </a:r>
            <a:r>
              <a:rPr lang="ar-EG" sz="3600" b="1" dirty="0">
                <a:ln>
                  <a:solidFill>
                    <a:schemeClr val="tx1"/>
                  </a:solidFill>
                </a:ln>
                <a:solidFill>
                  <a:schemeClr val="tx1"/>
                </a:solidFill>
              </a:rPr>
              <a:t>: </a:t>
            </a:r>
            <a:r>
              <a:rPr lang="en-US" sz="3600" b="1" dirty="0">
                <a:ln>
                  <a:solidFill>
                    <a:schemeClr val="tx1"/>
                  </a:solidFill>
                </a:ln>
                <a:solidFill>
                  <a:schemeClr val="tx1"/>
                </a:solidFill>
              </a:rPr>
              <a:t>}</a:t>
            </a:r>
            <a:r>
              <a:rPr lang="ar-EG" sz="3600" b="1" dirty="0">
                <a:ln>
                  <a:solidFill>
                    <a:schemeClr val="tx1"/>
                  </a:solidFill>
                </a:ln>
                <a:solidFill>
                  <a:schemeClr val="tx1"/>
                </a:solidFill>
              </a:rPr>
              <a:t> </a:t>
            </a:r>
            <a:r>
              <a:rPr lang="ar-EG" sz="3600" b="1" dirty="0">
                <a:ln>
                  <a:solidFill>
                    <a:schemeClr val="accent6">
                      <a:lumMod val="50000"/>
                    </a:schemeClr>
                  </a:solidFill>
                </a:ln>
                <a:solidFill>
                  <a:schemeClr val="accent6">
                    <a:lumMod val="50000"/>
                  </a:schemeClr>
                </a:solidFill>
              </a:rPr>
              <a:t>يَا أَيُّهَا الَّذِينَ آمَنُوا أَوْفُوا بِالْعُقُودِ </a:t>
            </a:r>
            <a:r>
              <a:rPr lang="en-US" sz="3600" b="1" dirty="0">
                <a:ln>
                  <a:solidFill>
                    <a:schemeClr val="tx1"/>
                  </a:solidFill>
                </a:ln>
                <a:solidFill>
                  <a:schemeClr val="tx1"/>
                </a:solidFill>
              </a:rPr>
              <a:t>{</a:t>
            </a:r>
            <a:r>
              <a:rPr lang="ar-EG" sz="3600" b="1" dirty="0">
                <a:ln>
                  <a:solidFill>
                    <a:schemeClr val="tx1"/>
                  </a:solidFill>
                </a:ln>
                <a:solidFill>
                  <a:schemeClr val="tx1"/>
                </a:solidFill>
              </a:rPr>
              <a:t> </a:t>
            </a:r>
          </a:p>
        </p:txBody>
      </p:sp>
      <p:sp>
        <p:nvSpPr>
          <p:cNvPr id="10" name="مستطيل 4">
            <a:extLst>
              <a:ext uri="{FF2B5EF4-FFF2-40B4-BE49-F238E27FC236}">
                <a16:creationId xmlns="" xmlns:a16="http://schemas.microsoft.com/office/drawing/2014/main" id="{87DE88F4-FFD6-4706-AB45-91FFDCA7044A}"/>
              </a:ext>
            </a:extLst>
          </p:cNvPr>
          <p:cNvSpPr/>
          <p:nvPr/>
        </p:nvSpPr>
        <p:spPr>
          <a:xfrm>
            <a:off x="6102350" y="5590184"/>
            <a:ext cx="5044400" cy="400110"/>
          </a:xfrm>
          <a:prstGeom prst="rect">
            <a:avLst/>
          </a:prstGeom>
        </p:spPr>
        <p:txBody>
          <a:bodyPr wrap="square">
            <a:spAutoFit/>
          </a:bodyPr>
          <a:lstStyle/>
          <a:p>
            <a:pPr algn="r" rtl="1"/>
            <a:r>
              <a:rPr lang="ar-EG" sz="2000" b="1" dirty="0">
                <a:ln>
                  <a:solidFill>
                    <a:schemeClr val="tx1"/>
                  </a:solidFill>
                </a:ln>
              </a:rPr>
              <a:t>1- سورة المائدة الآية 1</a:t>
            </a: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F3D66B6-2C2E-4D44-900F-AE5A714332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043" y="857232"/>
            <a:ext cx="7913719" cy="2111829"/>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237113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ln>
                  <a:solidFill>
                    <a:srgbClr val="C00000"/>
                  </a:solidFill>
                </a:ln>
                <a:solidFill>
                  <a:schemeClr val="tx1"/>
                </a:solidFill>
              </a:rPr>
              <a:t>عن عقبة بن عامر قال سمعت رسول الله يقول </a:t>
            </a:r>
            <a:r>
              <a:rPr lang="ar-EG" sz="3600" b="1" dirty="0"/>
              <a:t>: «</a:t>
            </a:r>
            <a:r>
              <a:rPr lang="ar-EG" sz="3600" b="1" dirty="0">
                <a:ln>
                  <a:solidFill>
                    <a:schemeClr val="accent1">
                      <a:lumMod val="50000"/>
                    </a:schemeClr>
                  </a:solidFill>
                </a:ln>
                <a:solidFill>
                  <a:schemeClr val="accent1">
                    <a:lumMod val="75000"/>
                  </a:schemeClr>
                </a:solidFill>
              </a:rPr>
              <a:t>المسلمُ أخو المسلمِ، ولا يحلُ لمسلمٍ باع من أخيه بيعًا فيه عيبٌ إلا بيَّنه له </a:t>
            </a:r>
            <a:r>
              <a:rPr lang="ar-EG" sz="3600" b="1" dirty="0"/>
              <a:t>»</a:t>
            </a:r>
            <a:r>
              <a:rPr lang="ar-EG" sz="2400" b="1" dirty="0"/>
              <a:t>2</a:t>
            </a:r>
            <a:r>
              <a:rPr lang="ar-EG" sz="3600" b="1" dirty="0"/>
              <a:t> </a:t>
            </a:r>
            <a:endParaRPr lang="ar-EG" sz="3600" b="1" dirty="0">
              <a:solidFill>
                <a:schemeClr val="tx1"/>
              </a:solidFill>
            </a:endParaRP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80131" y="1251694"/>
            <a:ext cx="5196615" cy="677108"/>
          </a:xfrm>
          <a:prstGeom prst="rect">
            <a:avLst/>
          </a:prstGeom>
          <a:noFill/>
          <a:ln w="9525">
            <a:noFill/>
            <a:miter lim="800000"/>
            <a:headEnd/>
            <a:tailEnd/>
          </a:ln>
          <a:effectLst/>
        </p:spPr>
        <p:txBody>
          <a:bodyPr vert="horz" wrap="none" lIns="60960" tIns="30480" rIns="60960" bIns="30480" numCol="1" anchor="ctr" anchorCtr="0" compatLnSpc="1">
            <a:prstTxWarp prst="textNoShape">
              <a:avLst/>
            </a:prstTxWarp>
            <a:spAutoFit/>
          </a:bodyPr>
          <a:lstStyle/>
          <a:p>
            <a:pPr algn="ctr"/>
            <a:r>
              <a:rPr lang="ar-EG" sz="4000" b="1" dirty="0">
                <a:ln>
                  <a:solidFill>
                    <a:schemeClr val="tx1"/>
                  </a:solidFill>
                </a:ln>
              </a:rPr>
              <a:t>مثال: قاعدة النهي عن التدليس</a:t>
            </a:r>
            <a:endParaRPr lang="en-US" sz="4000" dirty="0">
              <a:ln>
                <a:solidFill>
                  <a:srgbClr val="C00000"/>
                </a:solidFill>
              </a:ln>
            </a:endParaRPr>
          </a:p>
        </p:txBody>
      </p:sp>
      <p:sp>
        <p:nvSpPr>
          <p:cNvPr id="10" name="مستطيل 4">
            <a:extLst>
              <a:ext uri="{FF2B5EF4-FFF2-40B4-BE49-F238E27FC236}">
                <a16:creationId xmlns="" xmlns:a16="http://schemas.microsoft.com/office/drawing/2014/main" id="{7792BD20-7BE6-4AA6-AE34-799C7FE3F4B0}"/>
              </a:ext>
            </a:extLst>
          </p:cNvPr>
          <p:cNvSpPr/>
          <p:nvPr/>
        </p:nvSpPr>
        <p:spPr>
          <a:xfrm>
            <a:off x="4302150" y="5590184"/>
            <a:ext cx="6844600" cy="400110"/>
          </a:xfrm>
          <a:prstGeom prst="rect">
            <a:avLst/>
          </a:prstGeom>
        </p:spPr>
        <p:txBody>
          <a:bodyPr wrap="square">
            <a:spAutoFit/>
          </a:bodyPr>
          <a:lstStyle/>
          <a:p>
            <a:pPr algn="r" rtl="1"/>
            <a:r>
              <a:rPr lang="ar-EG" sz="2000" b="1" dirty="0">
                <a:ln>
                  <a:solidFill>
                    <a:schemeClr val="tx1"/>
                  </a:solidFill>
                </a:ln>
              </a:rPr>
              <a:t>2-أخرجه ابن ماجه (2246)، والحاكم في المستدرك ( 2152 )، وصحّحه</a:t>
            </a: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3583231009"/>
              </p:ext>
            </p:extLst>
          </p:nvPr>
        </p:nvGraphicFramePr>
        <p:xfrm>
          <a:off x="1065971" y="1721628"/>
          <a:ext cx="10072758" cy="359166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1"/>
                      <a:r>
                        <a:rPr lang="ar-EG" sz="2800" b="1" dirty="0">
                          <a:solidFill>
                            <a:srgbClr val="FF0000"/>
                          </a:solidFill>
                        </a:rPr>
                        <a:t>معلومة إثرائية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بطاقة تعريفية بصحيفة المدينة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EG" sz="2800" b="1" dirty="0"/>
                    </a:p>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صحيفة المدينة: أول وثيقة مدنية في التاريخ الإسلامي، تمت كتابتها منذ هجرة النبي محمد صلي الله عليه وسلم وتتكون من 52 بندًا؛ 25 منها خاصة بأمور المسلمين عامة، و 27 مرتبطة بالعلاقة بين المسلمين وغيرهم، وقد كُتبت هذه الصحيفة في السنة الأولى للهجرة، عام 623 م.</a:t>
                      </a:r>
                    </a:p>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8838654" y="1772816"/>
            <a:ext cx="881064" cy="792958"/>
          </a:xfrm>
          <a:prstGeom prst="rect">
            <a:avLst/>
          </a:prstGeom>
          <a:noFill/>
          <a:ln w="9525">
            <a:noFill/>
            <a:miter lim="800000"/>
            <a:headEnd/>
            <a:tailEnd/>
          </a:ln>
          <a:effectLst/>
        </p:spPr>
      </p:pic>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634</Words>
  <Application>Microsoft Office PowerPoint</Application>
  <PresentationFormat>مخصص</PresentationFormat>
  <Paragraphs>81</Paragraphs>
  <Slides>20</Slides>
  <Notes>0</Notes>
  <HiddenSlides>0</HiddenSlides>
  <MMClips>0</MMClips>
  <ScaleCrop>false</ScaleCrop>
  <HeadingPairs>
    <vt:vector size="4" baseType="variant">
      <vt:variant>
        <vt:lpstr>نسق</vt:lpstr>
      </vt:variant>
      <vt:variant>
        <vt:i4>3</vt:i4>
      </vt:variant>
      <vt:variant>
        <vt:lpstr>عناوين الشرائح</vt:lpstr>
      </vt:variant>
      <vt:variant>
        <vt:i4>20</vt:i4>
      </vt:variant>
    </vt:vector>
  </HeadingPairs>
  <TitlesOfParts>
    <vt:vector size="23" baseType="lpstr">
      <vt:lpstr>نسق Office</vt:lpstr>
      <vt:lpstr>1_نسق Office</vt:lpstr>
      <vt:lpstr>2_نسق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60</cp:revision>
  <dcterms:created xsi:type="dcterms:W3CDTF">2023-07-27T13:16:41Z</dcterms:created>
  <dcterms:modified xsi:type="dcterms:W3CDTF">2023-08-20T15:00:39Z</dcterms:modified>
</cp:coreProperties>
</file>