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sldIdLst>
    <p:sldId id="283" r:id="rId4"/>
    <p:sldId id="263" r:id="rId5"/>
    <p:sldId id="261" r:id="rId6"/>
    <p:sldId id="260" r:id="rId7"/>
    <p:sldId id="257"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Lst>
  <p:sldSz cx="122047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94" autoAdjust="0"/>
    <p:restoredTop sz="94660" autoAdjust="0"/>
  </p:normalViewPr>
  <p:slideViewPr>
    <p:cSldViewPr>
      <p:cViewPr>
        <p:scale>
          <a:sx n="66" d="100"/>
          <a:sy n="66" d="100"/>
        </p:scale>
        <p:origin x="-1194" y="-270"/>
      </p:cViewPr>
      <p:guideLst>
        <p:guide orient="horz" pos="2160"/>
        <p:guide pos="384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2EAAE-2BF4-4434-85B9-4DED6B7FDC1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EG"/>
        </a:p>
      </dgm:t>
    </dgm:pt>
    <dgm:pt modelId="{B1738A65-9253-4933-AC9D-51F215FF0CBE}">
      <dgm:prSet phldrT="[Text]"/>
      <dgm:spPr/>
      <dgm:t>
        <a:bodyPr/>
        <a:lstStyle/>
        <a:p>
          <a:pPr rtl="1"/>
          <a:r>
            <a:rPr lang="ar-EG" dirty="0"/>
            <a:t>مدونات بلادالغرب</a:t>
          </a:r>
        </a:p>
      </dgm:t>
    </dgm:pt>
    <dgm:pt modelId="{6DB48E71-D3C3-4510-93CE-8A902AAD0588}" type="parTrans" cxnId="{AD7C64BB-BC79-4318-A319-6338002A861F}">
      <dgm:prSet/>
      <dgm:spPr/>
      <dgm:t>
        <a:bodyPr/>
        <a:lstStyle/>
        <a:p>
          <a:pPr rtl="1"/>
          <a:endParaRPr lang="ar-EG"/>
        </a:p>
      </dgm:t>
    </dgm:pt>
    <dgm:pt modelId="{DE4FF36F-62A4-4374-A803-B542B52A7431}" type="sibTrans" cxnId="{AD7C64BB-BC79-4318-A319-6338002A861F}">
      <dgm:prSet/>
      <dgm:spPr/>
      <dgm:t>
        <a:bodyPr/>
        <a:lstStyle/>
        <a:p>
          <a:pPr rtl="1"/>
          <a:endParaRPr lang="ar-EG"/>
        </a:p>
      </dgm:t>
    </dgm:pt>
    <dgm:pt modelId="{00FE1611-6716-4D82-A3A7-2CF6C939939B}">
      <dgm:prSet phldrT="[Text]"/>
      <dgm:spPr/>
      <dgm:t>
        <a:bodyPr/>
        <a:lstStyle/>
        <a:p>
          <a:pPr rtl="1"/>
          <a:r>
            <a:rPr lang="ar-EG" dirty="0"/>
            <a:t>مدونات بلاد الشرق.</a:t>
          </a:r>
        </a:p>
      </dgm:t>
    </dgm:pt>
    <dgm:pt modelId="{24C264A4-F293-4ABD-8808-27A4F8DB3694}" type="parTrans" cxnId="{2B101899-43FF-422B-84BC-6F7AFAB6C82A}">
      <dgm:prSet/>
      <dgm:spPr/>
      <dgm:t>
        <a:bodyPr/>
        <a:lstStyle/>
        <a:p>
          <a:pPr rtl="1"/>
          <a:endParaRPr lang="ar-EG"/>
        </a:p>
      </dgm:t>
    </dgm:pt>
    <dgm:pt modelId="{5DE83233-CD2C-4C67-8192-B45654D3749F}" type="sibTrans" cxnId="{2B101899-43FF-422B-84BC-6F7AFAB6C82A}">
      <dgm:prSet/>
      <dgm:spPr/>
      <dgm:t>
        <a:bodyPr/>
        <a:lstStyle/>
        <a:p>
          <a:pPr rtl="1"/>
          <a:endParaRPr lang="ar-EG"/>
        </a:p>
      </dgm:t>
    </dgm:pt>
    <dgm:pt modelId="{D88D1E64-079A-4344-AE1E-6D8988CF9F24}" type="pres">
      <dgm:prSet presAssocID="{89D2EAAE-2BF4-4434-85B9-4DED6B7FDC1D}" presName="hierChild1" presStyleCnt="0">
        <dgm:presLayoutVars>
          <dgm:orgChart val="1"/>
          <dgm:chPref val="1"/>
          <dgm:dir/>
          <dgm:animOne val="branch"/>
          <dgm:animLvl val="lvl"/>
          <dgm:resizeHandles/>
        </dgm:presLayoutVars>
      </dgm:prSet>
      <dgm:spPr/>
      <dgm:t>
        <a:bodyPr/>
        <a:lstStyle/>
        <a:p>
          <a:pPr rtl="1"/>
          <a:endParaRPr lang="ar-SA"/>
        </a:p>
      </dgm:t>
    </dgm:pt>
    <dgm:pt modelId="{413095BC-D2DD-4405-816C-6F7BDBBA9D12}" type="pres">
      <dgm:prSet presAssocID="{B1738A65-9253-4933-AC9D-51F215FF0CBE}" presName="hierRoot1" presStyleCnt="0">
        <dgm:presLayoutVars>
          <dgm:hierBranch val="init"/>
        </dgm:presLayoutVars>
      </dgm:prSet>
      <dgm:spPr/>
    </dgm:pt>
    <dgm:pt modelId="{14784C4B-9621-4E12-B14D-278DCFC81884}" type="pres">
      <dgm:prSet presAssocID="{B1738A65-9253-4933-AC9D-51F215FF0CBE}" presName="rootComposite1" presStyleCnt="0"/>
      <dgm:spPr/>
    </dgm:pt>
    <dgm:pt modelId="{1F69C217-022A-490C-8744-DCD478DF1F32}" type="pres">
      <dgm:prSet presAssocID="{B1738A65-9253-4933-AC9D-51F215FF0CBE}" presName="rootText1" presStyleLbl="node0" presStyleIdx="0" presStyleCnt="2">
        <dgm:presLayoutVars>
          <dgm:chPref val="3"/>
        </dgm:presLayoutVars>
      </dgm:prSet>
      <dgm:spPr/>
      <dgm:t>
        <a:bodyPr/>
        <a:lstStyle/>
        <a:p>
          <a:pPr rtl="1"/>
          <a:endParaRPr lang="ar-SA"/>
        </a:p>
      </dgm:t>
    </dgm:pt>
    <dgm:pt modelId="{8C378A39-90B1-491D-86A1-109B36D869FA}" type="pres">
      <dgm:prSet presAssocID="{B1738A65-9253-4933-AC9D-51F215FF0CBE}" presName="rootConnector1" presStyleLbl="node1" presStyleIdx="0" presStyleCnt="0"/>
      <dgm:spPr/>
      <dgm:t>
        <a:bodyPr/>
        <a:lstStyle/>
        <a:p>
          <a:pPr rtl="1"/>
          <a:endParaRPr lang="ar-SA"/>
        </a:p>
      </dgm:t>
    </dgm:pt>
    <dgm:pt modelId="{A3009ABA-A345-459E-BF87-99608A4D9C32}" type="pres">
      <dgm:prSet presAssocID="{B1738A65-9253-4933-AC9D-51F215FF0CBE}" presName="hierChild2" presStyleCnt="0"/>
      <dgm:spPr/>
    </dgm:pt>
    <dgm:pt modelId="{FB167057-A552-4A5F-85CA-758B3738789D}" type="pres">
      <dgm:prSet presAssocID="{B1738A65-9253-4933-AC9D-51F215FF0CBE}" presName="hierChild3" presStyleCnt="0"/>
      <dgm:spPr/>
    </dgm:pt>
    <dgm:pt modelId="{2D125C49-1A6C-42E6-B391-4FD10C9020BA}" type="pres">
      <dgm:prSet presAssocID="{00FE1611-6716-4D82-A3A7-2CF6C939939B}" presName="hierRoot1" presStyleCnt="0">
        <dgm:presLayoutVars>
          <dgm:hierBranch val="init"/>
        </dgm:presLayoutVars>
      </dgm:prSet>
      <dgm:spPr/>
    </dgm:pt>
    <dgm:pt modelId="{E52611EA-88C9-44C1-A565-2707081841A2}" type="pres">
      <dgm:prSet presAssocID="{00FE1611-6716-4D82-A3A7-2CF6C939939B}" presName="rootComposite1" presStyleCnt="0"/>
      <dgm:spPr/>
    </dgm:pt>
    <dgm:pt modelId="{D2C518AA-2841-43DE-A417-0CBEF112C858}" type="pres">
      <dgm:prSet presAssocID="{00FE1611-6716-4D82-A3A7-2CF6C939939B}" presName="rootText1" presStyleLbl="node0" presStyleIdx="1" presStyleCnt="2">
        <dgm:presLayoutVars>
          <dgm:chPref val="3"/>
        </dgm:presLayoutVars>
      </dgm:prSet>
      <dgm:spPr/>
      <dgm:t>
        <a:bodyPr/>
        <a:lstStyle/>
        <a:p>
          <a:pPr rtl="1"/>
          <a:endParaRPr lang="ar-SA"/>
        </a:p>
      </dgm:t>
    </dgm:pt>
    <dgm:pt modelId="{609653BE-9202-4150-A3CE-B1FEF4BA17D2}" type="pres">
      <dgm:prSet presAssocID="{00FE1611-6716-4D82-A3A7-2CF6C939939B}" presName="rootConnector1" presStyleLbl="node1" presStyleIdx="0" presStyleCnt="0"/>
      <dgm:spPr/>
      <dgm:t>
        <a:bodyPr/>
        <a:lstStyle/>
        <a:p>
          <a:pPr rtl="1"/>
          <a:endParaRPr lang="ar-SA"/>
        </a:p>
      </dgm:t>
    </dgm:pt>
    <dgm:pt modelId="{53866AE4-E77F-4EA1-B10C-6B1F9D0E1FAA}" type="pres">
      <dgm:prSet presAssocID="{00FE1611-6716-4D82-A3A7-2CF6C939939B}" presName="hierChild2" presStyleCnt="0"/>
      <dgm:spPr/>
    </dgm:pt>
    <dgm:pt modelId="{E80A1EF1-6868-4DE9-99E4-4E4E5BB097F9}" type="pres">
      <dgm:prSet presAssocID="{00FE1611-6716-4D82-A3A7-2CF6C939939B}" presName="hierChild3" presStyleCnt="0"/>
      <dgm:spPr/>
    </dgm:pt>
  </dgm:ptLst>
  <dgm:cxnLst>
    <dgm:cxn modelId="{406BD3EA-88C1-4F85-AF6B-35F12D1ACF75}" type="presOf" srcId="{00FE1611-6716-4D82-A3A7-2CF6C939939B}" destId="{609653BE-9202-4150-A3CE-B1FEF4BA17D2}" srcOrd="1" destOrd="0" presId="urn:microsoft.com/office/officeart/2005/8/layout/orgChart1"/>
    <dgm:cxn modelId="{06A7175B-AA3B-4BC4-9921-9F3EA7C3D9C4}" type="presOf" srcId="{89D2EAAE-2BF4-4434-85B9-4DED6B7FDC1D}" destId="{D88D1E64-079A-4344-AE1E-6D8988CF9F24}" srcOrd="0" destOrd="0" presId="urn:microsoft.com/office/officeart/2005/8/layout/orgChart1"/>
    <dgm:cxn modelId="{AD7C64BB-BC79-4318-A319-6338002A861F}" srcId="{89D2EAAE-2BF4-4434-85B9-4DED6B7FDC1D}" destId="{B1738A65-9253-4933-AC9D-51F215FF0CBE}" srcOrd="0" destOrd="0" parTransId="{6DB48E71-D3C3-4510-93CE-8A902AAD0588}" sibTransId="{DE4FF36F-62A4-4374-A803-B542B52A7431}"/>
    <dgm:cxn modelId="{FB9378F1-90AA-4C65-B8C9-47DF7B2E1631}" type="presOf" srcId="{B1738A65-9253-4933-AC9D-51F215FF0CBE}" destId="{8C378A39-90B1-491D-86A1-109B36D869FA}" srcOrd="1" destOrd="0" presId="urn:microsoft.com/office/officeart/2005/8/layout/orgChart1"/>
    <dgm:cxn modelId="{2B101899-43FF-422B-84BC-6F7AFAB6C82A}" srcId="{89D2EAAE-2BF4-4434-85B9-4DED6B7FDC1D}" destId="{00FE1611-6716-4D82-A3A7-2CF6C939939B}" srcOrd="1" destOrd="0" parTransId="{24C264A4-F293-4ABD-8808-27A4F8DB3694}" sibTransId="{5DE83233-CD2C-4C67-8192-B45654D3749F}"/>
    <dgm:cxn modelId="{71D6F50F-B0C3-4C49-85E1-488A6FAFF1CE}" type="presOf" srcId="{00FE1611-6716-4D82-A3A7-2CF6C939939B}" destId="{D2C518AA-2841-43DE-A417-0CBEF112C858}" srcOrd="0" destOrd="0" presId="urn:microsoft.com/office/officeart/2005/8/layout/orgChart1"/>
    <dgm:cxn modelId="{708E5E9E-A896-4624-AE84-1AAEDDA1FE1A}" type="presOf" srcId="{B1738A65-9253-4933-AC9D-51F215FF0CBE}" destId="{1F69C217-022A-490C-8744-DCD478DF1F32}" srcOrd="0" destOrd="0" presId="urn:microsoft.com/office/officeart/2005/8/layout/orgChart1"/>
    <dgm:cxn modelId="{7DB2C478-98ED-403D-82F2-35FBA78D8E29}" type="presParOf" srcId="{D88D1E64-079A-4344-AE1E-6D8988CF9F24}" destId="{413095BC-D2DD-4405-816C-6F7BDBBA9D12}" srcOrd="0" destOrd="0" presId="urn:microsoft.com/office/officeart/2005/8/layout/orgChart1"/>
    <dgm:cxn modelId="{1B30466C-0E1F-4C09-B2CD-06AE6ED4ED49}" type="presParOf" srcId="{413095BC-D2DD-4405-816C-6F7BDBBA9D12}" destId="{14784C4B-9621-4E12-B14D-278DCFC81884}" srcOrd="0" destOrd="0" presId="urn:microsoft.com/office/officeart/2005/8/layout/orgChart1"/>
    <dgm:cxn modelId="{2E982AD7-1DC9-4B41-8542-487A1ECDF972}" type="presParOf" srcId="{14784C4B-9621-4E12-B14D-278DCFC81884}" destId="{1F69C217-022A-490C-8744-DCD478DF1F32}" srcOrd="0" destOrd="0" presId="urn:microsoft.com/office/officeart/2005/8/layout/orgChart1"/>
    <dgm:cxn modelId="{B46A624F-D2D1-4847-9DAB-D5949829EDDA}" type="presParOf" srcId="{14784C4B-9621-4E12-B14D-278DCFC81884}" destId="{8C378A39-90B1-491D-86A1-109B36D869FA}" srcOrd="1" destOrd="0" presId="urn:microsoft.com/office/officeart/2005/8/layout/orgChart1"/>
    <dgm:cxn modelId="{C24070D0-414B-4CE7-A270-D04B3E2D82CA}" type="presParOf" srcId="{413095BC-D2DD-4405-816C-6F7BDBBA9D12}" destId="{A3009ABA-A345-459E-BF87-99608A4D9C32}" srcOrd="1" destOrd="0" presId="urn:microsoft.com/office/officeart/2005/8/layout/orgChart1"/>
    <dgm:cxn modelId="{7D278380-DBAE-4961-886A-864A214A20DF}" type="presParOf" srcId="{413095BC-D2DD-4405-816C-6F7BDBBA9D12}" destId="{FB167057-A552-4A5F-85CA-758B3738789D}" srcOrd="2" destOrd="0" presId="urn:microsoft.com/office/officeart/2005/8/layout/orgChart1"/>
    <dgm:cxn modelId="{5C92AC52-BFE3-456B-93D7-282D3E63BD89}" type="presParOf" srcId="{D88D1E64-079A-4344-AE1E-6D8988CF9F24}" destId="{2D125C49-1A6C-42E6-B391-4FD10C9020BA}" srcOrd="1" destOrd="0" presId="urn:microsoft.com/office/officeart/2005/8/layout/orgChart1"/>
    <dgm:cxn modelId="{5A4CC906-64AA-4BA6-8308-2FBDE05DC924}" type="presParOf" srcId="{2D125C49-1A6C-42E6-B391-4FD10C9020BA}" destId="{E52611EA-88C9-44C1-A565-2707081841A2}" srcOrd="0" destOrd="0" presId="urn:microsoft.com/office/officeart/2005/8/layout/orgChart1"/>
    <dgm:cxn modelId="{37F3467B-5149-496A-AE1A-B69A7A80B80D}" type="presParOf" srcId="{E52611EA-88C9-44C1-A565-2707081841A2}" destId="{D2C518AA-2841-43DE-A417-0CBEF112C858}" srcOrd="0" destOrd="0" presId="urn:microsoft.com/office/officeart/2005/8/layout/orgChart1"/>
    <dgm:cxn modelId="{FB677923-B6C0-428C-ACBA-D3CF7FA0674C}" type="presParOf" srcId="{E52611EA-88C9-44C1-A565-2707081841A2}" destId="{609653BE-9202-4150-A3CE-B1FEF4BA17D2}" srcOrd="1" destOrd="0" presId="urn:microsoft.com/office/officeart/2005/8/layout/orgChart1"/>
    <dgm:cxn modelId="{FFD15121-BFFD-4B96-B96C-CAEDA19B1EC0}" type="presParOf" srcId="{2D125C49-1A6C-42E6-B391-4FD10C9020BA}" destId="{53866AE4-E77F-4EA1-B10C-6B1F9D0E1FAA}" srcOrd="1" destOrd="0" presId="urn:microsoft.com/office/officeart/2005/8/layout/orgChart1"/>
    <dgm:cxn modelId="{28873599-E9F8-4BAE-9433-BF1958A8D1DC}" type="presParOf" srcId="{2D125C49-1A6C-42E6-B391-4FD10C9020BA}" destId="{E80A1EF1-6868-4DE9-99E4-4E4E5BB097F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D2EAAE-2BF4-4434-85B9-4DED6B7FDC1D}" type="doc">
      <dgm:prSet loTypeId="urn:microsoft.com/office/officeart/2005/8/layout/hList6" loCatId="list" qsTypeId="urn:microsoft.com/office/officeart/2005/8/quickstyle/simple1" qsCatId="simple" csTypeId="urn:microsoft.com/office/officeart/2005/8/colors/colorful4" csCatId="colorful" phldr="1"/>
      <dgm:spPr/>
      <dgm:t>
        <a:bodyPr/>
        <a:lstStyle/>
        <a:p>
          <a:pPr rtl="1"/>
          <a:endParaRPr lang="ar-EG"/>
        </a:p>
      </dgm:t>
    </dgm:pt>
    <dgm:pt modelId="{00FE1611-6716-4D82-A3A7-2CF6C939939B}">
      <dgm:prSet phldrT="[Text]" custT="1"/>
      <dgm:spPr>
        <a:solidFill>
          <a:srgbClr val="0070C0"/>
        </a:solidFill>
      </dgm:spPr>
      <dgm:t>
        <a:bodyPr/>
        <a:lstStyle/>
        <a:p>
          <a:pPr rtl="1"/>
          <a:r>
            <a:rPr lang="ar-EG" sz="3200" b="1" cap="none" spc="0" dirty="0">
              <a:ln w="0">
                <a:solidFill>
                  <a:schemeClr val="bg1"/>
                </a:solidFill>
              </a:ln>
              <a:solidFill>
                <a:schemeClr val="bg1"/>
              </a:solidFill>
              <a:effectLst/>
            </a:rPr>
            <a:t>المصادر الأثرية، مثل: المعالم الأثرية، والنقوش الحجرية.</a:t>
          </a:r>
        </a:p>
      </dgm:t>
    </dgm:pt>
    <dgm:pt modelId="{24C264A4-F293-4ABD-8808-27A4F8DB3694}" type="parTrans" cxnId="{2B101899-43FF-422B-84BC-6F7AFAB6C82A}">
      <dgm:prSet/>
      <dgm:spPr/>
      <dgm:t>
        <a:bodyPr/>
        <a:lstStyle/>
        <a:p>
          <a:pPr rtl="1"/>
          <a:endParaRPr lang="ar-EG" sz="2800" b="1" cap="none" spc="0">
            <a:ln w="0">
              <a:solidFill>
                <a:schemeClr val="bg1"/>
              </a:solidFill>
            </a:ln>
            <a:solidFill>
              <a:schemeClr val="bg1"/>
            </a:solidFill>
            <a:effectLst/>
          </a:endParaRPr>
        </a:p>
      </dgm:t>
    </dgm:pt>
    <dgm:pt modelId="{5DE83233-CD2C-4C67-8192-B45654D3749F}" type="sibTrans" cxnId="{2B101899-43FF-422B-84BC-6F7AFAB6C82A}">
      <dgm:prSet/>
      <dgm:spPr/>
      <dgm:t>
        <a:bodyPr/>
        <a:lstStyle/>
        <a:p>
          <a:pPr rtl="1"/>
          <a:endParaRPr lang="ar-EG" sz="2800" b="1" cap="none" spc="0">
            <a:ln w="0">
              <a:solidFill>
                <a:schemeClr val="bg1"/>
              </a:solidFill>
            </a:ln>
            <a:solidFill>
              <a:schemeClr val="bg1"/>
            </a:solidFill>
            <a:effectLst/>
          </a:endParaRPr>
        </a:p>
      </dgm:t>
    </dgm:pt>
    <dgm:pt modelId="{15B2E320-4DF0-4D1C-AB77-E852E26E83B8}">
      <dgm:prSet custT="1"/>
      <dgm:spPr>
        <a:solidFill>
          <a:schemeClr val="accent2">
            <a:lumMod val="50000"/>
          </a:schemeClr>
        </a:solidFill>
      </dgm:spPr>
      <dgm:t>
        <a:bodyPr/>
        <a:lstStyle/>
        <a:p>
          <a:pPr rtl="1"/>
          <a:r>
            <a:rPr lang="ar-EG" sz="2400" b="1" cap="none" spc="0" dirty="0">
              <a:ln w="0">
                <a:solidFill>
                  <a:schemeClr val="bg1"/>
                </a:solidFill>
              </a:ln>
              <a:solidFill>
                <a:schemeClr val="bg1"/>
              </a:solidFill>
              <a:effectLst/>
            </a:rPr>
            <a:t>مؤلفات علماء التاريخ الإسلامي، مثل: العديد من الكتب التي تحدثت عن التاريخ الإسلامي</a:t>
          </a:r>
        </a:p>
      </dgm:t>
    </dgm:pt>
    <dgm:pt modelId="{30FDC0D0-D232-49BD-A14C-486D31D4DBF0}" type="parTrans" cxnId="{BD295D24-B7A0-47B3-91DC-25E998DE0A63}">
      <dgm:prSet/>
      <dgm:spPr/>
      <dgm:t>
        <a:bodyPr/>
        <a:lstStyle/>
        <a:p>
          <a:pPr rtl="1"/>
          <a:endParaRPr lang="ar-EG" sz="2800" b="1" cap="none" spc="0">
            <a:ln w="0">
              <a:solidFill>
                <a:schemeClr val="bg1"/>
              </a:solidFill>
            </a:ln>
            <a:solidFill>
              <a:schemeClr val="bg1"/>
            </a:solidFill>
            <a:effectLst/>
          </a:endParaRPr>
        </a:p>
      </dgm:t>
    </dgm:pt>
    <dgm:pt modelId="{B3CF3258-3053-4F54-A023-50AE96A73865}" type="sibTrans" cxnId="{BD295D24-B7A0-47B3-91DC-25E998DE0A63}">
      <dgm:prSet/>
      <dgm:spPr/>
      <dgm:t>
        <a:bodyPr/>
        <a:lstStyle/>
        <a:p>
          <a:pPr rtl="1"/>
          <a:endParaRPr lang="ar-EG" sz="2800" b="1" cap="none" spc="0">
            <a:ln w="0">
              <a:solidFill>
                <a:schemeClr val="bg1"/>
              </a:solidFill>
            </a:ln>
            <a:solidFill>
              <a:schemeClr val="bg1"/>
            </a:solidFill>
            <a:effectLst/>
          </a:endParaRPr>
        </a:p>
      </dgm:t>
    </dgm:pt>
    <dgm:pt modelId="{1BE1A72E-609A-4B1A-B980-2CB760FF708D}">
      <dgm:prSet custT="1"/>
      <dgm:spPr>
        <a:solidFill>
          <a:schemeClr val="tx1"/>
        </a:solidFill>
      </dgm:spPr>
      <dgm:t>
        <a:bodyPr/>
        <a:lstStyle/>
        <a:p>
          <a:pPr rtl="1"/>
          <a:r>
            <a:rPr lang="ar-EG" sz="2800" b="1" cap="none" spc="0" dirty="0">
              <a:ln w="0">
                <a:solidFill>
                  <a:schemeClr val="bg1"/>
                </a:solidFill>
              </a:ln>
              <a:solidFill>
                <a:schemeClr val="bg1"/>
              </a:solidFill>
              <a:effectLst/>
            </a:rPr>
            <a:t>المصادر الأثرية، مثل: المعالم الأثرية، والنقوش الحجرية.</a:t>
          </a:r>
        </a:p>
      </dgm:t>
    </dgm:pt>
    <dgm:pt modelId="{49A4DC9E-EA63-4A50-805C-EEB1E51D26C1}" type="parTrans" cxnId="{5651DC40-DD71-40D0-AB22-A4A30F005890}">
      <dgm:prSet/>
      <dgm:spPr/>
      <dgm:t>
        <a:bodyPr/>
        <a:lstStyle/>
        <a:p>
          <a:pPr rtl="1"/>
          <a:endParaRPr lang="ar-EG" sz="2800" b="1" cap="none" spc="0">
            <a:ln w="0">
              <a:solidFill>
                <a:schemeClr val="bg1"/>
              </a:solidFill>
            </a:ln>
            <a:solidFill>
              <a:schemeClr val="bg1"/>
            </a:solidFill>
            <a:effectLst/>
          </a:endParaRPr>
        </a:p>
      </dgm:t>
    </dgm:pt>
    <dgm:pt modelId="{8FCB6498-29E2-480F-923F-62E23CB0F396}" type="sibTrans" cxnId="{5651DC40-DD71-40D0-AB22-A4A30F005890}">
      <dgm:prSet/>
      <dgm:spPr/>
      <dgm:t>
        <a:bodyPr/>
        <a:lstStyle/>
        <a:p>
          <a:pPr rtl="1"/>
          <a:endParaRPr lang="ar-EG" sz="2800" b="1" cap="none" spc="0">
            <a:ln w="0">
              <a:solidFill>
                <a:schemeClr val="bg1"/>
              </a:solidFill>
            </a:ln>
            <a:solidFill>
              <a:schemeClr val="bg1"/>
            </a:solidFill>
            <a:effectLst/>
          </a:endParaRPr>
        </a:p>
      </dgm:t>
    </dgm:pt>
    <dgm:pt modelId="{20AFE55B-3996-4EAD-830A-918C0ADEBD88}">
      <dgm:prSet custT="1"/>
      <dgm:spPr>
        <a:solidFill>
          <a:srgbClr val="C00000"/>
        </a:solidFill>
      </dgm:spPr>
      <dgm:t>
        <a:bodyPr/>
        <a:lstStyle/>
        <a:p>
          <a:pPr rtl="1"/>
          <a:r>
            <a:rPr lang="ar-EG" sz="2800" b="1" cap="none" spc="0" dirty="0">
              <a:ln w="0">
                <a:solidFill>
                  <a:schemeClr val="bg1"/>
                </a:solidFill>
              </a:ln>
              <a:solidFill>
                <a:schemeClr val="bg1"/>
              </a:solidFill>
              <a:effectLst/>
            </a:rPr>
            <a:t>يعود المتعلم على التخلص من التسليم للغير والتبعية والتقليدية. </a:t>
          </a:r>
        </a:p>
      </dgm:t>
    </dgm:pt>
    <dgm:pt modelId="{3588D6EC-22E5-46E6-9230-DE66FA44507B}" type="parTrans" cxnId="{F245C93B-0B13-4849-921B-DBF39A02A4B4}">
      <dgm:prSet/>
      <dgm:spPr/>
      <dgm:t>
        <a:bodyPr/>
        <a:lstStyle/>
        <a:p>
          <a:pPr rtl="1"/>
          <a:endParaRPr lang="ar-EG" sz="2800" b="1" cap="none" spc="0">
            <a:ln w="0">
              <a:solidFill>
                <a:schemeClr val="bg1"/>
              </a:solidFill>
            </a:ln>
            <a:solidFill>
              <a:schemeClr val="bg1"/>
            </a:solidFill>
            <a:effectLst/>
          </a:endParaRPr>
        </a:p>
      </dgm:t>
    </dgm:pt>
    <dgm:pt modelId="{5B468988-256E-4590-9EE7-385AF341EC32}" type="sibTrans" cxnId="{F245C93B-0B13-4849-921B-DBF39A02A4B4}">
      <dgm:prSet/>
      <dgm:spPr/>
      <dgm:t>
        <a:bodyPr/>
        <a:lstStyle/>
        <a:p>
          <a:pPr rtl="1"/>
          <a:endParaRPr lang="ar-EG" sz="2800" b="1" cap="none" spc="0">
            <a:ln w="0">
              <a:solidFill>
                <a:schemeClr val="bg1"/>
              </a:solidFill>
            </a:ln>
            <a:solidFill>
              <a:schemeClr val="bg1"/>
            </a:solidFill>
            <a:effectLst/>
          </a:endParaRPr>
        </a:p>
      </dgm:t>
    </dgm:pt>
    <dgm:pt modelId="{9ACDDB7A-CF25-460E-A893-7D3B0DC25E30}">
      <dgm:prSet custT="1"/>
      <dgm:spPr>
        <a:solidFill>
          <a:srgbClr val="7030A0"/>
        </a:solidFill>
      </dgm:spPr>
      <dgm:t>
        <a:bodyPr/>
        <a:lstStyle/>
        <a:p>
          <a:pPr rtl="1"/>
          <a:r>
            <a:rPr lang="ar-EG" sz="2000" b="1" cap="none" spc="0" dirty="0">
              <a:ln w="0">
                <a:solidFill>
                  <a:schemeClr val="bg1"/>
                </a:solidFill>
              </a:ln>
              <a:solidFill>
                <a:schemeClr val="bg1"/>
              </a:solidFill>
              <a:effectLst/>
            </a:rPr>
            <a:t>الشعر الجاهلي، مثل: قول الشاعر الجاهلي زهير ابن أبي سلمى:</a:t>
          </a:r>
        </a:p>
        <a:p>
          <a:pPr rtl="1"/>
          <a:r>
            <a:rPr lang="ar-EG" sz="2000" b="1" cap="none" spc="0" dirty="0">
              <a:ln w="0">
                <a:solidFill>
                  <a:schemeClr val="bg1"/>
                </a:solidFill>
              </a:ln>
              <a:solidFill>
                <a:schemeClr val="bg1"/>
              </a:solidFill>
              <a:effectLst/>
            </a:rPr>
            <a:t>فإن الحق مقطعه ثلاث يمين أو نفار أو جلاء </a:t>
          </a:r>
        </a:p>
        <a:p>
          <a:pPr rtl="1"/>
          <a:r>
            <a:rPr lang="ar-EG" sz="2000" b="1" cap="none" spc="0" dirty="0">
              <a:ln w="0">
                <a:solidFill>
                  <a:schemeClr val="bg1"/>
                </a:solidFill>
              </a:ln>
              <a:solidFill>
                <a:schemeClr val="bg1"/>
              </a:solidFill>
              <a:effectLst/>
            </a:rPr>
            <a:t>فذلكم مقاطع كل حق ثلاثة كلهن كم شفاء </a:t>
          </a:r>
        </a:p>
      </dgm:t>
    </dgm:pt>
    <dgm:pt modelId="{D5DEA2EA-5A6E-49B8-B7E5-0281E6236028}" type="parTrans" cxnId="{EE6562F2-EC4B-4A8F-BC5B-A83C776DF655}">
      <dgm:prSet/>
      <dgm:spPr/>
      <dgm:t>
        <a:bodyPr/>
        <a:lstStyle/>
        <a:p>
          <a:pPr rtl="1"/>
          <a:endParaRPr lang="ar-EG" sz="2800" b="1" cap="none" spc="0">
            <a:ln w="0">
              <a:solidFill>
                <a:schemeClr val="bg1"/>
              </a:solidFill>
            </a:ln>
            <a:solidFill>
              <a:schemeClr val="bg1"/>
            </a:solidFill>
            <a:effectLst/>
          </a:endParaRPr>
        </a:p>
      </dgm:t>
    </dgm:pt>
    <dgm:pt modelId="{155BC0DE-9B3B-42CB-9B9E-E44EC4F38E72}" type="sibTrans" cxnId="{EE6562F2-EC4B-4A8F-BC5B-A83C776DF655}">
      <dgm:prSet/>
      <dgm:spPr/>
      <dgm:t>
        <a:bodyPr/>
        <a:lstStyle/>
        <a:p>
          <a:pPr rtl="1"/>
          <a:endParaRPr lang="ar-EG" sz="2800" b="1" cap="none" spc="0">
            <a:ln w="0">
              <a:solidFill>
                <a:schemeClr val="bg1"/>
              </a:solidFill>
            </a:ln>
            <a:solidFill>
              <a:schemeClr val="bg1"/>
            </a:solidFill>
            <a:effectLst/>
          </a:endParaRPr>
        </a:p>
      </dgm:t>
    </dgm:pt>
    <dgm:pt modelId="{C9427CC1-7426-431F-83EA-768CA7014A39}" type="pres">
      <dgm:prSet presAssocID="{89D2EAAE-2BF4-4434-85B9-4DED6B7FDC1D}" presName="Name0" presStyleCnt="0">
        <dgm:presLayoutVars>
          <dgm:dir/>
          <dgm:resizeHandles val="exact"/>
        </dgm:presLayoutVars>
      </dgm:prSet>
      <dgm:spPr/>
      <dgm:t>
        <a:bodyPr/>
        <a:lstStyle/>
        <a:p>
          <a:pPr rtl="1"/>
          <a:endParaRPr lang="ar-SA"/>
        </a:p>
      </dgm:t>
    </dgm:pt>
    <dgm:pt modelId="{701A2779-B7DD-4CB8-ACA6-3E93671893E8}" type="pres">
      <dgm:prSet presAssocID="{00FE1611-6716-4D82-A3A7-2CF6C939939B}" presName="node" presStyleLbl="node1" presStyleIdx="0" presStyleCnt="5" custLinFactX="400000" custLinFactNeighborX="444849">
        <dgm:presLayoutVars>
          <dgm:bulletEnabled val="1"/>
        </dgm:presLayoutVars>
      </dgm:prSet>
      <dgm:spPr/>
      <dgm:t>
        <a:bodyPr/>
        <a:lstStyle/>
        <a:p>
          <a:pPr rtl="1"/>
          <a:endParaRPr lang="ar-SA"/>
        </a:p>
      </dgm:t>
    </dgm:pt>
    <dgm:pt modelId="{5B8FDA32-ADED-4823-A920-89B8976FDFC3}" type="pres">
      <dgm:prSet presAssocID="{5DE83233-CD2C-4C67-8192-B45654D3749F}" presName="sibTrans" presStyleCnt="0"/>
      <dgm:spPr/>
    </dgm:pt>
    <dgm:pt modelId="{172FB04D-6889-43B7-BDBF-E32B39230276}" type="pres">
      <dgm:prSet presAssocID="{9ACDDB7A-CF25-460E-A893-7D3B0DC25E30}" presName="node" presStyleLbl="node1" presStyleIdx="1" presStyleCnt="5" custAng="0">
        <dgm:presLayoutVars>
          <dgm:bulletEnabled val="1"/>
        </dgm:presLayoutVars>
      </dgm:prSet>
      <dgm:spPr/>
      <dgm:t>
        <a:bodyPr/>
        <a:lstStyle/>
        <a:p>
          <a:pPr rtl="1"/>
          <a:endParaRPr lang="ar-SA"/>
        </a:p>
      </dgm:t>
    </dgm:pt>
    <dgm:pt modelId="{314BDA22-97DE-4595-AE5B-AE2E83EC2917}" type="pres">
      <dgm:prSet presAssocID="{155BC0DE-9B3B-42CB-9B9E-E44EC4F38E72}" presName="sibTrans" presStyleCnt="0"/>
      <dgm:spPr/>
    </dgm:pt>
    <dgm:pt modelId="{C2B13C9D-CB8A-4ED8-AC19-DA92A61FC263}" type="pres">
      <dgm:prSet presAssocID="{20AFE55B-3996-4EAD-830A-918C0ADEBD88}" presName="node" presStyleLbl="node1" presStyleIdx="2" presStyleCnt="5">
        <dgm:presLayoutVars>
          <dgm:bulletEnabled val="1"/>
        </dgm:presLayoutVars>
      </dgm:prSet>
      <dgm:spPr/>
      <dgm:t>
        <a:bodyPr/>
        <a:lstStyle/>
        <a:p>
          <a:pPr rtl="1"/>
          <a:endParaRPr lang="ar-SA"/>
        </a:p>
      </dgm:t>
    </dgm:pt>
    <dgm:pt modelId="{64FAA1D1-2D7A-49DB-9272-57613D63BE17}" type="pres">
      <dgm:prSet presAssocID="{5B468988-256E-4590-9EE7-385AF341EC32}" presName="sibTrans" presStyleCnt="0"/>
      <dgm:spPr/>
    </dgm:pt>
    <dgm:pt modelId="{4C9B9423-9FB1-4F59-967F-9BE51FAC7596}" type="pres">
      <dgm:prSet presAssocID="{1BE1A72E-609A-4B1A-B980-2CB760FF708D}" presName="node" presStyleLbl="node1" presStyleIdx="3" presStyleCnt="5">
        <dgm:presLayoutVars>
          <dgm:bulletEnabled val="1"/>
        </dgm:presLayoutVars>
      </dgm:prSet>
      <dgm:spPr/>
      <dgm:t>
        <a:bodyPr/>
        <a:lstStyle/>
        <a:p>
          <a:pPr rtl="1"/>
          <a:endParaRPr lang="ar-SA"/>
        </a:p>
      </dgm:t>
    </dgm:pt>
    <dgm:pt modelId="{4C4CDB6E-F0B7-4263-8278-272476BCB128}" type="pres">
      <dgm:prSet presAssocID="{8FCB6498-29E2-480F-923F-62E23CB0F396}" presName="sibTrans" presStyleCnt="0"/>
      <dgm:spPr/>
    </dgm:pt>
    <dgm:pt modelId="{8762B8BB-905F-4C7F-9CC6-A77804DF73EF}" type="pres">
      <dgm:prSet presAssocID="{15B2E320-4DF0-4D1C-AB77-E852E26E83B8}" presName="node" presStyleLbl="node1" presStyleIdx="4" presStyleCnt="5" custLinFactX="-400000" custLinFactNeighborX="-419740">
        <dgm:presLayoutVars>
          <dgm:bulletEnabled val="1"/>
        </dgm:presLayoutVars>
      </dgm:prSet>
      <dgm:spPr/>
      <dgm:t>
        <a:bodyPr/>
        <a:lstStyle/>
        <a:p>
          <a:pPr rtl="1"/>
          <a:endParaRPr lang="ar-SA"/>
        </a:p>
      </dgm:t>
    </dgm:pt>
  </dgm:ptLst>
  <dgm:cxnLst>
    <dgm:cxn modelId="{E8B993FA-8895-4F47-86BC-42C3F5C41AD4}" type="presOf" srcId="{00FE1611-6716-4D82-A3A7-2CF6C939939B}" destId="{701A2779-B7DD-4CB8-ACA6-3E93671893E8}" srcOrd="0" destOrd="0" presId="urn:microsoft.com/office/officeart/2005/8/layout/hList6"/>
    <dgm:cxn modelId="{CE93116F-AE8D-493E-B2D2-504C44A9A3FD}" type="presOf" srcId="{15B2E320-4DF0-4D1C-AB77-E852E26E83B8}" destId="{8762B8BB-905F-4C7F-9CC6-A77804DF73EF}" srcOrd="0" destOrd="0" presId="urn:microsoft.com/office/officeart/2005/8/layout/hList6"/>
    <dgm:cxn modelId="{BD295D24-B7A0-47B3-91DC-25E998DE0A63}" srcId="{89D2EAAE-2BF4-4434-85B9-4DED6B7FDC1D}" destId="{15B2E320-4DF0-4D1C-AB77-E852E26E83B8}" srcOrd="4" destOrd="0" parTransId="{30FDC0D0-D232-49BD-A14C-486D31D4DBF0}" sibTransId="{B3CF3258-3053-4F54-A023-50AE96A73865}"/>
    <dgm:cxn modelId="{49C9562E-8E12-4BCB-B208-4F18EE75E3C5}" type="presOf" srcId="{9ACDDB7A-CF25-460E-A893-7D3B0DC25E30}" destId="{172FB04D-6889-43B7-BDBF-E32B39230276}" srcOrd="0" destOrd="0" presId="urn:microsoft.com/office/officeart/2005/8/layout/hList6"/>
    <dgm:cxn modelId="{EE6562F2-EC4B-4A8F-BC5B-A83C776DF655}" srcId="{89D2EAAE-2BF4-4434-85B9-4DED6B7FDC1D}" destId="{9ACDDB7A-CF25-460E-A893-7D3B0DC25E30}" srcOrd="1" destOrd="0" parTransId="{D5DEA2EA-5A6E-49B8-B7E5-0281E6236028}" sibTransId="{155BC0DE-9B3B-42CB-9B9E-E44EC4F38E72}"/>
    <dgm:cxn modelId="{12D16273-8E3B-4CA3-B977-E31428F60DEC}" type="presOf" srcId="{1BE1A72E-609A-4B1A-B980-2CB760FF708D}" destId="{4C9B9423-9FB1-4F59-967F-9BE51FAC7596}" srcOrd="0" destOrd="0" presId="urn:microsoft.com/office/officeart/2005/8/layout/hList6"/>
    <dgm:cxn modelId="{062EC48F-B057-4949-937B-8EA1679CD21C}" type="presOf" srcId="{20AFE55B-3996-4EAD-830A-918C0ADEBD88}" destId="{C2B13C9D-CB8A-4ED8-AC19-DA92A61FC263}" srcOrd="0" destOrd="0" presId="urn:microsoft.com/office/officeart/2005/8/layout/hList6"/>
    <dgm:cxn modelId="{F245C93B-0B13-4849-921B-DBF39A02A4B4}" srcId="{89D2EAAE-2BF4-4434-85B9-4DED6B7FDC1D}" destId="{20AFE55B-3996-4EAD-830A-918C0ADEBD88}" srcOrd="2" destOrd="0" parTransId="{3588D6EC-22E5-46E6-9230-DE66FA44507B}" sibTransId="{5B468988-256E-4590-9EE7-385AF341EC32}"/>
    <dgm:cxn modelId="{5651DC40-DD71-40D0-AB22-A4A30F005890}" srcId="{89D2EAAE-2BF4-4434-85B9-4DED6B7FDC1D}" destId="{1BE1A72E-609A-4B1A-B980-2CB760FF708D}" srcOrd="3" destOrd="0" parTransId="{49A4DC9E-EA63-4A50-805C-EEB1E51D26C1}" sibTransId="{8FCB6498-29E2-480F-923F-62E23CB0F396}"/>
    <dgm:cxn modelId="{878081DC-F166-4CED-B507-56848D30D7BD}" type="presOf" srcId="{89D2EAAE-2BF4-4434-85B9-4DED6B7FDC1D}" destId="{C9427CC1-7426-431F-83EA-768CA7014A39}" srcOrd="0" destOrd="0" presId="urn:microsoft.com/office/officeart/2005/8/layout/hList6"/>
    <dgm:cxn modelId="{2B101899-43FF-422B-84BC-6F7AFAB6C82A}" srcId="{89D2EAAE-2BF4-4434-85B9-4DED6B7FDC1D}" destId="{00FE1611-6716-4D82-A3A7-2CF6C939939B}" srcOrd="0" destOrd="0" parTransId="{24C264A4-F293-4ABD-8808-27A4F8DB3694}" sibTransId="{5DE83233-CD2C-4C67-8192-B45654D3749F}"/>
    <dgm:cxn modelId="{3612B290-C573-4071-97A8-A7CE3A42F748}" type="presParOf" srcId="{C9427CC1-7426-431F-83EA-768CA7014A39}" destId="{701A2779-B7DD-4CB8-ACA6-3E93671893E8}" srcOrd="0" destOrd="0" presId="urn:microsoft.com/office/officeart/2005/8/layout/hList6"/>
    <dgm:cxn modelId="{21B9E9AA-0745-4E8F-8283-9ADD63737ADF}" type="presParOf" srcId="{C9427CC1-7426-431F-83EA-768CA7014A39}" destId="{5B8FDA32-ADED-4823-A920-89B8976FDFC3}" srcOrd="1" destOrd="0" presId="urn:microsoft.com/office/officeart/2005/8/layout/hList6"/>
    <dgm:cxn modelId="{7827CDB7-9D0C-45DE-BBF5-BA1AACEA8E39}" type="presParOf" srcId="{C9427CC1-7426-431F-83EA-768CA7014A39}" destId="{172FB04D-6889-43B7-BDBF-E32B39230276}" srcOrd="2" destOrd="0" presId="urn:microsoft.com/office/officeart/2005/8/layout/hList6"/>
    <dgm:cxn modelId="{AD0AE105-1B0B-4242-9136-D407F7F0D250}" type="presParOf" srcId="{C9427CC1-7426-431F-83EA-768CA7014A39}" destId="{314BDA22-97DE-4595-AE5B-AE2E83EC2917}" srcOrd="3" destOrd="0" presId="urn:microsoft.com/office/officeart/2005/8/layout/hList6"/>
    <dgm:cxn modelId="{01DB676D-C53C-4FD4-BA3B-B5D4B79044FF}" type="presParOf" srcId="{C9427CC1-7426-431F-83EA-768CA7014A39}" destId="{C2B13C9D-CB8A-4ED8-AC19-DA92A61FC263}" srcOrd="4" destOrd="0" presId="urn:microsoft.com/office/officeart/2005/8/layout/hList6"/>
    <dgm:cxn modelId="{BCC446AC-E3AF-4BEC-B2D3-FC73DC59FFBC}" type="presParOf" srcId="{C9427CC1-7426-431F-83EA-768CA7014A39}" destId="{64FAA1D1-2D7A-49DB-9272-57613D63BE17}" srcOrd="5" destOrd="0" presId="urn:microsoft.com/office/officeart/2005/8/layout/hList6"/>
    <dgm:cxn modelId="{C88382A1-3AE1-419B-9ECC-BD69A422782F}" type="presParOf" srcId="{C9427CC1-7426-431F-83EA-768CA7014A39}" destId="{4C9B9423-9FB1-4F59-967F-9BE51FAC7596}" srcOrd="6" destOrd="0" presId="urn:microsoft.com/office/officeart/2005/8/layout/hList6"/>
    <dgm:cxn modelId="{8C052F10-FE1D-4837-94E3-C0B2F4C8C460}" type="presParOf" srcId="{C9427CC1-7426-431F-83EA-768CA7014A39}" destId="{4C4CDB6E-F0B7-4263-8278-272476BCB128}" srcOrd="7" destOrd="0" presId="urn:microsoft.com/office/officeart/2005/8/layout/hList6"/>
    <dgm:cxn modelId="{FD7E1E6D-4354-41E6-926E-096864660094}" type="presParOf" srcId="{C9427CC1-7426-431F-83EA-768CA7014A39}" destId="{8762B8BB-905F-4C7F-9CC6-A77804DF73EF}"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9C217-022A-490C-8744-DCD478DF1F32}">
      <dsp:nvSpPr>
        <dsp:cNvPr id="0" name=""/>
        <dsp:cNvSpPr/>
      </dsp:nvSpPr>
      <dsp:spPr>
        <a:xfrm>
          <a:off x="2152" y="240499"/>
          <a:ext cx="4038662" cy="2019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EG" sz="6500" kern="1200" dirty="0"/>
            <a:t>مدونات بلادالغرب</a:t>
          </a:r>
        </a:p>
      </dsp:txBody>
      <dsp:txXfrm>
        <a:off x="2152" y="240499"/>
        <a:ext cx="4038662" cy="2019331"/>
      </dsp:txXfrm>
    </dsp:sp>
    <dsp:sp modelId="{D2C518AA-2841-43DE-A417-0CBEF112C858}">
      <dsp:nvSpPr>
        <dsp:cNvPr id="0" name=""/>
        <dsp:cNvSpPr/>
      </dsp:nvSpPr>
      <dsp:spPr>
        <a:xfrm>
          <a:off x="4888934" y="240499"/>
          <a:ext cx="4038662" cy="2019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ar-EG" sz="6500" kern="1200" dirty="0"/>
            <a:t>مدونات بلاد الشرق.</a:t>
          </a:r>
        </a:p>
      </dsp:txBody>
      <dsp:txXfrm>
        <a:off x="4888934" y="240499"/>
        <a:ext cx="4038662" cy="2019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A2779-B7DD-4CB8-ACA6-3E93671893E8}">
      <dsp:nvSpPr>
        <dsp:cNvPr id="0" name=""/>
        <dsp:cNvSpPr/>
      </dsp:nvSpPr>
      <dsp:spPr>
        <a:xfrm rot="16200000">
          <a:off x="8102059" y="821175"/>
          <a:ext cx="3714776" cy="2072424"/>
        </a:xfrm>
        <a:prstGeom prst="flowChartManualOperati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lang="ar-EG" sz="3200" b="1" kern="1200" cap="none" spc="0" dirty="0">
              <a:ln w="0">
                <a:solidFill>
                  <a:schemeClr val="bg1"/>
                </a:solidFill>
              </a:ln>
              <a:solidFill>
                <a:schemeClr val="bg1"/>
              </a:solidFill>
              <a:effectLst/>
            </a:rPr>
            <a:t>المصادر الأثرية، مثل: المعالم الأثرية، والنقوش الحجرية.</a:t>
          </a:r>
        </a:p>
      </dsp:txBody>
      <dsp:txXfrm rot="5400000">
        <a:off x="8923235" y="742954"/>
        <a:ext cx="2072424" cy="2228866"/>
      </dsp:txXfrm>
    </dsp:sp>
    <dsp:sp modelId="{172FB04D-6889-43B7-BDBF-E32B39230276}">
      <dsp:nvSpPr>
        <dsp:cNvPr id="0" name=""/>
        <dsp:cNvSpPr/>
      </dsp:nvSpPr>
      <dsp:spPr>
        <a:xfrm rot="16200000">
          <a:off x="1412585" y="821175"/>
          <a:ext cx="3714776" cy="2072424"/>
        </a:xfrm>
        <a:prstGeom prst="flowChartManualOperati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EG" sz="2000" b="1" kern="1200" cap="none" spc="0" dirty="0">
              <a:ln w="0">
                <a:solidFill>
                  <a:schemeClr val="bg1"/>
                </a:solidFill>
              </a:ln>
              <a:solidFill>
                <a:schemeClr val="bg1"/>
              </a:solidFill>
              <a:effectLst/>
            </a:rPr>
            <a:t>الشعر الجاهلي، مثل: قول الشاعر الجاهلي زهير ابن أبي سلمى:</a:t>
          </a:r>
        </a:p>
        <a:p>
          <a:pPr lvl="0" algn="ctr" defTabSz="889000" rtl="1">
            <a:lnSpc>
              <a:spcPct val="90000"/>
            </a:lnSpc>
            <a:spcBef>
              <a:spcPct val="0"/>
            </a:spcBef>
            <a:spcAft>
              <a:spcPct val="35000"/>
            </a:spcAft>
          </a:pPr>
          <a:r>
            <a:rPr lang="ar-EG" sz="2000" b="1" kern="1200" cap="none" spc="0" dirty="0">
              <a:ln w="0">
                <a:solidFill>
                  <a:schemeClr val="bg1"/>
                </a:solidFill>
              </a:ln>
              <a:solidFill>
                <a:schemeClr val="bg1"/>
              </a:solidFill>
              <a:effectLst/>
            </a:rPr>
            <a:t>فإن الحق مقطعه ثلاث يمين أو نفار أو جلاء </a:t>
          </a:r>
        </a:p>
        <a:p>
          <a:pPr lvl="0" algn="ctr" defTabSz="889000" rtl="1">
            <a:lnSpc>
              <a:spcPct val="90000"/>
            </a:lnSpc>
            <a:spcBef>
              <a:spcPct val="0"/>
            </a:spcBef>
            <a:spcAft>
              <a:spcPct val="35000"/>
            </a:spcAft>
          </a:pPr>
          <a:r>
            <a:rPr lang="ar-EG" sz="2000" b="1" kern="1200" cap="none" spc="0" dirty="0">
              <a:ln w="0">
                <a:solidFill>
                  <a:schemeClr val="bg1"/>
                </a:solidFill>
              </a:ln>
              <a:solidFill>
                <a:schemeClr val="bg1"/>
              </a:solidFill>
              <a:effectLst/>
            </a:rPr>
            <a:t>فذلكم مقاطع كل حق ثلاثة كلهن كم شفاء </a:t>
          </a:r>
        </a:p>
      </dsp:txBody>
      <dsp:txXfrm rot="5400000">
        <a:off x="2233761" y="742954"/>
        <a:ext cx="2072424" cy="2228866"/>
      </dsp:txXfrm>
    </dsp:sp>
    <dsp:sp modelId="{C2B13C9D-CB8A-4ED8-AC19-DA92A61FC263}">
      <dsp:nvSpPr>
        <dsp:cNvPr id="0" name=""/>
        <dsp:cNvSpPr/>
      </dsp:nvSpPr>
      <dsp:spPr>
        <a:xfrm rot="16200000">
          <a:off x="3640442" y="821175"/>
          <a:ext cx="3714776" cy="2072424"/>
        </a:xfrm>
        <a:prstGeom prst="flowChartManualOperati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1">
            <a:lnSpc>
              <a:spcPct val="90000"/>
            </a:lnSpc>
            <a:spcBef>
              <a:spcPct val="0"/>
            </a:spcBef>
            <a:spcAft>
              <a:spcPct val="35000"/>
            </a:spcAft>
          </a:pPr>
          <a:r>
            <a:rPr lang="ar-EG" sz="2800" b="1" kern="1200" cap="none" spc="0" dirty="0">
              <a:ln w="0">
                <a:solidFill>
                  <a:schemeClr val="bg1"/>
                </a:solidFill>
              </a:ln>
              <a:solidFill>
                <a:schemeClr val="bg1"/>
              </a:solidFill>
              <a:effectLst/>
            </a:rPr>
            <a:t>يعود المتعلم على التخلص من التسليم للغير والتبعية والتقليدية. </a:t>
          </a:r>
        </a:p>
      </dsp:txBody>
      <dsp:txXfrm rot="5400000">
        <a:off x="4461618" y="742954"/>
        <a:ext cx="2072424" cy="2228866"/>
      </dsp:txXfrm>
    </dsp:sp>
    <dsp:sp modelId="{4C9B9423-9FB1-4F59-967F-9BE51FAC7596}">
      <dsp:nvSpPr>
        <dsp:cNvPr id="0" name=""/>
        <dsp:cNvSpPr/>
      </dsp:nvSpPr>
      <dsp:spPr>
        <a:xfrm rot="16200000">
          <a:off x="5868298" y="821175"/>
          <a:ext cx="3714776" cy="2072424"/>
        </a:xfrm>
        <a:prstGeom prst="flowChartManualOperati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1">
            <a:lnSpc>
              <a:spcPct val="90000"/>
            </a:lnSpc>
            <a:spcBef>
              <a:spcPct val="0"/>
            </a:spcBef>
            <a:spcAft>
              <a:spcPct val="35000"/>
            </a:spcAft>
          </a:pPr>
          <a:r>
            <a:rPr lang="ar-EG" sz="2800" b="1" kern="1200" cap="none" spc="0" dirty="0">
              <a:ln w="0">
                <a:solidFill>
                  <a:schemeClr val="bg1"/>
                </a:solidFill>
              </a:ln>
              <a:solidFill>
                <a:schemeClr val="bg1"/>
              </a:solidFill>
              <a:effectLst/>
            </a:rPr>
            <a:t>المصادر الأثرية، مثل: المعالم الأثرية، والنقوش الحجرية.</a:t>
          </a:r>
        </a:p>
      </dsp:txBody>
      <dsp:txXfrm rot="5400000">
        <a:off x="6689474" y="742954"/>
        <a:ext cx="2072424" cy="2228866"/>
      </dsp:txXfrm>
    </dsp:sp>
    <dsp:sp modelId="{8762B8BB-905F-4C7F-9CC6-A77804DF73EF}">
      <dsp:nvSpPr>
        <dsp:cNvPr id="0" name=""/>
        <dsp:cNvSpPr/>
      </dsp:nvSpPr>
      <dsp:spPr>
        <a:xfrm rot="16200000">
          <a:off x="-821175" y="821175"/>
          <a:ext cx="3714776" cy="2072424"/>
        </a:xfrm>
        <a:prstGeom prst="flowChartManualOperation">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1">
            <a:lnSpc>
              <a:spcPct val="90000"/>
            </a:lnSpc>
            <a:spcBef>
              <a:spcPct val="0"/>
            </a:spcBef>
            <a:spcAft>
              <a:spcPct val="35000"/>
            </a:spcAft>
          </a:pPr>
          <a:r>
            <a:rPr lang="ar-EG" sz="2400" b="1" kern="1200" cap="none" spc="0" dirty="0">
              <a:ln w="0">
                <a:solidFill>
                  <a:schemeClr val="bg1"/>
                </a:solidFill>
              </a:ln>
              <a:solidFill>
                <a:schemeClr val="bg1"/>
              </a:solidFill>
              <a:effectLst/>
            </a:rPr>
            <a:t>مؤلفات علماء التاريخ الإسلامي، مثل: العديد من الكتب التي تحدثت عن التاريخ الإسلامي</a:t>
          </a:r>
        </a:p>
      </dsp:txBody>
      <dsp:txXfrm rot="5400000">
        <a:off x="1" y="742954"/>
        <a:ext cx="2072424" cy="22288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5354" y="1122363"/>
            <a:ext cx="10373995"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5589"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92" y="365125"/>
            <a:ext cx="2631638"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9076"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1525588" y="1122363"/>
            <a:ext cx="9153525"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1525588"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83212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3065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832717" y="1709740"/>
            <a:ext cx="10526554"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832717" y="4589465"/>
            <a:ext cx="105265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3201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8290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840663" y="365127"/>
            <a:ext cx="10526554"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6178630"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6178630"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3024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500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33141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5188587" y="987427"/>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893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5188587" y="987427"/>
            <a:ext cx="617862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4736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13224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8733989" y="365125"/>
            <a:ext cx="2631638"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839074"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6533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1525588" y="1122363"/>
            <a:ext cx="9153525"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1525588"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83212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30650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832717" y="1709740"/>
            <a:ext cx="10526554"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832717" y="4589465"/>
            <a:ext cx="105265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32011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82902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840663" y="365127"/>
            <a:ext cx="10526554"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6178630"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6178630"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30244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500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3314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2717" y="1709744"/>
            <a:ext cx="10526554"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2717" y="4589469"/>
            <a:ext cx="1052655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5188587" y="987427"/>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8930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5188587" y="987427"/>
            <a:ext cx="617862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47363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13224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8733989" y="365125"/>
            <a:ext cx="2631638"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839074"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653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40663" y="365129"/>
            <a:ext cx="10526554"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8633"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8633"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pPr/>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pPr/>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pPr/>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8587" y="987431"/>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8587" y="987431"/>
            <a:ext cx="617862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365129"/>
            <a:ext cx="10526554"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073" y="1825625"/>
            <a:ext cx="10526554"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9073" y="6356356"/>
            <a:ext cx="27460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pPr/>
              <a:t>8/20/2023</a:t>
            </a:fld>
            <a:endParaRPr lang="en-US"/>
          </a:p>
        </p:txBody>
      </p:sp>
      <p:sp>
        <p:nvSpPr>
          <p:cNvPr id="5" name="Footer Placeholder 4"/>
          <p:cNvSpPr>
            <a:spLocks noGrp="1"/>
          </p:cNvSpPr>
          <p:nvPr>
            <p:ph type="ftr" sz="quarter" idx="3"/>
          </p:nvPr>
        </p:nvSpPr>
        <p:spPr>
          <a:xfrm>
            <a:off x="4042807" y="6356356"/>
            <a:ext cx="41190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9569" y="6356356"/>
            <a:ext cx="274605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pPr/>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839073" y="365127"/>
            <a:ext cx="10526554"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839073" y="1825625"/>
            <a:ext cx="10526554"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8619569" y="6356352"/>
            <a:ext cx="2746058"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fontAlgn="auto">
              <a:spcBef>
                <a:spcPts val="0"/>
              </a:spcBef>
              <a:spcAft>
                <a:spcPts val="0"/>
              </a:spcAft>
            </a:pPr>
            <a:fld id="{D39E9ECD-9273-451E-9C1B-A270711DDA53}" type="datetimeFigureOut">
              <a:rPr lang="ar-EG" smtClean="0">
                <a:solidFill>
                  <a:prstClr val="black">
                    <a:tint val="75000"/>
                  </a:prstClr>
                </a:solidFill>
                <a:latin typeface="Calibri"/>
                <a:cs typeface="Arial"/>
              </a:rPr>
              <a:pPr rtl="1" fontAlgn="auto">
                <a:spcBef>
                  <a:spcPts val="0"/>
                </a:spcBef>
                <a:spcAft>
                  <a:spcPts val="0"/>
                </a:spcAft>
              </a:pPr>
              <a:t>04/02/1445</a:t>
            </a:fld>
            <a:endParaRPr lang="ar-EG">
              <a:solidFill>
                <a:prstClr val="black">
                  <a:tint val="75000"/>
                </a:prstClr>
              </a:solidFill>
              <a:latin typeface="Calibri"/>
              <a:cs typeface="Aria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4042807" y="6356352"/>
            <a:ext cx="4119086"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fontAlgn="auto">
              <a:spcBef>
                <a:spcPts val="0"/>
              </a:spcBef>
              <a:spcAft>
                <a:spcPts val="0"/>
              </a:spcAft>
            </a:pPr>
            <a:endParaRPr lang="ar-EG">
              <a:solidFill>
                <a:prstClr val="black">
                  <a:tint val="75000"/>
                </a:prstClr>
              </a:solidFill>
              <a:latin typeface="Calibri"/>
              <a:cs typeface="Aria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839073" y="6356352"/>
            <a:ext cx="2746058"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fontAlgn="auto">
              <a:spcBef>
                <a:spcPts val="0"/>
              </a:spcBef>
              <a:spcAft>
                <a:spcPts val="0"/>
              </a:spcAft>
            </a:pPr>
            <a:fld id="{C2C0C65D-5F21-43FC-B3C2-31A1D756A6CA}" type="slidenum">
              <a:rPr lang="ar-EG" smtClean="0">
                <a:solidFill>
                  <a:prstClr val="black">
                    <a:tint val="75000"/>
                  </a:prstClr>
                </a:solidFill>
                <a:latin typeface="Calibri"/>
                <a:cs typeface="Arial"/>
              </a:rPr>
              <a:pPr rtl="1" fontAlgn="auto">
                <a:spcBef>
                  <a:spcPts val="0"/>
                </a:spcBef>
                <a:spcAft>
                  <a:spcPts val="0"/>
                </a:spcAft>
              </a:pPr>
              <a:t>‹#›</a:t>
            </a:fld>
            <a:endParaRPr lang="ar-EG">
              <a:solidFill>
                <a:prstClr val="black">
                  <a:tint val="75000"/>
                </a:prstClr>
              </a:solidFill>
              <a:latin typeface="Calibri"/>
              <a:cs typeface="Arial"/>
            </a:endParaRPr>
          </a:p>
        </p:txBody>
      </p:sp>
    </p:spTree>
    <p:extLst>
      <p:ext uri="{BB962C8B-B14F-4D97-AF65-F5344CB8AC3E}">
        <p14:creationId xmlns:p14="http://schemas.microsoft.com/office/powerpoint/2010/main" val="15607493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839073" y="365127"/>
            <a:ext cx="10526554"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839073" y="1825625"/>
            <a:ext cx="10526554"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8619569" y="6356352"/>
            <a:ext cx="2746058"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fontAlgn="auto">
              <a:spcBef>
                <a:spcPts val="0"/>
              </a:spcBef>
              <a:spcAft>
                <a:spcPts val="0"/>
              </a:spcAft>
            </a:pPr>
            <a:fld id="{D39E9ECD-9273-451E-9C1B-A270711DDA53}" type="datetimeFigureOut">
              <a:rPr lang="ar-EG" smtClean="0">
                <a:solidFill>
                  <a:prstClr val="black">
                    <a:tint val="75000"/>
                  </a:prstClr>
                </a:solidFill>
                <a:latin typeface="Calibri"/>
                <a:cs typeface="Arial"/>
              </a:rPr>
              <a:pPr rtl="1" fontAlgn="auto">
                <a:spcBef>
                  <a:spcPts val="0"/>
                </a:spcBef>
                <a:spcAft>
                  <a:spcPts val="0"/>
                </a:spcAft>
              </a:pPr>
              <a:t>04/02/1445</a:t>
            </a:fld>
            <a:endParaRPr lang="ar-EG">
              <a:solidFill>
                <a:prstClr val="black">
                  <a:tint val="75000"/>
                </a:prstClr>
              </a:solidFill>
              <a:latin typeface="Calibri"/>
              <a:cs typeface="Aria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4042807" y="6356352"/>
            <a:ext cx="4119086"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fontAlgn="auto">
              <a:spcBef>
                <a:spcPts val="0"/>
              </a:spcBef>
              <a:spcAft>
                <a:spcPts val="0"/>
              </a:spcAft>
            </a:pPr>
            <a:endParaRPr lang="ar-EG">
              <a:solidFill>
                <a:prstClr val="black">
                  <a:tint val="75000"/>
                </a:prstClr>
              </a:solidFill>
              <a:latin typeface="Calibri"/>
              <a:cs typeface="Aria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839073" y="6356352"/>
            <a:ext cx="2746058"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fontAlgn="auto">
              <a:spcBef>
                <a:spcPts val="0"/>
              </a:spcBef>
              <a:spcAft>
                <a:spcPts val="0"/>
              </a:spcAft>
            </a:pPr>
            <a:fld id="{C2C0C65D-5F21-43FC-B3C2-31A1D756A6CA}" type="slidenum">
              <a:rPr lang="ar-EG" smtClean="0">
                <a:solidFill>
                  <a:prstClr val="black">
                    <a:tint val="75000"/>
                  </a:prstClr>
                </a:solidFill>
                <a:latin typeface="Calibri"/>
                <a:cs typeface="Arial"/>
              </a:rPr>
              <a:pPr rtl="1" fontAlgn="auto">
                <a:spcBef>
                  <a:spcPts val="0"/>
                </a:spcBef>
                <a:spcAft>
                  <a:spcPts val="0"/>
                </a:spcAft>
              </a:pPr>
              <a:t>‹#›</a:t>
            </a:fld>
            <a:endParaRPr lang="ar-EG">
              <a:solidFill>
                <a:prstClr val="black">
                  <a:tint val="75000"/>
                </a:prstClr>
              </a:solidFill>
              <a:latin typeface="Calibri"/>
              <a:cs typeface="Arial"/>
            </a:endParaRPr>
          </a:p>
        </p:txBody>
      </p:sp>
    </p:spTree>
    <p:extLst>
      <p:ext uri="{BB962C8B-B14F-4D97-AF65-F5344CB8AC3E}">
        <p14:creationId xmlns:p14="http://schemas.microsoft.com/office/powerpoint/2010/main" val="15607493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twitter.com/adel_anmas?t=VRFjOCwIDgCT684DxbKbQQ&amp;s=09"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تصميم\خاص شغلي\خلفيات\صور وخلفيات png\pngegg(36).png"/>
          <p:cNvPicPr>
            <a:picLocks noChangeAspect="1" noChangeArrowheads="1"/>
          </p:cNvPicPr>
          <p:nvPr/>
        </p:nvPicPr>
        <p:blipFill>
          <a:blip r:embed="rId2" cstate="print"/>
          <a:srcRect/>
          <a:stretch>
            <a:fillRect/>
          </a:stretch>
        </p:blipFill>
        <p:spPr bwMode="auto">
          <a:xfrm>
            <a:off x="2861990" y="1988840"/>
            <a:ext cx="7156198" cy="3549646"/>
          </a:xfrm>
          <a:prstGeom prst="rect">
            <a:avLst/>
          </a:prstGeom>
          <a:noFill/>
        </p:spPr>
      </p:pic>
      <p:pic>
        <p:nvPicPr>
          <p:cNvPr id="6" name="صورة 5">
            <a:extLst>
              <a:ext uri="{FF2B5EF4-FFF2-40B4-BE49-F238E27FC236}">
                <a16:creationId xmlns="" xmlns:a16="http://schemas.microsoft.com/office/drawing/2014/main" id="{CE575A27-EBBF-49C9-BDE2-04AE2282AF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2287" t="3145" r="-7742" b="62460"/>
          <a:stretch>
            <a:fillRect/>
          </a:stretch>
        </p:blipFill>
        <p:spPr bwMode="auto">
          <a:xfrm>
            <a:off x="5173656" y="1142984"/>
            <a:ext cx="607223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خطط انسيابي: معالجة متعاقبة 4">
            <a:extLst>
              <a:ext uri="{FF2B5EF4-FFF2-40B4-BE49-F238E27FC236}">
                <a16:creationId xmlns="" xmlns:a16="http://schemas.microsoft.com/office/drawing/2014/main" id="{52E8526E-16AE-4297-936A-AA6FA1ED9447}"/>
              </a:ext>
            </a:extLst>
          </p:cNvPr>
          <p:cNvSpPr/>
          <p:nvPr/>
        </p:nvSpPr>
        <p:spPr>
          <a:xfrm>
            <a:off x="5459408" y="1408940"/>
            <a:ext cx="3929090" cy="1091366"/>
          </a:xfrm>
          <a:prstGeom prst="flowChartAlternateProcess">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a:solidFill>
                  <a:srgbClr val="0000FF"/>
                </a:solidFill>
                <a:effectLst>
                  <a:outerShdw blurRad="38100" dist="38100" dir="2700000" algn="tl">
                    <a:srgbClr val="000000">
                      <a:alpha val="43137"/>
                    </a:srgbClr>
                  </a:outerShdw>
                </a:effectLst>
              </a:rPr>
              <a:t>الوحدة </a:t>
            </a:r>
            <a:r>
              <a:rPr lang="ar-EG" sz="5400" b="1" dirty="0" smtClean="0">
                <a:solidFill>
                  <a:srgbClr val="0000FF"/>
                </a:solidFill>
                <a:effectLst>
                  <a:outerShdw blurRad="38100" dist="38100" dir="2700000" algn="tl">
                    <a:srgbClr val="000000">
                      <a:alpha val="43137"/>
                    </a:srgbClr>
                  </a:outerShdw>
                </a:effectLst>
              </a:rPr>
              <a:t>الأول</a:t>
            </a:r>
            <a:r>
              <a:rPr lang="ar-SA" sz="5400" b="1" dirty="0" smtClean="0">
                <a:solidFill>
                  <a:srgbClr val="0000FF"/>
                </a:solidFill>
                <a:effectLst>
                  <a:outerShdw blurRad="38100" dist="38100" dir="2700000" algn="tl">
                    <a:srgbClr val="000000">
                      <a:alpha val="43137"/>
                    </a:srgbClr>
                  </a:outerShdw>
                </a:effectLst>
              </a:rPr>
              <a:t>ى</a:t>
            </a:r>
            <a:endParaRPr lang="ar-EG" sz="5400" b="1" dirty="0">
              <a:solidFill>
                <a:srgbClr val="0000FF"/>
              </a:solidFill>
              <a:effectLst>
                <a:outerShdw blurRad="38100" dist="38100" dir="2700000" algn="tl">
                  <a:srgbClr val="000000">
                    <a:alpha val="43137"/>
                  </a:srgbClr>
                </a:outerShdw>
              </a:effectLst>
            </a:endParaRPr>
          </a:p>
        </p:txBody>
      </p:sp>
      <p:sp>
        <p:nvSpPr>
          <p:cNvPr id="7" name="متوازي أضلاع 6">
            <a:extLst>
              <a:ext uri="{FF2B5EF4-FFF2-40B4-BE49-F238E27FC236}">
                <a16:creationId xmlns="" xmlns:a16="http://schemas.microsoft.com/office/drawing/2014/main" id="{52E8526E-16AE-4297-936A-AA6FA1ED9447}"/>
              </a:ext>
            </a:extLst>
          </p:cNvPr>
          <p:cNvSpPr/>
          <p:nvPr/>
        </p:nvSpPr>
        <p:spPr>
          <a:xfrm>
            <a:off x="3078014" y="3284984"/>
            <a:ext cx="5929354" cy="1091366"/>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a:ln>
                  <a:solidFill>
                    <a:schemeClr val="tx1"/>
                  </a:solidFill>
                </a:ln>
                <a:solidFill>
                  <a:srgbClr val="FF0000"/>
                </a:solidFill>
                <a:effectLst>
                  <a:outerShdw blurRad="38100" dist="38100" dir="2700000" algn="tl">
                    <a:srgbClr val="000000">
                      <a:alpha val="43137"/>
                    </a:srgbClr>
                  </a:outerShdw>
                </a:effectLst>
              </a:rPr>
              <a:t>مقدمة في علم القانون</a:t>
            </a:r>
          </a:p>
        </p:txBody>
      </p:sp>
      <p:sp>
        <p:nvSpPr>
          <p:cNvPr id="8" name="مربع نص 7"/>
          <p:cNvSpPr txBox="1"/>
          <p:nvPr/>
        </p:nvSpPr>
        <p:spPr>
          <a:xfrm>
            <a:off x="3870102" y="5229200"/>
            <a:ext cx="4006225" cy="461665"/>
          </a:xfrm>
          <a:prstGeom prst="rect">
            <a:avLst/>
          </a:prstGeom>
          <a:noFill/>
        </p:spPr>
        <p:txBody>
          <a:bodyPr wrap="none" rtlCol="1">
            <a:spAutoFit/>
          </a:bodyPr>
          <a:lstStyle/>
          <a:p>
            <a:r>
              <a:rPr lang="ar-SA" sz="2400" dirty="0" smtClean="0">
                <a:solidFill>
                  <a:schemeClr val="accent6"/>
                </a:solidFill>
                <a:cs typeface="PT Bold Heading" pitchFamily="2" charset="-78"/>
              </a:rPr>
              <a:t>معلم </a:t>
            </a:r>
            <a:r>
              <a:rPr lang="ar-SA" sz="2400" dirty="0" err="1" smtClean="0">
                <a:solidFill>
                  <a:schemeClr val="accent6"/>
                </a:solidFill>
                <a:cs typeface="PT Bold Heading" pitchFamily="2" charset="-78"/>
              </a:rPr>
              <a:t>المادة </a:t>
            </a:r>
            <a:r>
              <a:rPr lang="ar-SA" sz="2400" dirty="0" smtClean="0">
                <a:solidFill>
                  <a:schemeClr val="accent6"/>
                </a:solidFill>
                <a:cs typeface="PT Bold Heading" pitchFamily="2" charset="-78"/>
              </a:rPr>
              <a:t>: عادل مسفر الشهري </a:t>
            </a:r>
            <a:endParaRPr lang="ar-SA" sz="2400" dirty="0">
              <a:solidFill>
                <a:schemeClr val="accent6"/>
              </a:solidFill>
              <a:cs typeface="PT Bold Heading" pitchFamily="2" charset="-78"/>
            </a:endParaRPr>
          </a:p>
        </p:txBody>
      </p:sp>
      <p:pic>
        <p:nvPicPr>
          <p:cNvPr id="9" name="Picture 2" descr="بعض خدمات تويتر لن تكون مجانية.. قريباً - MnAmerica">
            <a:hlinkClick r:id="rId4"/>
          </p:cNvPr>
          <p:cNvPicPr>
            <a:picLocks noChangeAspect="1" noChangeArrowheads="1"/>
          </p:cNvPicPr>
          <p:nvPr/>
        </p:nvPicPr>
        <p:blipFill>
          <a:blip r:embed="rId5" cstate="print">
            <a:clrChange>
              <a:clrFrom>
                <a:srgbClr val="F7F3F2"/>
              </a:clrFrom>
              <a:clrTo>
                <a:srgbClr val="F7F3F2">
                  <a:alpha val="0"/>
                </a:srgbClr>
              </a:clrTo>
            </a:clrChange>
          </a:blip>
          <a:srcRect/>
          <a:stretch>
            <a:fillRect/>
          </a:stretch>
        </p:blipFill>
        <p:spPr bwMode="auto">
          <a:xfrm>
            <a:off x="5598294" y="5661248"/>
            <a:ext cx="800939" cy="576064"/>
          </a:xfrm>
          <a:prstGeom prst="rect">
            <a:avLst/>
          </a:prstGeom>
          <a:noFill/>
        </p:spPr>
      </p:pic>
      <p:pic>
        <p:nvPicPr>
          <p:cNvPr id="10" name="صورة 9" descr="62b1af9ca1b79.png"/>
          <p:cNvPicPr>
            <a:picLocks noChangeAspect="1"/>
          </p:cNvPicPr>
          <p:nvPr/>
        </p:nvPicPr>
        <p:blipFill>
          <a:blip r:embed="rId6"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blip>
          <a:srcRect l="21478" t="33146" r="14440" b="5180"/>
          <a:stretch/>
        </p:blipFill>
        <p:spPr>
          <a:xfrm>
            <a:off x="815938" y="4429132"/>
            <a:ext cx="1602027" cy="1824508"/>
          </a:xfrm>
          <a:prstGeom prst="rect">
            <a:avLst/>
          </a:prstGeom>
        </p:spPr>
      </p:pic>
      <p:graphicFrame>
        <p:nvGraphicFramePr>
          <p:cNvPr id="5" name="Diagram 7">
            <a:extLst>
              <a:ext uri="{FF2B5EF4-FFF2-40B4-BE49-F238E27FC236}">
                <a16:creationId xmlns="" xmlns:a16="http://schemas.microsoft.com/office/drawing/2014/main" id="{2999E31F-9096-4877-BE7A-BC613C1D2A8D}"/>
              </a:ext>
            </a:extLst>
          </p:cNvPr>
          <p:cNvGraphicFramePr/>
          <p:nvPr>
            <p:extLst>
              <p:ext uri="{D42A27DB-BD31-4B8C-83A1-F6EECF244321}">
                <p14:modId xmlns:p14="http://schemas.microsoft.com/office/powerpoint/2010/main" val="2124897362"/>
              </p:ext>
            </p:extLst>
          </p:nvPr>
        </p:nvGraphicFramePr>
        <p:xfrm>
          <a:off x="1673194" y="2143116"/>
          <a:ext cx="8929750" cy="2500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مربع نص 2">
            <a:extLst>
              <a:ext uri="{FF2B5EF4-FFF2-40B4-BE49-F238E27FC236}">
                <a16:creationId xmlns="" xmlns:a16="http://schemas.microsoft.com/office/drawing/2014/main" id="{565C9010-50DC-471C-8456-1B371F1C07C4}"/>
              </a:ext>
            </a:extLst>
          </p:cNvPr>
          <p:cNvSpPr txBox="1"/>
          <p:nvPr/>
        </p:nvSpPr>
        <p:spPr>
          <a:xfrm>
            <a:off x="3530582" y="857232"/>
            <a:ext cx="5440433" cy="646331"/>
          </a:xfrm>
          <a:prstGeom prst="rect">
            <a:avLst/>
          </a:prstGeom>
          <a:noFill/>
        </p:spPr>
        <p:txBody>
          <a:bodyPr wrap="square" rtlCol="0">
            <a:spAutoFit/>
          </a:bodyPr>
          <a:lstStyle/>
          <a:p>
            <a:pPr lvl="0" algn="ctr">
              <a:defRPr/>
            </a:pPr>
            <a:r>
              <a:rPr lang="ar-EG" sz="3600" b="1" dirty="0">
                <a:ln>
                  <a:solidFill>
                    <a:srgbClr val="FF0000"/>
                  </a:solidFill>
                </a:ln>
                <a:solidFill>
                  <a:sysClr val="windowText" lastClr="000000"/>
                </a:solidFill>
              </a:rPr>
              <a:t>تنقسم المدونات إلى</a:t>
            </a:r>
            <a:endParaRPr kumimoji="0" lang="en-US" sz="3600" b="1" i="0" u="none" strike="noStrike" kern="1200" cap="none" spc="0" normalizeH="0" baseline="0" noProof="0" dirty="0">
              <a:ln>
                <a:solidFill>
                  <a:srgbClr val="FF0000"/>
                </a:solidFill>
              </a:ln>
              <a:solidFill>
                <a:sysClr val="windowText" lastClr="000000"/>
              </a:solidFill>
              <a:effectLst/>
              <a:uLnTx/>
              <a:uFillTx/>
              <a:latin typeface="Calibri"/>
              <a:ea typeface="+mn-ea"/>
            </a:endParaRPr>
          </a:p>
        </p:txBody>
      </p:sp>
      <p:pic>
        <p:nvPicPr>
          <p:cNvPr id="7" name="صورة 6" descr="62b1af9ca1b79.png"/>
          <p:cNvPicPr>
            <a:picLocks noChangeAspect="1"/>
          </p:cNvPicPr>
          <p:nvPr/>
        </p:nvPicPr>
        <p:blipFill>
          <a:blip r:embed="rId8"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1F69C217-022A-490C-8744-DCD478DF1F32}"/>
                                            </p:graphicEl>
                                          </p:spTgt>
                                        </p:tgtEl>
                                        <p:attrNameLst>
                                          <p:attrName>style.visibility</p:attrName>
                                        </p:attrNameLst>
                                      </p:cBhvr>
                                      <p:to>
                                        <p:strVal val="visible"/>
                                      </p:to>
                                    </p:set>
                                    <p:animEffect transition="in" filter="barn(inVertical)">
                                      <p:cBhvr>
                                        <p:cTn id="12" dur="500"/>
                                        <p:tgtEl>
                                          <p:spTgt spid="5">
                                            <p:graphicEl>
                                              <a:dgm id="{1F69C217-022A-490C-8744-DCD478DF1F3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graphicEl>
                                              <a:dgm id="{D2C518AA-2841-43DE-A417-0CBEF112C858}"/>
                                            </p:graphicEl>
                                          </p:spTgt>
                                        </p:tgtEl>
                                        <p:attrNameLst>
                                          <p:attrName>style.visibility</p:attrName>
                                        </p:attrNameLst>
                                      </p:cBhvr>
                                      <p:to>
                                        <p:strVal val="visible"/>
                                      </p:to>
                                    </p:set>
                                    <p:animEffect transition="in" filter="barn(inVertical)">
                                      <p:cBhvr>
                                        <p:cTn id="17" dur="500"/>
                                        <p:tgtEl>
                                          <p:spTgt spid="5">
                                            <p:graphicEl>
                                              <a:dgm id="{D2C518AA-2841-43DE-A417-0CBEF112C8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nvGraphicFramePr>
        <p:xfrm>
          <a:off x="1173128" y="857232"/>
          <a:ext cx="10072758" cy="5298547"/>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087962">
                  <a:extLst>
                    <a:ext uri="{9D8B030D-6E8A-4147-A177-3AD203B41FA5}">
                      <a16:colId xmlns="" xmlns:a16="http://schemas.microsoft.com/office/drawing/2014/main" val="20000"/>
                    </a:ext>
                  </a:extLst>
                </a:gridCol>
                <a:gridCol w="8984796">
                  <a:extLst>
                    <a:ext uri="{9D8B030D-6E8A-4147-A177-3AD203B41FA5}">
                      <a16:colId xmlns="" xmlns:a16="http://schemas.microsoft.com/office/drawing/2014/main" val="20001"/>
                    </a:ext>
                  </a:extLst>
                </a:gridCol>
              </a:tblGrid>
              <a:tr h="939907">
                <a:tc rowSpan="2">
                  <a:txBody>
                    <a:bodyPr/>
                    <a:lstStyle/>
                    <a:p>
                      <a:pPr algn="ctr" rtl="0"/>
                      <a:r>
                        <a:rPr lang="ar-EG" sz="2800" b="1" dirty="0">
                          <a:solidFill>
                            <a:srgbClr val="FF0000"/>
                          </a:solidFill>
                        </a:rPr>
                        <a:t>معلومة إثرائية </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solidFill>
                            <a:schemeClr val="accent6">
                              <a:lumMod val="50000"/>
                            </a:schemeClr>
                          </a:solidFill>
                        </a:rPr>
                        <a:t>              بطاقة تعريفية بقانون حمورابي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489117">
                <a:tc vMerge="1">
                  <a:txBody>
                    <a:bodyPr/>
                    <a:lstStyle/>
                    <a:p>
                      <a:pPr rtl="1"/>
                      <a:endParaRPr lang="ar-EG" dirty="0"/>
                    </a:p>
                  </a:txBody>
                  <a:tcPr vert="vert270"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t>قانون حمورابي وصل للعلماء المتأخرين حيث كتبت مدونته على حجر لا يزال معروضًا في متحف اللوفر بباريس. - قيل إنها كتبت خلال الفترة 1686 – 1728 قبل الميلاد. تتكون المدونة من ثلاثة أجزاء وهي:</a:t>
                      </a:r>
                    </a:p>
                    <a:p>
                      <a:pPr marL="514350" marR="0" indent="-514350" algn="r" defTabSz="914400" rtl="1" eaLnBrk="1" fontAlgn="auto" latinLnBrk="0" hangingPunct="1">
                        <a:lnSpc>
                          <a:spcPct val="100000"/>
                        </a:lnSpc>
                        <a:spcBef>
                          <a:spcPts val="0"/>
                        </a:spcBef>
                        <a:spcAft>
                          <a:spcPts val="0"/>
                        </a:spcAft>
                        <a:buClrTx/>
                        <a:buSzTx/>
                        <a:buFont typeface="+mj-lt"/>
                        <a:buAutoNum type="arabicPeriod"/>
                        <a:tabLst/>
                        <a:defRPr/>
                      </a:pPr>
                      <a:r>
                        <a:rPr lang="ar-EG" sz="2800" b="1" dirty="0"/>
                        <a:t>المقدمة: وفيها بيَّن حمورابي أن هدف المدون إحقاق العدل والسلام، وذكر بعض الصفات التي يتحلى بها .</a:t>
                      </a:r>
                    </a:p>
                    <a:p>
                      <a:pPr marL="514350" marR="0" indent="-514350" algn="r" defTabSz="914400" rtl="1" eaLnBrk="1" fontAlgn="auto" latinLnBrk="0" hangingPunct="1">
                        <a:lnSpc>
                          <a:spcPct val="100000"/>
                        </a:lnSpc>
                        <a:spcBef>
                          <a:spcPts val="0"/>
                        </a:spcBef>
                        <a:spcAft>
                          <a:spcPts val="0"/>
                        </a:spcAft>
                        <a:buClrTx/>
                        <a:buSzTx/>
                        <a:buFont typeface="+mj-lt"/>
                        <a:buNone/>
                        <a:tabLst/>
                        <a:defRPr/>
                      </a:pPr>
                      <a:r>
                        <a:rPr lang="ar-EG" sz="2800" b="1" dirty="0">
                          <a:solidFill>
                            <a:srgbClr val="C00000"/>
                          </a:solidFill>
                        </a:rPr>
                        <a:t>مثل</a:t>
                      </a:r>
                      <a:r>
                        <a:rPr lang="ar-EG" sz="2800" b="1" dirty="0"/>
                        <a:t> </a:t>
                      </a:r>
                      <a:r>
                        <a:rPr lang="ar-EG" sz="2800" b="1" dirty="0">
                          <a:solidFill>
                            <a:srgbClr val="0000FF"/>
                          </a:solidFill>
                        </a:rPr>
                        <a:t>القوة والحكمة.</a:t>
                      </a:r>
                    </a:p>
                    <a:p>
                      <a:pPr marL="514350" marR="0" indent="-514350" algn="r" defTabSz="914400" rtl="1" eaLnBrk="1" fontAlgn="auto" latinLnBrk="0" hangingPunct="1">
                        <a:lnSpc>
                          <a:spcPct val="100000"/>
                        </a:lnSpc>
                        <a:spcBef>
                          <a:spcPts val="0"/>
                        </a:spcBef>
                        <a:spcAft>
                          <a:spcPts val="0"/>
                        </a:spcAft>
                        <a:buClrTx/>
                        <a:buSzTx/>
                        <a:buFont typeface="+mj-lt"/>
                        <a:buNone/>
                        <a:tabLst/>
                        <a:defRPr/>
                      </a:pPr>
                      <a:r>
                        <a:rPr lang="ar-EG" sz="2800" b="1" dirty="0"/>
                        <a:t>2- النصوص: وهي عبارة عن أعمدة تبلغ 3600 سطرًا؛ تحتوي على 282 مادة تقريبا تحدث فيها عن مسائل عديدة .</a:t>
                      </a:r>
                    </a:p>
                    <a:p>
                      <a:pPr marL="514350" marR="0" indent="-514350" algn="r" defTabSz="914400" rtl="1" eaLnBrk="1" fontAlgn="auto" latinLnBrk="0" hangingPunct="1">
                        <a:lnSpc>
                          <a:spcPct val="100000"/>
                        </a:lnSpc>
                        <a:spcBef>
                          <a:spcPts val="0"/>
                        </a:spcBef>
                        <a:spcAft>
                          <a:spcPts val="0"/>
                        </a:spcAft>
                        <a:buClrTx/>
                        <a:buSzTx/>
                        <a:buFont typeface="+mj-lt"/>
                        <a:buNone/>
                        <a:tabLst/>
                        <a:defRPr/>
                      </a:pPr>
                      <a:r>
                        <a:rPr lang="ar-EG" sz="2800" b="1" dirty="0">
                          <a:solidFill>
                            <a:srgbClr val="C00000"/>
                          </a:solidFill>
                        </a:rPr>
                        <a:t>مثل</a:t>
                      </a:r>
                      <a:r>
                        <a:rPr lang="ar-EG" sz="2800" b="1" dirty="0"/>
                        <a:t>: </a:t>
                      </a:r>
                      <a:r>
                        <a:rPr lang="ar-EG" sz="2800" b="1" dirty="0">
                          <a:solidFill>
                            <a:srgbClr val="0000FF"/>
                          </a:solidFill>
                        </a:rPr>
                        <a:t>السرقة والقضاء والقطاع العسكري وبعض العقود</a:t>
                      </a:r>
                      <a:r>
                        <a:rPr lang="ar-EG" sz="2800" b="1" dirty="0"/>
                        <a:t>.</a:t>
                      </a:r>
                    </a:p>
                    <a:p>
                      <a:pPr marL="514350" marR="0" indent="-514350" algn="r" defTabSz="914400" rtl="1" eaLnBrk="1" fontAlgn="auto" latinLnBrk="0" hangingPunct="1">
                        <a:lnSpc>
                          <a:spcPct val="100000"/>
                        </a:lnSpc>
                        <a:spcBef>
                          <a:spcPts val="0"/>
                        </a:spcBef>
                        <a:spcAft>
                          <a:spcPts val="0"/>
                        </a:spcAft>
                        <a:buClrTx/>
                        <a:buSzTx/>
                        <a:buFont typeface="+mj-lt"/>
                        <a:buNone/>
                        <a:tabLst/>
                        <a:defRPr/>
                      </a:pPr>
                      <a:r>
                        <a:rPr lang="ar-EG" sz="2800" b="1" dirty="0"/>
                        <a:t>3- الخاتمة: تطرق فيها إلى عدم تغيير ما ورد في المدونة بعد وفاته.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9031308" y="928670"/>
            <a:ext cx="881064" cy="7929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كان نظام الحكم في الجزيرة العربية قبل الإسلام يتخذ شكل نظام الحكم القبلي، كما أن نظام الحكم في مكة ويثرب كان يتميز بخصائص تختلف عن باقي أنظمة الحكم في الجزيرة العربية. </a:t>
            </a:r>
          </a:p>
        </p:txBody>
      </p:sp>
      <p:pic>
        <p:nvPicPr>
          <p:cNvPr id="4" name="Picture 2"/>
          <p:cNvPicPr>
            <a:picLocks noChangeAspect="1"/>
          </p:cNvPicPr>
          <p:nvPr/>
        </p:nvPicPr>
        <p:blipFill>
          <a:blip r:embed="rId2" cstate="print">
            <a:extLst/>
          </a:blip>
          <a:srcRect t="509" b="13197"/>
          <a:stretch>
            <a:fillRect/>
          </a:stretch>
        </p:blipFill>
        <p:spPr>
          <a:xfrm rot="16497390">
            <a:off x="5653776" y="-2029247"/>
            <a:ext cx="1573051" cy="7095958"/>
          </a:xfrm>
          <a:prstGeom prst="rect">
            <a:avLst/>
          </a:prstGeom>
        </p:spPr>
      </p:pic>
      <p:pic>
        <p:nvPicPr>
          <p:cNvPr id="5" name="Picture 3"/>
          <p:cNvPicPr>
            <a:picLocks noChangeAspect="1"/>
          </p:cNvPicPr>
          <p:nvPr/>
        </p:nvPicPr>
        <p:blipFill>
          <a:blip r:embed="rId3" cstate="print"/>
          <a:srcRect/>
          <a:stretch>
            <a:fillRect/>
          </a:stretch>
        </p:blipFill>
        <p:spPr>
          <a:xfrm rot="18447530">
            <a:off x="2436252" y="586300"/>
            <a:ext cx="1798161" cy="650222"/>
          </a:xfrm>
          <a:prstGeom prst="rect">
            <a:avLst/>
          </a:prstGeom>
        </p:spPr>
      </p:pic>
      <p:pic>
        <p:nvPicPr>
          <p:cNvPr id="6" name="Picture 4"/>
          <p:cNvPicPr>
            <a:picLocks noChangeAspect="1"/>
          </p:cNvPicPr>
          <p:nvPr/>
        </p:nvPicPr>
        <p:blipFill>
          <a:blip r:embed="rId3" cstate="print"/>
          <a:srcRect/>
          <a:stretch>
            <a:fillRect/>
          </a:stretch>
        </p:blipFill>
        <p:spPr>
          <a:xfrm rot="-1589483">
            <a:off x="8585331" y="1795570"/>
            <a:ext cx="2400045" cy="487159"/>
          </a:xfrm>
          <a:prstGeom prst="rect">
            <a:avLst/>
          </a:prstGeom>
        </p:spPr>
      </p:pic>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3530582" y="928670"/>
            <a:ext cx="6076038" cy="129266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FF0000"/>
                </a:solidFill>
              </a:rPr>
              <a:t>القانون في الجزيرة العربية قبل الإسلام</a:t>
            </a:r>
            <a:endParaRPr lang="en-US" sz="4000" dirty="0">
              <a:ln>
                <a:solidFill>
                  <a:srgbClr val="C00000"/>
                </a:solidFill>
              </a:ln>
              <a:solidFill>
                <a:srgbClr val="C00000"/>
              </a:solidFill>
            </a:endParaRPr>
          </a:p>
        </p:txBody>
      </p:sp>
      <p:pic>
        <p:nvPicPr>
          <p:cNvPr id="9" name="صورة 8"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2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وكان بعض الظلم والعدوان وامتهان كرامة الإنسان سائدًا في معظم تلك الأنظمة؛ والتي كانت تستبيح حقوق الأفراد والجماعات، ولم يَعُمّ العدل؛ فالحريات والحقوق تؤخذ بالقوة، حتى بُعث الرسول الأمين </a:t>
            </a:r>
            <a:r>
              <a:rPr lang="ar-EG" sz="3600" b="1" dirty="0" smtClean="0">
                <a:solidFill>
                  <a:schemeClr val="tx1"/>
                </a:solidFill>
              </a:rPr>
              <a:t>صل</a:t>
            </a:r>
            <a:r>
              <a:rPr lang="ar-SA" sz="3600" b="1" dirty="0" smtClean="0">
                <a:solidFill>
                  <a:schemeClr val="tx1"/>
                </a:solidFill>
              </a:rPr>
              <a:t>ى</a:t>
            </a:r>
            <a:r>
              <a:rPr lang="ar-EG" sz="3600" b="1" dirty="0" smtClean="0">
                <a:solidFill>
                  <a:schemeClr val="tx1"/>
                </a:solidFill>
              </a:rPr>
              <a:t> </a:t>
            </a:r>
            <a:r>
              <a:rPr lang="ar-EG" sz="3600" b="1" dirty="0">
                <a:solidFill>
                  <a:schemeClr val="tx1"/>
                </a:solidFill>
              </a:rPr>
              <a:t>الله عليه وسلم بدعوته إلى دين الإسلام الحنيف وإتمام مكارم الأخلاق.</a:t>
            </a:r>
          </a:p>
        </p:txBody>
      </p:sp>
      <p:pic>
        <p:nvPicPr>
          <p:cNvPr id="4" name="Picture 2"/>
          <p:cNvPicPr>
            <a:picLocks noChangeAspect="1"/>
          </p:cNvPicPr>
          <p:nvPr/>
        </p:nvPicPr>
        <p:blipFill>
          <a:blip r:embed="rId2" cstate="print">
            <a:extLst/>
          </a:blip>
          <a:srcRect t="509" b="13197"/>
          <a:stretch>
            <a:fillRect/>
          </a:stretch>
        </p:blipFill>
        <p:spPr>
          <a:xfrm rot="16497390">
            <a:off x="5653776" y="-2029247"/>
            <a:ext cx="1573051" cy="7095958"/>
          </a:xfrm>
          <a:prstGeom prst="rect">
            <a:avLst/>
          </a:prstGeom>
        </p:spPr>
      </p:pic>
      <p:pic>
        <p:nvPicPr>
          <p:cNvPr id="5" name="Picture 3"/>
          <p:cNvPicPr>
            <a:picLocks noChangeAspect="1"/>
          </p:cNvPicPr>
          <p:nvPr/>
        </p:nvPicPr>
        <p:blipFill>
          <a:blip r:embed="rId3" cstate="print"/>
          <a:srcRect/>
          <a:stretch>
            <a:fillRect/>
          </a:stretch>
        </p:blipFill>
        <p:spPr>
          <a:xfrm rot="18447530">
            <a:off x="2436252" y="586300"/>
            <a:ext cx="1798161" cy="650222"/>
          </a:xfrm>
          <a:prstGeom prst="rect">
            <a:avLst/>
          </a:prstGeom>
        </p:spPr>
      </p:pic>
      <p:pic>
        <p:nvPicPr>
          <p:cNvPr id="6" name="Picture 4"/>
          <p:cNvPicPr>
            <a:picLocks noChangeAspect="1"/>
          </p:cNvPicPr>
          <p:nvPr/>
        </p:nvPicPr>
        <p:blipFill>
          <a:blip r:embed="rId3" cstate="print"/>
          <a:srcRect/>
          <a:stretch>
            <a:fillRect/>
          </a:stretch>
        </p:blipFill>
        <p:spPr>
          <a:xfrm rot="-1589483">
            <a:off x="8585331" y="1795570"/>
            <a:ext cx="2400045" cy="487159"/>
          </a:xfrm>
          <a:prstGeom prst="rect">
            <a:avLst/>
          </a:prstGeom>
        </p:spPr>
      </p:pic>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3530582" y="928670"/>
            <a:ext cx="6076038" cy="129266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FF0000"/>
                </a:solidFill>
              </a:rPr>
              <a:t>القانون في الجزيرة العربية قبل الإسلام</a:t>
            </a:r>
            <a:endParaRPr lang="en-US" sz="4000" dirty="0">
              <a:ln>
                <a:solidFill>
                  <a:srgbClr val="C00000"/>
                </a:solidFill>
              </a:ln>
              <a:solidFill>
                <a:srgbClr val="C00000"/>
              </a:solidFill>
            </a:endParaRPr>
          </a:p>
        </p:txBody>
      </p:sp>
      <p:pic>
        <p:nvPicPr>
          <p:cNvPr id="9" name="صورة 8"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2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1637475" y="623848"/>
            <a:ext cx="8929750" cy="171451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كما عُرفت أوضاع القوانين في الجزيرة العربية قبل الإسلام من خلال الاعتماد على أربعة مصادر رئيسة هي:</a:t>
            </a:r>
          </a:p>
        </p:txBody>
      </p:sp>
      <p:graphicFrame>
        <p:nvGraphicFramePr>
          <p:cNvPr id="9" name="Diagram 7">
            <a:extLst>
              <a:ext uri="{FF2B5EF4-FFF2-40B4-BE49-F238E27FC236}">
                <a16:creationId xmlns="" xmlns:a16="http://schemas.microsoft.com/office/drawing/2014/main" id="{2999E31F-9096-4877-BE7A-BC613C1D2A8D}"/>
              </a:ext>
            </a:extLst>
          </p:cNvPr>
          <p:cNvGraphicFramePr/>
          <p:nvPr>
            <p:extLst>
              <p:ext uri="{D42A27DB-BD31-4B8C-83A1-F6EECF244321}">
                <p14:modId xmlns:p14="http://schemas.microsoft.com/office/powerpoint/2010/main" val="668037063"/>
              </p:ext>
            </p:extLst>
          </p:nvPr>
        </p:nvGraphicFramePr>
        <p:xfrm>
          <a:off x="601624" y="2643182"/>
          <a:ext cx="10995660"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graphicEl>
                                              <a:dgm id="{701A2779-B7DD-4CB8-ACA6-3E93671893E8}"/>
                                            </p:graphicEl>
                                          </p:spTgt>
                                        </p:tgtEl>
                                        <p:attrNameLst>
                                          <p:attrName>style.visibility</p:attrName>
                                        </p:attrNameLst>
                                      </p:cBhvr>
                                      <p:to>
                                        <p:strVal val="visible"/>
                                      </p:to>
                                    </p:set>
                                    <p:animEffect transition="in" filter="barn(inVertical)">
                                      <p:cBhvr>
                                        <p:cTn id="17" dur="500"/>
                                        <p:tgtEl>
                                          <p:spTgt spid="9">
                                            <p:graphicEl>
                                              <a:dgm id="{701A2779-B7DD-4CB8-ACA6-3E93671893E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graphicEl>
                                              <a:dgm id="{172FB04D-6889-43B7-BDBF-E32B39230276}"/>
                                            </p:graphicEl>
                                          </p:spTgt>
                                        </p:tgtEl>
                                        <p:attrNameLst>
                                          <p:attrName>style.visibility</p:attrName>
                                        </p:attrNameLst>
                                      </p:cBhvr>
                                      <p:to>
                                        <p:strVal val="visible"/>
                                      </p:to>
                                    </p:set>
                                    <p:animEffect transition="in" filter="barn(inVertical)">
                                      <p:cBhvr>
                                        <p:cTn id="22" dur="500"/>
                                        <p:tgtEl>
                                          <p:spTgt spid="9">
                                            <p:graphicEl>
                                              <a:dgm id="{172FB04D-6889-43B7-BDBF-E32B3923027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graphicEl>
                                              <a:dgm id="{C2B13C9D-CB8A-4ED8-AC19-DA92A61FC263}"/>
                                            </p:graphicEl>
                                          </p:spTgt>
                                        </p:tgtEl>
                                        <p:attrNameLst>
                                          <p:attrName>style.visibility</p:attrName>
                                        </p:attrNameLst>
                                      </p:cBhvr>
                                      <p:to>
                                        <p:strVal val="visible"/>
                                      </p:to>
                                    </p:set>
                                    <p:animEffect transition="in" filter="barn(inVertical)">
                                      <p:cBhvr>
                                        <p:cTn id="27" dur="500"/>
                                        <p:tgtEl>
                                          <p:spTgt spid="9">
                                            <p:graphicEl>
                                              <a:dgm id="{C2B13C9D-CB8A-4ED8-AC19-DA92A61FC26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graphicEl>
                                              <a:dgm id="{4C9B9423-9FB1-4F59-967F-9BE51FAC7596}"/>
                                            </p:graphicEl>
                                          </p:spTgt>
                                        </p:tgtEl>
                                        <p:attrNameLst>
                                          <p:attrName>style.visibility</p:attrName>
                                        </p:attrNameLst>
                                      </p:cBhvr>
                                      <p:to>
                                        <p:strVal val="visible"/>
                                      </p:to>
                                    </p:set>
                                    <p:animEffect transition="in" filter="barn(inVertical)">
                                      <p:cBhvr>
                                        <p:cTn id="32" dur="500"/>
                                        <p:tgtEl>
                                          <p:spTgt spid="9">
                                            <p:graphicEl>
                                              <a:dgm id="{4C9B9423-9FB1-4F59-967F-9BE51FAC759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graphicEl>
                                              <a:dgm id="{8762B8BB-905F-4C7F-9CC6-A77804DF73EF}"/>
                                            </p:graphicEl>
                                          </p:spTgt>
                                        </p:tgtEl>
                                        <p:attrNameLst>
                                          <p:attrName>style.visibility</p:attrName>
                                        </p:attrNameLst>
                                      </p:cBhvr>
                                      <p:to>
                                        <p:strVal val="visible"/>
                                      </p:to>
                                    </p:set>
                                    <p:animEffect transition="in" filter="barn(inVertical)">
                                      <p:cBhvr>
                                        <p:cTn id="37" dur="500"/>
                                        <p:tgtEl>
                                          <p:spTgt spid="9">
                                            <p:graphicEl>
                                              <a:dgm id="{8762B8BB-905F-4C7F-9CC6-A77804DF73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9"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173128" y="857232"/>
          <a:ext cx="10072758" cy="5298547"/>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087962">
                  <a:extLst>
                    <a:ext uri="{9D8B030D-6E8A-4147-A177-3AD203B41FA5}">
                      <a16:colId xmlns="" xmlns:a16="http://schemas.microsoft.com/office/drawing/2014/main" val="20000"/>
                    </a:ext>
                  </a:extLst>
                </a:gridCol>
                <a:gridCol w="8984796">
                  <a:extLst>
                    <a:ext uri="{9D8B030D-6E8A-4147-A177-3AD203B41FA5}">
                      <a16:colId xmlns="" xmlns:a16="http://schemas.microsoft.com/office/drawing/2014/main" val="20001"/>
                    </a:ext>
                  </a:extLst>
                </a:gridCol>
              </a:tblGrid>
              <a:tr h="939907">
                <a:tc rowSpan="2">
                  <a:txBody>
                    <a:bodyPr/>
                    <a:lstStyle/>
                    <a:p>
                      <a:pPr algn="ctr" rtl="0"/>
                      <a:r>
                        <a:rPr lang="ar-EG" sz="2800" b="1" dirty="0">
                          <a:solidFill>
                            <a:srgbClr val="FF0000"/>
                          </a:solidFill>
                        </a:rPr>
                        <a:t>نشاط إثرائي </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a:solidFill>
                            <a:schemeClr val="accent6">
                              <a:lumMod val="50000"/>
                            </a:schemeClr>
                          </a:solidFill>
                        </a:rPr>
                        <a:t>أناقش وأدون</a:t>
                      </a:r>
                      <a:endParaRPr lang="ar-EG" sz="2800" b="1"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489117">
                <a:tc vMerge="1">
                  <a:txBody>
                    <a:bodyPr/>
                    <a:lstStyle/>
                    <a:p>
                      <a:pPr rtl="1"/>
                      <a:endParaRPr lang="ar-EG" dirty="0"/>
                    </a:p>
                  </a:txBody>
                  <a:tcPr vert="vert270"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ar-EG" sz="2800" b="1" dirty="0"/>
                        <a:t>ناقش مع المعلم/ المعلمة وطلبة الفصل أهم مصادر المعلومات عن أوضاع قوانين الجزيرة العربية قبل الإسلام، ثم دون إجابتك هنا:</a:t>
                      </a:r>
                    </a:p>
                    <a:p>
                      <a:pPr marL="0" marR="0" indent="0" algn="r" defTabSz="914400" rtl="1" eaLnBrk="1" fontAlgn="auto" latinLnBrk="0" hangingPunct="1">
                        <a:lnSpc>
                          <a:spcPct val="150000"/>
                        </a:lnSpc>
                        <a:spcBef>
                          <a:spcPts val="0"/>
                        </a:spcBef>
                        <a:spcAft>
                          <a:spcPts val="0"/>
                        </a:spcAft>
                        <a:buClrTx/>
                        <a:buSzTx/>
                        <a:buFontTx/>
                        <a:buNone/>
                        <a:tabLst/>
                        <a:defRPr/>
                      </a:pPr>
                      <a:endParaRPr lang="ar-EG" sz="2800" b="1" dirty="0"/>
                    </a:p>
                    <a:p>
                      <a:pPr marL="0" marR="0" indent="0" algn="r" defTabSz="914400" rtl="1" eaLnBrk="1" fontAlgn="auto" latinLnBrk="0" hangingPunct="1">
                        <a:lnSpc>
                          <a:spcPct val="150000"/>
                        </a:lnSpc>
                        <a:spcBef>
                          <a:spcPts val="0"/>
                        </a:spcBef>
                        <a:spcAft>
                          <a:spcPts val="0"/>
                        </a:spcAft>
                        <a:buClrTx/>
                        <a:buSzTx/>
                        <a:buFont typeface="Wingdings" pitchFamily="2" charset="2"/>
                        <a:buChar char="q"/>
                        <a:tabLst/>
                        <a:defRPr/>
                      </a:pPr>
                      <a:r>
                        <a:rPr lang="ar-EG" sz="2800" b="1" dirty="0"/>
                        <a:t>............................................................................</a:t>
                      </a:r>
                    </a:p>
                    <a:p>
                      <a:pPr marL="0" marR="0" indent="0" algn="r" defTabSz="914400" rtl="1" eaLnBrk="1" fontAlgn="auto" latinLnBrk="0" hangingPunct="1">
                        <a:lnSpc>
                          <a:spcPct val="150000"/>
                        </a:lnSpc>
                        <a:spcBef>
                          <a:spcPts val="0"/>
                        </a:spcBef>
                        <a:spcAft>
                          <a:spcPts val="0"/>
                        </a:spcAft>
                        <a:buClrTx/>
                        <a:buSzTx/>
                        <a:buFont typeface="Wingdings" pitchFamily="2" charset="2"/>
                        <a:buChar char="q"/>
                        <a:tabLst/>
                        <a:defRPr/>
                      </a:pPr>
                      <a:r>
                        <a:rPr lang="ar-EG" sz="2800" b="1" dirty="0"/>
                        <a:t>............................................................................</a:t>
                      </a:r>
                    </a:p>
                    <a:p>
                      <a:pPr marL="0" marR="0" indent="0" algn="r" defTabSz="914400" rtl="1" eaLnBrk="1" fontAlgn="auto" latinLnBrk="0" hangingPunct="1">
                        <a:lnSpc>
                          <a:spcPct val="150000"/>
                        </a:lnSpc>
                        <a:spcBef>
                          <a:spcPts val="0"/>
                        </a:spcBef>
                        <a:spcAft>
                          <a:spcPts val="0"/>
                        </a:spcAft>
                        <a:buClrTx/>
                        <a:buSzTx/>
                        <a:buFont typeface="Wingdings" pitchFamily="2" charset="2"/>
                        <a:buChar char="q"/>
                        <a:tabLst/>
                        <a:defRPr/>
                      </a:pPr>
                      <a:r>
                        <a:rPr lang="ar-EG" sz="2800" b="1" dirty="0"/>
                        <a:t>............................................................................</a:t>
                      </a:r>
                    </a:p>
                    <a:p>
                      <a:pPr marL="0" marR="0" indent="0" algn="r" defTabSz="914400" rtl="1" eaLnBrk="1" fontAlgn="auto" latinLnBrk="0" hangingPunct="1">
                        <a:lnSpc>
                          <a:spcPct val="100000"/>
                        </a:lnSpc>
                        <a:spcBef>
                          <a:spcPts val="0"/>
                        </a:spcBef>
                        <a:spcAft>
                          <a:spcPts val="0"/>
                        </a:spcAft>
                        <a:buClrTx/>
                        <a:buSzTx/>
                        <a:buFontTx/>
                        <a:buNone/>
                        <a:tabLst/>
                        <a:defRPr/>
                      </a:pPr>
                      <a:endParaRPr lang="ar-EG"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875" b="100000" l="10000" r="90000"/>
                    </a14:imgEffect>
                  </a14:imgLayer>
                </a14:imgProps>
              </a:ext>
            </a:extLst>
          </a:blip>
          <a:srcRect l="19996" t="1453" r="26872"/>
          <a:stretch/>
        </p:blipFill>
        <p:spPr>
          <a:xfrm>
            <a:off x="1744632" y="928670"/>
            <a:ext cx="8786874" cy="4844845"/>
          </a:xfrm>
          <a:prstGeom prst="rect">
            <a:avLst/>
          </a:prstGeom>
        </p:spPr>
      </p:pic>
      <p:sp>
        <p:nvSpPr>
          <p:cNvPr id="5"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3455336" y="2961687"/>
            <a:ext cx="6076038" cy="1538883"/>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9600" b="1" dirty="0">
                <a:ln>
                  <a:solidFill>
                    <a:schemeClr val="tx1"/>
                  </a:solidFill>
                </a:ln>
                <a:solidFill>
                  <a:srgbClr val="FF0000"/>
                </a:solidFill>
              </a:rPr>
              <a:t>التقويم</a:t>
            </a:r>
            <a:endParaRPr lang="en-US" sz="9600" dirty="0">
              <a:ln>
                <a:solidFill>
                  <a:srgbClr val="C00000"/>
                </a:solidFill>
              </a:ln>
              <a:solidFill>
                <a:srgbClr val="C00000"/>
              </a:solidFill>
            </a:endParaRPr>
          </a:p>
        </p:txBody>
      </p:sp>
      <p:pic>
        <p:nvPicPr>
          <p:cNvPr id="6" name="صورة 5"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 xmlns:a16="http://schemas.microsoft.com/office/drawing/2014/main" id="{B3234545-C0AB-43D9-B883-59F86BE8E7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73722" y="642918"/>
            <a:ext cx="4752212" cy="202184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علاقة ظهور الكتابة بتاريخ نشأة علم القانون؟</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7531110" y="107154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اتحقق</a:t>
            </a:r>
            <a:endParaRPr lang="en-US" sz="4000" dirty="0">
              <a:ln>
                <a:solidFill>
                  <a:srgbClr val="C00000"/>
                </a:solidFill>
              </a:ln>
              <a:solidFill>
                <a:srgbClr val="0000FF"/>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5292" y="500042"/>
            <a:ext cx="4009641" cy="2714620"/>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r>
              <a:rPr lang="ar-EG" sz="3600" b="1" dirty="0">
                <a:solidFill>
                  <a:srgbClr val="0000FF"/>
                </a:solidFill>
              </a:rPr>
              <a:t>علاقة ظهور الكتابة بتاريخ نشأة علم القانون، </a:t>
            </a:r>
            <a:r>
              <a:rPr lang="ar-EG" sz="3600" dirty="0">
                <a:solidFill>
                  <a:srgbClr val="0000FF"/>
                </a:solidFill>
              </a:rPr>
              <a:t>للكتابة دور كبير في علم القانون فبدورها تم معرفة علم القانون وكتابة القوانين التي توراثتها الأجيال إلى عصرنا الحالي.</a:t>
            </a:r>
            <a:endParaRPr lang="ar-EG" sz="3600" b="1" dirty="0">
              <a:solidFill>
                <a:srgbClr val="0000FF"/>
              </a:solidFill>
            </a:endParaRP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174052" y="1142984"/>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مواضيع للنقاش , ازاي تخلق حوار جيد - غدر و خيانة"/>
          <p:cNvPicPr>
            <a:picLocks noChangeAspect="1" noChangeArrowheads="1"/>
          </p:cNvPicPr>
          <p:nvPr/>
        </p:nvPicPr>
        <p:blipFill>
          <a:blip r:embed="rId2" cstate="print"/>
          <a:srcRect/>
          <a:stretch>
            <a:fillRect/>
          </a:stretch>
        </p:blipFill>
        <p:spPr bwMode="auto">
          <a:xfrm>
            <a:off x="4816466" y="642918"/>
            <a:ext cx="2928958" cy="1847851"/>
          </a:xfrm>
          <a:prstGeom prst="rect">
            <a:avLst/>
          </a:prstGeom>
          <a:ln>
            <a:noFill/>
          </a:ln>
          <a:effectLst>
            <a:softEdge rad="112500"/>
          </a:effectLst>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أبرز مصادر معرفة الأوضاع القانونية في الجزيرة العربية قبل الإسلام؟</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7959738" y="1142984"/>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أناقش</a:t>
            </a:r>
            <a:endParaRPr lang="en-US" sz="4000" dirty="0">
              <a:ln>
                <a:solidFill>
                  <a:srgbClr val="C00000"/>
                </a:solidFill>
              </a:ln>
              <a:solidFill>
                <a:srgbClr val="0000FF"/>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تصميم\خاص شغلي\خلفيات\صور وخلفيات png\PPT-Border-PNG.png"/>
          <p:cNvPicPr>
            <a:picLocks noChangeAspect="1" noChangeArrowheads="1"/>
          </p:cNvPicPr>
          <p:nvPr/>
        </p:nvPicPr>
        <p:blipFill>
          <a:blip r:embed="rId2" cstate="print"/>
          <a:srcRect/>
          <a:stretch>
            <a:fillRect/>
          </a:stretch>
        </p:blipFill>
        <p:spPr bwMode="auto">
          <a:xfrm>
            <a:off x="0" y="0"/>
            <a:ext cx="12204700" cy="6858000"/>
          </a:xfrm>
          <a:prstGeom prst="rect">
            <a:avLst/>
          </a:prstGeom>
          <a:noFill/>
        </p:spPr>
      </p:pic>
      <p:sp>
        <p:nvSpPr>
          <p:cNvPr id="4" name="مستطيل 3">
            <a:extLst>
              <a:ext uri="{FF2B5EF4-FFF2-40B4-BE49-F238E27FC236}">
                <a16:creationId xmlns="" xmlns:a16="http://schemas.microsoft.com/office/drawing/2014/main" id="{69C86254-3A2B-4B8D-B032-DC3D388DB730}"/>
              </a:ext>
            </a:extLst>
          </p:cNvPr>
          <p:cNvSpPr/>
          <p:nvPr/>
        </p:nvSpPr>
        <p:spPr>
          <a:xfrm>
            <a:off x="887376" y="1785926"/>
            <a:ext cx="10193263" cy="464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EG" sz="2800" b="1" dirty="0">
                <a:solidFill>
                  <a:srgbClr val="C00000"/>
                </a:solidFill>
              </a:rPr>
              <a:t>أهداف الوحدة:</a:t>
            </a:r>
          </a:p>
          <a:p>
            <a:pPr algn="r" rtl="1"/>
            <a:r>
              <a:rPr lang="ar-EG" sz="2800" b="1" dirty="0">
                <a:solidFill>
                  <a:srgbClr val="C00000"/>
                </a:solidFill>
              </a:rPr>
              <a:t>يتوقع من المتعلم بعد دراسة الوحدة أن يكون قادرا على:</a:t>
            </a:r>
          </a:p>
          <a:p>
            <a:pPr algn="r" rtl="1"/>
            <a:endParaRPr lang="ar-EG" sz="2800" b="1" dirty="0">
              <a:ln>
                <a:solidFill>
                  <a:srgbClr val="0070C0"/>
                </a:solidFill>
              </a:ln>
              <a:solidFill>
                <a:schemeClr val="tx1"/>
              </a:solidFill>
            </a:endParaRPr>
          </a:p>
          <a:p>
            <a:pPr algn="r" rtl="1">
              <a:lnSpc>
                <a:spcPct val="150000"/>
              </a:lnSpc>
              <a:buFont typeface="Wingdings" pitchFamily="2" charset="2"/>
              <a:buChar char="ü"/>
            </a:pPr>
            <a:r>
              <a:rPr lang="ar-EG" sz="2800" b="1" dirty="0">
                <a:ln>
                  <a:solidFill>
                    <a:srgbClr val="0070C0"/>
                  </a:solidFill>
                </a:ln>
                <a:solidFill>
                  <a:schemeClr val="tx1"/>
                </a:solidFill>
              </a:rPr>
              <a:t>استذكار تاريخ نشأة علم القانون قبل الإسلام وبعد بعثة الرسول </a:t>
            </a:r>
            <a:r>
              <a:rPr lang="ar-EG" sz="2800" b="1" dirty="0" smtClean="0">
                <a:ln>
                  <a:solidFill>
                    <a:srgbClr val="0070C0"/>
                  </a:solidFill>
                </a:ln>
                <a:solidFill>
                  <a:schemeClr val="tx1"/>
                </a:solidFill>
              </a:rPr>
              <a:t>صل</a:t>
            </a:r>
            <a:r>
              <a:rPr lang="ar-SA" sz="2800" b="1" dirty="0" smtClean="0">
                <a:ln>
                  <a:solidFill>
                    <a:srgbClr val="0070C0"/>
                  </a:solidFill>
                </a:ln>
                <a:solidFill>
                  <a:schemeClr val="tx1"/>
                </a:solidFill>
              </a:rPr>
              <a:t>ى</a:t>
            </a:r>
            <a:r>
              <a:rPr lang="ar-EG" sz="2800" b="1" dirty="0" smtClean="0">
                <a:ln>
                  <a:solidFill>
                    <a:srgbClr val="0070C0"/>
                  </a:solidFill>
                </a:ln>
                <a:solidFill>
                  <a:schemeClr val="tx1"/>
                </a:solidFill>
              </a:rPr>
              <a:t> </a:t>
            </a:r>
            <a:r>
              <a:rPr lang="ar-EG" sz="2800" b="1" dirty="0">
                <a:ln>
                  <a:solidFill>
                    <a:srgbClr val="0070C0"/>
                  </a:solidFill>
                </a:ln>
                <a:solidFill>
                  <a:schemeClr val="tx1"/>
                </a:solidFill>
              </a:rPr>
              <a:t>الله عليه وسلم</a:t>
            </a:r>
          </a:p>
          <a:p>
            <a:pPr algn="r" rtl="1">
              <a:lnSpc>
                <a:spcPct val="150000"/>
              </a:lnSpc>
              <a:buFont typeface="Wingdings" pitchFamily="2" charset="2"/>
              <a:buChar char="ü"/>
            </a:pPr>
            <a:r>
              <a:rPr lang="ar-EG" sz="2800" b="1" dirty="0">
                <a:ln>
                  <a:solidFill>
                    <a:srgbClr val="0070C0"/>
                  </a:solidFill>
                </a:ln>
                <a:solidFill>
                  <a:schemeClr val="tx1"/>
                </a:solidFill>
              </a:rPr>
              <a:t>استيعاب أهمية وضرورة القانون في الوقت المعاصر والحضارات السابقة</a:t>
            </a:r>
          </a:p>
          <a:p>
            <a:pPr algn="r" rtl="1">
              <a:lnSpc>
                <a:spcPct val="150000"/>
              </a:lnSpc>
              <a:buFont typeface="Wingdings" pitchFamily="2" charset="2"/>
              <a:buChar char="ü"/>
            </a:pPr>
            <a:r>
              <a:rPr lang="ar-EG" sz="2800" b="1" dirty="0">
                <a:ln>
                  <a:solidFill>
                    <a:srgbClr val="0070C0"/>
                  </a:solidFill>
                </a:ln>
                <a:solidFill>
                  <a:schemeClr val="tx1"/>
                </a:solidFill>
              </a:rPr>
              <a:t>تتبع عوامل تطور النظم القانونية من العصور السابقة حتى عصرنا الحالي</a:t>
            </a:r>
          </a:p>
          <a:p>
            <a:pPr algn="r" rtl="1">
              <a:lnSpc>
                <a:spcPct val="150000"/>
              </a:lnSpc>
              <a:buFont typeface="Wingdings" pitchFamily="2" charset="2"/>
              <a:buChar char="ü"/>
            </a:pPr>
            <a:r>
              <a:rPr lang="ar-EG" sz="2800" b="1" dirty="0">
                <a:ln>
                  <a:solidFill>
                    <a:srgbClr val="0070C0"/>
                  </a:solidFill>
                </a:ln>
                <a:solidFill>
                  <a:schemeClr val="tx1"/>
                </a:solidFill>
              </a:rPr>
              <a:t>استخلاص أبرز وظائف القانون.</a:t>
            </a:r>
          </a:p>
        </p:txBody>
      </p:sp>
      <p:pic>
        <p:nvPicPr>
          <p:cNvPr id="5" name="صورة 4">
            <a:extLst>
              <a:ext uri="{FF2B5EF4-FFF2-40B4-BE49-F238E27FC236}">
                <a16:creationId xmlns="" xmlns:a16="http://schemas.microsoft.com/office/drawing/2014/main" id="{B28A86C3-2921-46BC-AB9E-F0A9AB804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094" y="500042"/>
            <a:ext cx="5006670" cy="2002969"/>
          </a:xfrm>
          <a:prstGeom prst="rect">
            <a:avLst/>
          </a:prstGeom>
        </p:spPr>
      </p:pic>
      <p:pic>
        <p:nvPicPr>
          <p:cNvPr id="6" name="صورة 5"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815938" y="1857364"/>
            <a:ext cx="10501386" cy="457203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r>
              <a:rPr lang="ar-EG" sz="3200" b="1" dirty="0">
                <a:solidFill>
                  <a:srgbClr val="0000FF"/>
                </a:solidFill>
              </a:rPr>
              <a:t>أبرز مصادر معرفة الأوضاع القانونية في الجزيرة العربية قبل الإسلام:</a:t>
            </a:r>
          </a:p>
          <a:p>
            <a:pPr algn="r" rtl="1"/>
            <a:r>
              <a:rPr lang="ar-EG" sz="3200" b="1" dirty="0"/>
              <a:t>1- المصادر الأثرية، مثل: المعالم الأثرية، والنقوش الحجرية.</a:t>
            </a:r>
          </a:p>
          <a:p>
            <a:pPr algn="r" rtl="1"/>
            <a:r>
              <a:rPr lang="ar-EG" sz="3200" b="1" dirty="0"/>
              <a:t>2- المصادر العربية المكتوبة، مثل: الأخبار التي وردت في القرآن الكريم والسنة النبوية.</a:t>
            </a:r>
          </a:p>
          <a:p>
            <a:pPr lvl="0" algn="r" rtl="1"/>
            <a:r>
              <a:rPr lang="ar-EG" sz="3200" b="1" dirty="0"/>
              <a:t>3- الشعر الجاهلي، مثل: قول الشاعر الجاهلي زهير ابن أبي سلمى:</a:t>
            </a:r>
          </a:p>
          <a:p>
            <a:pPr lvl="0" algn="r" rtl="1"/>
            <a:r>
              <a:rPr lang="ar-EG" sz="3200" b="1" dirty="0"/>
              <a:t>فإن الحق مقطعه ثلاث    يمين أو نفار أو جلاء </a:t>
            </a:r>
          </a:p>
          <a:p>
            <a:pPr lvl="0" algn="r" rtl="1"/>
            <a:r>
              <a:rPr lang="ar-EG" sz="3200" b="1" dirty="0"/>
              <a:t>فذلكم مقاطع كل حق      ثلاثة كلهن كم شفاء </a:t>
            </a:r>
          </a:p>
          <a:p>
            <a:pPr algn="r" rtl="1"/>
            <a:r>
              <a:rPr lang="ar-EG" sz="3200" b="1" dirty="0"/>
              <a:t>4- مؤلفات علماء التاريخ الإسلامي، مثل: العديد من الكتب التي تحدثت عن التاريخ الإسلامي</a:t>
            </a:r>
            <a:endParaRPr lang="ar-EG" sz="3200" b="1" dirty="0">
              <a:solidFill>
                <a:srgbClr val="0000FF"/>
              </a:solidFill>
            </a:endParaRP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2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20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a:t>
            </a:r>
            <a:r>
              <a:rPr lang="ar-EG" sz="3600" b="1" dirty="0"/>
              <a:t>النتائج المستفادة من معرفة تاريخ نشأة علم القانون</a:t>
            </a:r>
            <a:r>
              <a:rPr lang="ar-EG" sz="3600" b="1" dirty="0">
                <a:solidFill>
                  <a:schemeClr val="tx1"/>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6602416" y="1285860"/>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أستنتج</a:t>
            </a:r>
            <a:endParaRPr lang="en-US" sz="4000" dirty="0">
              <a:ln>
                <a:solidFill>
                  <a:srgbClr val="C00000"/>
                </a:solidFill>
              </a:ln>
              <a:solidFill>
                <a:srgbClr val="0000FF"/>
              </a:solidFill>
            </a:endParaRPr>
          </a:p>
        </p:txBody>
      </p:sp>
      <p:pic>
        <p:nvPicPr>
          <p:cNvPr id="5" name="Picture 2" descr="الكرتون, كاريكاتير, الضوء صورة بابوا نيو غينيا">
            <a:extLst>
              <a:ext uri="{FF2B5EF4-FFF2-40B4-BE49-F238E27FC236}">
                <a16:creationId xmlns="" xmlns:a16="http://schemas.microsoft.com/office/drawing/2014/main" id="{F21679FD-D157-CD13-3084-E77FB496AB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5556" y="571480"/>
            <a:ext cx="2322428" cy="1928826"/>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1530318" y="2500306"/>
            <a:ext cx="9644130" cy="314327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r>
              <a:rPr lang="ar-EG" sz="3200" b="1" dirty="0">
                <a:solidFill>
                  <a:srgbClr val="0000FF"/>
                </a:solidFill>
              </a:rPr>
              <a:t>النتائج المستفادة من معرفة تاريخ نشأة علم القانون :</a:t>
            </a:r>
          </a:p>
          <a:p>
            <a:pPr algn="r" rtl="1"/>
            <a:r>
              <a:rPr lang="ar-EG" sz="3200" b="1" dirty="0">
                <a:solidFill>
                  <a:srgbClr val="0000FF"/>
                </a:solidFill>
              </a:rPr>
              <a:t>تحقيق العدالة والقوة</a:t>
            </a: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تصميم\خاص شغلي\خلفيات\صور وخلفيات png\pngguru.com-id-byfjv.png"/>
          <p:cNvPicPr>
            <a:picLocks noChangeAspect="1" noChangeArrowheads="1"/>
          </p:cNvPicPr>
          <p:nvPr/>
        </p:nvPicPr>
        <p:blipFill>
          <a:blip r:embed="rId2" cstate="print"/>
          <a:srcRect/>
          <a:stretch>
            <a:fillRect/>
          </a:stretch>
        </p:blipFill>
        <p:spPr bwMode="auto">
          <a:xfrm>
            <a:off x="0" y="121223"/>
            <a:ext cx="12204700" cy="6951115"/>
          </a:xfrm>
          <a:prstGeom prst="rect">
            <a:avLst/>
          </a:prstGeom>
          <a:noFill/>
        </p:spPr>
      </p:pic>
      <p:sp>
        <p:nvSpPr>
          <p:cNvPr id="5" name="مخطط انسيابي: معالجة متعاقبة 4">
            <a:extLst>
              <a:ext uri="{FF2B5EF4-FFF2-40B4-BE49-F238E27FC236}">
                <a16:creationId xmlns="" xmlns:a16="http://schemas.microsoft.com/office/drawing/2014/main" id="{52E8526E-16AE-4297-936A-AA6FA1ED9447}"/>
              </a:ext>
            </a:extLst>
          </p:cNvPr>
          <p:cNvSpPr/>
          <p:nvPr/>
        </p:nvSpPr>
        <p:spPr>
          <a:xfrm>
            <a:off x="4173524" y="2071678"/>
            <a:ext cx="3929090" cy="1091366"/>
          </a:xfrm>
          <a:prstGeom prst="flowChartAlternateProcess">
            <a:avLst/>
          </a:prstGeom>
          <a:solidFill>
            <a:schemeClr val="bg1">
              <a:lumMod val="95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a:solidFill>
                  <a:schemeClr val="tx1"/>
                </a:solidFill>
                <a:effectLst>
                  <a:outerShdw blurRad="38100" dist="38100" dir="2700000" algn="tl">
                    <a:srgbClr val="000000">
                      <a:alpha val="43137"/>
                    </a:srgbClr>
                  </a:outerShdw>
                </a:effectLst>
              </a:rPr>
              <a:t>الدرس الأول </a:t>
            </a:r>
          </a:p>
        </p:txBody>
      </p:sp>
      <p:sp>
        <p:nvSpPr>
          <p:cNvPr id="7" name="متوازي أضلاع 6">
            <a:extLst>
              <a:ext uri="{FF2B5EF4-FFF2-40B4-BE49-F238E27FC236}">
                <a16:creationId xmlns="" xmlns:a16="http://schemas.microsoft.com/office/drawing/2014/main" id="{52E8526E-16AE-4297-936A-AA6FA1ED9447}"/>
              </a:ext>
            </a:extLst>
          </p:cNvPr>
          <p:cNvSpPr/>
          <p:nvPr/>
        </p:nvSpPr>
        <p:spPr>
          <a:xfrm>
            <a:off x="2101822" y="4214818"/>
            <a:ext cx="7500990" cy="1091366"/>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a:ln>
                  <a:solidFill>
                    <a:schemeClr val="tx1"/>
                  </a:solidFill>
                </a:ln>
                <a:solidFill>
                  <a:schemeClr val="tx1"/>
                </a:solidFill>
                <a:effectLst>
                  <a:outerShdw blurRad="38100" dist="38100" dir="2700000" algn="tl">
                    <a:srgbClr val="000000">
                      <a:alpha val="43137"/>
                    </a:srgbClr>
                  </a:outerShdw>
                </a:effectLst>
              </a:rPr>
              <a:t>تاريخ نشأة علم القانون </a:t>
            </a: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l="2778" t="15980" r="9722" b="22603"/>
          <a:stretch/>
        </p:blipFill>
        <p:spPr>
          <a:xfrm>
            <a:off x="5839015" y="357166"/>
            <a:ext cx="5478309" cy="2643206"/>
          </a:xfrm>
          <a:prstGeom prst="rect">
            <a:avLst/>
          </a:prstGeom>
        </p:spPr>
      </p:pic>
      <p:sp>
        <p:nvSpPr>
          <p:cNvPr id="6" name="عنوان 1">
            <a:extLst>
              <a:ext uri="{FF2B5EF4-FFF2-40B4-BE49-F238E27FC236}">
                <a16:creationId xmlns="" xmlns:a16="http://schemas.microsoft.com/office/drawing/2014/main" id="{33634818-CCB1-4B01-9AE4-101BDDF24770}"/>
              </a:ext>
            </a:extLst>
          </p:cNvPr>
          <p:cNvSpPr txBox="1">
            <a:spLocks/>
          </p:cNvSpPr>
          <p:nvPr/>
        </p:nvSpPr>
        <p:spPr>
          <a:xfrm>
            <a:off x="6650634" y="1071546"/>
            <a:ext cx="4180814" cy="64665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
        <p:nvSpPr>
          <p:cNvPr id="7" name="Rounded Rectangle 2">
            <a:extLst>
              <a:ext uri="{FF2B5EF4-FFF2-40B4-BE49-F238E27FC236}">
                <a16:creationId xmlns="" xmlns:a16="http://schemas.microsoft.com/office/drawing/2014/main" id="{06B2C852-66A1-41ED-9693-779556F1AB2A}"/>
              </a:ext>
            </a:extLst>
          </p:cNvPr>
          <p:cNvSpPr/>
          <p:nvPr/>
        </p:nvSpPr>
        <p:spPr bwMode="auto">
          <a:xfrm>
            <a:off x="887376" y="3071810"/>
            <a:ext cx="10501386" cy="2928958"/>
          </a:xfrm>
          <a:prstGeom prst="roundRect">
            <a:avLst>
              <a:gd name="adj" fmla="val 20919"/>
            </a:avLst>
          </a:prstGeom>
          <a:noFill/>
          <a:ln>
            <a:solidFill>
              <a:schemeClr val="accent6">
                <a:lumMod val="75000"/>
              </a:schemeClr>
            </a:solidFill>
          </a:ln>
          <a:effectLst>
            <a:glow rad="101600">
              <a:schemeClr val="accent1">
                <a:satMod val="175000"/>
                <a:alpha val="40000"/>
              </a:schemeClr>
            </a:glow>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EG" sz="3600" b="1" dirty="0">
                <a:ln>
                  <a:solidFill>
                    <a:schemeClr val="tx1"/>
                  </a:solidFill>
                </a:ln>
                <a:solidFill>
                  <a:srgbClr val="0070C0"/>
                </a:solidFill>
              </a:rPr>
              <a:t>تاريخ ظهور علم القانون لم يكن معروفًا قبل تاريخ ظهور الكتابة أو التدوين، فالكتابة تأخر ظهورها إلى ما قبل الميلاد بألف سنة وزيادة؛ لذلك نشير إلى مراحل نشأة القانون قبل وبعد الكتابة وظروف النشأة في الحضارات القديمة؛ بما في ذلك الجزيرة العربية قبل وبعد الإسلام.</a:t>
            </a:r>
            <a:endParaRPr lang="en-US" sz="3600" b="1" dirty="0">
              <a:ln>
                <a:solidFill>
                  <a:schemeClr val="tx1"/>
                </a:solidFill>
              </a:ln>
              <a:solidFill>
                <a:srgbClr val="0070C0"/>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نشأ علم القانون في العصور السابقة، وتتابعت في تكوينه حقب تاريخية سبقت الكتابة؛ تسمى عصور ما قبل الكتابة، ويأتي بعدها العصور التي عرف الإنسان فيها الكتابة، ومعرفة القانون مرتبط بتلك العصور. وتنقسم مراحل نشأة علم القانون إلى ما يأتي:</a:t>
            </a:r>
          </a:p>
        </p:txBody>
      </p:sp>
      <p:pic>
        <p:nvPicPr>
          <p:cNvPr id="4" name="Picture 2"/>
          <p:cNvPicPr>
            <a:picLocks noChangeAspect="1"/>
          </p:cNvPicPr>
          <p:nvPr/>
        </p:nvPicPr>
        <p:blipFill>
          <a:blip r:embed="rId2" cstate="print">
            <a:extLst/>
          </a:blip>
          <a:srcRect t="509" b="13197"/>
          <a:stretch>
            <a:fillRect/>
          </a:stretch>
        </p:blipFill>
        <p:spPr>
          <a:xfrm rot="-5807476">
            <a:off x="6615276" y="-908212"/>
            <a:ext cx="1501245" cy="5240233"/>
          </a:xfrm>
          <a:prstGeom prst="rect">
            <a:avLst/>
          </a:prstGeom>
        </p:spPr>
      </p:pic>
      <p:pic>
        <p:nvPicPr>
          <p:cNvPr id="5" name="Picture 3"/>
          <p:cNvPicPr>
            <a:picLocks noChangeAspect="1"/>
          </p:cNvPicPr>
          <p:nvPr/>
        </p:nvPicPr>
        <p:blipFill>
          <a:blip r:embed="rId3" cstate="print"/>
          <a:srcRect/>
          <a:stretch>
            <a:fillRect/>
          </a:stretch>
        </p:blipFill>
        <p:spPr>
          <a:xfrm rot="18447530">
            <a:off x="4341478" y="1054867"/>
            <a:ext cx="1798161" cy="650222"/>
          </a:xfrm>
          <a:prstGeom prst="rect">
            <a:avLst/>
          </a:prstGeom>
        </p:spPr>
      </p:pic>
      <p:pic>
        <p:nvPicPr>
          <p:cNvPr id="6" name="Picture 4"/>
          <p:cNvPicPr>
            <a:picLocks noChangeAspect="1"/>
          </p:cNvPicPr>
          <p:nvPr/>
        </p:nvPicPr>
        <p:blipFill>
          <a:blip r:embed="rId3" cstate="print"/>
          <a:srcRect/>
          <a:stretch>
            <a:fillRect/>
          </a:stretch>
        </p:blipFill>
        <p:spPr>
          <a:xfrm rot="-1589483">
            <a:off x="8330428" y="2024573"/>
            <a:ext cx="2400045" cy="487159"/>
          </a:xfrm>
          <a:prstGeom prst="rect">
            <a:avLst/>
          </a:prstGeom>
        </p:spPr>
      </p:pic>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5602284" y="1251694"/>
            <a:ext cx="4092147" cy="677108"/>
          </a:xfrm>
          <a:prstGeom prst="rect">
            <a:avLst/>
          </a:prstGeom>
          <a:noFill/>
          <a:ln w="9525">
            <a:noFill/>
            <a:miter lim="800000"/>
            <a:headEnd/>
            <a:tailEnd/>
          </a:ln>
          <a:effectLst/>
        </p:spPr>
        <p:txBody>
          <a:bodyPr vert="horz" wrap="non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FF0000"/>
                </a:solidFill>
              </a:rPr>
              <a:t>مراحل نشأة علم القانون</a:t>
            </a:r>
            <a:endParaRPr lang="en-US" sz="4000" dirty="0">
              <a:ln>
                <a:solidFill>
                  <a:srgbClr val="C00000"/>
                </a:solidFill>
              </a:ln>
              <a:solidFill>
                <a:srgbClr val="C00000"/>
              </a:solidFill>
            </a:endParaRPr>
          </a:p>
        </p:txBody>
      </p:sp>
      <p:pic>
        <p:nvPicPr>
          <p:cNvPr id="9" name="صورة 8"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2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6959606" y="642918"/>
            <a:ext cx="4422799" cy="1179504"/>
            <a:chOff x="6959606" y="642918"/>
            <a:chExt cx="4422799" cy="1179504"/>
          </a:xfrm>
        </p:grpSpPr>
        <p:pic>
          <p:nvPicPr>
            <p:cNvPr id="1026" name="Picture 2" descr="D:\تصميم\خاص شغلي\خلفيات\صور وخلفيات png\pngguru.com-id-bnyen.png"/>
            <p:cNvPicPr>
              <a:picLocks noChangeAspect="1" noChangeArrowheads="1"/>
            </p:cNvPicPr>
            <p:nvPr/>
          </p:nvPicPr>
          <p:blipFill>
            <a:blip r:embed="rId2" cstate="print"/>
            <a:srcRect/>
            <a:stretch>
              <a:fillRect/>
            </a:stretch>
          </p:blipFill>
          <p:spPr bwMode="auto">
            <a:xfrm>
              <a:off x="6959606" y="642918"/>
              <a:ext cx="4422799" cy="1179504"/>
            </a:xfrm>
            <a:prstGeom prst="rect">
              <a:avLst/>
            </a:prstGeom>
            <a:noFill/>
          </p:spPr>
        </p:pic>
        <p:sp>
          <p:nvSpPr>
            <p:cNvPr id="5" name="مستطيل 4"/>
            <p:cNvSpPr/>
            <p:nvPr/>
          </p:nvSpPr>
          <p:spPr>
            <a:xfrm>
              <a:off x="7316796" y="976954"/>
              <a:ext cx="3431940" cy="523220"/>
            </a:xfrm>
            <a:prstGeom prst="rect">
              <a:avLst/>
            </a:prstGeom>
          </p:spPr>
          <p:txBody>
            <a:bodyPr wrap="square">
              <a:spAutoFit/>
            </a:bodyPr>
            <a:lstStyle/>
            <a:p>
              <a:pPr algn="r" rtl="1"/>
              <a:r>
                <a:rPr lang="ar-EG" sz="2800" dirty="0">
                  <a:ln>
                    <a:solidFill>
                      <a:srgbClr val="C00000"/>
                    </a:solidFill>
                  </a:ln>
                  <a:solidFill>
                    <a:srgbClr val="C00000"/>
                  </a:solidFill>
                </a:rPr>
                <a:t>أولا: مرحلة ما قبل الكتابة</a:t>
              </a:r>
            </a:p>
          </p:txBody>
        </p:sp>
      </p:grpSp>
      <p:sp>
        <p:nvSpPr>
          <p:cNvPr id="7" name="مستطيل: زوايا مستديرة 2">
            <a:extLst>
              <a:ext uri="{FF2B5EF4-FFF2-40B4-BE49-F238E27FC236}">
                <a16:creationId xmlns="" xmlns:a16="http://schemas.microsoft.com/office/drawing/2014/main" id="{DECA2D8D-E114-4A7E-87D7-15D7A4DD3691}"/>
              </a:ext>
            </a:extLst>
          </p:cNvPr>
          <p:cNvSpPr/>
          <p:nvPr/>
        </p:nvSpPr>
        <p:spPr>
          <a:xfrm>
            <a:off x="958814" y="2000240"/>
            <a:ext cx="10088800" cy="357190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r" rtl="1">
              <a:defRPr/>
            </a:pPr>
            <a:r>
              <a:rPr lang="ar-EG" sz="3600" b="1" dirty="0">
                <a:ln>
                  <a:solidFill>
                    <a:srgbClr val="0070C0"/>
                  </a:solidFill>
                </a:ln>
                <a:solidFill>
                  <a:srgbClr val="0000FF"/>
                </a:solidFill>
              </a:rPr>
              <a:t>نشأة علم القانون في هذه المرحلة تحتوي على عهود مختلفة الخصائص ومنها:</a:t>
            </a:r>
          </a:p>
          <a:p>
            <a:pPr lvl="0" algn="r" rtl="1">
              <a:defRPr/>
            </a:pPr>
            <a:r>
              <a:rPr lang="ar-EG" sz="3600" b="1" dirty="0">
                <a:ln>
                  <a:solidFill>
                    <a:schemeClr val="tx1"/>
                  </a:solidFill>
                </a:ln>
                <a:solidFill>
                  <a:schemeClr val="tx1"/>
                </a:solidFill>
              </a:rPr>
              <a:t>أ- عهد القوة، وهو العهد الذي كانت فيه القوة تنشئ الحق  تحميه؛ وعلاقات الأفراد داخل الجماعة الواحدة أو خارجها تقوم على أساس القوة، ومن خلالها يستطيع الإنسان كسب وحماية حقوقه.</a:t>
            </a: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20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زوايا مستديرة 2">
            <a:extLst>
              <a:ext uri="{FF2B5EF4-FFF2-40B4-BE49-F238E27FC236}">
                <a16:creationId xmlns="" xmlns:a16="http://schemas.microsoft.com/office/drawing/2014/main" id="{DECA2D8D-E114-4A7E-87D7-15D7A4DD3691}"/>
              </a:ext>
            </a:extLst>
          </p:cNvPr>
          <p:cNvSpPr/>
          <p:nvPr/>
        </p:nvSpPr>
        <p:spPr>
          <a:xfrm>
            <a:off x="887376" y="1214422"/>
            <a:ext cx="10588866" cy="4714908"/>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r" rtl="1">
              <a:defRPr/>
            </a:pPr>
            <a:r>
              <a:rPr lang="ar-EG" sz="3600" b="1" dirty="0">
                <a:ln>
                  <a:solidFill>
                    <a:schemeClr val="tx1"/>
                  </a:solidFill>
                </a:ln>
                <a:solidFill>
                  <a:schemeClr val="tx1"/>
                </a:solidFill>
              </a:rPr>
              <a:t>ب- عهد التقاليد، حيث بدأ الإنسان خلال هذا العهد في تحكيم عقله  والاعتماد على التقاليد المستمدة من الشرائع المختلفة؛ وخصوصًا عند الفصل في النزاعات بين البشر، ومن هنا لجأ الناس إلى تحكيم تلك التقاليد في المنازعات.</a:t>
            </a:r>
          </a:p>
          <a:p>
            <a:pPr lvl="0" algn="r" rtl="1">
              <a:defRPr/>
            </a:pPr>
            <a:r>
              <a:rPr lang="ar-EG" sz="3600" b="1" dirty="0">
                <a:ln>
                  <a:solidFill>
                    <a:schemeClr val="tx1"/>
                  </a:solidFill>
                </a:ln>
                <a:solidFill>
                  <a:schemeClr val="tx1"/>
                </a:solidFill>
              </a:rPr>
              <a:t>ج- عهد الأعراف، حيث ظهر العرف مصدرًا للقاعدة القانونية  فمثلًا قواعد الأحوال الشخصية اعتمدت على القواعد العرفية، حيث تنظم ارتباط الرجل بالمرأة، وقواعد أخرى تنظم أحكام الميراث والملكية.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t>الإنسان يملك ما يقع تحت حيازته وما يتبقى يخضع للملكية المشتركة</a:t>
            </a:r>
            <a:endParaRPr lang="ar-EG" sz="3600" b="1" dirty="0">
              <a:solidFill>
                <a:schemeClr val="tx1"/>
              </a:solidFill>
            </a:endParaRPr>
          </a:p>
        </p:txBody>
      </p:sp>
      <p:pic>
        <p:nvPicPr>
          <p:cNvPr id="4" name="Picture 2"/>
          <p:cNvPicPr>
            <a:picLocks noChangeAspect="1"/>
          </p:cNvPicPr>
          <p:nvPr/>
        </p:nvPicPr>
        <p:blipFill>
          <a:blip r:embed="rId2" cstate="print">
            <a:extLst/>
          </a:blip>
          <a:srcRect t="509" b="13197"/>
          <a:stretch>
            <a:fillRect/>
          </a:stretch>
        </p:blipFill>
        <p:spPr>
          <a:xfrm rot="-5807476">
            <a:off x="6615276" y="-908212"/>
            <a:ext cx="1501245" cy="5240233"/>
          </a:xfrm>
          <a:prstGeom prst="rect">
            <a:avLst/>
          </a:prstGeom>
        </p:spPr>
      </p:pic>
      <p:pic>
        <p:nvPicPr>
          <p:cNvPr id="5" name="Picture 3"/>
          <p:cNvPicPr>
            <a:picLocks noChangeAspect="1"/>
          </p:cNvPicPr>
          <p:nvPr/>
        </p:nvPicPr>
        <p:blipFill>
          <a:blip r:embed="rId3" cstate="print"/>
          <a:srcRect/>
          <a:stretch>
            <a:fillRect/>
          </a:stretch>
        </p:blipFill>
        <p:spPr>
          <a:xfrm rot="18447530">
            <a:off x="4341478" y="1054867"/>
            <a:ext cx="1798161" cy="650222"/>
          </a:xfrm>
          <a:prstGeom prst="rect">
            <a:avLst/>
          </a:prstGeom>
        </p:spPr>
      </p:pic>
      <p:pic>
        <p:nvPicPr>
          <p:cNvPr id="6" name="Picture 4"/>
          <p:cNvPicPr>
            <a:picLocks noChangeAspect="1"/>
          </p:cNvPicPr>
          <p:nvPr/>
        </p:nvPicPr>
        <p:blipFill>
          <a:blip r:embed="rId3" cstate="print"/>
          <a:srcRect/>
          <a:stretch>
            <a:fillRect/>
          </a:stretch>
        </p:blipFill>
        <p:spPr>
          <a:xfrm rot="-1589483">
            <a:off x="8330428" y="2024573"/>
            <a:ext cx="2400045" cy="487159"/>
          </a:xfrm>
          <a:prstGeom prst="rect">
            <a:avLst/>
          </a:prstGeom>
        </p:spPr>
      </p:pic>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5602284" y="1251694"/>
            <a:ext cx="3752309" cy="677108"/>
          </a:xfrm>
          <a:prstGeom prst="rect">
            <a:avLst/>
          </a:prstGeom>
          <a:noFill/>
          <a:ln w="9525">
            <a:noFill/>
            <a:miter lim="800000"/>
            <a:headEnd/>
            <a:tailEnd/>
          </a:ln>
          <a:effectLst/>
        </p:spPr>
        <p:txBody>
          <a:bodyPr vert="horz" wrap="non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FF0000"/>
                </a:solidFill>
              </a:rPr>
              <a:t>مثال في عهد الأعراف</a:t>
            </a:r>
            <a:endParaRPr lang="en-US" sz="4000" dirty="0">
              <a:ln>
                <a:solidFill>
                  <a:srgbClr val="C00000"/>
                </a:solidFill>
              </a:ln>
              <a:solidFill>
                <a:srgbClr val="C00000"/>
              </a:solidFill>
            </a:endParaRPr>
          </a:p>
        </p:txBody>
      </p:sp>
      <p:pic>
        <p:nvPicPr>
          <p:cNvPr id="9" name="صورة 8"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2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5"/>
          <p:cNvGrpSpPr/>
          <p:nvPr/>
        </p:nvGrpSpPr>
        <p:grpSpPr>
          <a:xfrm>
            <a:off x="6959606" y="642918"/>
            <a:ext cx="4422799" cy="1179504"/>
            <a:chOff x="6959606" y="642918"/>
            <a:chExt cx="4422799" cy="1179504"/>
          </a:xfrm>
        </p:grpSpPr>
        <p:pic>
          <p:nvPicPr>
            <p:cNvPr id="1026" name="Picture 2" descr="D:\تصميم\خاص شغلي\خلفيات\صور وخلفيات png\pngguru.com-id-bnyen.png"/>
            <p:cNvPicPr>
              <a:picLocks noChangeAspect="1" noChangeArrowheads="1"/>
            </p:cNvPicPr>
            <p:nvPr/>
          </p:nvPicPr>
          <p:blipFill>
            <a:blip r:embed="rId2" cstate="print"/>
            <a:srcRect/>
            <a:stretch>
              <a:fillRect/>
            </a:stretch>
          </p:blipFill>
          <p:spPr bwMode="auto">
            <a:xfrm>
              <a:off x="6959606" y="642918"/>
              <a:ext cx="4422799" cy="1179504"/>
            </a:xfrm>
            <a:prstGeom prst="rect">
              <a:avLst/>
            </a:prstGeom>
            <a:noFill/>
          </p:spPr>
        </p:pic>
        <p:sp>
          <p:nvSpPr>
            <p:cNvPr id="5" name="مستطيل 4"/>
            <p:cNvSpPr/>
            <p:nvPr/>
          </p:nvSpPr>
          <p:spPr>
            <a:xfrm>
              <a:off x="7316796" y="976954"/>
              <a:ext cx="3431940" cy="523220"/>
            </a:xfrm>
            <a:prstGeom prst="rect">
              <a:avLst/>
            </a:prstGeom>
          </p:spPr>
          <p:txBody>
            <a:bodyPr wrap="square">
              <a:spAutoFit/>
            </a:bodyPr>
            <a:lstStyle/>
            <a:p>
              <a:pPr algn="r" rtl="1"/>
              <a:r>
                <a:rPr lang="ar-EG" sz="2800" dirty="0">
                  <a:ln>
                    <a:solidFill>
                      <a:srgbClr val="C00000"/>
                    </a:solidFill>
                  </a:ln>
                  <a:solidFill>
                    <a:srgbClr val="C00000"/>
                  </a:solidFill>
                </a:rPr>
                <a:t>ثانيا: مرحلة ما بعد الكتابة</a:t>
              </a:r>
            </a:p>
          </p:txBody>
        </p:sp>
      </p:grpSp>
      <p:sp>
        <p:nvSpPr>
          <p:cNvPr id="7" name="مستطيل: زوايا مستديرة 2">
            <a:extLst>
              <a:ext uri="{FF2B5EF4-FFF2-40B4-BE49-F238E27FC236}">
                <a16:creationId xmlns="" xmlns:a16="http://schemas.microsoft.com/office/drawing/2014/main" id="{DECA2D8D-E114-4A7E-87D7-15D7A4DD3691}"/>
              </a:ext>
            </a:extLst>
          </p:cNvPr>
          <p:cNvSpPr/>
          <p:nvPr/>
        </p:nvSpPr>
        <p:spPr>
          <a:xfrm>
            <a:off x="887376" y="2143116"/>
            <a:ext cx="10088800" cy="4000528"/>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r" rtl="1">
              <a:defRPr/>
            </a:pPr>
            <a:r>
              <a:rPr lang="ar-EG" sz="3200" b="1" dirty="0">
                <a:ln>
                  <a:solidFill>
                    <a:srgbClr val="0070C0"/>
                  </a:solidFill>
                </a:ln>
                <a:solidFill>
                  <a:srgbClr val="0000FF"/>
                </a:solidFill>
              </a:rPr>
              <a:t>تعتبر هذه المرحلة استمرارًا للحقبة الزمنية السابقة، ولكن تمت كتابة القوانين خلالها، ووصلت إلينا تلك القوانين في عصرنا الحالي. </a:t>
            </a:r>
          </a:p>
          <a:p>
            <a:pPr lvl="0" algn="r" rtl="1">
              <a:defRPr/>
            </a:pPr>
            <a:r>
              <a:rPr lang="ar-EG" sz="3200" b="1" dirty="0">
                <a:ln>
                  <a:solidFill>
                    <a:srgbClr val="0070C0"/>
                  </a:solidFill>
                </a:ln>
                <a:solidFill>
                  <a:srgbClr val="0000FF"/>
                </a:solidFill>
              </a:rPr>
              <a:t>وعلى الرغم من صعوبة معرفة ظروف وتاريخ نشأة القانون بالتحديد -قبل الكتابة وبعدها- إلا أن العلماء المهتمين بآثار الحضارات اكتشفوا أن هناك مدونات قانونية كُتبت ونَصت على قواعد قانونية منذ القرن التاسع عشر والقرن العشرين قبل الميلاد، وتنقسم تلك المدونات إلى:</a:t>
            </a: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20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TotalTime>
  <Words>896</Words>
  <Application>Microsoft Office PowerPoint</Application>
  <PresentationFormat>مخصص</PresentationFormat>
  <Paragraphs>85</Paragraphs>
  <Slides>22</Slides>
  <Notes>0</Notes>
  <HiddenSlides>0</HiddenSlides>
  <MMClips>0</MMClips>
  <ScaleCrop>false</ScaleCrop>
  <HeadingPairs>
    <vt:vector size="4" baseType="variant">
      <vt:variant>
        <vt:lpstr>نسق</vt:lpstr>
      </vt:variant>
      <vt:variant>
        <vt:i4>3</vt:i4>
      </vt:variant>
      <vt:variant>
        <vt:lpstr>عناوين الشرائح</vt:lpstr>
      </vt:variant>
      <vt:variant>
        <vt:i4>22</vt:i4>
      </vt:variant>
    </vt:vector>
  </HeadingPairs>
  <TitlesOfParts>
    <vt:vector size="25" baseType="lpstr">
      <vt:lpstr>نسق Office</vt:lpstr>
      <vt:lpstr>1_نسق Office</vt:lpstr>
      <vt:lpstr>2_نسق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dc:creator>
  <cp:lastModifiedBy>hp</cp:lastModifiedBy>
  <cp:revision>31</cp:revision>
  <dcterms:created xsi:type="dcterms:W3CDTF">2023-07-27T13:16:41Z</dcterms:created>
  <dcterms:modified xsi:type="dcterms:W3CDTF">2023-08-20T14:58:12Z</dcterms:modified>
</cp:coreProperties>
</file>