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62" rtl="1" saveSubsetFonts="1">
  <p:sldMasterIdLst>
    <p:sldMasterId id="2147483648" r:id="rId1"/>
  </p:sldMasterIdLst>
  <p:notesMasterIdLst>
    <p:notesMasterId r:id="rId18"/>
  </p:notesMasterIdLst>
  <p:sldIdLst>
    <p:sldId id="421" r:id="rId2"/>
    <p:sldId id="264" r:id="rId3"/>
    <p:sldId id="259" r:id="rId4"/>
    <p:sldId id="432" r:id="rId5"/>
    <p:sldId id="431" r:id="rId6"/>
    <p:sldId id="430" r:id="rId7"/>
    <p:sldId id="429" r:id="rId8"/>
    <p:sldId id="428" r:id="rId9"/>
    <p:sldId id="427" r:id="rId10"/>
    <p:sldId id="426" r:id="rId11"/>
    <p:sldId id="425" r:id="rId12"/>
    <p:sldId id="424" r:id="rId13"/>
    <p:sldId id="423" r:id="rId14"/>
    <p:sldId id="422" r:id="rId15"/>
    <p:sldId id="267" r:id="rId16"/>
    <p:sldId id="268" r:id="rId17"/>
  </p:sldIdLst>
  <p:sldSz cx="12192000" cy="6858000"/>
  <p:notesSz cx="6858000" cy="9144000"/>
  <p:custDataLst>
    <p:tags r:id="rId19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7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hyperlink" Target="https://www.meta-calculator.com/graph-paper-maker/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11875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1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٣-٦</a:t>
            </a:r>
          </a:p>
          <a:p>
            <a:pPr algn="ctr">
              <a:defRPr/>
            </a:pPr>
            <a:r>
              <a:rPr lang="ar-SA" sz="2400" dirty="0">
                <a:solidFill>
                  <a:schemeClr val="accent1">
                    <a:lumMod val="50000"/>
                  </a:schemeClr>
                </a:solidFill>
                <a:latin typeface="Beirut" pitchFamily="2" charset="-78"/>
                <a:cs typeface="Beirut" pitchFamily="2" charset="-78"/>
              </a:rPr>
              <a:t>المحيط والمساحة</a:t>
            </a: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3">
            <a:extLst>
              <a:ext uri="{FF2B5EF4-FFF2-40B4-BE49-F238E27FC236}">
                <a16:creationId xmlns:a16="http://schemas.microsoft.com/office/drawing/2014/main" id="{9DCD13CE-95CD-D244-8585-86326290EFFE}"/>
              </a:ext>
            </a:extLst>
          </p:cNvPr>
          <p:cNvSpPr txBox="1">
            <a:spLocks/>
          </p:cNvSpPr>
          <p:nvPr/>
        </p:nvSpPr>
        <p:spPr>
          <a:xfrm>
            <a:off x="2189213" y="6443928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pPr/>
              <a:t>362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7">
            <a:extLst>
              <a:ext uri="{FF2B5EF4-FFF2-40B4-BE49-F238E27FC236}">
                <a16:creationId xmlns:a16="http://schemas.microsoft.com/office/drawing/2014/main" id="{AB3E000C-3520-A843-B773-C45D00264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441" y="1420965"/>
            <a:ext cx="544357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عدد الوحدات المربعة داخل المستطيل تسمى </a:t>
            </a:r>
            <a:r>
              <a:rPr lang="ar-SA" sz="2400" b="1" dirty="0">
                <a:solidFill>
                  <a:srgbClr val="FF0000"/>
                </a:solidFill>
              </a:rPr>
              <a:t>المساحة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FF4FCECA-8CE5-8A44-914E-6BE3DDEB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333" y="2135345"/>
            <a:ext cx="291467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مساحة المستطيل المقابل =</a:t>
            </a:r>
            <a:endParaRPr lang="en-US" sz="2400" b="1" dirty="0"/>
          </a:p>
        </p:txBody>
      </p:sp>
      <p:sp>
        <p:nvSpPr>
          <p:cNvPr id="5" name="مستطيل 29">
            <a:extLst>
              <a:ext uri="{FF2B5EF4-FFF2-40B4-BE49-F238E27FC236}">
                <a16:creationId xmlns:a16="http://schemas.microsoft.com/office/drawing/2014/main" id="{B7D356FE-878C-D346-A5E6-7832E4EC8F85}"/>
              </a:ext>
            </a:extLst>
          </p:cNvPr>
          <p:cNvSpPr/>
          <p:nvPr/>
        </p:nvSpPr>
        <p:spPr>
          <a:xfrm>
            <a:off x="2046425" y="1278089"/>
            <a:ext cx="1728000" cy="86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30">
            <a:extLst>
              <a:ext uri="{FF2B5EF4-FFF2-40B4-BE49-F238E27FC236}">
                <a16:creationId xmlns:a16="http://schemas.microsoft.com/office/drawing/2014/main" id="{85AE9DA4-EF9C-7340-BF01-F3375AF58F08}"/>
              </a:ext>
            </a:extLst>
          </p:cNvPr>
          <p:cNvSpPr/>
          <p:nvPr/>
        </p:nvSpPr>
        <p:spPr>
          <a:xfrm>
            <a:off x="2045625" y="1275841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31">
            <a:extLst>
              <a:ext uri="{FF2B5EF4-FFF2-40B4-BE49-F238E27FC236}">
                <a16:creationId xmlns:a16="http://schemas.microsoft.com/office/drawing/2014/main" id="{4966C250-26D8-9248-9DD8-F4E0D01D689A}"/>
              </a:ext>
            </a:extLst>
          </p:cNvPr>
          <p:cNvSpPr/>
          <p:nvPr/>
        </p:nvSpPr>
        <p:spPr>
          <a:xfrm>
            <a:off x="2331377" y="1275841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32">
            <a:extLst>
              <a:ext uri="{FF2B5EF4-FFF2-40B4-BE49-F238E27FC236}">
                <a16:creationId xmlns:a16="http://schemas.microsoft.com/office/drawing/2014/main" id="{92017447-DD7C-ED44-94C5-AB9FC8B52360}"/>
              </a:ext>
            </a:extLst>
          </p:cNvPr>
          <p:cNvSpPr/>
          <p:nvPr/>
        </p:nvSpPr>
        <p:spPr>
          <a:xfrm>
            <a:off x="2045625" y="1561593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33">
            <a:extLst>
              <a:ext uri="{FF2B5EF4-FFF2-40B4-BE49-F238E27FC236}">
                <a16:creationId xmlns:a16="http://schemas.microsoft.com/office/drawing/2014/main" id="{B6CFE619-DC7A-F640-8C2E-09048C823D89}"/>
              </a:ext>
            </a:extLst>
          </p:cNvPr>
          <p:cNvSpPr/>
          <p:nvPr/>
        </p:nvSpPr>
        <p:spPr>
          <a:xfrm>
            <a:off x="2331377" y="1561593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34">
            <a:extLst>
              <a:ext uri="{FF2B5EF4-FFF2-40B4-BE49-F238E27FC236}">
                <a16:creationId xmlns:a16="http://schemas.microsoft.com/office/drawing/2014/main" id="{D9987A0E-B276-064F-BB95-FEA22559B759}"/>
              </a:ext>
            </a:extLst>
          </p:cNvPr>
          <p:cNvSpPr/>
          <p:nvPr/>
        </p:nvSpPr>
        <p:spPr>
          <a:xfrm>
            <a:off x="2617129" y="1275841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35">
            <a:extLst>
              <a:ext uri="{FF2B5EF4-FFF2-40B4-BE49-F238E27FC236}">
                <a16:creationId xmlns:a16="http://schemas.microsoft.com/office/drawing/2014/main" id="{9DA829FA-8CD5-E44A-8DA9-6FDFE923013A}"/>
              </a:ext>
            </a:extLst>
          </p:cNvPr>
          <p:cNvSpPr/>
          <p:nvPr/>
        </p:nvSpPr>
        <p:spPr>
          <a:xfrm>
            <a:off x="2902881" y="1275841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58">
            <a:extLst>
              <a:ext uri="{FF2B5EF4-FFF2-40B4-BE49-F238E27FC236}">
                <a16:creationId xmlns:a16="http://schemas.microsoft.com/office/drawing/2014/main" id="{D2EC6138-61EB-9743-AB68-DC32634D9204}"/>
              </a:ext>
            </a:extLst>
          </p:cNvPr>
          <p:cNvSpPr/>
          <p:nvPr/>
        </p:nvSpPr>
        <p:spPr>
          <a:xfrm>
            <a:off x="2617129" y="1561593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59">
            <a:extLst>
              <a:ext uri="{FF2B5EF4-FFF2-40B4-BE49-F238E27FC236}">
                <a16:creationId xmlns:a16="http://schemas.microsoft.com/office/drawing/2014/main" id="{83DBF597-1905-E04E-B335-6E6B0B7008D0}"/>
              </a:ext>
            </a:extLst>
          </p:cNvPr>
          <p:cNvSpPr/>
          <p:nvPr/>
        </p:nvSpPr>
        <p:spPr>
          <a:xfrm>
            <a:off x="2902881" y="1561593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60">
            <a:extLst>
              <a:ext uri="{FF2B5EF4-FFF2-40B4-BE49-F238E27FC236}">
                <a16:creationId xmlns:a16="http://schemas.microsoft.com/office/drawing/2014/main" id="{64DD05D0-BF95-8542-804F-F38853324827}"/>
              </a:ext>
            </a:extLst>
          </p:cNvPr>
          <p:cNvSpPr/>
          <p:nvPr/>
        </p:nvSpPr>
        <p:spPr>
          <a:xfrm>
            <a:off x="2045625" y="1847345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61">
            <a:extLst>
              <a:ext uri="{FF2B5EF4-FFF2-40B4-BE49-F238E27FC236}">
                <a16:creationId xmlns:a16="http://schemas.microsoft.com/office/drawing/2014/main" id="{B926BE67-E76C-7D4E-9FE2-A0013CE4054D}"/>
              </a:ext>
            </a:extLst>
          </p:cNvPr>
          <p:cNvSpPr/>
          <p:nvPr/>
        </p:nvSpPr>
        <p:spPr>
          <a:xfrm>
            <a:off x="2331377" y="1847345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62">
            <a:extLst>
              <a:ext uri="{FF2B5EF4-FFF2-40B4-BE49-F238E27FC236}">
                <a16:creationId xmlns:a16="http://schemas.microsoft.com/office/drawing/2014/main" id="{6C90A3AF-1969-DE45-B09F-922EBEB19056}"/>
              </a:ext>
            </a:extLst>
          </p:cNvPr>
          <p:cNvSpPr/>
          <p:nvPr/>
        </p:nvSpPr>
        <p:spPr>
          <a:xfrm>
            <a:off x="2617129" y="1847345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63">
            <a:extLst>
              <a:ext uri="{FF2B5EF4-FFF2-40B4-BE49-F238E27FC236}">
                <a16:creationId xmlns:a16="http://schemas.microsoft.com/office/drawing/2014/main" id="{94ED59A7-7FB5-9B47-A7FD-9E7FC020B879}"/>
              </a:ext>
            </a:extLst>
          </p:cNvPr>
          <p:cNvSpPr/>
          <p:nvPr/>
        </p:nvSpPr>
        <p:spPr>
          <a:xfrm>
            <a:off x="2902881" y="1847345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64">
            <a:extLst>
              <a:ext uri="{FF2B5EF4-FFF2-40B4-BE49-F238E27FC236}">
                <a16:creationId xmlns:a16="http://schemas.microsoft.com/office/drawing/2014/main" id="{56329984-E54E-1343-8050-09D70E6C6FDA}"/>
              </a:ext>
            </a:extLst>
          </p:cNvPr>
          <p:cNvSpPr/>
          <p:nvPr/>
        </p:nvSpPr>
        <p:spPr>
          <a:xfrm>
            <a:off x="3188633" y="1275841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65">
            <a:extLst>
              <a:ext uri="{FF2B5EF4-FFF2-40B4-BE49-F238E27FC236}">
                <a16:creationId xmlns:a16="http://schemas.microsoft.com/office/drawing/2014/main" id="{BD70A846-7623-B442-80B0-4B0241B75F3B}"/>
              </a:ext>
            </a:extLst>
          </p:cNvPr>
          <p:cNvSpPr/>
          <p:nvPr/>
        </p:nvSpPr>
        <p:spPr>
          <a:xfrm>
            <a:off x="3474385" y="1275841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 66">
            <a:extLst>
              <a:ext uri="{FF2B5EF4-FFF2-40B4-BE49-F238E27FC236}">
                <a16:creationId xmlns:a16="http://schemas.microsoft.com/office/drawing/2014/main" id="{6DE436B9-6D4D-7245-93E2-4BC284DEAD96}"/>
              </a:ext>
            </a:extLst>
          </p:cNvPr>
          <p:cNvSpPr/>
          <p:nvPr/>
        </p:nvSpPr>
        <p:spPr>
          <a:xfrm>
            <a:off x="3188633" y="1561593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ستطيل 67">
            <a:extLst>
              <a:ext uri="{FF2B5EF4-FFF2-40B4-BE49-F238E27FC236}">
                <a16:creationId xmlns:a16="http://schemas.microsoft.com/office/drawing/2014/main" id="{5486986F-2867-7B43-AAA0-834C9DBA87B0}"/>
              </a:ext>
            </a:extLst>
          </p:cNvPr>
          <p:cNvSpPr/>
          <p:nvPr/>
        </p:nvSpPr>
        <p:spPr>
          <a:xfrm>
            <a:off x="3474385" y="1561593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 68">
            <a:extLst>
              <a:ext uri="{FF2B5EF4-FFF2-40B4-BE49-F238E27FC236}">
                <a16:creationId xmlns:a16="http://schemas.microsoft.com/office/drawing/2014/main" id="{6E5ACAB7-242A-8B41-B30E-D928233858BA}"/>
              </a:ext>
            </a:extLst>
          </p:cNvPr>
          <p:cNvSpPr/>
          <p:nvPr/>
        </p:nvSpPr>
        <p:spPr>
          <a:xfrm>
            <a:off x="3188633" y="1847345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69">
            <a:extLst>
              <a:ext uri="{FF2B5EF4-FFF2-40B4-BE49-F238E27FC236}">
                <a16:creationId xmlns:a16="http://schemas.microsoft.com/office/drawing/2014/main" id="{7A953DE0-5924-5A44-8E2C-DABA355D590D}"/>
              </a:ext>
            </a:extLst>
          </p:cNvPr>
          <p:cNvSpPr/>
          <p:nvPr/>
        </p:nvSpPr>
        <p:spPr>
          <a:xfrm>
            <a:off x="3474385" y="1847345"/>
            <a:ext cx="288000" cy="28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Text Box 87">
            <a:extLst>
              <a:ext uri="{FF2B5EF4-FFF2-40B4-BE49-F238E27FC236}">
                <a16:creationId xmlns:a16="http://schemas.microsoft.com/office/drawing/2014/main" id="{BF2C5F9E-6E06-DB4B-87B7-749B9937C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821" y="2135345"/>
            <a:ext cx="184310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١٨ وحدة مربعة</a:t>
            </a:r>
            <a:endParaRPr lang="en-US" sz="2400" b="1" dirty="0"/>
          </a:p>
        </p:txBody>
      </p:sp>
      <p:sp>
        <p:nvSpPr>
          <p:cNvPr id="55" name="Text Box 87">
            <a:extLst>
              <a:ext uri="{FF2B5EF4-FFF2-40B4-BE49-F238E27FC236}">
                <a16:creationId xmlns:a16="http://schemas.microsoft.com/office/drawing/2014/main" id="{80C40313-941F-4F4A-B97E-46383627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441" y="2888126"/>
            <a:ext cx="534356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ما هي العملية الحسابية لإيجاد مساحة المستطيل ؟</a:t>
            </a:r>
            <a:endParaRPr lang="en-US" sz="2400" b="1" dirty="0"/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AC9B0215-1EE6-1042-8B72-362237D2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333" y="3673944"/>
            <a:ext cx="291467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مساحة المستطيل المقابل =</a:t>
            </a:r>
            <a:endParaRPr lang="en-US" sz="2400" b="1" dirty="0"/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B41C0D77-02B1-AD40-8F70-2568AAABE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763" y="3673944"/>
            <a:ext cx="120015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٦ × ٣ =</a:t>
            </a:r>
            <a:endParaRPr lang="en-US" sz="2400" b="1" dirty="0"/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E5FA37A3-75C7-6548-9A12-F46F0D3D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697" y="3678407"/>
            <a:ext cx="62865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١٨</a:t>
            </a:r>
            <a:endParaRPr lang="en-US" sz="2400" b="1" dirty="0"/>
          </a:p>
        </p:txBody>
      </p:sp>
      <p:sp>
        <p:nvSpPr>
          <p:cNvPr id="63" name="Text Box 87">
            <a:extLst>
              <a:ext uri="{FF2B5EF4-FFF2-40B4-BE49-F238E27FC236}">
                <a16:creationId xmlns:a16="http://schemas.microsoft.com/office/drawing/2014/main" id="{D71AA6F9-83AF-6649-A64B-6C661ECE5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333" y="4674076"/>
            <a:ext cx="291467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أي أن مساحة المستطيل =</a:t>
            </a:r>
            <a:endParaRPr lang="en-US" sz="2400" b="1" dirty="0"/>
          </a:p>
        </p:txBody>
      </p:sp>
      <p:sp>
        <p:nvSpPr>
          <p:cNvPr id="65" name="Text Box 87">
            <a:extLst>
              <a:ext uri="{FF2B5EF4-FFF2-40B4-BE49-F238E27FC236}">
                <a16:creationId xmlns:a16="http://schemas.microsoft.com/office/drawing/2014/main" id="{36564F2D-A499-B449-98F5-ABB739E90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945" y="4674076"/>
            <a:ext cx="198597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الطول × العرض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908065CB-203E-F043-9AF2-A30B769C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295" y="5459894"/>
            <a:ext cx="150019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م       =</a:t>
            </a:r>
            <a:endParaRPr lang="en-US" sz="2400" b="1" dirty="0"/>
          </a:p>
        </p:txBody>
      </p:sp>
      <p:sp>
        <p:nvSpPr>
          <p:cNvPr id="69" name="Text Box 87">
            <a:extLst>
              <a:ext uri="{FF2B5EF4-FFF2-40B4-BE49-F238E27FC236}">
                <a16:creationId xmlns:a16="http://schemas.microsoft.com/office/drawing/2014/main" id="{839ACEE0-1CBF-084D-B8E7-3C36EF034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919" y="5459894"/>
            <a:ext cx="198597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ل    ×    ع</a:t>
            </a:r>
            <a:endParaRPr lang="en-US" sz="2400" b="1" dirty="0"/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58D721F2-4E18-8C42-98EF-1DB7AE31F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375" y="1492403"/>
            <a:ext cx="3571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٣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9476B5C8-2CA4-E44A-8E8B-A716072C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943" y="2206783"/>
            <a:ext cx="3571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٦</a:t>
            </a:r>
            <a:endParaRPr lang="en-US" sz="2400" b="1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5492C23-EBE7-9F45-8A07-954BF1BF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77" y="59525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20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/>
      <p:bldP spid="55" grpId="0"/>
      <p:bldP spid="57" grpId="0"/>
      <p:bldP spid="59" grpId="0"/>
      <p:bldP spid="61" grpId="0"/>
      <p:bldP spid="63" grpId="0"/>
      <p:bldP spid="65" grpId="0"/>
      <p:bldP spid="67" grpId="0"/>
      <p:bldP spid="69" grpId="0"/>
      <p:bldP spid="71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731C7-DB87-C043-A697-30D6158A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0132" y="1385026"/>
            <a:ext cx="333375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015804A0-39FF-7D47-97D1-EC2273C10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852" y="4028232"/>
            <a:ext cx="1857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مساحة الطاولة  =</a:t>
            </a:r>
            <a:endParaRPr lang="hi-IN" sz="2000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02796A9C-E7DB-324D-85E5-C687C8917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250" y="405680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67898F3-8ACF-7242-A96D-74F682D8E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570" y="4028232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14BD4BA5-43F5-FE4A-BC72-07AFC828C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648" y="4056750"/>
            <a:ext cx="671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١٢٤</a:t>
            </a:r>
            <a:endParaRPr lang="hi-IN" sz="20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9D3CFE34-7312-9A49-9B9A-F67DD874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692" y="4056692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٨٩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677FFB3-A1A8-2A41-AD9C-282FEECF3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726" y="4913948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FAA77130-842D-8141-98B9-660802E7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942" y="4914006"/>
            <a:ext cx="170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١١٠٣٦ سم ٢</a:t>
            </a:r>
            <a:endParaRPr lang="hi-IN" sz="2000" b="1" dirty="0"/>
          </a:p>
        </p:txBody>
      </p:sp>
      <p:sp>
        <p:nvSpPr>
          <p:cNvPr id="27" name="دبوس زينة 36">
            <a:extLst>
              <a:ext uri="{FF2B5EF4-FFF2-40B4-BE49-F238E27FC236}">
                <a16:creationId xmlns:a16="http://schemas.microsoft.com/office/drawing/2014/main" id="{7067E3E4-5D2C-9A4C-975D-2BDDD78ED80E}"/>
              </a:ext>
            </a:extLst>
          </p:cNvPr>
          <p:cNvSpPr/>
          <p:nvPr/>
        </p:nvSpPr>
        <p:spPr>
          <a:xfrm>
            <a:off x="5761438" y="2313720"/>
            <a:ext cx="4243416" cy="1100144"/>
          </a:xfrm>
          <a:prstGeom prst="plaque">
            <a:avLst/>
          </a:prstGeom>
          <a:noFill/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FCFD979A-FC59-A745-9CCD-21195B1E7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622" y="4056750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×</a:t>
            </a:r>
            <a:endParaRPr lang="hi-IN" sz="2000" b="1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509DA40-12FE-1C4F-9740-514970B96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0066" y="2456596"/>
            <a:ext cx="364332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74BF700F-B8A1-0C4D-8A76-0BDAC203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5158" y="3313852"/>
            <a:ext cx="342900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5D1A164-3DB7-2748-9E9A-FC0E09B1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706" y="603567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7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7" grpId="0"/>
      <p:bldP spid="17" grpId="1"/>
      <p:bldP spid="19" grpId="0"/>
      <p:bldP spid="21" grpId="0"/>
      <p:bldP spid="23" grpId="0"/>
      <p:bldP spid="25" grpId="0"/>
      <p:bldP spid="27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5FF4657B-80AA-E546-A78D-BA6C44CDC0F2}"/>
              </a:ext>
            </a:extLst>
          </p:cNvPr>
          <p:cNvGrpSpPr/>
          <p:nvPr/>
        </p:nvGrpSpPr>
        <p:grpSpPr>
          <a:xfrm>
            <a:off x="2814400" y="1554601"/>
            <a:ext cx="7072362" cy="1071570"/>
            <a:chOff x="1983648" y="1000108"/>
            <a:chExt cx="6946070" cy="936000"/>
          </a:xfrm>
        </p:grpSpPr>
        <p:sp>
          <p:nvSpPr>
            <p:cNvPr id="11" name="دبوس زينة 21">
              <a:extLst>
                <a:ext uri="{FF2B5EF4-FFF2-40B4-BE49-F238E27FC236}">
                  <a16:creationId xmlns:a16="http://schemas.microsoft.com/office/drawing/2014/main" id="{483E1BB4-5E82-524E-92C6-02D927645EC2}"/>
                </a:ext>
              </a:extLst>
            </p:cNvPr>
            <p:cNvSpPr/>
            <p:nvPr/>
          </p:nvSpPr>
          <p:spPr>
            <a:xfrm>
              <a:off x="1983648" y="1000108"/>
              <a:ext cx="5717335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80AFB5FC-0FCF-D94D-96BB-04400F0196C6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23">
                <a:extLst>
                  <a:ext uri="{FF2B5EF4-FFF2-40B4-BE49-F238E27FC236}">
                    <a16:creationId xmlns:a16="http://schemas.microsoft.com/office/drawing/2014/main" id="{363D78A3-0ED7-D34A-B477-FAB5D73D11F2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F74F00CB-C621-8E44-9D25-5B422127C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DC7A540B-70B4-4745-B9E1-CA23D6E8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3028" y="1697477"/>
            <a:ext cx="518636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D3B265F-5DEF-EA4F-AF26-014C7FD23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98" y="3626303"/>
            <a:ext cx="1643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مساحة الرخام  =</a:t>
            </a:r>
            <a:endParaRPr lang="hi-IN" sz="20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A5E8E51B-E29A-9B4C-8F0A-9D06E18D4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020" y="3654879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0ADD3330-4FA2-5D4C-90CC-CF1A50C96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340" y="3626303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24914757-1533-A246-8072-B50EB8BEB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418" y="3654821"/>
            <a:ext cx="671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١٩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F4FB0084-FC91-8F40-A229-B430B07F0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462" y="3654763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١٠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168AF03A-E39A-C14C-8BD0-433815014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96" y="4512019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C5EC71D2-E911-9848-99D6-B3841A77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712" y="4512077"/>
            <a:ext cx="170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١٩٠ سم٢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5B693B0A-D0E6-C049-A844-9E319113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392" y="3654821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×</a:t>
            </a:r>
            <a:endParaRPr lang="hi-IN" sz="2000" b="1" dirty="0"/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C001EC72-A228-1140-9888-ED83D3C1F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766" y="3626303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محيط الرخام  =</a:t>
            </a:r>
            <a:endParaRPr lang="hi-IN" sz="2000" b="1" dirty="0"/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7CE06347-80F1-A245-9A15-E1665F48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830" y="3654879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    +        )</a:t>
            </a:r>
            <a:endParaRPr lang="hi-IN" sz="2000" b="1" dirty="0"/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FA18F0DB-3DE7-A448-8CC8-1832CC741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140" y="3654879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7375D19D-0472-DF4D-A06F-4A2B0101A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334" y="3626303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C77B8CB5-0786-4B4D-B45F-8E064D59A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62" y="3669167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١٩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FE4DB2BB-338C-3847-8518-A44C4F80F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456" y="3669109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١٠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1B80BB8F-B912-F847-B06B-0310334EA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942" y="4369143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E98F7CE9-9D06-304E-B568-57BC309E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374" y="4369201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٢٩  )</a:t>
            </a:r>
            <a:endParaRPr lang="hi-IN" sz="2000" b="1" dirty="0"/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C3FAF50E-65DF-EA4E-83BD-AD918E84E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414" y="5012143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=  ٥٨  سم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551CD5F-076B-0942-8F01-30BEEAD6C674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١٢٣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D3877880-F612-3445-8863-57A7ED78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8486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8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1" grpId="1"/>
      <p:bldP spid="23" grpId="0"/>
      <p:bldP spid="23" grpId="1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39" grpId="1"/>
      <p:bldP spid="41" grpId="0"/>
      <p:bldP spid="41" grpId="1"/>
      <p:bldP spid="43" grpId="0"/>
      <p:bldP spid="45" grpId="0"/>
      <p:bldP spid="47" grpId="0"/>
      <p:bldP spid="49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1C3851E8-E5EE-BD40-872F-C11B582A5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065" y="5056170"/>
            <a:ext cx="1857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مساحة المستطيل =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F6E1856-6ABE-2841-86F6-B2FF4B196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587" y="5084746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B37E19B-A4DA-D04E-961F-0589BE33F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07" y="5056170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6D889D95-FF8E-124E-9E6C-1F4B18F9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985" y="5084688"/>
            <a:ext cx="671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٣,٨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B3CEDD72-F67D-884E-AE49-C3C049D64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29" y="5084630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83C02632-0AD9-BF4C-BB3E-4AD28EB25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063" y="5941886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7725460C-8A5B-7F4A-9283-35ADD2ADE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279" y="5941944"/>
            <a:ext cx="170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٣,٨  م٢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CE4CF484-C3A2-CA4A-A700-703F4CF24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959" y="508468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×</a:t>
            </a:r>
            <a:endParaRPr lang="hi-IN" sz="2000" b="1" dirty="0"/>
          </a:p>
        </p:txBody>
      </p:sp>
      <p:grpSp>
        <p:nvGrpSpPr>
          <p:cNvPr id="31" name="مجموعة 17">
            <a:extLst>
              <a:ext uri="{FF2B5EF4-FFF2-40B4-BE49-F238E27FC236}">
                <a16:creationId xmlns:a16="http://schemas.microsoft.com/office/drawing/2014/main" id="{0AB58E36-AA1D-1F45-BDCF-E084D99AFB6A}"/>
              </a:ext>
            </a:extLst>
          </p:cNvPr>
          <p:cNvGrpSpPr/>
          <p:nvPr/>
        </p:nvGrpSpPr>
        <p:grpSpPr>
          <a:xfrm>
            <a:off x="3697223" y="1198518"/>
            <a:ext cx="6215106" cy="857256"/>
            <a:chOff x="2714612" y="857232"/>
            <a:chExt cx="6215106" cy="928694"/>
          </a:xfrm>
        </p:grpSpPr>
        <p:sp>
          <p:nvSpPr>
            <p:cNvPr id="27" name="دبوس زينة 40">
              <a:extLst>
                <a:ext uri="{FF2B5EF4-FFF2-40B4-BE49-F238E27FC236}">
                  <a16:creationId xmlns:a16="http://schemas.microsoft.com/office/drawing/2014/main" id="{1EA70677-E4D9-1942-9354-0082A71CFC6E}"/>
                </a:ext>
              </a:extLst>
            </p:cNvPr>
            <p:cNvSpPr/>
            <p:nvPr/>
          </p:nvSpPr>
          <p:spPr>
            <a:xfrm>
              <a:off x="2714612" y="857232"/>
              <a:ext cx="5000660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مجموعة 16">
              <a:extLst>
                <a:ext uri="{FF2B5EF4-FFF2-40B4-BE49-F238E27FC236}">
                  <a16:creationId xmlns:a16="http://schemas.microsoft.com/office/drawing/2014/main" id="{F122C378-48B8-CC47-B9BF-807D8CC8CEC0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29" name="دبوس زينة 42">
                <a:extLst>
                  <a:ext uri="{FF2B5EF4-FFF2-40B4-BE49-F238E27FC236}">
                    <a16:creationId xmlns:a16="http://schemas.microsoft.com/office/drawing/2014/main" id="{49D229CC-5261-BE44-B5DE-9C54F5ED928F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09503156-2BE8-FA43-82B4-08FBBA434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0D4DE3A1-2270-6A46-9FA1-E4D4CF9B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5905" y="1369968"/>
            <a:ext cx="40243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CD040564-6234-2F4A-8730-86D3A7CB3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82777" y="2484402"/>
            <a:ext cx="6929486" cy="167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 Box 7">
            <a:extLst>
              <a:ext uri="{FF2B5EF4-FFF2-40B4-BE49-F238E27FC236}">
                <a16:creationId xmlns:a16="http://schemas.microsoft.com/office/drawing/2014/main" id="{C7E61827-1EB6-4149-BA20-7B315319F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745" y="5056170"/>
            <a:ext cx="1800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مساحة المستطيل =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8599FC65-902B-B84B-AEC9-DB06CA5FE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267" y="5084746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051538E0-91D3-0446-BFF7-A5C07BCB3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587" y="5056170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FD851BD9-E197-4C45-98F7-3B046D6CB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089" y="5084744"/>
            <a:ext cx="7572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٥,٢٥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5276006F-9689-F944-9E30-97954A56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09" y="5084630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4208F8BE-35E3-374F-9E23-573919AED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743" y="5941886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F5DF008F-595E-F048-8629-F89C9BA4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959" y="5941944"/>
            <a:ext cx="170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٦,٢٥  سم٢</a:t>
            </a:r>
            <a:endParaRPr lang="hi-IN" sz="2000" b="1" dirty="0"/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BE66C1E8-C864-A640-971B-937A43903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639" y="508468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×</a:t>
            </a:r>
            <a:endParaRPr lang="hi-IN" sz="20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663160C-EC07-604D-8B04-89F4753A71D5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ABE25F3-7752-A54E-84FE-0811D324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543" y="567715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39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17" grpId="0"/>
      <p:bldP spid="19" grpId="0"/>
      <p:bldP spid="21" grpId="0"/>
      <p:bldP spid="23" grpId="0"/>
      <p:bldP spid="25" grpId="0"/>
      <p:bldP spid="37" grpId="0"/>
      <p:bldP spid="39" grpId="0"/>
      <p:bldP spid="39" grpId="1"/>
      <p:bldP spid="41" grpId="0"/>
      <p:bldP spid="41" grpId="1"/>
      <p:bldP spid="43" grpId="0"/>
      <p:bldP spid="45" grpId="0"/>
      <p:bldP spid="47" grpId="0"/>
      <p:bldP spid="49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275535D-B5EB-EE4E-BD7A-C3472CCDA3C3}"/>
              </a:ext>
            </a:extLst>
          </p:cNvPr>
          <p:cNvGrpSpPr/>
          <p:nvPr/>
        </p:nvGrpSpPr>
        <p:grpSpPr>
          <a:xfrm>
            <a:off x="3246321" y="1447902"/>
            <a:ext cx="6429420" cy="857256"/>
            <a:chOff x="2500298" y="1000108"/>
            <a:chExt cx="6429420" cy="936000"/>
          </a:xfrm>
        </p:grpSpPr>
        <p:sp>
          <p:nvSpPr>
            <p:cNvPr id="13" name="دبوس زينة 65">
              <a:extLst>
                <a:ext uri="{FF2B5EF4-FFF2-40B4-BE49-F238E27FC236}">
                  <a16:creationId xmlns:a16="http://schemas.microsoft.com/office/drawing/2014/main" id="{AA1CED2F-CE87-794D-9808-B6ED1191D1EC}"/>
                </a:ext>
              </a:extLst>
            </p:cNvPr>
            <p:cNvSpPr/>
            <p:nvPr/>
          </p:nvSpPr>
          <p:spPr>
            <a:xfrm>
              <a:off x="2500298" y="1000108"/>
              <a:ext cx="5200686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20">
              <a:extLst>
                <a:ext uri="{FF2B5EF4-FFF2-40B4-BE49-F238E27FC236}">
                  <a16:creationId xmlns:a16="http://schemas.microsoft.com/office/drawing/2014/main" id="{C14B31C6-FBB7-2545-ABEB-551E58D570A3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6" name="دبوس زينة 67">
                <a:extLst>
                  <a:ext uri="{FF2B5EF4-FFF2-40B4-BE49-F238E27FC236}">
                    <a16:creationId xmlns:a16="http://schemas.microsoft.com/office/drawing/2014/main" id="{F0392F1B-101E-2047-BBD6-2013196C2C0E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0E1243F3-790D-D44B-BB16-1C1644942D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4" name="Line 36">
            <a:extLst>
              <a:ext uri="{FF2B5EF4-FFF2-40B4-BE49-F238E27FC236}">
                <a16:creationId xmlns:a16="http://schemas.microsoft.com/office/drawing/2014/main" id="{A3C30066-EBDF-924D-A190-732EECB39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7477" y="4211698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" name="Line 37">
            <a:extLst>
              <a:ext uri="{FF2B5EF4-FFF2-40B4-BE49-F238E27FC236}">
                <a16:creationId xmlns:a16="http://schemas.microsoft.com/office/drawing/2014/main" id="{1E345E76-D869-514E-AEE3-C8A9B7E914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4507" y="4211698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1A9A7844-FBEA-684A-A6A8-D9356F6C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585" y="4205349"/>
            <a:ext cx="576262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</a:rPr>
              <a:t>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302D12F7-81F5-0041-AF92-A1D2A3AF4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96" y="4205350"/>
            <a:ext cx="684213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</a:rPr>
              <a:t>٩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Line 41">
            <a:extLst>
              <a:ext uri="{FF2B5EF4-FFF2-40B4-BE49-F238E27FC236}">
                <a16:creationId xmlns:a16="http://schemas.microsoft.com/office/drawing/2014/main" id="{18F280D8-04DC-EB4A-B29C-2A5818DF66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43570" y="4273610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3889F14D-1140-6048-954D-DD8A78D8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391" y="4905444"/>
            <a:ext cx="1643074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000" b="1" dirty="0"/>
              <a:t>١٥  =     ل</a:t>
            </a:r>
            <a:endParaRPr lang="en-US" sz="2000" b="1" dirty="0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FC64E9FF-FB7A-7246-8F41-410B97FC6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783" y="5619824"/>
            <a:ext cx="1643074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طول المستطيل =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90FCD927-8F97-3341-B016-6E953887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213" y="5619824"/>
            <a:ext cx="1200158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000" b="1" dirty="0"/>
              <a:t>١٥ سم</a:t>
            </a:r>
            <a:endParaRPr lang="en-US" sz="2000" b="1" dirty="0"/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8537CA7B-81E6-5C4A-9AA6-95BFD09BE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535" y="2948100"/>
            <a:ext cx="161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مساحة المستطيل </a:t>
            </a:r>
            <a:endParaRPr lang="hi-IN" sz="2000" b="1" dirty="0"/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8BD9477D-BF1D-4044-AB64-267221347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169" y="2976676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60B9B2F3-B93F-6A4F-9C7E-44F854245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89" y="2948100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25CEFCC1-D413-B740-97D1-285009300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670" y="2976618"/>
            <a:ext cx="671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١٣٥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E27C6419-6026-3B4E-844E-2E9A081E9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611" y="2976618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٩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E345D183-25D1-B540-93E2-46FAA737B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403" y="3833874"/>
            <a:ext cx="170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١٣٥  =  ٩ ل</a:t>
            </a:r>
            <a:endParaRPr lang="hi-IN" sz="2000" b="1" dirty="0"/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1489C4C4-0BDC-3644-A3BA-310C41E17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541" y="297661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×</a:t>
            </a:r>
            <a:endParaRPr lang="hi-IN" sz="2000" b="1" dirty="0"/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A6D25478-BAC5-EA49-AAC3-DEAA4C34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2073" y="1590778"/>
            <a:ext cx="481966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Text Box 7">
            <a:extLst>
              <a:ext uri="{FF2B5EF4-FFF2-40B4-BE49-F238E27FC236}">
                <a16:creationId xmlns:a16="http://schemas.microsoft.com/office/drawing/2014/main" id="{0CCAF727-8BD1-FC42-B215-BFBEE826F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645" y="2976676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51" name="Line 40">
            <a:extLst>
              <a:ext uri="{FF2B5EF4-FFF2-40B4-BE49-F238E27FC236}">
                <a16:creationId xmlns:a16="http://schemas.microsoft.com/office/drawing/2014/main" id="{CE30CADD-63AB-7C4D-8C61-D370B8C413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2482" y="3905368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E0AD4B9-148D-D34C-A229-04E47157CB20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C212CA8-FDC3-A641-874A-20A4E27D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628" y="601189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7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/>
      <p:bldP spid="23" grpId="0"/>
      <p:bldP spid="25" grpId="0" animBg="1"/>
      <p:bldP spid="27" grpId="0"/>
      <p:bldP spid="29" grpId="0"/>
      <p:bldP spid="31" grpId="0"/>
      <p:bldP spid="33" grpId="0"/>
      <p:bldP spid="33" grpId="1"/>
      <p:bldP spid="35" grpId="0"/>
      <p:bldP spid="37" grpId="0"/>
      <p:bldP spid="37" grpId="1"/>
      <p:bldP spid="39" grpId="0"/>
      <p:bldP spid="41" grpId="0"/>
      <p:bldP spid="43" grpId="0"/>
      <p:bldP spid="45" grpId="0"/>
      <p:bldP spid="49" grpId="0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36">
            <a:extLst>
              <a:ext uri="{FF2B5EF4-FFF2-40B4-BE49-F238E27FC236}">
                <a16:creationId xmlns:a16="http://schemas.microsoft.com/office/drawing/2014/main" id="{42BE5355-83AB-1D44-A095-7EB82163F7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8378" y="4023588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" name="Line 37">
            <a:extLst>
              <a:ext uri="{FF2B5EF4-FFF2-40B4-BE49-F238E27FC236}">
                <a16:creationId xmlns:a16="http://schemas.microsoft.com/office/drawing/2014/main" id="{74DC10FE-C70A-D448-B1B7-1B8FB700D7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5408" y="4023588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6A12364A-C61D-5043-8C99-5AD2085FB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2486" y="4017239"/>
            <a:ext cx="576262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</a:rPr>
              <a:t>٦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 Box 87">
            <a:extLst>
              <a:ext uri="{FF2B5EF4-FFF2-40B4-BE49-F238E27FC236}">
                <a16:creationId xmlns:a16="http://schemas.microsoft.com/office/drawing/2014/main" id="{2BF38469-0DD7-5A46-867B-215A4ED19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3497" y="4017240"/>
            <a:ext cx="684213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</a:rPr>
              <a:t>٦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Line 41">
            <a:extLst>
              <a:ext uri="{FF2B5EF4-FFF2-40B4-BE49-F238E27FC236}">
                <a16:creationId xmlns:a16="http://schemas.microsoft.com/office/drawing/2014/main" id="{888AF665-D38B-7F42-8C43-EE0DC5F63D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4471" y="4085500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DC5165DD-B602-404A-8543-1556F46F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304" y="4717334"/>
            <a:ext cx="1643074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000" b="1" dirty="0"/>
              <a:t>٥    =     ع</a:t>
            </a:r>
            <a:endParaRPr lang="en-US" sz="2000" b="1" dirty="0"/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0F654370-4D96-8D4F-A6EF-AACC34CE1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134" y="5503152"/>
            <a:ext cx="1785950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عرض المستطيل =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C39DC4DB-8E99-2542-97F6-40DE24024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564" y="5503152"/>
            <a:ext cx="1200158" cy="40011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000" b="1"/>
              <a:t>٥  </a:t>
            </a:r>
            <a:r>
              <a:rPr lang="ar-SA" sz="2000" b="1" dirty="0"/>
              <a:t>م</a:t>
            </a:r>
            <a:endParaRPr lang="en-US" sz="2000" b="1" dirty="0"/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A73FD153-0F15-2B41-AED1-A2DE56610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586" y="2759990"/>
            <a:ext cx="161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مساحة المستطيل </a:t>
            </a:r>
            <a:endParaRPr lang="hi-IN" sz="2000" b="1" dirty="0"/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C4F041B2-200A-8545-B276-BBDE055D3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220" y="2788566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24DED31B-61D3-FF41-9676-82506F817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540" y="2759990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3CFDF4C6-C539-3544-AFAF-E86819F99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024" y="2788508"/>
            <a:ext cx="671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٣٠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E3BCA41E-421C-A64F-9E16-8B979381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206" y="280279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٦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8A24F419-DD3B-984B-A6E2-1232DB746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304" y="3645764"/>
            <a:ext cx="1700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٣٠   =   ٦ ع</a:t>
            </a:r>
            <a:endParaRPr lang="hi-IN" sz="2000" b="1" dirty="0"/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5947F447-45AF-7E48-B708-57D7F42E3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592" y="278850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×</a:t>
            </a:r>
            <a:endParaRPr lang="hi-IN" sz="2000" b="1" dirty="0"/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6790FD20-33EB-D548-BDEC-8DE36292B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696" y="2788566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44" name="Line 40">
            <a:extLst>
              <a:ext uri="{FF2B5EF4-FFF2-40B4-BE49-F238E27FC236}">
                <a16:creationId xmlns:a16="http://schemas.microsoft.com/office/drawing/2014/main" id="{E09396B5-D29E-894B-82CB-CC51354522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03383" y="3717258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grpSp>
        <p:nvGrpSpPr>
          <p:cNvPr id="50" name="مجموعة 17">
            <a:extLst>
              <a:ext uri="{FF2B5EF4-FFF2-40B4-BE49-F238E27FC236}">
                <a16:creationId xmlns:a16="http://schemas.microsoft.com/office/drawing/2014/main" id="{7F7739F5-8774-6045-B291-52D2CD4EF189}"/>
              </a:ext>
            </a:extLst>
          </p:cNvPr>
          <p:cNvGrpSpPr/>
          <p:nvPr/>
        </p:nvGrpSpPr>
        <p:grpSpPr>
          <a:xfrm>
            <a:off x="3988686" y="1259792"/>
            <a:ext cx="6215106" cy="857256"/>
            <a:chOff x="2714612" y="857232"/>
            <a:chExt cx="6215106" cy="928694"/>
          </a:xfrm>
        </p:grpSpPr>
        <p:sp>
          <p:nvSpPr>
            <p:cNvPr id="46" name="دبوس زينة 26">
              <a:extLst>
                <a:ext uri="{FF2B5EF4-FFF2-40B4-BE49-F238E27FC236}">
                  <a16:creationId xmlns:a16="http://schemas.microsoft.com/office/drawing/2014/main" id="{9D6E4B46-E4F5-444E-B5DE-4CAB5BFDAC05}"/>
                </a:ext>
              </a:extLst>
            </p:cNvPr>
            <p:cNvSpPr/>
            <p:nvPr/>
          </p:nvSpPr>
          <p:spPr>
            <a:xfrm>
              <a:off x="2714612" y="857232"/>
              <a:ext cx="5000660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7" name="مجموعة 16">
              <a:extLst>
                <a:ext uri="{FF2B5EF4-FFF2-40B4-BE49-F238E27FC236}">
                  <a16:creationId xmlns:a16="http://schemas.microsoft.com/office/drawing/2014/main" id="{1AE3C30A-6EC2-5B45-8F78-F8086582CCBE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48" name="دبوس زينة 28">
                <a:extLst>
                  <a:ext uri="{FF2B5EF4-FFF2-40B4-BE49-F238E27FC236}">
                    <a16:creationId xmlns:a16="http://schemas.microsoft.com/office/drawing/2014/main" id="{25A90B7F-3343-2645-BEAA-A4982D8568E0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49" name="Picture 2">
                <a:extLst>
                  <a:ext uri="{FF2B5EF4-FFF2-40B4-BE49-F238E27FC236}">
                    <a16:creationId xmlns:a16="http://schemas.microsoft.com/office/drawing/2014/main" id="{76148A14-19BF-A142-B9F2-FC28489FFD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48934929-4F49-1745-8DCD-A917D149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1628" y="1474106"/>
            <a:ext cx="421958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EC11F78-C969-7147-89C9-FA0AAD5F686A}"/>
              </a:ext>
            </a:extLst>
          </p:cNvPr>
          <p:cNvSpPr txBox="1"/>
          <p:nvPr/>
        </p:nvSpPr>
        <p:spPr>
          <a:xfrm>
            <a:off x="10074405" y="1989538"/>
            <a:ext cx="1394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١٢٤ / 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A79B16C-86A9-AA41-BE52-6D48A34F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52" y="607675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8" grpId="0"/>
      <p:bldP spid="20" grpId="0" animBg="1"/>
      <p:bldP spid="22" grpId="0"/>
      <p:bldP spid="24" grpId="0"/>
      <p:bldP spid="26" grpId="0"/>
      <p:bldP spid="28" grpId="0"/>
      <p:bldP spid="28" grpId="1"/>
      <p:bldP spid="30" grpId="0"/>
      <p:bldP spid="30" grpId="1"/>
      <p:bldP spid="32" grpId="0"/>
      <p:bldP spid="34" grpId="0"/>
      <p:bldP spid="36" grpId="0"/>
      <p:bldP spid="38" grpId="0"/>
      <p:bldP spid="40" grpId="0"/>
      <p:bldP spid="42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9E94D38-25B1-0144-B148-35296C4BBEAB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273E32C-F756-D040-BFF6-BBFD5796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4741" y="588714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0D35C28-90C5-9F40-9F34-1D6F2FB70218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F9D3D61-68AE-C446-8C46-B717BCD9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4401" y="582049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363</a:t>
            </a:fld>
            <a:endParaRPr lang="ar-EG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75F57A2-6EB3-C841-A5A0-3BA1E0ECDC9C}"/>
              </a:ext>
            </a:extLst>
          </p:cNvPr>
          <p:cNvSpPr/>
          <p:nvPr/>
        </p:nvSpPr>
        <p:spPr>
          <a:xfrm>
            <a:off x="4249020" y="2493962"/>
            <a:ext cx="4586364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٣-٦</a:t>
            </a:r>
          </a:p>
          <a:p>
            <a:pPr algn="ctr">
              <a:defRPr/>
            </a:pPr>
            <a:r>
              <a:rPr lang="ar-SA" sz="6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المحيط والمساحة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13652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975CA59-DF83-6746-93DB-D71A7EF4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28522" y="1056811"/>
            <a:ext cx="790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A140C66-A7ED-4142-BC5C-4A4411058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9091" y="1559855"/>
            <a:ext cx="3604603" cy="71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9DE6738-D91D-2E48-9C7E-5516ABDAE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1875" y="1202665"/>
            <a:ext cx="2452973" cy="254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7DAAB6EE-C8DA-1F41-9E99-56C88D53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26617" y="2702862"/>
            <a:ext cx="3305179" cy="77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3ED20DB5-2130-624E-A531-8A8CA7B6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30601" y="4917441"/>
            <a:ext cx="328214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093A21DB-6B9C-6E46-A365-FDBC7BAF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311" y="3664836"/>
            <a:ext cx="20684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المسافة لمرة واحدة </a:t>
            </a: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B40D4151-85D8-7640-8C91-CA595E34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259" y="3674361"/>
            <a:ext cx="496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٣٣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0E9DE17-708C-AD42-A3CB-28F0950B5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879" y="3674303"/>
            <a:ext cx="7572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+  ٢٨</a:t>
            </a:r>
            <a:endParaRPr lang="hi-IN" sz="2000" b="1" dirty="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0B6DD3EA-92DD-A940-B0BF-6B00E0A22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923" y="3674363"/>
            <a:ext cx="857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+  ٣٣</a:t>
            </a:r>
            <a:endParaRPr lang="hi-IN" sz="2000" b="1" dirty="0"/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10755F6-3F69-8440-BE6D-4D35EF716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981" y="3674305"/>
            <a:ext cx="7858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+  ٢٨</a:t>
            </a:r>
            <a:endParaRPr lang="hi-IN" sz="2000" b="1" dirty="0"/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AA3C92E2-98B9-534E-9DF0-A75AA87A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791" y="3660017"/>
            <a:ext cx="496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3AA25D77-0B1A-744A-831F-552D37C7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135" y="3674305"/>
            <a:ext cx="7826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١٢٢ م</a:t>
            </a:r>
            <a:endParaRPr lang="hi-IN" sz="2000" b="1" dirty="0"/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5424BC9F-9C47-994A-97B3-B8F6030A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873" y="4136270"/>
            <a:ext cx="2139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المسافة لخمس مرات </a:t>
            </a: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663C06EE-10C3-954E-9E33-BDD3FBD00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989" y="4145795"/>
            <a:ext cx="1354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٥ × ١٢٢ =</a:t>
            </a:r>
            <a:endParaRPr lang="hi-IN" sz="2000" b="1" dirty="0"/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224F4E18-B574-2F47-9EE6-EA1E7292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812" y="4160141"/>
            <a:ext cx="9254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٦١٠ م</a:t>
            </a:r>
            <a:endParaRPr lang="hi-IN" sz="2000" b="1" dirty="0"/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8DA50D40-0543-5540-96F0-8729CA5DC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618" y="5150749"/>
            <a:ext cx="49974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اضرب ٣٣ في ٢   ,  ٢٨ في ٢  ثم اجمع ناتجي الضرب .</a:t>
            </a:r>
            <a:endParaRPr lang="hi-IN" sz="2000" b="1" dirty="0"/>
          </a:p>
        </p:txBody>
      </p:sp>
      <p:cxnSp>
        <p:nvCxnSpPr>
          <p:cNvPr id="43" name="رابط مستقيم 46">
            <a:extLst>
              <a:ext uri="{FF2B5EF4-FFF2-40B4-BE49-F238E27FC236}">
                <a16:creationId xmlns:a16="http://schemas.microsoft.com/office/drawing/2014/main" id="{4B54DDD2-6B3C-1E4D-9CB7-518B5551867C}"/>
              </a:ext>
            </a:extLst>
          </p:cNvPr>
          <p:cNvCxnSpPr/>
          <p:nvPr/>
        </p:nvCxnSpPr>
        <p:spPr>
          <a:xfrm rot="10800000">
            <a:off x="1618545" y="3417243"/>
            <a:ext cx="2088000" cy="1588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47">
            <a:extLst>
              <a:ext uri="{FF2B5EF4-FFF2-40B4-BE49-F238E27FC236}">
                <a16:creationId xmlns:a16="http://schemas.microsoft.com/office/drawing/2014/main" id="{0836218B-DDF9-5E4F-A8C9-8F15A7F9FB5E}"/>
              </a:ext>
            </a:extLst>
          </p:cNvPr>
          <p:cNvCxnSpPr/>
          <p:nvPr/>
        </p:nvCxnSpPr>
        <p:spPr>
          <a:xfrm rot="10800000">
            <a:off x="1623959" y="1202665"/>
            <a:ext cx="2088000" cy="1588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48">
            <a:extLst>
              <a:ext uri="{FF2B5EF4-FFF2-40B4-BE49-F238E27FC236}">
                <a16:creationId xmlns:a16="http://schemas.microsoft.com/office/drawing/2014/main" id="{82F807FD-12A0-4D47-AB4E-EA83BA98AEB4}"/>
              </a:ext>
            </a:extLst>
          </p:cNvPr>
          <p:cNvCxnSpPr/>
          <p:nvPr/>
        </p:nvCxnSpPr>
        <p:spPr>
          <a:xfrm rot="5400000" flipH="1" flipV="1">
            <a:off x="2611041" y="2317871"/>
            <a:ext cx="2232000" cy="1588"/>
          </a:xfrm>
          <a:prstGeom prst="line">
            <a:avLst/>
          </a:prstGeom>
          <a:ln w="889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ستقيم 50">
            <a:extLst>
              <a:ext uri="{FF2B5EF4-FFF2-40B4-BE49-F238E27FC236}">
                <a16:creationId xmlns:a16="http://schemas.microsoft.com/office/drawing/2014/main" id="{83DD0888-89ED-6543-93C4-B4A73997C59D}"/>
              </a:ext>
            </a:extLst>
          </p:cNvPr>
          <p:cNvCxnSpPr/>
          <p:nvPr/>
        </p:nvCxnSpPr>
        <p:spPr>
          <a:xfrm rot="5400000" flipH="1" flipV="1">
            <a:off x="482189" y="2317871"/>
            <a:ext cx="2232000" cy="1588"/>
          </a:xfrm>
          <a:prstGeom prst="line">
            <a:avLst/>
          </a:prstGeom>
          <a:ln w="889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8E823F8-CC6D-7A4E-A6C0-F46386BFC964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١٢٢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329EE42C-7EBE-9942-900D-5AF77DB4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047" y="5813654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09144-326F-1E40-ADEE-19BC0A4E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7811" y="1776577"/>
            <a:ext cx="3044389" cy="52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95D80-F739-DF44-943D-8DB33D63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6546" y="2919585"/>
            <a:ext cx="339566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26">
            <a:extLst>
              <a:ext uri="{FF2B5EF4-FFF2-40B4-BE49-F238E27FC236}">
                <a16:creationId xmlns:a16="http://schemas.microsoft.com/office/drawing/2014/main" id="{928165E6-C375-B949-B68C-E6F7942281AC}"/>
              </a:ext>
            </a:extLst>
          </p:cNvPr>
          <p:cNvSpPr/>
          <p:nvPr/>
        </p:nvSpPr>
        <p:spPr>
          <a:xfrm>
            <a:off x="2610266" y="2133767"/>
            <a:ext cx="2343160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A69F1248-0660-9544-96F2-FCD9CDFB2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960" y="3162417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85317F07-B575-B34A-807B-407B7198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960" y="1705139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4063B992-E81C-D149-9F3F-D887AACC6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720" y="2405231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DF799272-E6DE-A445-AD1E-1E85BEB6D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924" y="2405231"/>
            <a:ext cx="4286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cxnSp>
        <p:nvCxnSpPr>
          <p:cNvPr id="25" name="رابط مستقيم 32">
            <a:extLst>
              <a:ext uri="{FF2B5EF4-FFF2-40B4-BE49-F238E27FC236}">
                <a16:creationId xmlns:a16="http://schemas.microsoft.com/office/drawing/2014/main" id="{C86FEC22-63E0-194B-9FC1-8DE1C52A36E4}"/>
              </a:ext>
            </a:extLst>
          </p:cNvPr>
          <p:cNvCxnSpPr/>
          <p:nvPr/>
        </p:nvCxnSpPr>
        <p:spPr>
          <a:xfrm rot="10800000">
            <a:off x="2581129" y="3062461"/>
            <a:ext cx="2412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33">
            <a:extLst>
              <a:ext uri="{FF2B5EF4-FFF2-40B4-BE49-F238E27FC236}">
                <a16:creationId xmlns:a16="http://schemas.microsoft.com/office/drawing/2014/main" id="{FFE7296C-E961-CF4F-939C-139CED3C7CAF}"/>
              </a:ext>
            </a:extLst>
          </p:cNvPr>
          <p:cNvCxnSpPr/>
          <p:nvPr/>
        </p:nvCxnSpPr>
        <p:spPr>
          <a:xfrm rot="5400000" flipH="1" flipV="1">
            <a:off x="4504226" y="2582973"/>
            <a:ext cx="900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34">
            <a:extLst>
              <a:ext uri="{FF2B5EF4-FFF2-40B4-BE49-F238E27FC236}">
                <a16:creationId xmlns:a16="http://schemas.microsoft.com/office/drawing/2014/main" id="{2FE656DF-EEFE-AE44-90C6-2A9877372F05}"/>
              </a:ext>
            </a:extLst>
          </p:cNvPr>
          <p:cNvCxnSpPr/>
          <p:nvPr/>
        </p:nvCxnSpPr>
        <p:spPr>
          <a:xfrm rot="5400000" flipH="1" flipV="1">
            <a:off x="2175348" y="2582973"/>
            <a:ext cx="900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5">
            <a:extLst>
              <a:ext uri="{FF2B5EF4-FFF2-40B4-BE49-F238E27FC236}">
                <a16:creationId xmlns:a16="http://schemas.microsoft.com/office/drawing/2014/main" id="{DDBBFB47-2D8D-5546-A396-EA09308C4F8F}"/>
              </a:ext>
            </a:extLst>
          </p:cNvPr>
          <p:cNvCxnSpPr/>
          <p:nvPr/>
        </p:nvCxnSpPr>
        <p:spPr>
          <a:xfrm rot="10800000">
            <a:off x="2581690" y="2148055"/>
            <a:ext cx="2412000" cy="158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7">
            <a:extLst>
              <a:ext uri="{FF2B5EF4-FFF2-40B4-BE49-F238E27FC236}">
                <a16:creationId xmlns:a16="http://schemas.microsoft.com/office/drawing/2014/main" id="{35C517F0-43AD-8145-9806-C2F163E5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8182" y="3919717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محيط المستطيل </a:t>
            </a: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5" name="خماسي 38">
            <a:extLst>
              <a:ext uri="{FF2B5EF4-FFF2-40B4-BE49-F238E27FC236}">
                <a16:creationId xmlns:a16="http://schemas.microsoft.com/office/drawing/2014/main" id="{83D20B1D-BC3A-9249-A0C8-98AA3E30255C}"/>
              </a:ext>
            </a:extLst>
          </p:cNvPr>
          <p:cNvSpPr/>
          <p:nvPr/>
        </p:nvSpPr>
        <p:spPr>
          <a:xfrm rot="5400000">
            <a:off x="7818095" y="3812560"/>
            <a:ext cx="642942" cy="857256"/>
          </a:xfrm>
          <a:prstGeom prst="homePlate">
            <a:avLst/>
          </a:prstGeom>
          <a:solidFill>
            <a:srgbClr val="FFFF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خماسي 39">
            <a:extLst>
              <a:ext uri="{FF2B5EF4-FFF2-40B4-BE49-F238E27FC236}">
                <a16:creationId xmlns:a16="http://schemas.microsoft.com/office/drawing/2014/main" id="{73BFAA8E-297B-5347-A77C-22575E071DBB}"/>
              </a:ext>
            </a:extLst>
          </p:cNvPr>
          <p:cNvSpPr/>
          <p:nvPr/>
        </p:nvSpPr>
        <p:spPr>
          <a:xfrm rot="5400000">
            <a:off x="6703665" y="3812560"/>
            <a:ext cx="642942" cy="857256"/>
          </a:xfrm>
          <a:prstGeom prst="homePlate">
            <a:avLst/>
          </a:prstGeom>
          <a:solidFill>
            <a:srgbClr val="FFFF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EBCAC426-3C78-5149-97DD-9FA5DB0C1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480" y="3919717"/>
            <a:ext cx="2171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  +  ل  +  ع  +  ع</a:t>
            </a:r>
            <a:endParaRPr lang="hi-IN" sz="2000" b="1" dirty="0"/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D1D7FAB8-9362-5849-BB0E-7D60508F8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816" y="4948367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 ل</a:t>
            </a:r>
            <a:endParaRPr lang="hi-IN" sz="2000" b="1" dirty="0"/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40AB7740-A1B5-574F-8168-981824A2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382" y="4948367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٢ ع</a:t>
            </a:r>
            <a:endParaRPr lang="hi-IN" sz="2000" b="1" dirty="0"/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B9F96D55-2C7E-314C-BC59-AEF3F36F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600" y="4948367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+</a:t>
            </a:r>
            <a:endParaRPr lang="hi-IN" sz="2000" b="1" dirty="0"/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5AE58347-0071-674E-A3FB-8182FC49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894" y="4948367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B61EBF8D-E831-8444-8CD4-5D6984FB1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894" y="5805565"/>
            <a:ext cx="571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5C06BE8F-44A3-584A-9C1F-30A065C84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670" y="5805623"/>
            <a:ext cx="1714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٢ (  ل  +  ع  )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1F30B4E-DD20-3949-BA59-3D52F553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907" y="598814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3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9" grpId="0"/>
      <p:bldP spid="21" grpId="0"/>
      <p:bldP spid="23" grpId="0"/>
      <p:bldP spid="33" grpId="0"/>
      <p:bldP spid="35" grpId="0" animBg="1"/>
      <p:bldP spid="37" grpId="0" animBg="1"/>
      <p:bldP spid="39" grpId="0"/>
      <p:bldP spid="41" grpId="0"/>
      <p:bldP spid="43" grpId="0"/>
      <p:bldP spid="45" grpId="0"/>
      <p:bldP spid="47" grpId="0"/>
      <p:bldP spid="49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A11274-1760-ED48-B138-D03C27E7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3936" y="1747452"/>
            <a:ext cx="333375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9D79FB-C856-DF4E-9120-8C4762DE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4002" y="2961898"/>
            <a:ext cx="273844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11BAF-BAB2-0549-A470-11DA631E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2586" y="2747584"/>
            <a:ext cx="2887812" cy="11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FEE1D897-F093-A441-B9F3-FC8EEF6B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258" y="4247782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محيط المستطيل =</a:t>
            </a:r>
            <a:endParaRPr lang="hi-IN" sz="2000" b="1" dirty="0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BD53F92B-6D84-EA41-8C97-A8F6F3533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870" y="4276358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    +        )</a:t>
            </a:r>
            <a:endParaRPr lang="hi-IN" sz="2000" b="1" dirty="0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87A8F2A-9356-FA47-8DB5-4862C5526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180" y="427635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F595B48A-9623-C14B-A47C-D370FDF9D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374" y="4247782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10076B3E-542F-5841-BD03-B3323EA2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302" y="429064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89C1D890-D840-CB4E-9449-9A0DB22DA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789" y="4290646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٤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6D88BF07-5A0A-5F47-96C9-78A76BFA6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982" y="4990622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3A4BDA63-B373-CE42-B94E-01ED30389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14" y="4990680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١٩  )</a:t>
            </a:r>
            <a:endParaRPr lang="hi-IN" sz="2000" b="1" dirty="0"/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33B4D406-A1A3-DB4F-953A-B77004266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454" y="5633622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  ٣٨ سم</a:t>
            </a:r>
            <a:endParaRPr lang="hi-IN" sz="2000" b="1" dirty="0"/>
          </a:p>
        </p:txBody>
      </p:sp>
      <p:sp>
        <p:nvSpPr>
          <p:cNvPr id="35" name="دبوس زينة 36">
            <a:extLst>
              <a:ext uri="{FF2B5EF4-FFF2-40B4-BE49-F238E27FC236}">
                <a16:creationId xmlns:a16="http://schemas.microsoft.com/office/drawing/2014/main" id="{9B40226F-546F-D441-8BF3-6A4089EF14AB}"/>
              </a:ext>
            </a:extLst>
          </p:cNvPr>
          <p:cNvSpPr/>
          <p:nvPr/>
        </p:nvSpPr>
        <p:spPr>
          <a:xfrm>
            <a:off x="6436812" y="2847596"/>
            <a:ext cx="3171846" cy="785818"/>
          </a:xfrm>
          <a:prstGeom prst="plaque">
            <a:avLst/>
          </a:prstGeom>
          <a:noFill/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320861B-C830-C64B-BA5E-7095B7C7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15" y="591794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8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1" grpId="1"/>
      <p:bldP spid="23" grpId="0"/>
      <p:bldP spid="23" grpId="1"/>
      <p:bldP spid="25" grpId="0"/>
      <p:bldP spid="27" grpId="0"/>
      <p:bldP spid="29" grpId="0"/>
      <p:bldP spid="31" grpId="0"/>
      <p:bldP spid="33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A043BCBE-7D93-FD43-B0D6-AE5D3E740A1E}"/>
              </a:ext>
            </a:extLst>
          </p:cNvPr>
          <p:cNvGrpSpPr/>
          <p:nvPr/>
        </p:nvGrpSpPr>
        <p:grpSpPr>
          <a:xfrm>
            <a:off x="2129801" y="1918846"/>
            <a:ext cx="7858180" cy="785818"/>
            <a:chOff x="1071538" y="1000108"/>
            <a:chExt cx="7858180" cy="936000"/>
          </a:xfrm>
        </p:grpSpPr>
        <p:sp>
          <p:nvSpPr>
            <p:cNvPr id="11" name="دبوس زينة 21">
              <a:extLst>
                <a:ext uri="{FF2B5EF4-FFF2-40B4-BE49-F238E27FC236}">
                  <a16:creationId xmlns:a16="http://schemas.microsoft.com/office/drawing/2014/main" id="{374FADA4-44F9-EC46-B39D-C40B156B345E}"/>
                </a:ext>
              </a:extLst>
            </p:cNvPr>
            <p:cNvSpPr/>
            <p:nvPr/>
          </p:nvSpPr>
          <p:spPr>
            <a:xfrm>
              <a:off x="1071538" y="1000108"/>
              <a:ext cx="6629446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A85CB5F3-D036-2641-B2CF-9E5422895673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23">
                <a:extLst>
                  <a:ext uri="{FF2B5EF4-FFF2-40B4-BE49-F238E27FC236}">
                    <a16:creationId xmlns:a16="http://schemas.microsoft.com/office/drawing/2014/main" id="{CEA51E38-4278-114C-B695-518F86C3786D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8B11198F-0651-C443-A391-8841B7680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3CFBC6-8150-4A43-A411-DA1B5DB6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8495" y="2061720"/>
            <a:ext cx="5634047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29DDDD38-9BD0-124F-88C1-5FD65B9A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721" y="3490482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محيط المستطيل =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97142794-12DD-BA4E-ABFC-E495E579C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379" y="3519058"/>
            <a:ext cx="2743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         +              )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BBD100F1-A4C3-C749-AE1E-77A4C9865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767" y="3519058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88A142F6-C17A-D442-961E-EEA61A65B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909" y="3490482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BB3B9F8A-6B02-5142-AA28-2223A971A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153" y="3533346"/>
            <a:ext cx="7858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١٤،٥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0CF1A69-826A-8542-AEB8-534DF11A4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293" y="3533288"/>
            <a:ext cx="8143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١٢،٥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422FCA84-0EAB-A74D-AF08-7EE55A7C7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445" y="4376198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7D3E59D0-9522-E84B-AEEC-A270E1BFE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77" y="4376256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٢٧  )</a:t>
            </a:r>
            <a:endParaRPr lang="hi-IN" sz="2000" b="1" dirty="0"/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050F3746-9921-6744-B3A4-6564E2678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917" y="5233512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  ٥٤ سم</a:t>
            </a:r>
            <a:endParaRPr lang="hi-IN" sz="20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C57D642-6B4E-5C4F-83C8-E7A26879179A}"/>
              </a:ext>
            </a:extLst>
          </p:cNvPr>
          <p:cNvSpPr txBox="1"/>
          <p:nvPr/>
        </p:nvSpPr>
        <p:spPr>
          <a:xfrm>
            <a:off x="10116567" y="1989538"/>
            <a:ext cx="135217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>
                <a:solidFill>
                  <a:srgbClr val="C00000"/>
                </a:solidFill>
              </a:rPr>
              <a:t>أ</a:t>
            </a:r>
            <a:r>
              <a:rPr lang="ar-SA" dirty="0">
                <a:solidFill>
                  <a:srgbClr val="C00000"/>
                </a:solidFill>
              </a:rPr>
              <a:t>/ صـ ١٢٢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B9EAD6C0-D1DD-A24E-A050-C6243EC0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457" y="60000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5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3" grpId="0"/>
      <p:bldP spid="23" grpId="1"/>
      <p:bldP spid="25" grpId="0"/>
      <p:bldP spid="25" grpId="1"/>
      <p:bldP spid="27" grpId="0"/>
      <p:bldP spid="29" grpId="0"/>
      <p:bldP spid="31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D4DC37FD-B883-B54F-801E-C8C5911C4A97}"/>
              </a:ext>
            </a:extLst>
          </p:cNvPr>
          <p:cNvGrpSpPr/>
          <p:nvPr/>
        </p:nvGrpSpPr>
        <p:grpSpPr>
          <a:xfrm>
            <a:off x="4847372" y="1519197"/>
            <a:ext cx="5286412" cy="857256"/>
            <a:chOff x="3643306" y="857232"/>
            <a:chExt cx="5286412" cy="928694"/>
          </a:xfrm>
        </p:grpSpPr>
        <p:sp>
          <p:nvSpPr>
            <p:cNvPr id="11" name="دبوس زينة 20">
              <a:extLst>
                <a:ext uri="{FF2B5EF4-FFF2-40B4-BE49-F238E27FC236}">
                  <a16:creationId xmlns:a16="http://schemas.microsoft.com/office/drawing/2014/main" id="{85554FC7-DFB7-E54B-BE4F-4AE70BEB830F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16">
              <a:extLst>
                <a:ext uri="{FF2B5EF4-FFF2-40B4-BE49-F238E27FC236}">
                  <a16:creationId xmlns:a16="http://schemas.microsoft.com/office/drawing/2014/main" id="{9AA1B834-6BE5-0D49-A81F-C07107FDF585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4" name="دبوس زينة 25">
                <a:extLst>
                  <a:ext uri="{FF2B5EF4-FFF2-40B4-BE49-F238E27FC236}">
                    <a16:creationId xmlns:a16="http://schemas.microsoft.com/office/drawing/2014/main" id="{4D2AB99F-99BF-7C41-8772-BF0EABA74837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77E92105-0B41-E645-8A80-E3E72B22FA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2E62BE-DAEE-CE4F-9CAA-B6953977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7438" y="1690647"/>
            <a:ext cx="339090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17AA341-1BDF-C248-831F-F018D288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7109" y="2733643"/>
            <a:ext cx="6357981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8BC2D083-DC4D-AD4E-B195-3EEC49B3B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958" y="4519593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محيط المستطيل </a:t>
            </a: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C3D13616-539D-D84C-93F5-B7EDEBEB2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570" y="4548169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    +        )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9982118E-1CC9-A244-BB16-32EC91A57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880" y="4548169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8D88B500-0261-8B4A-84D5-34D62167A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074" y="4519593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98802613-2203-2F4A-8FEA-33513D98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002" y="4562457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77A3B062-41F3-454B-BF13-635F8E157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196" y="4562399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٤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FD4E17A-D5EB-CF4D-9F28-99414C3ED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682" y="5262433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D144A544-EEB2-2141-90EB-3681B63CC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114" y="5262491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٩  )</a:t>
            </a:r>
            <a:endParaRPr lang="hi-IN" sz="2000" b="1" dirty="0"/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2A311A7C-B476-5B4F-82F5-2A339870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154" y="5905433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  ١٨ سم</a:t>
            </a:r>
            <a:endParaRPr lang="hi-IN" sz="2000" b="1" dirty="0"/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6DF5C212-0F80-4541-9344-2B45C305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802" y="4519593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محيط المستطيل </a:t>
            </a: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433E72DD-708B-6C41-8118-68EFC88C2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14" y="4548169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     +         )</a:t>
            </a:r>
            <a:endParaRPr lang="hi-IN" sz="2000" b="1" dirty="0"/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7D6467E5-696D-8345-8DCF-31E5F9DE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286" y="4548169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ل</a:t>
            </a:r>
            <a:endParaRPr lang="hi-IN" sz="2000" b="1" dirty="0"/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A8A27ECD-BB91-FD48-B119-6B6270431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480" y="4519593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2814EC40-762B-8F48-83F6-EC8A7950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984" y="4576687"/>
            <a:ext cx="542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٤,٥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AA4DBE05-993D-644D-BE1D-B1F9EDE2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878" y="4576629"/>
            <a:ext cx="642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١,٩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7D2B2E5B-30A0-974F-9CFB-567546FB4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526" y="5262433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68C31B1C-14A7-CB4E-9D24-B9B53560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56" y="5262491"/>
            <a:ext cx="13716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٦,٤  )</a:t>
            </a:r>
            <a:endParaRPr lang="hi-IN" sz="2000" b="1" dirty="0"/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F8BCCE10-4359-6E4D-9870-C8C84227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4232" y="5905433"/>
            <a:ext cx="15287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  ١٢,٨ سم</a:t>
            </a:r>
            <a:endParaRPr lang="hi-IN" sz="2000" b="1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9F0026A-E8D5-824A-9561-37960A100885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١٢٤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4AEFF41-F7AA-1A44-8CAF-9FE4E258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134" y="592187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5" grpId="1"/>
      <p:bldP spid="27" grpId="0"/>
      <p:bldP spid="27" grpId="1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3" grpId="1"/>
      <p:bldP spid="45" grpId="0"/>
      <p:bldP spid="45" grpId="1"/>
      <p:bldP spid="47" grpId="0"/>
      <p:bldP spid="49" grpId="0"/>
      <p:bldP spid="51" grpId="0"/>
      <p:bldP spid="53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87D5422-C27B-014B-8F63-024498F0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087" y="2452960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محيط المستطيل </a:t>
            </a:r>
            <a:endParaRPr lang="hi-IN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9D826414-9D85-794C-AC3B-AEBE3595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085" y="2467248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ل   +        )</a:t>
            </a:r>
            <a:endParaRPr lang="hi-IN" sz="2000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21FB37F3-F4A5-6E49-B3F8-BE2EF909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589" y="2438672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CDE0D978-BDBA-8C42-90B9-285ADC73A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525" y="2467190"/>
            <a:ext cx="642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٤٠٠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E745E645-F5F5-0A4A-B9B8-DF335CC7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711" y="2467190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٩٠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080AB1EA-3E2D-A047-BD69-63650E114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577" y="3181570"/>
            <a:ext cx="24146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٤٠٠  =  ٢ ل  +  ١٨٠</a:t>
            </a:r>
            <a:endParaRPr lang="hi-IN" sz="2000" b="1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D4A980C-8AAE-344F-85D3-49123E04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2821" y="1009912"/>
            <a:ext cx="540068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مجموعة 2">
            <a:extLst>
              <a:ext uri="{FF2B5EF4-FFF2-40B4-BE49-F238E27FC236}">
                <a16:creationId xmlns:a16="http://schemas.microsoft.com/office/drawing/2014/main" id="{F940BAC1-0835-4F4B-8E69-461481C93E6A}"/>
              </a:ext>
            </a:extLst>
          </p:cNvPr>
          <p:cNvGrpSpPr/>
          <p:nvPr/>
        </p:nvGrpSpPr>
        <p:grpSpPr>
          <a:xfrm>
            <a:off x="2567069" y="867036"/>
            <a:ext cx="7143800" cy="1000132"/>
            <a:chOff x="1785918" y="1000108"/>
            <a:chExt cx="7143800" cy="936000"/>
          </a:xfrm>
        </p:grpSpPr>
        <p:sp>
          <p:nvSpPr>
            <p:cNvPr id="25" name="دبوس زينة 65">
              <a:extLst>
                <a:ext uri="{FF2B5EF4-FFF2-40B4-BE49-F238E27FC236}">
                  <a16:creationId xmlns:a16="http://schemas.microsoft.com/office/drawing/2014/main" id="{D6BBBC51-3787-974D-A67E-7E3F2BDDA1E3}"/>
                </a:ext>
              </a:extLst>
            </p:cNvPr>
            <p:cNvSpPr/>
            <p:nvPr/>
          </p:nvSpPr>
          <p:spPr>
            <a:xfrm>
              <a:off x="1785918" y="1000108"/>
              <a:ext cx="5915066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مجموعة 20">
              <a:extLst>
                <a:ext uri="{FF2B5EF4-FFF2-40B4-BE49-F238E27FC236}">
                  <a16:creationId xmlns:a16="http://schemas.microsoft.com/office/drawing/2014/main" id="{A0B7FDDD-412D-7240-9F2E-1804EA109B41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27" name="دبوس زينة 67">
                <a:extLst>
                  <a:ext uri="{FF2B5EF4-FFF2-40B4-BE49-F238E27FC236}">
                    <a16:creationId xmlns:a16="http://schemas.microsoft.com/office/drawing/2014/main" id="{97CD9A1B-1B31-F548-9691-1CAF08A63966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A7864FC7-0BE2-6440-9931-B813C1698E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31" name="Text Box 7">
            <a:extLst>
              <a:ext uri="{FF2B5EF4-FFF2-40B4-BE49-F238E27FC236}">
                <a16:creationId xmlns:a16="http://schemas.microsoft.com/office/drawing/2014/main" id="{A5B26F45-9B37-5E4C-B5E8-386CD5A8C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199" y="2467246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EA53B5B-FE83-714F-8638-374D28B37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295" y="4296060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٢٢٠  =  ٢ ل</a:t>
            </a:r>
            <a:endParaRPr lang="en-US" sz="2400" b="1" dirty="0"/>
          </a:p>
        </p:txBody>
      </p:sp>
      <p:sp>
        <p:nvSpPr>
          <p:cNvPr id="35" name="Line 36">
            <a:extLst>
              <a:ext uri="{FF2B5EF4-FFF2-40B4-BE49-F238E27FC236}">
                <a16:creationId xmlns:a16="http://schemas.microsoft.com/office/drawing/2014/main" id="{05104ABB-E5F7-264D-A791-948D992639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24847" y="4702458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F22E7603-B9CD-0E4E-B6E4-7024349550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2337" y="4702458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B777F52C-72CC-CF47-9DAE-5C81DC5CB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643" y="4696109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93572FFE-7976-634A-9C12-9510E7C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185" y="469611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C4EDB995-C180-884A-AF88-B648336B30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10459" y="4389720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45" name="Line 41">
            <a:extLst>
              <a:ext uri="{FF2B5EF4-FFF2-40B4-BE49-F238E27FC236}">
                <a16:creationId xmlns:a16="http://schemas.microsoft.com/office/drawing/2014/main" id="{47B618BA-15FE-7D4A-A4E4-CF44F4D2C9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81871" y="4807234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5C2B4ACE-5EC1-774E-A47C-85EC0EDB4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271" y="5224754"/>
            <a:ext cx="164307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١١٠  =     ل</a:t>
            </a:r>
            <a:endParaRPr lang="en-US" sz="2400" b="1" dirty="0"/>
          </a:p>
        </p:txBody>
      </p:sp>
      <p:sp>
        <p:nvSpPr>
          <p:cNvPr id="49" name="Text Box 87">
            <a:extLst>
              <a:ext uri="{FF2B5EF4-FFF2-40B4-BE49-F238E27FC236}">
                <a16:creationId xmlns:a16="http://schemas.microsoft.com/office/drawing/2014/main" id="{66B3CC3E-03E0-2C4F-80BD-AD857BF3A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617" y="3510241"/>
            <a:ext cx="93345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</a:t>
            </a:r>
            <a:r>
              <a:rPr lang="ar-SA" sz="2400" b="1">
                <a:solidFill>
                  <a:srgbClr val="FF0000"/>
                </a:solidFill>
              </a:rPr>
              <a:t>١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7884415E-F681-B54C-9458-97099B8BA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51" y="3510242"/>
            <a:ext cx="10985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١٨٠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3" name="Line 36">
            <a:extLst>
              <a:ext uri="{FF2B5EF4-FFF2-40B4-BE49-F238E27FC236}">
                <a16:creationId xmlns:a16="http://schemas.microsoft.com/office/drawing/2014/main" id="{DACC91A6-C2CD-C647-B490-1A3737EC5B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81727" y="4081746"/>
            <a:ext cx="266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5" name="Line 40">
            <a:extLst>
              <a:ext uri="{FF2B5EF4-FFF2-40B4-BE49-F238E27FC236}">
                <a16:creationId xmlns:a16="http://schemas.microsoft.com/office/drawing/2014/main" id="{BF1D9293-A23B-8547-98F9-1A794AE80F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7464" y="3153052"/>
            <a:ext cx="500065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71749ECF-2C3D-1C42-B638-F64B6740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663" y="5939134"/>
            <a:ext cx="164307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طول الإطار =</a:t>
            </a:r>
            <a:endParaRPr lang="en-US" sz="2400" b="1" dirty="0"/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90E23A36-6A72-284E-8E81-39F753DB1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093" y="5939134"/>
            <a:ext cx="120015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١١٠ سم</a:t>
            </a:r>
            <a:endParaRPr lang="en-US" sz="2400" b="1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39D8BF4-5453-5841-BFB2-6FFD394333D3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١٢٣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CE0777C-7E11-3648-BBCD-C7EAEA8F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614" y="598814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369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6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17" grpId="0"/>
      <p:bldP spid="19" grpId="0"/>
      <p:bldP spid="21" grpId="0"/>
      <p:bldP spid="31" grpId="0"/>
      <p:bldP spid="33" grpId="0"/>
      <p:bldP spid="35" grpId="0" animBg="1"/>
      <p:bldP spid="37" grpId="0" animBg="1"/>
      <p:bldP spid="39" grpId="0"/>
      <p:bldP spid="41" grpId="0"/>
      <p:bldP spid="43" grpId="0" animBg="1"/>
      <p:bldP spid="45" grpId="0" animBg="1"/>
      <p:bldP spid="47" grpId="0"/>
      <p:bldP spid="49" grpId="0"/>
      <p:bldP spid="51" grpId="0"/>
      <p:bldP spid="53" grpId="0" animBg="1"/>
      <p:bldP spid="55" grpId="0" animBg="1"/>
      <p:bldP spid="57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4E147973-A0FF-C54B-A4E1-3EF2A2850E49}"/>
              </a:ext>
            </a:extLst>
          </p:cNvPr>
          <p:cNvGrpSpPr/>
          <p:nvPr/>
        </p:nvGrpSpPr>
        <p:grpSpPr>
          <a:xfrm>
            <a:off x="3277774" y="991032"/>
            <a:ext cx="6215106" cy="857256"/>
            <a:chOff x="2714612" y="857232"/>
            <a:chExt cx="6215106" cy="928694"/>
          </a:xfrm>
        </p:grpSpPr>
        <p:sp>
          <p:nvSpPr>
            <p:cNvPr id="11" name="دبوس زينة 20">
              <a:extLst>
                <a:ext uri="{FF2B5EF4-FFF2-40B4-BE49-F238E27FC236}">
                  <a16:creationId xmlns:a16="http://schemas.microsoft.com/office/drawing/2014/main" id="{8522F5A7-97E0-A843-BC73-6567B06E60DE}"/>
                </a:ext>
              </a:extLst>
            </p:cNvPr>
            <p:cNvSpPr/>
            <p:nvPr/>
          </p:nvSpPr>
          <p:spPr>
            <a:xfrm>
              <a:off x="2714612" y="857232"/>
              <a:ext cx="5000660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16">
              <a:extLst>
                <a:ext uri="{FF2B5EF4-FFF2-40B4-BE49-F238E27FC236}">
                  <a16:creationId xmlns:a16="http://schemas.microsoft.com/office/drawing/2014/main" id="{B887F193-14E3-D944-9147-DD95E02A70FF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4" name="دبوس زينة 25">
                <a:extLst>
                  <a:ext uri="{FF2B5EF4-FFF2-40B4-BE49-F238E27FC236}">
                    <a16:creationId xmlns:a16="http://schemas.microsoft.com/office/drawing/2014/main" id="{F433B288-7D39-2445-9E64-13F1E9C7F6CA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3C413118-4E36-5246-98E6-78CAC95C30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68E7A3-02EB-414C-9DCB-077B9E8E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7840" y="1191058"/>
            <a:ext cx="440055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EAA4D335-7386-D649-9EDC-E45FAB542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360" y="2434080"/>
            <a:ext cx="1571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solidFill>
                  <a:srgbClr val="00B050"/>
                </a:solidFill>
              </a:rPr>
              <a:t>محيط الصورة</a:t>
            </a:r>
            <a:endParaRPr lang="hi-IN" sz="2000" b="1" dirty="0">
              <a:solidFill>
                <a:srgbClr val="00B050"/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6C779B44-8855-FD4C-B891-08CBCA199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096" y="2448368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 (   ل   +        )</a:t>
            </a:r>
            <a:endParaRPr lang="hi-IN" sz="2000" b="1" dirty="0"/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AD32DF8D-CD24-B042-9BAE-F00C5CE9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600" y="2419792"/>
            <a:ext cx="285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ع</a:t>
            </a:r>
            <a:endParaRPr lang="hi-IN" sz="2000" b="1" dirty="0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BAD2081D-A7D0-9648-A493-63DE7DA1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236" y="2448310"/>
            <a:ext cx="642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٢٤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16F1ADD1-6FF1-684B-BE46-0234CC986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722" y="2448310"/>
            <a:ext cx="500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C00000"/>
                </a:solidFill>
              </a:rPr>
              <a:t>٥</a:t>
            </a:r>
            <a:endParaRPr lang="hi-IN" sz="2000" b="1" dirty="0">
              <a:solidFill>
                <a:srgbClr val="C00000"/>
              </a:solidFill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BBA1EC9F-DCE1-1846-A805-8624F7C7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712" y="3162690"/>
            <a:ext cx="24146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٢٤  =  ٢ ل  +  ١٠</a:t>
            </a:r>
            <a:endParaRPr lang="hi-IN" sz="2000" b="1" dirty="0"/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87D0DF9C-0219-CF4C-A4A0-483D07126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210" y="2448366"/>
            <a:ext cx="357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/>
              <a:t>=</a:t>
            </a:r>
            <a:endParaRPr lang="hi-IN" sz="20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4AAE59D4-96B6-D745-BB55-A7E0323A6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430" y="4277180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١٤ =  ٢ ل</a:t>
            </a:r>
            <a:endParaRPr lang="en-US" sz="2400" b="1" dirty="0"/>
          </a:p>
        </p:txBody>
      </p:sp>
      <p:sp>
        <p:nvSpPr>
          <p:cNvPr id="35" name="Line 36">
            <a:extLst>
              <a:ext uri="{FF2B5EF4-FFF2-40B4-BE49-F238E27FC236}">
                <a16:creationId xmlns:a16="http://schemas.microsoft.com/office/drawing/2014/main" id="{2A93D5B6-738A-A247-A704-BA2965EF59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4890" y="4683578"/>
            <a:ext cx="36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9C86D011-1866-6C49-B82F-04A01A366F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8299" y="4683578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4736CEE8-277B-4647-849E-3688B617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490" y="4677229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EA4FF7F2-EE49-F841-8C2F-E640B9929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147" y="467723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A9BF74DB-07B5-554E-B30A-19823BE6E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3897" y="4370840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5" name="Line 41">
            <a:extLst>
              <a:ext uri="{FF2B5EF4-FFF2-40B4-BE49-F238E27FC236}">
                <a16:creationId xmlns:a16="http://schemas.microsoft.com/office/drawing/2014/main" id="{6E12C01E-5D30-F943-BA91-8EE083446C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17833" y="4788354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47" name="Text Box 87">
            <a:extLst>
              <a:ext uri="{FF2B5EF4-FFF2-40B4-BE49-F238E27FC236}">
                <a16:creationId xmlns:a16="http://schemas.microsoft.com/office/drawing/2014/main" id="{617A81BB-5272-AE4F-9AD6-F873FB0AF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378" y="5205874"/>
            <a:ext cx="164307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٧  =     ل</a:t>
            </a:r>
            <a:endParaRPr lang="en-US" sz="2400" b="1" dirty="0"/>
          </a:p>
        </p:txBody>
      </p:sp>
      <p:sp>
        <p:nvSpPr>
          <p:cNvPr id="49" name="Text Box 87">
            <a:extLst>
              <a:ext uri="{FF2B5EF4-FFF2-40B4-BE49-F238E27FC236}">
                <a16:creationId xmlns:a16="http://schemas.microsoft.com/office/drawing/2014/main" id="{9991EAF4-3154-A740-ACB1-A9FFEFA60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766" y="3491361"/>
            <a:ext cx="93345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١٠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A4D2A565-0CDC-E640-A90E-CE6A5A839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888" y="3491362"/>
            <a:ext cx="109855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١٠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3" name="Line 36">
            <a:extLst>
              <a:ext uri="{FF2B5EF4-FFF2-40B4-BE49-F238E27FC236}">
                <a16:creationId xmlns:a16="http://schemas.microsoft.com/office/drawing/2014/main" id="{896EB43C-D19E-5445-85FE-004809C740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0862" y="4062866"/>
            <a:ext cx="266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5" name="Line 40">
            <a:extLst>
              <a:ext uri="{FF2B5EF4-FFF2-40B4-BE49-F238E27FC236}">
                <a16:creationId xmlns:a16="http://schemas.microsoft.com/office/drawing/2014/main" id="{02AB8B51-E6E4-ED45-BA10-A65939E21B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9501" y="3134172"/>
            <a:ext cx="285752" cy="71438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FBA98289-F3E5-724C-8BE0-FD75F185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072" y="5920254"/>
            <a:ext cx="172880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>
                <a:solidFill>
                  <a:srgbClr val="00B050"/>
                </a:solidFill>
              </a:rPr>
              <a:t>طول الصورة =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7929C3F0-F5E5-994F-9D5E-105A02E68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064" y="5920254"/>
            <a:ext cx="120015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٧ سم</a:t>
            </a:r>
            <a:endParaRPr lang="en-US" sz="2400" b="1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BE8DCCD-259A-DE4A-88A8-70ECF3E0FFDC}"/>
              </a:ext>
            </a:extLst>
          </p:cNvPr>
          <p:cNvSpPr txBox="1"/>
          <p:nvPr/>
        </p:nvSpPr>
        <p:spPr>
          <a:xfrm>
            <a:off x="10473484" y="1989538"/>
            <a:ext cx="9952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صـ ١٢٤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637B38C-24A5-6A4A-AE80-A7BE8DA9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728" y="593699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370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7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/>
      <p:bldP spid="23" grpId="0"/>
      <p:bldP spid="23" grpId="1"/>
      <p:bldP spid="25" grpId="0"/>
      <p:bldP spid="27" grpId="0"/>
      <p:bldP spid="29" grpId="0"/>
      <p:bldP spid="31" grpId="0"/>
      <p:bldP spid="33" grpId="0"/>
      <p:bldP spid="35" grpId="0" animBg="1"/>
      <p:bldP spid="37" grpId="0" animBg="1"/>
      <p:bldP spid="39" grpId="0"/>
      <p:bldP spid="41" grpId="0"/>
      <p:bldP spid="43" grpId="0" animBg="1"/>
      <p:bldP spid="45" grpId="0" animBg="1"/>
      <p:bldP spid="47" grpId="0"/>
      <p:bldP spid="49" grpId="0"/>
      <p:bldP spid="51" grpId="0"/>
      <p:bldP spid="53" grpId="0" animBg="1"/>
      <p:bldP spid="55" grpId="0" animBg="1"/>
      <p:bldP spid="57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416</Words>
  <Application>Microsoft Macintosh PowerPoint</Application>
  <PresentationFormat>شاشة عريضة</PresentationFormat>
  <Paragraphs>201</Paragraphs>
  <Slides>16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20</cp:revision>
  <dcterms:created xsi:type="dcterms:W3CDTF">2020-11-12T21:23:07Z</dcterms:created>
  <dcterms:modified xsi:type="dcterms:W3CDTF">2021-11-27T12:07:47Z</dcterms:modified>
</cp:coreProperties>
</file>