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91" rtl="1" saveSubsetFonts="1" autoCompressPictures="0">
  <p:sldMasterIdLst>
    <p:sldMasterId id="2147483648" r:id="rId1"/>
  </p:sldMasterIdLst>
  <p:notesMasterIdLst>
    <p:notesMasterId r:id="rId20"/>
  </p:notesMasterIdLst>
  <p:sldIdLst>
    <p:sldId id="317" r:id="rId2"/>
    <p:sldId id="300" r:id="rId3"/>
    <p:sldId id="316" r:id="rId4"/>
    <p:sldId id="322" r:id="rId5"/>
    <p:sldId id="321" r:id="rId6"/>
    <p:sldId id="335" r:id="rId7"/>
    <p:sldId id="323" r:id="rId8"/>
    <p:sldId id="336" r:id="rId9"/>
    <p:sldId id="324" r:id="rId10"/>
    <p:sldId id="337" r:id="rId11"/>
    <p:sldId id="338" r:id="rId12"/>
    <p:sldId id="339" r:id="rId13"/>
    <p:sldId id="341" r:id="rId14"/>
    <p:sldId id="340" r:id="rId15"/>
    <p:sldId id="343" r:id="rId16"/>
    <p:sldId id="342" r:id="rId17"/>
    <p:sldId id="344" r:id="rId18"/>
    <p:sldId id="319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D"/>
    <a:srgbClr val="7C5793"/>
    <a:srgbClr val="D0C564"/>
    <a:srgbClr val="521B93"/>
    <a:srgbClr val="C07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8"/>
    <p:restoredTop sz="91408"/>
  </p:normalViewPr>
  <p:slideViewPr>
    <p:cSldViewPr snapToGrid="0" snapToObjects="1">
      <p:cViewPr varScale="1">
        <p:scale>
          <a:sx n="112" d="100"/>
          <a:sy n="112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0:46:46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19:59:51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24575,'-4'0'0,"1"0"0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20:03:52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4 24575,'-7'-2'0,"2"1"0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20:05:16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0 24575,'-2'4'0,"-2"0"0,1 3 0,0-5 0,0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20:13:08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 24575,'-13'0'0,"8"0"0,-5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20:13:08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7T20:13:08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24575,'4'1'0,"0"1"0,2 2 0,-4-3 0,1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944e58ad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944e58ad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defTabSz="914400" rtl="1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100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1515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101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474570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102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70696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103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125804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104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88621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105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08200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106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905776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107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40153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108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27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92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8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93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94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076902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95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602629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عنصر نائب لصورة الشريحة 1">
            <a:extLst>
              <a:ext uri="{FF2B5EF4-FFF2-40B4-BE49-F238E27FC236}">
                <a16:creationId xmlns:a16="http://schemas.microsoft.com/office/drawing/2014/main" id="{FDE634E2-5347-C646-8D96-9913E15DA4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عنصر نائب للملاحظات 2">
            <a:extLst>
              <a:ext uri="{FF2B5EF4-FFF2-40B4-BE49-F238E27FC236}">
                <a16:creationId xmlns:a16="http://schemas.microsoft.com/office/drawing/2014/main" id="{527F62A0-F869-0544-923C-925F1B764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9459" name="عنصر نائب لرقم الشريحة 3">
            <a:extLst>
              <a:ext uri="{FF2B5EF4-FFF2-40B4-BE49-F238E27FC236}">
                <a16:creationId xmlns:a16="http://schemas.microsoft.com/office/drawing/2014/main" id="{A55D4EE5-0EC5-B34A-916A-7BC9C1DFA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00EE9F-E4F1-4141-93BC-1494A3579737}" type="slidenum">
              <a:rPr lang="ar-SA" altLang="ar-SA" smtClean="0"/>
              <a:pPr/>
              <a:t>96</a:t>
            </a:fld>
            <a:endParaRPr lang="ar-SA" alt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97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9910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98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8320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99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70261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45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gif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gif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gif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customXml" Target="../ink/ink3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customXml" Target="../ink/ink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5" Type="http://schemas.openxmlformats.org/officeDocument/2006/relationships/image" Target="../media/image36.emf"/><Relationship Id="rId10" Type="http://schemas.openxmlformats.org/officeDocument/2006/relationships/customXml" Target="../ink/ink7.xml"/><Relationship Id="rId4" Type="http://schemas.openxmlformats.org/officeDocument/2006/relationships/image" Target="../media/image34.jp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customXml" Target="../ink/ink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120;p16">
            <a:extLst>
              <a:ext uri="{FF2B5EF4-FFF2-40B4-BE49-F238E27FC236}">
                <a16:creationId xmlns:a16="http://schemas.microsoft.com/office/drawing/2014/main" id="{BCE05552-C9B1-6242-B086-B0F58BF93F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71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58;p16">
            <a:extLst>
              <a:ext uri="{FF2B5EF4-FFF2-40B4-BE49-F238E27FC236}">
                <a16:creationId xmlns:a16="http://schemas.microsoft.com/office/drawing/2014/main" id="{76381197-1B5B-D844-9B1F-888268A90A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13" y="4942851"/>
            <a:ext cx="9078249" cy="24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759022">
            <a:off x="2607650" y="348037"/>
            <a:ext cx="416850" cy="47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9"/>
          <p:cNvPicPr preferRelativeResize="0"/>
          <p:nvPr/>
        </p:nvPicPr>
        <p:blipFill rotWithShape="1">
          <a:blip r:embed="rId6">
            <a:alphaModFix/>
          </a:blip>
          <a:srcRect l="11494" t="28672" r="12075" b="20499"/>
          <a:stretch/>
        </p:blipFill>
        <p:spPr>
          <a:xfrm rot="20956423">
            <a:off x="601886" y="227821"/>
            <a:ext cx="1804867" cy="59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0282" y="948833"/>
            <a:ext cx="920367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43701" y="947668"/>
            <a:ext cx="920367" cy="117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7133" y="948833"/>
            <a:ext cx="920400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85756" y="958081"/>
            <a:ext cx="920367" cy="1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59"/>
          <p:cNvPicPr preferRelativeResize="0"/>
          <p:nvPr/>
        </p:nvPicPr>
        <p:blipFill rotWithShape="1">
          <a:blip r:embed="rId11">
            <a:alphaModFix/>
          </a:blip>
          <a:srcRect l="2125" t="7754" r="2563" b="5507"/>
          <a:stretch/>
        </p:blipFill>
        <p:spPr>
          <a:xfrm>
            <a:off x="5720269" y="2238700"/>
            <a:ext cx="3942856" cy="24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126181" y="4773343"/>
            <a:ext cx="2279175" cy="1978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59"/>
          <p:cNvPicPr preferRelativeResize="0"/>
          <p:nvPr/>
        </p:nvPicPr>
        <p:blipFill rotWithShape="1">
          <a:blip r:embed="rId13">
            <a:alphaModFix/>
          </a:blip>
          <a:srcRect t="14355" b="20570"/>
          <a:stretch/>
        </p:blipFill>
        <p:spPr>
          <a:xfrm>
            <a:off x="1405200" y="5272532"/>
            <a:ext cx="4547389" cy="1479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مربع نص 9">
            <a:extLst>
              <a:ext uri="{FF2B5EF4-FFF2-40B4-BE49-F238E27FC236}">
                <a16:creationId xmlns:a16="http://schemas.microsoft.com/office/drawing/2014/main" id="{E30FC95E-7E55-0047-B316-43323D58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455" y="182096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28" name="Google Shape;60;p13">
            <a:extLst>
              <a:ext uri="{FF2B5EF4-FFF2-40B4-BE49-F238E27FC236}">
                <a16:creationId xmlns:a16="http://schemas.microsoft.com/office/drawing/2014/main" id="{2BB27205-0744-0F48-9F6C-79FC8D2620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25" y="3240663"/>
            <a:ext cx="18272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71">
            <a:extLst>
              <a:ext uri="{FF2B5EF4-FFF2-40B4-BE49-F238E27FC236}">
                <a16:creationId xmlns:a16="http://schemas.microsoft.com/office/drawing/2014/main" id="{AC2C60C2-207B-8242-9D30-572A6F2A7345}"/>
              </a:ext>
            </a:extLst>
          </p:cNvPr>
          <p:cNvGrpSpPr>
            <a:grpSpLocks/>
          </p:cNvGrpSpPr>
          <p:nvPr/>
        </p:nvGrpSpPr>
        <p:grpSpPr bwMode="auto">
          <a:xfrm>
            <a:off x="9983799" y="465733"/>
            <a:ext cx="1214438" cy="1136650"/>
            <a:chOff x="3326307" y="697407"/>
            <a:chExt cx="5463186" cy="5463186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41725901-A19C-9442-B9DD-E76824D5C3E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31" name="مجموعة 74">
              <a:extLst>
                <a:ext uri="{FF2B5EF4-FFF2-40B4-BE49-F238E27FC236}">
                  <a16:creationId xmlns:a16="http://schemas.microsoft.com/office/drawing/2014/main" id="{5B9864E8-3A74-1D40-9AA1-6931689EA9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2" name="مربع نص 75">
                <a:extLst>
                  <a:ext uri="{FF2B5EF4-FFF2-40B4-BE49-F238E27FC236}">
                    <a16:creationId xmlns:a16="http://schemas.microsoft.com/office/drawing/2014/main" id="{D032E19F-CD51-0A44-8AEB-7C232AA4A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E27D235A-62BE-7840-AF39-4AFB70C23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5F3D41B7-8601-634C-A03E-CEA099C0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F10DC4AE-BD68-C24E-8B0C-E29E3DE7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CD4C9306-A5DB-CC47-A122-394C4DD57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C1D2A3BC-A016-4745-BC81-7BBFFEF55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8" name="مربع نص 81">
                <a:extLst>
                  <a:ext uri="{FF2B5EF4-FFF2-40B4-BE49-F238E27FC236}">
                    <a16:creationId xmlns:a16="http://schemas.microsoft.com/office/drawing/2014/main" id="{28C75E70-C118-0D46-9129-C1D2B31E3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2">
                <a:extLst>
                  <a:ext uri="{FF2B5EF4-FFF2-40B4-BE49-F238E27FC236}">
                    <a16:creationId xmlns:a16="http://schemas.microsoft.com/office/drawing/2014/main" id="{E677773E-CDEB-6C4F-8623-BD89A2C3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0" name="مربع نص 83">
                <a:extLst>
                  <a:ext uri="{FF2B5EF4-FFF2-40B4-BE49-F238E27FC236}">
                    <a16:creationId xmlns:a16="http://schemas.microsoft.com/office/drawing/2014/main" id="{EF6328D8-7F29-8740-A7C7-01D73951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4">
                <a:extLst>
                  <a:ext uri="{FF2B5EF4-FFF2-40B4-BE49-F238E27FC236}">
                    <a16:creationId xmlns:a16="http://schemas.microsoft.com/office/drawing/2014/main" id="{59249546-3478-D944-8CDB-FE55725D3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5">
                <a:extLst>
                  <a:ext uri="{FF2B5EF4-FFF2-40B4-BE49-F238E27FC236}">
                    <a16:creationId xmlns:a16="http://schemas.microsoft.com/office/drawing/2014/main" id="{145D9FEE-52BE-6F4B-8AB9-2146F989F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3" name="مربع نص 86">
                <a:extLst>
                  <a:ext uri="{FF2B5EF4-FFF2-40B4-BE49-F238E27FC236}">
                    <a16:creationId xmlns:a16="http://schemas.microsoft.com/office/drawing/2014/main" id="{12470291-3A76-9B4E-B5A8-7A957066A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78239E7-CB2A-0742-9871-5678655B2C76}"/>
              </a:ext>
            </a:extLst>
          </p:cNvPr>
          <p:cNvGrpSpPr>
            <a:grpSpLocks/>
          </p:cNvGrpSpPr>
          <p:nvPr/>
        </p:nvGrpSpPr>
        <p:grpSpPr bwMode="auto">
          <a:xfrm>
            <a:off x="10564825" y="573683"/>
            <a:ext cx="66675" cy="1009650"/>
            <a:chOff x="5944770" y="1379001"/>
            <a:chExt cx="226260" cy="3927154"/>
          </a:xfrm>
        </p:grpSpPr>
        <p:sp>
          <p:nvSpPr>
            <p:cNvPr id="45" name="مثلث متساوي الساقين 49">
              <a:extLst>
                <a:ext uri="{FF2B5EF4-FFF2-40B4-BE49-F238E27FC236}">
                  <a16:creationId xmlns:a16="http://schemas.microsoft.com/office/drawing/2014/main" id="{7515C29C-A047-D34D-8178-EC30E0A03B4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6" name="مثلث متساوي الساقين 50">
              <a:extLst>
                <a:ext uri="{FF2B5EF4-FFF2-40B4-BE49-F238E27FC236}">
                  <a16:creationId xmlns:a16="http://schemas.microsoft.com/office/drawing/2014/main" id="{F35064C7-CD98-F549-B025-6406002FAFF7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6F2C3EE3-B01D-FF44-82AE-F0D98CF8F534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507674" y="678458"/>
            <a:ext cx="63500" cy="787400"/>
            <a:chOff x="5944770" y="1379001"/>
            <a:chExt cx="226260" cy="3927154"/>
          </a:xfrm>
        </p:grpSpPr>
        <p:sp>
          <p:nvSpPr>
            <p:cNvPr id="48" name="مثلث متساوي الساقين 52">
              <a:extLst>
                <a:ext uri="{FF2B5EF4-FFF2-40B4-BE49-F238E27FC236}">
                  <a16:creationId xmlns:a16="http://schemas.microsoft.com/office/drawing/2014/main" id="{6C9F1224-FFA4-C945-810B-0D9CBE258A7D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9" name="مثلث متساوي الساقين 53">
              <a:extLst>
                <a:ext uri="{FF2B5EF4-FFF2-40B4-BE49-F238E27FC236}">
                  <a16:creationId xmlns:a16="http://schemas.microsoft.com/office/drawing/2014/main" id="{E4F810C6-BB06-A249-9894-40F0B7954848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54A9950-8B23-3744-B9C0-9CFA3442F687}"/>
              </a:ext>
            </a:extLst>
          </p:cNvPr>
          <p:cNvSpPr/>
          <p:nvPr/>
        </p:nvSpPr>
        <p:spPr>
          <a:xfrm>
            <a:off x="10542373" y="101818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51" name="شكل حر 50">
            <a:extLst>
              <a:ext uri="{FF2B5EF4-FFF2-40B4-BE49-F238E27FC236}">
                <a16:creationId xmlns:a16="http://schemas.microsoft.com/office/drawing/2014/main" id="{23B671DC-D796-384B-817D-E04474056EBC}"/>
              </a:ext>
            </a:extLst>
          </p:cNvPr>
          <p:cNvSpPr/>
          <p:nvPr/>
        </p:nvSpPr>
        <p:spPr>
          <a:xfrm>
            <a:off x="9837749" y="1630959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52" name="صورة 51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2EA606B-94B8-F84B-AB55-A63E8225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626737" y="2270721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96">
            <a:extLst>
              <a:ext uri="{FF2B5EF4-FFF2-40B4-BE49-F238E27FC236}">
                <a16:creationId xmlns:a16="http://schemas.microsoft.com/office/drawing/2014/main" id="{6FC17947-DFEB-CB46-973E-56C09281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9896488" y="2386609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AA78387-48BA-854C-B4F7-231F85E1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58475" y="1580158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C1C77CE9-1BBA-E247-86D6-A5BBA6BD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37" y="1581747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AE6FCCB-DFF8-3148-B419-78B50DEA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84" y="4872985"/>
            <a:ext cx="1209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6B1029C-6283-5648-8468-47D296C4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24" y="5768180"/>
            <a:ext cx="2555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Google Shape;57;p13">
            <a:extLst>
              <a:ext uri="{FF2B5EF4-FFF2-40B4-BE49-F238E27FC236}">
                <a16:creationId xmlns:a16="http://schemas.microsoft.com/office/drawing/2014/main" id="{179A6F0C-8400-7A4B-8670-483D246948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596" y="4290973"/>
            <a:ext cx="1308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36CA4CD6-B759-4B4A-B356-1C5BA586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83" y="5242416"/>
            <a:ext cx="388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A8EA2EE-5A7A-604B-BCE3-B9D6E50E5C77}"/>
              </a:ext>
            </a:extLst>
          </p:cNvPr>
          <p:cNvGrpSpPr/>
          <p:nvPr/>
        </p:nvGrpSpPr>
        <p:grpSpPr>
          <a:xfrm>
            <a:off x="466977" y="1002944"/>
            <a:ext cx="5185400" cy="3728913"/>
            <a:chOff x="431800" y="947667"/>
            <a:chExt cx="5185400" cy="3728913"/>
          </a:xfrm>
        </p:grpSpPr>
        <p:pic>
          <p:nvPicPr>
            <p:cNvPr id="1463" name="Google Shape;1463;p59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431800" y="947667"/>
              <a:ext cx="5185400" cy="3700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761B7B74-1B9A-5142-A59F-E46BF9E6A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alphaModFix amt="50000"/>
            </a:blip>
            <a:stretch>
              <a:fillRect/>
            </a:stretch>
          </p:blipFill>
          <p:spPr>
            <a:xfrm>
              <a:off x="497579" y="3482869"/>
              <a:ext cx="1190726" cy="119371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6" name="مربع نص 9">
            <a:extLst>
              <a:ext uri="{FF2B5EF4-FFF2-40B4-BE49-F238E27FC236}">
                <a16:creationId xmlns:a16="http://schemas.microsoft.com/office/drawing/2014/main" id="{B0E0D5FE-2692-914F-A2DC-FC5D14A0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184" y="185813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D0B81AE8-0744-E144-9156-B2689FC1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96" y="1194669"/>
            <a:ext cx="2095916" cy="3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مستطيل 71">
            <a:extLst>
              <a:ext uri="{FF2B5EF4-FFF2-40B4-BE49-F238E27FC236}">
                <a16:creationId xmlns:a16="http://schemas.microsoft.com/office/drawing/2014/main" id="{998C27E2-6EC2-AD4A-AEBF-821C5CAE0DF9}"/>
              </a:ext>
            </a:extLst>
          </p:cNvPr>
          <p:cNvSpPr/>
          <p:nvPr/>
        </p:nvSpPr>
        <p:spPr>
          <a:xfrm>
            <a:off x="1553861" y="1595773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١-٥</a:t>
            </a:r>
          </a:p>
          <a:p>
            <a:pPr algn="ctr">
              <a:defRPr/>
            </a:pPr>
            <a:r>
              <a:rPr lang="ar-SA" sz="21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المعادلات التي تتضمن القيمة المطلقة</a:t>
            </a:r>
            <a:endParaRPr lang="ar-SA" sz="21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74" name="مربع نص 5">
            <a:extLst>
              <a:ext uri="{FF2B5EF4-FFF2-40B4-BE49-F238E27FC236}">
                <a16:creationId xmlns:a16="http://schemas.microsoft.com/office/drawing/2014/main" id="{C52E91BD-8844-C048-B305-2606A90F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345" y="1194919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FontTx/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FontTx/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FontTx/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AEA74C24-A022-8144-8986-84B2771EB63D}"/>
              </a:ext>
            </a:extLst>
          </p:cNvPr>
          <p:cNvSpPr/>
          <p:nvPr/>
        </p:nvSpPr>
        <p:spPr>
          <a:xfrm>
            <a:off x="562326" y="2982126"/>
            <a:ext cx="2801938" cy="13941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احسب قيم عبارات عبارات تتضمن 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القيمة المطلقة 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احل معادلات تتضمن القيمة 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المطلقة</a:t>
            </a:r>
          </a:p>
          <a:p>
            <a:pPr>
              <a:defRPr/>
            </a:pPr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  <a:p>
            <a:pPr>
              <a:defRPr/>
            </a:pPr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  <a:p>
            <a:pPr>
              <a:defRPr/>
            </a:pPr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7F2A1414-C597-964D-A78D-770441AC4582}"/>
              </a:ext>
            </a:extLst>
          </p:cNvPr>
          <p:cNvSpPr/>
          <p:nvPr/>
        </p:nvSpPr>
        <p:spPr>
          <a:xfrm>
            <a:off x="3013779" y="2453041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درست حل المعادلات التي 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تحتوي  متغيرات في طرفيها</a:t>
            </a:r>
          </a:p>
        </p:txBody>
      </p:sp>
      <p:sp>
        <p:nvSpPr>
          <p:cNvPr id="77" name="Google Shape;54;p13">
            <a:extLst>
              <a:ext uri="{FF2B5EF4-FFF2-40B4-BE49-F238E27FC236}">
                <a16:creationId xmlns:a16="http://schemas.microsoft.com/office/drawing/2014/main" id="{5C446216-3B82-A047-866D-2F31D45F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007" y="3720085"/>
            <a:ext cx="5311427" cy="63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8" name="مربع نص 9">
            <a:extLst>
              <a:ext uri="{FF2B5EF4-FFF2-40B4-BE49-F238E27FC236}">
                <a16:creationId xmlns:a16="http://schemas.microsoft.com/office/drawing/2014/main" id="{097FF080-72C0-404E-A5F6-537B0AC19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852" y="2593581"/>
            <a:ext cx="151531" cy="34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FF1F5765-82E8-5843-9B43-5EA84BAC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63" y="2348006"/>
            <a:ext cx="3641137" cy="21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Google Shape;69;p13">
            <a:extLst>
              <a:ext uri="{FF2B5EF4-FFF2-40B4-BE49-F238E27FC236}">
                <a16:creationId xmlns:a16="http://schemas.microsoft.com/office/drawing/2014/main" id="{D4B65245-6DD2-4E41-BAFE-66E291371E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48" y="3315064"/>
            <a:ext cx="3333598" cy="30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70;p13">
            <a:extLst>
              <a:ext uri="{FF2B5EF4-FFF2-40B4-BE49-F238E27FC236}">
                <a16:creationId xmlns:a16="http://schemas.microsoft.com/office/drawing/2014/main" id="{D8476886-77DF-CE4C-99F9-8C50B48FF0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44" y="4451911"/>
            <a:ext cx="3759998" cy="24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99E60C37-9EFF-CB47-9E36-2F7FA13634AC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50000"/>
          </a:blip>
          <a:stretch>
            <a:fillRect/>
          </a:stretch>
        </p:blipFill>
        <p:spPr>
          <a:xfrm>
            <a:off x="7540900" y="4913554"/>
            <a:ext cx="1121778" cy="1124590"/>
          </a:xfrm>
          <a:prstGeom prst="rect">
            <a:avLst/>
          </a:prstGeom>
          <a:ln>
            <a:noFill/>
          </a:ln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4E2D42DC-DE74-B942-888B-E2731D7B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8682875" y="4435144"/>
            <a:ext cx="6397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Google Shape;73;p13">
            <a:extLst>
              <a:ext uri="{FF2B5EF4-FFF2-40B4-BE49-F238E27FC236}">
                <a16:creationId xmlns:a16="http://schemas.microsoft.com/office/drawing/2014/main" id="{741424FC-28A2-E341-91EB-A4EBBA667B5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225">
            <a:off x="7904224" y="4411436"/>
            <a:ext cx="827087" cy="42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24FDCFB5-5335-744E-AC76-CFF332A7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9303290" y="4685674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عنصر نائب لرقم الشريحة 2">
            <a:extLst>
              <a:ext uri="{FF2B5EF4-FFF2-40B4-BE49-F238E27FC236}">
                <a16:creationId xmlns:a16="http://schemas.microsoft.com/office/drawing/2014/main" id="{6DE54C46-7D16-2243-9B1C-D863764E8B34}"/>
              </a:ext>
            </a:extLst>
          </p:cNvPr>
          <p:cNvSpPr txBox="1">
            <a:spLocks/>
          </p:cNvSpPr>
          <p:nvPr/>
        </p:nvSpPr>
        <p:spPr>
          <a:xfrm>
            <a:off x="5269049" y="6827198"/>
            <a:ext cx="2743200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ctr" anchorCtr="0">
            <a:noAutofit/>
          </a:bodyPr>
          <a:lstStyle>
            <a:defPPr>
              <a:defRPr lang="ar-SA"/>
            </a:defPPr>
            <a:lvl1pPr marL="0" lvl="0" algn="l" defTabSz="914400" rtl="1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1E913D-58CC-DA49-B719-410520E0AD7E}" type="slidenum">
              <a:rPr lang="ar-SA" b="1" smtClean="0">
                <a:solidFill>
                  <a:schemeClr val="tx1"/>
                </a:solidFill>
              </a:rPr>
              <a:pPr/>
              <a:t>91</a:t>
            </a:fld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0" name="عنصر نائب لرقم الشريحة 1">
            <a:extLst>
              <a:ext uri="{FF2B5EF4-FFF2-40B4-BE49-F238E27FC236}">
                <a16:creationId xmlns:a16="http://schemas.microsoft.com/office/drawing/2014/main" id="{3D72B22D-00F5-B943-8F49-A2BE6584534F}"/>
              </a:ext>
            </a:extLst>
          </p:cNvPr>
          <p:cNvSpPr txBox="1">
            <a:spLocks/>
          </p:cNvSpPr>
          <p:nvPr/>
        </p:nvSpPr>
        <p:spPr>
          <a:xfrm>
            <a:off x="1504319" y="6607069"/>
            <a:ext cx="2743200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ctr" anchorCtr="0">
            <a:noAutofit/>
          </a:bodyPr>
          <a:lstStyle>
            <a:defPPr>
              <a:defRPr lang="ar-SA"/>
            </a:defPPr>
            <a:lvl1pPr marL="0" lvl="0" algn="l" defTabSz="914400" rtl="1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pPr/>
              <a:t>91</a:t>
            </a:fld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8388" y="1121410"/>
            <a:ext cx="1183750" cy="480398"/>
            <a:chOff x="10144098" y="968175"/>
            <a:chExt cx="1294677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4098" y="1023507"/>
              <a:ext cx="1262889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3332" y="451064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9" name="Group 6">
            <a:extLst>
              <a:ext uri="{FF2B5EF4-FFF2-40B4-BE49-F238E27FC236}">
                <a16:creationId xmlns:a16="http://schemas.microsoft.com/office/drawing/2014/main" id="{BC4975E2-7923-CB4C-958B-B1EC15D23135}"/>
              </a:ext>
            </a:extLst>
          </p:cNvPr>
          <p:cNvGrpSpPr>
            <a:grpSpLocks/>
          </p:cNvGrpSpPr>
          <p:nvPr/>
        </p:nvGrpSpPr>
        <p:grpSpPr bwMode="auto">
          <a:xfrm>
            <a:off x="4959926" y="229466"/>
            <a:ext cx="3723441" cy="521453"/>
            <a:chOff x="839" y="2251"/>
            <a:chExt cx="2202" cy="317"/>
          </a:xfrm>
        </p:grpSpPr>
        <p:sp>
          <p:nvSpPr>
            <p:cNvPr id="70" name="AutoShape 5">
              <a:extLst>
                <a:ext uri="{FF2B5EF4-FFF2-40B4-BE49-F238E27FC236}">
                  <a16:creationId xmlns:a16="http://schemas.microsoft.com/office/drawing/2014/main" id="{417C8963-F480-4143-BCF7-E35490C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045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1" name="Text Box 4">
              <a:extLst>
                <a:ext uri="{FF2B5EF4-FFF2-40B4-BE49-F238E27FC236}">
                  <a16:creationId xmlns:a16="http://schemas.microsoft.com/office/drawing/2014/main" id="{1E652C47-0C6C-DF4D-AF0B-349975AFC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2BEAE2D0-9492-7840-84AA-C216DA977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372" y="1835967"/>
            <a:ext cx="2232025" cy="4572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│ن + ٧│ = ٥</a:t>
            </a:r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3CD023C-31C0-8A4D-8DB0-C78CC7539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032" y="894541"/>
            <a:ext cx="3457575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حل المعادلة │ن + ٧│ = ٥</a:t>
            </a: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1CADFD5A-E305-0E43-9601-4A0CF7420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592" y="2666621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+ ٧ =  ٥</a:t>
            </a:r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65F6EDC6-10B7-7B49-A405-2E075750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555" y="2980946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٧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2" name="Line 7">
            <a:extLst>
              <a:ext uri="{FF2B5EF4-FFF2-40B4-BE49-F238E27FC236}">
                <a16:creationId xmlns:a16="http://schemas.microsoft.com/office/drawing/2014/main" id="{B9BDE963-5F70-7146-BBEF-B68127CC43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5055" y="3520696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C2B0D357-6FA7-B548-A395-754C2995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880" y="2980946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٧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B02A0D8F-DAC0-554A-A9BC-BE2FA4818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842" y="3603246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      =  ــ ٢</a:t>
            </a:r>
            <a:endParaRPr lang="en-US" altLang="ar-SA" sz="2400" b="1"/>
          </a:p>
        </p:txBody>
      </p:sp>
      <p:sp>
        <p:nvSpPr>
          <p:cNvPr id="75" name="Line 10">
            <a:extLst>
              <a:ext uri="{FF2B5EF4-FFF2-40B4-BE49-F238E27FC236}">
                <a16:creationId xmlns:a16="http://schemas.microsoft.com/office/drawing/2014/main" id="{345FC19C-BEF6-8040-B489-2C885BF848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49667" y="2822196"/>
            <a:ext cx="73025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60AE2B7A-6882-684F-AE7E-4B7A9C2FF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242" y="2657096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+ ٧ =  ــ ٥</a:t>
            </a: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0D8EC807-DF0E-0145-B005-AE37B1535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205" y="2971421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٧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8" name="Line 13">
            <a:extLst>
              <a:ext uri="{FF2B5EF4-FFF2-40B4-BE49-F238E27FC236}">
                <a16:creationId xmlns:a16="http://schemas.microsoft.com/office/drawing/2014/main" id="{1CEECD15-6546-964F-A399-7B749C51C7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8705" y="3511171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BA1B6B6D-CC73-1243-AB55-28B6F6515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5855" y="2971421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٧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BE55A3D4-76AA-C94C-9F29-E11D72A24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492" y="3593721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      =  ــ ١٢</a:t>
            </a:r>
            <a:endParaRPr lang="en-US" altLang="ar-SA" sz="2400" b="1"/>
          </a:p>
        </p:txBody>
      </p:sp>
      <p:sp>
        <p:nvSpPr>
          <p:cNvPr id="81" name="Line 16">
            <a:extLst>
              <a:ext uri="{FF2B5EF4-FFF2-40B4-BE49-F238E27FC236}">
                <a16:creationId xmlns:a16="http://schemas.microsoft.com/office/drawing/2014/main" id="{E0FDC902-5DBA-3C4B-8F32-E2512630E5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3005" y="2734883"/>
            <a:ext cx="73025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82" name="Group 17">
            <a:extLst>
              <a:ext uri="{FF2B5EF4-FFF2-40B4-BE49-F238E27FC236}">
                <a16:creationId xmlns:a16="http://schemas.microsoft.com/office/drawing/2014/main" id="{58B347C9-8621-1F45-B719-4F6303F0D1E5}"/>
              </a:ext>
            </a:extLst>
          </p:cNvPr>
          <p:cNvGrpSpPr>
            <a:grpSpLocks/>
          </p:cNvGrpSpPr>
          <p:nvPr/>
        </p:nvGrpSpPr>
        <p:grpSpPr bwMode="auto">
          <a:xfrm>
            <a:off x="1944130" y="4504946"/>
            <a:ext cx="6913562" cy="852487"/>
            <a:chOff x="1247" y="3385"/>
            <a:chExt cx="4355" cy="537"/>
          </a:xfrm>
        </p:grpSpPr>
        <p:sp>
          <p:nvSpPr>
            <p:cNvPr id="83" name="Line 18">
              <a:extLst>
                <a:ext uri="{FF2B5EF4-FFF2-40B4-BE49-F238E27FC236}">
                  <a16:creationId xmlns:a16="http://schemas.microsoft.com/office/drawing/2014/main" id="{D66B1E63-10A6-1341-8351-9D0AD832B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430"/>
              <a:ext cx="41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Text Box 19">
              <a:extLst>
                <a:ext uri="{FF2B5EF4-FFF2-40B4-BE49-F238E27FC236}">
                  <a16:creationId xmlns:a16="http://schemas.microsoft.com/office/drawing/2014/main" id="{48AB47DF-5E97-9B46-A169-2EB69941B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3385"/>
              <a:ext cx="4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|       |       |       |       |       |       |       |       |       |       |       |       | </a:t>
              </a:r>
            </a:p>
          </p:txBody>
        </p:sp>
        <p:sp>
          <p:nvSpPr>
            <p:cNvPr id="85" name="Text Box 87">
              <a:extLst>
                <a:ext uri="{FF2B5EF4-FFF2-40B4-BE49-F238E27FC236}">
                  <a16:creationId xmlns:a16="http://schemas.microsoft.com/office/drawing/2014/main" id="{1148872D-FCD4-C044-8641-E7F7C773D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3634"/>
              <a:ext cx="4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ــ١  ــ٢   ــ٣  ــ٤   ــ٥  ــ٦   ــ٧  ــ٨  ــ٩  ــ١٠ ــ١١ ــ١٢ -١٣</a:t>
              </a:r>
              <a:endParaRPr lang="en-US" altLang="ar-SA" sz="2400" b="1"/>
            </a:p>
          </p:txBody>
        </p:sp>
      </p:grpSp>
      <p:sp>
        <p:nvSpPr>
          <p:cNvPr id="86" name="Line 22">
            <a:extLst>
              <a:ext uri="{FF2B5EF4-FFF2-40B4-BE49-F238E27FC236}">
                <a16:creationId xmlns:a16="http://schemas.microsoft.com/office/drawing/2014/main" id="{3A8FF529-4529-1D46-A0FC-4026D3B1B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6642" y="4576383"/>
            <a:ext cx="2563813" cy="238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" name="Line 23">
            <a:extLst>
              <a:ext uri="{FF2B5EF4-FFF2-40B4-BE49-F238E27FC236}">
                <a16:creationId xmlns:a16="http://schemas.microsoft.com/office/drawing/2014/main" id="{A4347017-71EE-B74B-AFAA-1D967CF0E1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3630" y="4576383"/>
            <a:ext cx="2555875" cy="23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Text Box 24">
            <a:extLst>
              <a:ext uri="{FF2B5EF4-FFF2-40B4-BE49-F238E27FC236}">
                <a16:creationId xmlns:a16="http://schemas.microsoft.com/office/drawing/2014/main" id="{70D75739-E2EA-CC46-A08B-03A911279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392" y="4312858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800" b="1"/>
              <a:t>•</a:t>
            </a:r>
            <a:endParaRPr lang="en-US" altLang="ar-SA" sz="28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3BF1591D-C17D-6B43-8597-997C7B112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242" y="4360483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90" name="Text Box 87">
            <a:extLst>
              <a:ext uri="{FF2B5EF4-FFF2-40B4-BE49-F238E27FC236}">
                <a16:creationId xmlns:a16="http://schemas.microsoft.com/office/drawing/2014/main" id="{FEA395FD-C413-0F44-A203-21A4BEF36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630" y="4354133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91" name="Text Box 87">
            <a:extLst>
              <a:ext uri="{FF2B5EF4-FFF2-40B4-BE49-F238E27FC236}">
                <a16:creationId xmlns:a16="http://schemas.microsoft.com/office/drawing/2014/main" id="{55BF2BBC-C6BB-1947-89A3-B6D56A1B5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132" y="5601973"/>
            <a:ext cx="3706812" cy="4572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حل المعادلة = { ــ ٢ ، ــ ١٢ }</a:t>
            </a:r>
            <a:endParaRPr lang="en-US" altLang="ar-SA" sz="2400" b="1" dirty="0">
              <a:solidFill>
                <a:srgbClr val="008000"/>
              </a:solidFill>
            </a:endParaRPr>
          </a:p>
        </p:txBody>
      </p:sp>
      <p:sp>
        <p:nvSpPr>
          <p:cNvPr id="93" name="مربع نص 26">
            <a:extLst>
              <a:ext uri="{FF2B5EF4-FFF2-40B4-BE49-F238E27FC236}">
                <a16:creationId xmlns:a16="http://schemas.microsoft.com/office/drawing/2014/main" id="{DDDF8E90-58D0-D544-B408-D4B40446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867" y="545721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٤/ صـ ٤١</a:t>
            </a:r>
          </a:p>
        </p:txBody>
      </p:sp>
      <p:sp>
        <p:nvSpPr>
          <p:cNvPr id="95" name="Text Box 58">
            <a:extLst>
              <a:ext uri="{FF2B5EF4-FFF2-40B4-BE49-F238E27FC236}">
                <a16:creationId xmlns:a16="http://schemas.microsoft.com/office/drawing/2014/main" id="{20A35B44-34D0-6940-87E9-F1CE03405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417" y="241172"/>
            <a:ext cx="33147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حل معادلات القيمة المطلقة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2F5348D-67C6-3440-8968-87D93AC9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655" y="628778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100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512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5" grpId="0"/>
      <p:bldP spid="68" grpId="0"/>
      <p:bldP spid="73" grpId="0"/>
      <p:bldP spid="74" grpId="0"/>
      <p:bldP spid="76" grpId="0"/>
      <p:bldP spid="77" grpId="0"/>
      <p:bldP spid="79" grpId="0"/>
      <p:bldP spid="80" grpId="0"/>
      <p:bldP spid="88" grpId="0"/>
      <p:bldP spid="89" grpId="0"/>
      <p:bldP spid="90" grpId="0"/>
      <p:bldP spid="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8388" y="1121410"/>
            <a:ext cx="1183750" cy="480398"/>
            <a:chOff x="10144098" y="968175"/>
            <a:chExt cx="1294677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4098" y="1023507"/>
              <a:ext cx="1262889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3332" y="451064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9" name="Group 6">
            <a:extLst>
              <a:ext uri="{FF2B5EF4-FFF2-40B4-BE49-F238E27FC236}">
                <a16:creationId xmlns:a16="http://schemas.microsoft.com/office/drawing/2014/main" id="{BC4975E2-7923-CB4C-958B-B1EC15D23135}"/>
              </a:ext>
            </a:extLst>
          </p:cNvPr>
          <p:cNvGrpSpPr>
            <a:grpSpLocks/>
          </p:cNvGrpSpPr>
          <p:nvPr/>
        </p:nvGrpSpPr>
        <p:grpSpPr bwMode="auto">
          <a:xfrm>
            <a:off x="4108382" y="229466"/>
            <a:ext cx="4762680" cy="521453"/>
            <a:chOff x="839" y="2251"/>
            <a:chExt cx="2313" cy="317"/>
          </a:xfrm>
        </p:grpSpPr>
        <p:sp>
          <p:nvSpPr>
            <p:cNvPr id="70" name="AutoShape 5">
              <a:extLst>
                <a:ext uri="{FF2B5EF4-FFF2-40B4-BE49-F238E27FC236}">
                  <a16:creationId xmlns:a16="http://schemas.microsoft.com/office/drawing/2014/main" id="{417C8963-F480-4143-BCF7-E35490C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1" name="Text Box 4">
              <a:extLst>
                <a:ext uri="{FF2B5EF4-FFF2-40B4-BE49-F238E27FC236}">
                  <a16:creationId xmlns:a16="http://schemas.microsoft.com/office/drawing/2014/main" id="{1E652C47-0C6C-DF4D-AF0B-349975AFC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FCEBAF98-137D-CC42-BB05-C0F24F6DF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704" y="244154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│٤ ن ــ ١│ = ــ ٦</a:t>
            </a:r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C64B50A5-66B2-FA44-9461-4CD96EDE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1962" y="1190712"/>
            <a:ext cx="3457575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حل المعادلة │٤ ن ــ ١│ = ــ ٦</a:t>
            </a: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52ABFFB1-ADD9-4B49-966E-4BC440666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143" y="2947600"/>
            <a:ext cx="367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لاحظ أن المسافة المقطوعة = ــ ٦</a:t>
            </a:r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5B93DEA9-4A04-8F45-855B-A7A5A8D85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453" y="3837237"/>
            <a:ext cx="435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وحيث أن المسافة لا يمكن أن تكون سالبة</a:t>
            </a:r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A62CCCB6-212E-404C-8F60-1CAD7B3DB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549" y="4818407"/>
            <a:ext cx="435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فإن حل المعادلة هو المجموعة الخالية </a:t>
            </a:r>
            <a:r>
              <a:rPr lang="en-US" altLang="ar-SA" sz="2400" b="1" dirty="0" err="1"/>
              <a:t>Ø</a:t>
            </a:r>
            <a:endParaRPr lang="en-US" altLang="ar-SA" sz="2400" b="1" dirty="0"/>
          </a:p>
        </p:txBody>
      </p:sp>
      <p:sp>
        <p:nvSpPr>
          <p:cNvPr id="74" name="Text Box 58">
            <a:extLst>
              <a:ext uri="{FF2B5EF4-FFF2-40B4-BE49-F238E27FC236}">
                <a16:creationId xmlns:a16="http://schemas.microsoft.com/office/drawing/2014/main" id="{6AF10BDC-41E1-8145-BA06-548377A78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545" y="245301"/>
            <a:ext cx="4684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حل معادلات القيمة المطلقة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5" name="مربع نص 8">
            <a:extLst>
              <a:ext uri="{FF2B5EF4-FFF2-40B4-BE49-F238E27FC236}">
                <a16:creationId xmlns:a16="http://schemas.microsoft.com/office/drawing/2014/main" id="{426B8AEB-5283-8843-A6F2-705D1FD87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248" y="1852566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٦/ صـ ٤١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6" name="حبر 75">
                <a:extLst>
                  <a:ext uri="{FF2B5EF4-FFF2-40B4-BE49-F238E27FC236}">
                    <a16:creationId xmlns:a16="http://schemas.microsoft.com/office/drawing/2014/main" id="{EC32E43D-0532-CA44-BF72-26272C4E5258}"/>
                  </a:ext>
                </a:extLst>
              </p14:cNvPr>
              <p14:cNvContentPartPr/>
              <p14:nvPr/>
            </p14:nvContentPartPr>
            <p14:xfrm>
              <a:off x="4429999" y="4379395"/>
              <a:ext cx="4319" cy="1440"/>
            </p14:xfrm>
          </p:contentPart>
        </mc:Choice>
        <mc:Fallback xmlns="">
          <p:pic>
            <p:nvPicPr>
              <p:cNvPr id="76" name="حبر 75">
                <a:extLst>
                  <a:ext uri="{FF2B5EF4-FFF2-40B4-BE49-F238E27FC236}">
                    <a16:creationId xmlns:a16="http://schemas.microsoft.com/office/drawing/2014/main" id="{EC32E43D-0532-CA44-BF72-26272C4E52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1693" y="4370395"/>
                <a:ext cx="20598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862EFF4-DFAF-A14F-AFBF-68EA3EBA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2698" y="636495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101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53920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65" grpId="0"/>
      <p:bldP spid="68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8388" y="1121410"/>
            <a:ext cx="1183750" cy="480398"/>
            <a:chOff x="10144098" y="968175"/>
            <a:chExt cx="1294677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4098" y="1023507"/>
              <a:ext cx="1262889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3332" y="388860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62" name="Text Box 87">
            <a:extLst>
              <a:ext uri="{FF2B5EF4-FFF2-40B4-BE49-F238E27FC236}">
                <a16:creationId xmlns:a16="http://schemas.microsoft.com/office/drawing/2014/main" id="{C127A326-18E1-9945-A6FE-DF7564567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462" y="1209153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│٣ ع ــ ٣ │ </a:t>
            </a:r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C12CF421-3F5B-6D48-8F59-0A7053D4F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8678" y="485254"/>
            <a:ext cx="3457948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  حل المعادلة │٣ </a:t>
            </a:r>
            <a:r>
              <a:rPr lang="ar-SA" altLang="ar-SA" sz="2400" b="1" dirty="0" err="1"/>
              <a:t>ع</a:t>
            </a:r>
            <a:r>
              <a:rPr lang="ar-SA" altLang="ar-SA" sz="2400" b="1" dirty="0"/>
              <a:t> ــ ٣| =٩</a:t>
            </a: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FC815810-70DF-EB42-AAF4-746875D8F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788" y="1960668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ع ــ ٣ =  ٩</a:t>
            </a:r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27DB86AB-F652-B549-A716-850B62BBD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276" y="2354368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2" name="Line 7">
            <a:extLst>
              <a:ext uri="{FF2B5EF4-FFF2-40B4-BE49-F238E27FC236}">
                <a16:creationId xmlns:a16="http://schemas.microsoft.com/office/drawing/2014/main" id="{D360EDC0-31E2-6148-9A2D-7A616CD813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9563" y="2762355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56D02E93-51A0-914A-9709-F409FA8C8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913" y="2305155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67830F72-8624-0048-94DF-CDCFA7BC5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476" y="2897293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ع       =  ١٢</a:t>
            </a:r>
            <a:endParaRPr lang="en-US" altLang="ar-SA" sz="2400" b="1"/>
          </a:p>
        </p:txBody>
      </p:sp>
      <p:sp>
        <p:nvSpPr>
          <p:cNvPr id="75" name="Line 10">
            <a:extLst>
              <a:ext uri="{FF2B5EF4-FFF2-40B4-BE49-F238E27FC236}">
                <a16:creationId xmlns:a16="http://schemas.microsoft.com/office/drawing/2014/main" id="{AD633494-BC92-404C-968B-B9242FEEDA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18113" y="2103543"/>
            <a:ext cx="73025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D2D11EF4-A472-184E-B60C-1F475BAC6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711" y="190948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 </a:t>
            </a:r>
            <a:r>
              <a:rPr lang="ar-SA" altLang="ar-SA" sz="2400" b="1" dirty="0" err="1"/>
              <a:t>ع</a:t>
            </a:r>
            <a:r>
              <a:rPr lang="ar-SA" altLang="ar-SA" sz="2400" b="1" dirty="0"/>
              <a:t> ــ ٣ =  ــ ٩</a:t>
            </a: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814DAE90-2FAE-FF44-9309-0162A0D5C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213" y="2309042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+ 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8" name="Line 13">
            <a:extLst>
              <a:ext uri="{FF2B5EF4-FFF2-40B4-BE49-F238E27FC236}">
                <a16:creationId xmlns:a16="http://schemas.microsoft.com/office/drawing/2014/main" id="{3AE6164C-17ED-E54C-844A-CDF67B83B1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31626" y="2804313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D9657F59-1787-D046-828E-49FDAEAE6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269" y="2293167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+ 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37AA9B8F-8E25-AF4D-8F26-BC7B7D12C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203" y="2874192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 </a:t>
            </a:r>
            <a:r>
              <a:rPr lang="ar-SA" altLang="ar-SA" sz="2400" b="1" dirty="0" err="1"/>
              <a:t>ع</a:t>
            </a:r>
            <a:r>
              <a:rPr lang="ar-SA" altLang="ar-SA" sz="2400" b="1" dirty="0"/>
              <a:t>       =  ــ ٦</a:t>
            </a:r>
            <a:endParaRPr lang="en-US" altLang="ar-SA" sz="2400" b="1" dirty="0"/>
          </a:p>
        </p:txBody>
      </p:sp>
      <p:sp>
        <p:nvSpPr>
          <p:cNvPr id="81" name="Line 16">
            <a:extLst>
              <a:ext uri="{FF2B5EF4-FFF2-40B4-BE49-F238E27FC236}">
                <a16:creationId xmlns:a16="http://schemas.microsoft.com/office/drawing/2014/main" id="{0BCBFFA4-EFFA-0544-B36E-F1EBB50AE3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7554" y="2074776"/>
            <a:ext cx="73025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82" name="Group 17">
            <a:extLst>
              <a:ext uri="{FF2B5EF4-FFF2-40B4-BE49-F238E27FC236}">
                <a16:creationId xmlns:a16="http://schemas.microsoft.com/office/drawing/2014/main" id="{C0D7BD11-69A9-B744-89CB-1D3641A067B4}"/>
              </a:ext>
            </a:extLst>
          </p:cNvPr>
          <p:cNvGrpSpPr>
            <a:grpSpLocks/>
          </p:cNvGrpSpPr>
          <p:nvPr/>
        </p:nvGrpSpPr>
        <p:grpSpPr bwMode="auto">
          <a:xfrm>
            <a:off x="3279326" y="5130905"/>
            <a:ext cx="7162800" cy="777875"/>
            <a:chOff x="1247" y="3385"/>
            <a:chExt cx="4512" cy="490"/>
          </a:xfrm>
        </p:grpSpPr>
        <p:sp>
          <p:nvSpPr>
            <p:cNvPr id="83" name="Line 18">
              <a:extLst>
                <a:ext uri="{FF2B5EF4-FFF2-40B4-BE49-F238E27FC236}">
                  <a16:creationId xmlns:a16="http://schemas.microsoft.com/office/drawing/2014/main" id="{B0714E29-A4E5-1242-9CBB-9B187021A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430"/>
              <a:ext cx="41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Text Box 19">
              <a:extLst>
                <a:ext uri="{FF2B5EF4-FFF2-40B4-BE49-F238E27FC236}">
                  <a16:creationId xmlns:a16="http://schemas.microsoft.com/office/drawing/2014/main" id="{65FEDCEF-58E2-EB47-AAE1-F0D676738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3385"/>
              <a:ext cx="4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50000"/>
                </a:spcBef>
                <a:buFontTx/>
                <a:buNone/>
              </a:pPr>
              <a:r>
                <a:rPr lang="ar-SA" altLang="ar-SA" sz="1800" dirty="0"/>
                <a:t>|       |       |       |       |       |       |       |       |       |       |       |       | </a:t>
              </a:r>
            </a:p>
          </p:txBody>
        </p:sp>
        <p:sp>
          <p:nvSpPr>
            <p:cNvPr id="85" name="Text Box 87">
              <a:extLst>
                <a:ext uri="{FF2B5EF4-FFF2-40B4-BE49-F238E27FC236}">
                  <a16:creationId xmlns:a16="http://schemas.microsoft.com/office/drawing/2014/main" id="{1C9272B2-2A11-674F-BCEA-16737587B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0" y="3587"/>
              <a:ext cx="4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٦    ٥    ٤    ٣    ٢    ١    ٠   ــ١   ــ٢  ــ٣   ــ٤   ــ٥   ــ٦</a:t>
              </a:r>
              <a:endParaRPr lang="en-US" altLang="ar-SA" sz="2400" b="1"/>
            </a:p>
          </p:txBody>
        </p:sp>
      </p:grpSp>
      <p:sp>
        <p:nvSpPr>
          <p:cNvPr id="86" name="Line 21">
            <a:extLst>
              <a:ext uri="{FF2B5EF4-FFF2-40B4-BE49-F238E27FC236}">
                <a16:creationId xmlns:a16="http://schemas.microsoft.com/office/drawing/2014/main" id="{01A5A26B-6ACC-5E46-B8A5-496FA4C88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0313" y="5202343"/>
            <a:ext cx="1562100" cy="254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" name="Line 22">
            <a:extLst>
              <a:ext uri="{FF2B5EF4-FFF2-40B4-BE49-F238E27FC236}">
                <a16:creationId xmlns:a16="http://schemas.microsoft.com/office/drawing/2014/main" id="{57176A67-B5FE-4A4C-B908-EC94F4086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1713" y="5191230"/>
            <a:ext cx="1541463" cy="111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Text Box 23">
            <a:extLst>
              <a:ext uri="{FF2B5EF4-FFF2-40B4-BE49-F238E27FC236}">
                <a16:creationId xmlns:a16="http://schemas.microsoft.com/office/drawing/2014/main" id="{636A7D7E-305D-5E40-9F39-DE768043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238" y="4924530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ar-SA" sz="2800" b="1"/>
              <a:t>•</a:t>
            </a:r>
            <a:endParaRPr lang="en-US" altLang="ar-SA" sz="28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EC11422B-03B2-F041-ADCE-86C4EE7D5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413" y="4978505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90" name="Text Box 87">
            <a:extLst>
              <a:ext uri="{FF2B5EF4-FFF2-40B4-BE49-F238E27FC236}">
                <a16:creationId xmlns:a16="http://schemas.microsoft.com/office/drawing/2014/main" id="{232F0FE9-47E9-724E-99E9-D8F03A720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163" y="4983268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91" name="Text Box 87">
            <a:extLst>
              <a:ext uri="{FF2B5EF4-FFF2-40B4-BE49-F238E27FC236}">
                <a16:creationId xmlns:a16="http://schemas.microsoft.com/office/drawing/2014/main" id="{EC8B504D-F376-2B46-AB97-480D985BF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030" y="4664181"/>
            <a:ext cx="370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حل المعادلة = {٤ ، ــ ٢ }</a:t>
            </a:r>
            <a:endParaRPr lang="en-US" altLang="ar-SA" sz="2400" b="1" dirty="0">
              <a:solidFill>
                <a:srgbClr val="008000"/>
              </a:solidFill>
            </a:endParaRPr>
          </a:p>
        </p:txBody>
      </p:sp>
      <p:sp>
        <p:nvSpPr>
          <p:cNvPr id="93" name="Text Box 87">
            <a:extLst>
              <a:ext uri="{FF2B5EF4-FFF2-40B4-BE49-F238E27FC236}">
                <a16:creationId xmlns:a16="http://schemas.microsoft.com/office/drawing/2014/main" id="{A13873FF-50C9-3F4E-84D7-03239505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276" y="328940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94" name="Line 28">
            <a:extLst>
              <a:ext uri="{FF2B5EF4-FFF2-40B4-BE49-F238E27FC236}">
                <a16:creationId xmlns:a16="http://schemas.microsoft.com/office/drawing/2014/main" id="{C24D6294-E948-5B44-A553-EA2ACB2E6D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80026" y="335449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5" name="Text Box 87">
            <a:extLst>
              <a:ext uri="{FF2B5EF4-FFF2-40B4-BE49-F238E27FC236}">
                <a16:creationId xmlns:a16="http://schemas.microsoft.com/office/drawing/2014/main" id="{E5885E6D-3414-F941-9E02-2DF44965D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501" y="3306868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96" name="Line 31">
            <a:extLst>
              <a:ext uri="{FF2B5EF4-FFF2-40B4-BE49-F238E27FC236}">
                <a16:creationId xmlns:a16="http://schemas.microsoft.com/office/drawing/2014/main" id="{186D6FE5-F90A-3C41-B434-BD71D0443B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351" y="329575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7" name="Text Box 87">
            <a:extLst>
              <a:ext uri="{FF2B5EF4-FFF2-40B4-BE49-F238E27FC236}">
                <a16:creationId xmlns:a16="http://schemas.microsoft.com/office/drawing/2014/main" id="{4F57DAF1-DFE7-B94F-9D63-4DC79C514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690" y="3312996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07" name="Line 34">
            <a:extLst>
              <a:ext uri="{FF2B5EF4-FFF2-40B4-BE49-F238E27FC236}">
                <a16:creationId xmlns:a16="http://schemas.microsoft.com/office/drawing/2014/main" id="{E500FB70-4F05-7843-AE47-3D37487FFC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5525" y="3344512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4FCFA7DE-85D6-F641-92B1-B740B9FF8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075" y="3238943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2" name="Line 36">
            <a:extLst>
              <a:ext uri="{FF2B5EF4-FFF2-40B4-BE49-F238E27FC236}">
                <a16:creationId xmlns:a16="http://schemas.microsoft.com/office/drawing/2014/main" id="{28C58669-753C-3848-A30A-A38E9483B8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7525" y="326757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3" name="Line 37">
            <a:extLst>
              <a:ext uri="{FF2B5EF4-FFF2-40B4-BE49-F238E27FC236}">
                <a16:creationId xmlns:a16="http://schemas.microsoft.com/office/drawing/2014/main" id="{7A461D9D-E9D4-204F-879C-A42E815CA2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65776" y="3030643"/>
            <a:ext cx="107950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0" name="Line 38">
            <a:extLst>
              <a:ext uri="{FF2B5EF4-FFF2-40B4-BE49-F238E27FC236}">
                <a16:creationId xmlns:a16="http://schemas.microsoft.com/office/drawing/2014/main" id="{C7696375-FACB-FA49-A6BD-0CE7A49F86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86388" y="3430693"/>
            <a:ext cx="107950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1" name="Line 39">
            <a:extLst>
              <a:ext uri="{FF2B5EF4-FFF2-40B4-BE49-F238E27FC236}">
                <a16:creationId xmlns:a16="http://schemas.microsoft.com/office/drawing/2014/main" id="{5833EC97-F10F-5C4F-9659-B5E348E3D4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7854" y="3027967"/>
            <a:ext cx="107950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2" name="Line 40">
            <a:extLst>
              <a:ext uri="{FF2B5EF4-FFF2-40B4-BE49-F238E27FC236}">
                <a16:creationId xmlns:a16="http://schemas.microsoft.com/office/drawing/2014/main" id="{250D4828-33A6-7846-AA2A-19F17B4C1B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4597" y="3384821"/>
            <a:ext cx="107950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2419DE70-CAD5-DB4E-9B3B-C9A582795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1776" y="3686280"/>
            <a:ext cx="165576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ع</a:t>
            </a:r>
            <a:r>
              <a:rPr lang="ar-SA" altLang="ar-SA" sz="2400" b="1" dirty="0"/>
              <a:t>       =  ٤</a:t>
            </a:r>
            <a:endParaRPr lang="en-US" altLang="ar-SA" sz="2400" b="1" dirty="0"/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53EEF994-B677-ED4C-8EA0-469D819C2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094" y="380546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ع</a:t>
            </a:r>
            <a:r>
              <a:rPr lang="ar-SA" altLang="ar-SA" sz="2400" b="1" dirty="0"/>
              <a:t>       =  ــ ٢</a:t>
            </a:r>
            <a:endParaRPr lang="en-US" altLang="ar-SA" sz="2400" b="1" dirty="0"/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20692777-AA73-C94A-BF47-7FF61F91D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001" y="4337155"/>
            <a:ext cx="190658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نقطة المنتصف =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grpSp>
        <p:nvGrpSpPr>
          <p:cNvPr id="126" name="Group 45">
            <a:extLst>
              <a:ext uri="{FF2B5EF4-FFF2-40B4-BE49-F238E27FC236}">
                <a16:creationId xmlns:a16="http://schemas.microsoft.com/office/drawing/2014/main" id="{A6C28C1A-C7E9-BA44-88AB-D12CDE21EAF8}"/>
              </a:ext>
            </a:extLst>
          </p:cNvPr>
          <p:cNvGrpSpPr>
            <a:grpSpLocks/>
          </p:cNvGrpSpPr>
          <p:nvPr/>
        </p:nvGrpSpPr>
        <p:grpSpPr bwMode="auto">
          <a:xfrm>
            <a:off x="6968676" y="4157768"/>
            <a:ext cx="1727200" cy="900112"/>
            <a:chOff x="3129" y="1321"/>
            <a:chExt cx="1088" cy="567"/>
          </a:xfrm>
        </p:grpSpPr>
        <p:grpSp>
          <p:nvGrpSpPr>
            <p:cNvPr id="127" name="Group 46">
              <a:extLst>
                <a:ext uri="{FF2B5EF4-FFF2-40B4-BE49-F238E27FC236}">
                  <a16:creationId xmlns:a16="http://schemas.microsoft.com/office/drawing/2014/main" id="{7AFC01F9-C7F9-5A40-AFC4-8D7B47E7E4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" y="1321"/>
              <a:ext cx="861" cy="567"/>
              <a:chOff x="1247" y="1298"/>
              <a:chExt cx="861" cy="567"/>
            </a:xfrm>
          </p:grpSpPr>
          <p:sp>
            <p:nvSpPr>
              <p:cNvPr id="129" name="Text Box 87">
                <a:extLst>
                  <a:ext uri="{FF2B5EF4-FFF2-40B4-BE49-F238E27FC236}">
                    <a16:creationId xmlns:a16="http://schemas.microsoft.com/office/drawing/2014/main" id="{7F35EAF0-5E96-904D-8707-4A75255CF8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298"/>
                <a:ext cx="861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2"/>
                    </a:solidFill>
                  </a:rPr>
                  <a:t>٤ + ( ــ٢)</a:t>
                </a:r>
                <a:endParaRPr lang="en-US" altLang="ar-SA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0" name="Line 48">
                <a:extLst>
                  <a:ext uri="{FF2B5EF4-FFF2-40B4-BE49-F238E27FC236}">
                    <a16:creationId xmlns:a16="http://schemas.microsoft.com/office/drawing/2014/main" id="{39F30CA0-EB07-6A4C-A8BF-4C7F8CD07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5" y="1566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" name="Text Box 87">
                <a:extLst>
                  <a:ext uri="{FF2B5EF4-FFF2-40B4-BE49-F238E27FC236}">
                    <a16:creationId xmlns:a16="http://schemas.microsoft.com/office/drawing/2014/main" id="{DDA82444-CE10-C041-936C-F08C7C7352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577"/>
                <a:ext cx="8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chemeClr val="accent2"/>
                    </a:solidFill>
                  </a:rPr>
                  <a:t>٢</a:t>
                </a:r>
                <a:endParaRPr lang="en-US" altLang="ar-SA" sz="2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28" name="Text Box 87">
              <a:extLst>
                <a:ext uri="{FF2B5EF4-FFF2-40B4-BE49-F238E27FC236}">
                  <a16:creationId xmlns:a16="http://schemas.microsoft.com/office/drawing/2014/main" id="{60E4A98D-959A-B847-8E74-2401491F9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1441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32" name="Group 51">
            <a:extLst>
              <a:ext uri="{FF2B5EF4-FFF2-40B4-BE49-F238E27FC236}">
                <a16:creationId xmlns:a16="http://schemas.microsoft.com/office/drawing/2014/main" id="{003B441C-47F5-3B47-B31A-7BAA2DBB5A46}"/>
              </a:ext>
            </a:extLst>
          </p:cNvPr>
          <p:cNvGrpSpPr>
            <a:grpSpLocks/>
          </p:cNvGrpSpPr>
          <p:nvPr/>
        </p:nvGrpSpPr>
        <p:grpSpPr bwMode="auto">
          <a:xfrm>
            <a:off x="6017763" y="4146655"/>
            <a:ext cx="1004888" cy="900113"/>
            <a:chOff x="2496" y="1321"/>
            <a:chExt cx="633" cy="567"/>
          </a:xfrm>
          <a:solidFill>
            <a:schemeClr val="bg1"/>
          </a:solidFill>
        </p:grpSpPr>
        <p:grpSp>
          <p:nvGrpSpPr>
            <p:cNvPr id="133" name="Group 52">
              <a:extLst>
                <a:ext uri="{FF2B5EF4-FFF2-40B4-BE49-F238E27FC236}">
                  <a16:creationId xmlns:a16="http://schemas.microsoft.com/office/drawing/2014/main" id="{75165C1D-BB42-B642-AB68-E81B4F309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7" y="1321"/>
              <a:ext cx="362" cy="567"/>
              <a:chOff x="1247" y="1298"/>
              <a:chExt cx="861" cy="567"/>
            </a:xfrm>
            <a:grpFill/>
          </p:grpSpPr>
          <p:sp>
            <p:nvSpPr>
              <p:cNvPr id="135" name="Text Box 87">
                <a:extLst>
                  <a:ext uri="{FF2B5EF4-FFF2-40B4-BE49-F238E27FC236}">
                    <a16:creationId xmlns:a16="http://schemas.microsoft.com/office/drawing/2014/main" id="{CDCE5084-FBCB-624C-9F2A-9CC8E5DCF3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298"/>
                <a:ext cx="861" cy="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chemeClr val="accent2"/>
                    </a:solidFill>
                  </a:rPr>
                  <a:t>٢</a:t>
                </a:r>
                <a:endParaRPr lang="en-US" altLang="ar-SA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6" name="Line 54">
                <a:extLst>
                  <a:ext uri="{FF2B5EF4-FFF2-40B4-BE49-F238E27FC236}">
                    <a16:creationId xmlns:a16="http://schemas.microsoft.com/office/drawing/2014/main" id="{273815BF-1BDF-424F-A51D-FBD501C6B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5" y="1566"/>
                <a:ext cx="72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" name="Text Box 87">
                <a:extLst>
                  <a:ext uri="{FF2B5EF4-FFF2-40B4-BE49-F238E27FC236}">
                    <a16:creationId xmlns:a16="http://schemas.microsoft.com/office/drawing/2014/main" id="{5A5B031E-E700-0C42-B3A9-28910EF117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577"/>
                <a:ext cx="861" cy="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chemeClr val="accent2"/>
                    </a:solidFill>
                  </a:rPr>
                  <a:t>٢</a:t>
                </a:r>
                <a:endParaRPr lang="en-US" altLang="ar-SA" sz="2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34" name="Text Box 87">
              <a:extLst>
                <a:ext uri="{FF2B5EF4-FFF2-40B4-BE49-F238E27FC236}">
                  <a16:creationId xmlns:a16="http://schemas.microsoft.com/office/drawing/2014/main" id="{60521BDE-09BD-E440-9C08-CCB1A00C6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441"/>
              <a:ext cx="248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chemeClr val="accent2"/>
                </a:solidFill>
              </a:endParaRPr>
            </a:p>
          </p:txBody>
        </p:sp>
      </p:grpSp>
      <p:sp>
        <p:nvSpPr>
          <p:cNvPr id="138" name="Text Box 87">
            <a:extLst>
              <a:ext uri="{FF2B5EF4-FFF2-40B4-BE49-F238E27FC236}">
                <a16:creationId xmlns:a16="http://schemas.microsoft.com/office/drawing/2014/main" id="{4086C3BE-01D6-9346-B0E1-43377401D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221" y="4294607"/>
            <a:ext cx="717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١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139" name="مربع نص 6">
            <a:extLst>
              <a:ext uri="{FF2B5EF4-FFF2-40B4-BE49-F238E27FC236}">
                <a16:creationId xmlns:a16="http://schemas.microsoft.com/office/drawing/2014/main" id="{60580777-033C-3843-94BA-C9B5AE9D3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507" y="1231920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٥/صـ ٤١</a:t>
            </a:r>
          </a:p>
        </p:txBody>
      </p:sp>
      <p:cxnSp>
        <p:nvCxnSpPr>
          <p:cNvPr id="140" name="موصل مستقيم 139">
            <a:extLst>
              <a:ext uri="{FF2B5EF4-FFF2-40B4-BE49-F238E27FC236}">
                <a16:creationId xmlns:a16="http://schemas.microsoft.com/office/drawing/2014/main" id="{1F62380D-210F-C249-8B8F-A7F24AA9BCE7}"/>
              </a:ext>
            </a:extLst>
          </p:cNvPr>
          <p:cNvCxnSpPr>
            <a:cxnSpLocks/>
          </p:cNvCxnSpPr>
          <p:nvPr/>
        </p:nvCxnSpPr>
        <p:spPr>
          <a:xfrm>
            <a:off x="6108488" y="2459631"/>
            <a:ext cx="0" cy="154463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 Box 87">
            <a:extLst>
              <a:ext uri="{FF2B5EF4-FFF2-40B4-BE49-F238E27FC236}">
                <a16:creationId xmlns:a16="http://schemas.microsoft.com/office/drawing/2014/main" id="{E3B9DCA5-1D9A-2E4E-8488-CF05298EA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444" y="1470131"/>
            <a:ext cx="24828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إذا كان معامل المتغير      ١ </a:t>
            </a:r>
            <a:endParaRPr lang="en-US" altLang="ar-SA" sz="1800" b="1" dirty="0">
              <a:solidFill>
                <a:schemeClr val="accent2"/>
              </a:solidFill>
            </a:endParaRPr>
          </a:p>
        </p:txBody>
      </p:sp>
      <p:sp>
        <p:nvSpPr>
          <p:cNvPr id="142" name="مستطيل 28">
            <a:extLst>
              <a:ext uri="{FF2B5EF4-FFF2-40B4-BE49-F238E27FC236}">
                <a16:creationId xmlns:a16="http://schemas.microsoft.com/office/drawing/2014/main" id="{D25E1FC1-EF6B-B64A-9B41-E7914A7BD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483" y="1453461"/>
            <a:ext cx="684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2000" dirty="0"/>
              <a:t>&gt;</a:t>
            </a:r>
          </a:p>
        </p:txBody>
      </p:sp>
      <p:sp>
        <p:nvSpPr>
          <p:cNvPr id="143" name="قوس كبير أيمن 142">
            <a:extLst>
              <a:ext uri="{FF2B5EF4-FFF2-40B4-BE49-F238E27FC236}">
                <a16:creationId xmlns:a16="http://schemas.microsoft.com/office/drawing/2014/main" id="{9358FDA9-4C27-F64B-BD55-4815067673BF}"/>
              </a:ext>
            </a:extLst>
          </p:cNvPr>
          <p:cNvSpPr/>
          <p:nvPr/>
        </p:nvSpPr>
        <p:spPr>
          <a:xfrm rot="16200000">
            <a:off x="6864694" y="-167375"/>
            <a:ext cx="276225" cy="389731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144" name="مربع نص 143">
            <a:extLst>
              <a:ext uri="{FF2B5EF4-FFF2-40B4-BE49-F238E27FC236}">
                <a16:creationId xmlns:a16="http://schemas.microsoft.com/office/drawing/2014/main" id="{EAC8FCE4-12C5-2B45-8371-A7824B8EB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989" y="1208194"/>
            <a:ext cx="655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/>
              <a:t>=</a:t>
            </a:r>
            <a:r>
              <a:rPr lang="ar-SA" altLang="ar-SA" sz="2400" dirty="0"/>
              <a:t>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5" name="حبر 144">
                <a:extLst>
                  <a:ext uri="{FF2B5EF4-FFF2-40B4-BE49-F238E27FC236}">
                    <a16:creationId xmlns:a16="http://schemas.microsoft.com/office/drawing/2014/main" id="{493754AC-B029-5347-9AB9-2D340DC6ECC2}"/>
                  </a:ext>
                </a:extLst>
              </p14:cNvPr>
              <p14:cNvContentPartPr/>
              <p14:nvPr/>
            </p14:nvContentPartPr>
            <p14:xfrm>
              <a:off x="4297854" y="-56871"/>
              <a:ext cx="5394" cy="8285"/>
            </p14:xfrm>
          </p:contentPart>
        </mc:Choice>
        <mc:Fallback xmlns="">
          <p:pic>
            <p:nvPicPr>
              <p:cNvPr id="145" name="حبر 144">
                <a:extLst>
                  <a:ext uri="{FF2B5EF4-FFF2-40B4-BE49-F238E27FC236}">
                    <a16:creationId xmlns:a16="http://schemas.microsoft.com/office/drawing/2014/main" id="{493754AC-B029-5347-9AB9-2D340DC6EC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9426" y="-65876"/>
                <a:ext cx="21913" cy="25936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BF35520-571B-BF40-9586-CAA1099E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430" y="631017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102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8941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65" grpId="0"/>
      <p:bldP spid="68" grpId="0"/>
      <p:bldP spid="73" grpId="0"/>
      <p:bldP spid="74" grpId="0"/>
      <p:bldP spid="76" grpId="0"/>
      <p:bldP spid="77" grpId="0"/>
      <p:bldP spid="79" grpId="0"/>
      <p:bldP spid="80" grpId="0"/>
      <p:bldP spid="88" grpId="0"/>
      <p:bldP spid="89" grpId="0"/>
      <p:bldP spid="90" grpId="0"/>
      <p:bldP spid="91" grpId="0"/>
      <p:bldP spid="93" grpId="0"/>
      <p:bldP spid="95" grpId="0"/>
      <p:bldP spid="97" grpId="0"/>
      <p:bldP spid="111" grpId="0"/>
      <p:bldP spid="123" grpId="0" animBg="1"/>
      <p:bldP spid="124" grpId="0"/>
      <p:bldP spid="125" grpId="0" animBg="1"/>
      <p:bldP spid="138" grpId="0" animBg="1"/>
      <p:bldP spid="141" grpId="0" animBg="1"/>
      <p:bldP spid="143" grpId="0" animBg="1"/>
      <p:bldP spid="1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8388" y="1121410"/>
            <a:ext cx="1183750" cy="480398"/>
            <a:chOff x="10144098" y="968175"/>
            <a:chExt cx="1294677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4098" y="1023507"/>
              <a:ext cx="1262889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7901" y="444160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62" name="Rectangle 3">
            <a:extLst>
              <a:ext uri="{FF2B5EF4-FFF2-40B4-BE49-F238E27FC236}">
                <a16:creationId xmlns:a16="http://schemas.microsoft.com/office/drawing/2014/main" id="{5F12FD47-1ED6-C642-9029-0E541E914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394" y="292668"/>
            <a:ext cx="8316912" cy="900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يجب حفظ أحد الأدوية عند درجة </a:t>
            </a:r>
            <a:r>
              <a:rPr lang="ar-SA" altLang="ar-SA" sz="2800" b="1" baseline="46000"/>
              <a:t>٥</a:t>
            </a:r>
            <a:r>
              <a:rPr lang="ar-SA" altLang="ar-SA" sz="2400" b="1"/>
              <a:t>٨ بزيادة أو نقصان مقدارها </a:t>
            </a:r>
            <a:r>
              <a:rPr lang="ar-SA" altLang="ar-SA" sz="2800" b="1" baseline="46000"/>
              <a:t>٥</a:t>
            </a:r>
            <a:r>
              <a:rPr lang="ar-SA" altLang="ar-SA" sz="2400" b="1"/>
              <a:t>٣ . اكتب معادلة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لإيجاد الحرارة العظمى والصغرى اللتين يجب حفظ الدواء عندهما .</a:t>
            </a:r>
          </a:p>
        </p:txBody>
      </p:sp>
      <p:grpSp>
        <p:nvGrpSpPr>
          <p:cNvPr id="63" name="Group 4">
            <a:extLst>
              <a:ext uri="{FF2B5EF4-FFF2-40B4-BE49-F238E27FC236}">
                <a16:creationId xmlns:a16="http://schemas.microsoft.com/office/drawing/2014/main" id="{A6F6F252-C190-3846-8411-499766C04E22}"/>
              </a:ext>
            </a:extLst>
          </p:cNvPr>
          <p:cNvGrpSpPr>
            <a:grpSpLocks/>
          </p:cNvGrpSpPr>
          <p:nvPr/>
        </p:nvGrpSpPr>
        <p:grpSpPr bwMode="auto">
          <a:xfrm>
            <a:off x="2883220" y="2923734"/>
            <a:ext cx="6913562" cy="852488"/>
            <a:chOff x="1247" y="3385"/>
            <a:chExt cx="4355" cy="537"/>
          </a:xfrm>
        </p:grpSpPr>
        <p:sp>
          <p:nvSpPr>
            <p:cNvPr id="65" name="Line 5">
              <a:extLst>
                <a:ext uri="{FF2B5EF4-FFF2-40B4-BE49-F238E27FC236}">
                  <a16:creationId xmlns:a16="http://schemas.microsoft.com/office/drawing/2014/main" id="{759D20E7-91FE-8145-8DA7-C8F5721B57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430"/>
              <a:ext cx="41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Text Box 6">
              <a:extLst>
                <a:ext uri="{FF2B5EF4-FFF2-40B4-BE49-F238E27FC236}">
                  <a16:creationId xmlns:a16="http://schemas.microsoft.com/office/drawing/2014/main" id="{42FF7238-D11A-F64A-BD02-1DA7C2E70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3385"/>
              <a:ext cx="4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|       |       |       |       |       |       |       |       |       |       |       |       | </a:t>
              </a:r>
            </a:p>
          </p:txBody>
        </p:sp>
        <p:sp>
          <p:nvSpPr>
            <p:cNvPr id="72" name="Text Box 87">
              <a:extLst>
                <a:ext uri="{FF2B5EF4-FFF2-40B4-BE49-F238E27FC236}">
                  <a16:creationId xmlns:a16="http://schemas.microsoft.com/office/drawing/2014/main" id="{AB3F4C68-64B5-D049-98CF-1F3DD93B8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3634"/>
              <a:ext cx="4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١٣  ١٢  ١١ ١٠   ٩    ٨    ٧    ٦    ٥    ٤    ٣    ٢    ١</a:t>
              </a:r>
              <a:endParaRPr lang="en-US" altLang="ar-SA" sz="2400" b="1"/>
            </a:p>
          </p:txBody>
        </p:sp>
      </p:grpSp>
      <p:sp>
        <p:nvSpPr>
          <p:cNvPr id="73" name="Line 8">
            <a:extLst>
              <a:ext uri="{FF2B5EF4-FFF2-40B4-BE49-F238E27FC236}">
                <a16:creationId xmlns:a16="http://schemas.microsoft.com/office/drawing/2014/main" id="{83B5789E-B777-AA42-B060-4A15412151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2295" y="2977709"/>
            <a:ext cx="1539875" cy="63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4" name="Line 9">
            <a:extLst>
              <a:ext uri="{FF2B5EF4-FFF2-40B4-BE49-F238E27FC236}">
                <a16:creationId xmlns:a16="http://schemas.microsoft.com/office/drawing/2014/main" id="{6C72CF31-7FAC-5248-AC59-517C202CE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5120" y="2988822"/>
            <a:ext cx="1527175" cy="6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5" name="Text Box 10">
            <a:extLst>
              <a:ext uri="{FF2B5EF4-FFF2-40B4-BE49-F238E27FC236}">
                <a16:creationId xmlns:a16="http://schemas.microsoft.com/office/drawing/2014/main" id="{6D07DEB4-3B72-204F-B379-B107CF4AF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957" y="2736409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800" b="1"/>
              <a:t>•</a:t>
            </a:r>
            <a:endParaRPr lang="en-US" altLang="ar-SA" sz="28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B2C8E8C7-F974-8546-A222-F2F3B349E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345" y="2779272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C18B0ADA-DC80-1142-9F56-E3BD83163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357" y="2752284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CEE474C7-D172-CC42-AA37-9948F75CC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145" y="4125472"/>
            <a:ext cx="557847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FF0000"/>
                </a:solidFill>
              </a:rPr>
              <a:t>المعادلة هي : │ </a:t>
            </a:r>
            <a:r>
              <a:rPr lang="ar-SA" altLang="ar-SA" sz="2000" b="1" dirty="0" err="1">
                <a:solidFill>
                  <a:srgbClr val="FF0000"/>
                </a:solidFill>
              </a:rPr>
              <a:t>س</a:t>
            </a:r>
            <a:r>
              <a:rPr lang="ar-SA" altLang="ar-SA" sz="2000" b="1" dirty="0">
                <a:solidFill>
                  <a:srgbClr val="FF0000"/>
                </a:solidFill>
              </a:rPr>
              <a:t>      نقطة المنتصف  │ = المسافة المقطوعة 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A872BA3A-D424-0B41-BB13-7178D476B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834" y="1393385"/>
            <a:ext cx="24828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نقطة المنتصف </a:t>
            </a:r>
            <a:r>
              <a:rPr lang="ar-SA" altLang="ar-SA" sz="2400" b="1" dirty="0">
                <a:solidFill>
                  <a:schemeClr val="accent2"/>
                </a:solidFill>
              </a:rPr>
              <a:t>= ٨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DDEE0909-AB43-1C41-AC8C-6E78EAF5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47" y="1325152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المسافة المقطوعة </a:t>
            </a:r>
            <a:r>
              <a:rPr lang="ar-SA" altLang="ar-SA" sz="2400" b="1" dirty="0">
                <a:solidFill>
                  <a:schemeClr val="accent2"/>
                </a:solidFill>
              </a:rPr>
              <a:t>= ٣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EC8BC469-6417-B241-8EA8-F6065174E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632" y="4690622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العظمى</a:t>
            </a:r>
            <a:r>
              <a:rPr lang="ar-SA" altLang="ar-SA" sz="2400" b="1" dirty="0"/>
              <a:t> = </a:t>
            </a:r>
            <a:r>
              <a:rPr lang="ar-SA" altLang="ar-SA" sz="2800" b="1" baseline="46000" dirty="0"/>
              <a:t>٥</a:t>
            </a:r>
            <a:r>
              <a:rPr lang="ar-SA" altLang="ar-SA" sz="2400" b="1" dirty="0"/>
              <a:t>١١</a:t>
            </a:r>
            <a:endParaRPr lang="en-US" altLang="ar-SA" sz="2400" b="1" dirty="0"/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36680F12-16B0-594D-BF2F-B7AC70ACE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857" y="5303397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الصغرى</a:t>
            </a:r>
            <a:r>
              <a:rPr lang="ar-SA" altLang="ar-SA" sz="2400" b="1" dirty="0"/>
              <a:t> = </a:t>
            </a:r>
            <a:r>
              <a:rPr lang="ar-SA" altLang="ar-SA" sz="2800" b="1" baseline="46000" dirty="0"/>
              <a:t>٥</a:t>
            </a:r>
            <a:r>
              <a:rPr lang="ar-SA" altLang="ar-SA" sz="2400" b="1" dirty="0"/>
              <a:t>٥</a:t>
            </a:r>
            <a:endParaRPr lang="en-US" altLang="ar-SA" sz="2400" b="1" dirty="0"/>
          </a:p>
        </p:txBody>
      </p:sp>
      <p:sp>
        <p:nvSpPr>
          <p:cNvPr id="85" name="مربع نص 18">
            <a:extLst>
              <a:ext uri="{FF2B5EF4-FFF2-40B4-BE49-F238E27FC236}">
                <a16:creationId xmlns:a16="http://schemas.microsoft.com/office/drawing/2014/main" id="{CD806089-F406-3940-A46A-B4501987A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173" y="1866300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٣/ صـ ٤٠</a:t>
            </a:r>
          </a:p>
        </p:txBody>
      </p:sp>
      <p:cxnSp>
        <p:nvCxnSpPr>
          <p:cNvPr id="86" name="رابط كسهم مستقيم 85">
            <a:extLst>
              <a:ext uri="{FF2B5EF4-FFF2-40B4-BE49-F238E27FC236}">
                <a16:creationId xmlns:a16="http://schemas.microsoft.com/office/drawing/2014/main" id="{3F3BA530-F8C6-0C4E-B283-54AB5A345F60}"/>
              </a:ext>
            </a:extLst>
          </p:cNvPr>
          <p:cNvCxnSpPr/>
          <p:nvPr/>
        </p:nvCxnSpPr>
        <p:spPr>
          <a:xfrm>
            <a:off x="6972620" y="2085534"/>
            <a:ext cx="0" cy="7921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موصل مستقيم 86">
            <a:extLst>
              <a:ext uri="{FF2B5EF4-FFF2-40B4-BE49-F238E27FC236}">
                <a16:creationId xmlns:a16="http://schemas.microsoft.com/office/drawing/2014/main" id="{1ABFA7BF-8F22-7C4D-A42E-66DB7449CA9F}"/>
              </a:ext>
            </a:extLst>
          </p:cNvPr>
          <p:cNvCxnSpPr/>
          <p:nvPr/>
        </p:nvCxnSpPr>
        <p:spPr>
          <a:xfrm flipH="1">
            <a:off x="4006872" y="726126"/>
            <a:ext cx="1063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موصل مستقيم 87">
            <a:extLst>
              <a:ext uri="{FF2B5EF4-FFF2-40B4-BE49-F238E27FC236}">
                <a16:creationId xmlns:a16="http://schemas.microsoft.com/office/drawing/2014/main" id="{384019E9-29F4-0149-82E3-92C50C2292E3}"/>
              </a:ext>
            </a:extLst>
          </p:cNvPr>
          <p:cNvCxnSpPr/>
          <p:nvPr/>
        </p:nvCxnSpPr>
        <p:spPr>
          <a:xfrm flipH="1">
            <a:off x="6198422" y="742724"/>
            <a:ext cx="1063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كسهم مستقيم 88">
            <a:extLst>
              <a:ext uri="{FF2B5EF4-FFF2-40B4-BE49-F238E27FC236}">
                <a16:creationId xmlns:a16="http://schemas.microsoft.com/office/drawing/2014/main" id="{59E4D7D7-D883-5A43-AA8C-E8D39FDFE9DB}"/>
              </a:ext>
            </a:extLst>
          </p:cNvPr>
          <p:cNvCxnSpPr/>
          <p:nvPr/>
        </p:nvCxnSpPr>
        <p:spPr>
          <a:xfrm>
            <a:off x="8499795" y="2085534"/>
            <a:ext cx="0" cy="7921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رابط كسهم مستقيم 89">
            <a:extLst>
              <a:ext uri="{FF2B5EF4-FFF2-40B4-BE49-F238E27FC236}">
                <a16:creationId xmlns:a16="http://schemas.microsoft.com/office/drawing/2014/main" id="{5DA35A7C-CC3F-C349-8B65-55DADD695CE9}"/>
              </a:ext>
            </a:extLst>
          </p:cNvPr>
          <p:cNvCxnSpPr/>
          <p:nvPr/>
        </p:nvCxnSpPr>
        <p:spPr>
          <a:xfrm>
            <a:off x="5459732" y="2085534"/>
            <a:ext cx="0" cy="7921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مربع نص 11">
            <a:extLst>
              <a:ext uri="{FF2B5EF4-FFF2-40B4-BE49-F238E27FC236}">
                <a16:creationId xmlns:a16="http://schemas.microsoft.com/office/drawing/2014/main" id="{D8BDDA90-7E31-264D-A32E-C9C96D96B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257" y="2007747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2" name="Text Box 87">
            <a:extLst>
              <a:ext uri="{FF2B5EF4-FFF2-40B4-BE49-F238E27FC236}">
                <a16:creationId xmlns:a16="http://schemas.microsoft.com/office/drawing/2014/main" id="{989B40DE-EB2B-6B4E-9B4D-DC8D37E38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44" y="4876520"/>
            <a:ext cx="370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المعادلة هي </a:t>
            </a:r>
            <a:r>
              <a:rPr lang="ar-SA" altLang="ar-SA" sz="2400" b="1" dirty="0">
                <a:solidFill>
                  <a:srgbClr val="008000"/>
                </a:solidFill>
              </a:rPr>
              <a:t>: │ </a:t>
            </a:r>
            <a:r>
              <a:rPr lang="ar-SA" altLang="ar-SA" sz="2400" b="1" dirty="0" err="1">
                <a:solidFill>
                  <a:srgbClr val="008000"/>
                </a:solidFill>
              </a:rPr>
              <a:t>س</a:t>
            </a:r>
            <a:r>
              <a:rPr lang="ar-SA" altLang="ar-SA" sz="2400" b="1" dirty="0">
                <a:solidFill>
                  <a:srgbClr val="008000"/>
                </a:solidFill>
              </a:rPr>
              <a:t> ــ ٨ │ = ٣</a:t>
            </a:r>
            <a:endParaRPr lang="en-US" altLang="ar-SA" sz="2400" b="1" dirty="0">
              <a:solidFill>
                <a:srgbClr val="008000"/>
              </a:solidFill>
            </a:endParaRPr>
          </a:p>
        </p:txBody>
      </p:sp>
      <p:sp>
        <p:nvSpPr>
          <p:cNvPr id="93" name="مستطيل 92">
            <a:extLst>
              <a:ext uri="{FF2B5EF4-FFF2-40B4-BE49-F238E27FC236}">
                <a16:creationId xmlns:a16="http://schemas.microsoft.com/office/drawing/2014/main" id="{C5A79523-9851-D046-B536-D11E704E5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332" y="4063559"/>
            <a:ext cx="325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2000"/>
              <a:t>±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71F65F1-17A4-0545-A789-F6205393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7860" y="633296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103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42012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5" grpId="0"/>
      <p:bldP spid="76" grpId="0"/>
      <p:bldP spid="77" grpId="0"/>
      <p:bldP spid="78" grpId="0" animBg="1"/>
      <p:bldP spid="79" grpId="0" animBg="1"/>
      <p:bldP spid="80" grpId="0"/>
      <p:bldP spid="81" grpId="0"/>
      <p:bldP spid="82" grpId="0"/>
      <p:bldP spid="92" grpId="0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8388" y="1121410"/>
            <a:ext cx="1183750" cy="480398"/>
            <a:chOff x="10144098" y="968175"/>
            <a:chExt cx="1294677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4098" y="1023507"/>
              <a:ext cx="1262889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7901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713252" y="3246584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9" name="Group 6">
            <a:extLst>
              <a:ext uri="{FF2B5EF4-FFF2-40B4-BE49-F238E27FC236}">
                <a16:creationId xmlns:a16="http://schemas.microsoft.com/office/drawing/2014/main" id="{BC4975E2-7923-CB4C-958B-B1EC15D23135}"/>
              </a:ext>
            </a:extLst>
          </p:cNvPr>
          <p:cNvGrpSpPr>
            <a:grpSpLocks/>
          </p:cNvGrpSpPr>
          <p:nvPr/>
        </p:nvGrpSpPr>
        <p:grpSpPr bwMode="auto">
          <a:xfrm>
            <a:off x="4108382" y="229466"/>
            <a:ext cx="4762680" cy="521453"/>
            <a:chOff x="839" y="2251"/>
            <a:chExt cx="2313" cy="317"/>
          </a:xfrm>
        </p:grpSpPr>
        <p:sp>
          <p:nvSpPr>
            <p:cNvPr id="70" name="AutoShape 5">
              <a:extLst>
                <a:ext uri="{FF2B5EF4-FFF2-40B4-BE49-F238E27FC236}">
                  <a16:creationId xmlns:a16="http://schemas.microsoft.com/office/drawing/2014/main" id="{417C8963-F480-4143-BCF7-E35490C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1" name="Text Box 4">
              <a:extLst>
                <a:ext uri="{FF2B5EF4-FFF2-40B4-BE49-F238E27FC236}">
                  <a16:creationId xmlns:a16="http://schemas.microsoft.com/office/drawing/2014/main" id="{1E652C47-0C6C-DF4D-AF0B-349975AFC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2" name="Rectangle 3">
            <a:extLst>
              <a:ext uri="{FF2B5EF4-FFF2-40B4-BE49-F238E27FC236}">
                <a16:creationId xmlns:a16="http://schemas.microsoft.com/office/drawing/2014/main" id="{46194642-0EC3-B348-AFA7-8DA05618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9358" y="932763"/>
            <a:ext cx="4144309" cy="900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اكتب معادلة تتضمن قيمة مطلقة للتمثيل الآتي :</a:t>
            </a:r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BB155C1F-839B-874F-8A83-7DAB1CE82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030" y="2230526"/>
            <a:ext cx="1906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نقطة المنتصف =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38D7E24D-D9EE-4B46-8B8D-806E9A497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305" y="4306976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المسافة المقطوعة = ٥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grpSp>
        <p:nvGrpSpPr>
          <p:cNvPr id="68" name="Group 12">
            <a:extLst>
              <a:ext uri="{FF2B5EF4-FFF2-40B4-BE49-F238E27FC236}">
                <a16:creationId xmlns:a16="http://schemas.microsoft.com/office/drawing/2014/main" id="{C018404C-D742-7B43-8D1B-6AF152102514}"/>
              </a:ext>
            </a:extLst>
          </p:cNvPr>
          <p:cNvGrpSpPr>
            <a:grpSpLocks/>
          </p:cNvGrpSpPr>
          <p:nvPr/>
        </p:nvGrpSpPr>
        <p:grpSpPr bwMode="auto">
          <a:xfrm>
            <a:off x="6839680" y="2040026"/>
            <a:ext cx="1727200" cy="900113"/>
            <a:chOff x="3129" y="1321"/>
            <a:chExt cx="1088" cy="567"/>
          </a:xfrm>
        </p:grpSpPr>
        <p:grpSp>
          <p:nvGrpSpPr>
            <p:cNvPr id="72" name="Group 13">
              <a:extLst>
                <a:ext uri="{FF2B5EF4-FFF2-40B4-BE49-F238E27FC236}">
                  <a16:creationId xmlns:a16="http://schemas.microsoft.com/office/drawing/2014/main" id="{BF96C0FE-5EC4-4A42-81DE-737B3A45F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" y="1321"/>
              <a:ext cx="861" cy="567"/>
              <a:chOff x="1247" y="1298"/>
              <a:chExt cx="861" cy="567"/>
            </a:xfrm>
          </p:grpSpPr>
          <p:sp>
            <p:nvSpPr>
              <p:cNvPr id="74" name="Text Box 87">
                <a:extLst>
                  <a:ext uri="{FF2B5EF4-FFF2-40B4-BE49-F238E27FC236}">
                    <a16:creationId xmlns:a16="http://schemas.microsoft.com/office/drawing/2014/main" id="{86369C50-0768-2044-9AB2-47CA7E960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298"/>
                <a:ext cx="8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2"/>
                    </a:solidFill>
                  </a:rPr>
                  <a:t>٢٧ + ١٧</a:t>
                </a:r>
                <a:endParaRPr lang="en-US" altLang="ar-SA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5" name="Line 15">
                <a:extLst>
                  <a:ext uri="{FF2B5EF4-FFF2-40B4-BE49-F238E27FC236}">
                    <a16:creationId xmlns:a16="http://schemas.microsoft.com/office/drawing/2014/main" id="{7D674026-ACF2-2E49-B913-98893102F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5" y="1566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" name="Text Box 87">
                <a:extLst>
                  <a:ext uri="{FF2B5EF4-FFF2-40B4-BE49-F238E27FC236}">
                    <a16:creationId xmlns:a16="http://schemas.microsoft.com/office/drawing/2014/main" id="{26CF45A5-F721-5C40-BDE7-365AC12735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577"/>
                <a:ext cx="8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chemeClr val="accent2"/>
                    </a:solidFill>
                  </a:rPr>
                  <a:t>٢</a:t>
                </a:r>
                <a:endParaRPr lang="en-US" altLang="ar-SA" sz="2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3" name="Text Box 87">
              <a:extLst>
                <a:ext uri="{FF2B5EF4-FFF2-40B4-BE49-F238E27FC236}">
                  <a16:creationId xmlns:a16="http://schemas.microsoft.com/office/drawing/2014/main" id="{42B81512-8D1F-F640-AE83-F4F142D9A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1441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77" name="Group 18">
            <a:extLst>
              <a:ext uri="{FF2B5EF4-FFF2-40B4-BE49-F238E27FC236}">
                <a16:creationId xmlns:a16="http://schemas.microsoft.com/office/drawing/2014/main" id="{FA3D5A79-FB23-8041-AB32-ACBF98671422}"/>
              </a:ext>
            </a:extLst>
          </p:cNvPr>
          <p:cNvGrpSpPr>
            <a:grpSpLocks/>
          </p:cNvGrpSpPr>
          <p:nvPr/>
        </p:nvGrpSpPr>
        <p:grpSpPr bwMode="auto">
          <a:xfrm>
            <a:off x="7885565" y="3259962"/>
            <a:ext cx="1006476" cy="731838"/>
            <a:chOff x="2496" y="1427"/>
            <a:chExt cx="634" cy="461"/>
          </a:xfrm>
        </p:grpSpPr>
        <p:grpSp>
          <p:nvGrpSpPr>
            <p:cNvPr id="78" name="Group 19">
              <a:extLst>
                <a:ext uri="{FF2B5EF4-FFF2-40B4-BE49-F238E27FC236}">
                  <a16:creationId xmlns:a16="http://schemas.microsoft.com/office/drawing/2014/main" id="{017F4903-A97C-DC4F-8A5B-4EC196DCC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0" y="1427"/>
              <a:ext cx="370" cy="461"/>
              <a:chOff x="1229" y="1404"/>
              <a:chExt cx="879" cy="461"/>
            </a:xfrm>
          </p:grpSpPr>
          <p:sp>
            <p:nvSpPr>
              <p:cNvPr id="80" name="Text Box 87">
                <a:extLst>
                  <a:ext uri="{FF2B5EF4-FFF2-40B4-BE49-F238E27FC236}">
                    <a16:creationId xmlns:a16="http://schemas.microsoft.com/office/drawing/2014/main" id="{F2BDDA3D-BCEF-FF42-9CB1-10DD68FE9C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9" y="1404"/>
                <a:ext cx="86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3600" b="1" baseline="30000" dirty="0">
                    <a:solidFill>
                      <a:schemeClr val="accent2"/>
                    </a:solidFill>
                  </a:rPr>
                  <a:t>٤٤</a:t>
                </a:r>
                <a:endParaRPr lang="en-US" altLang="ar-SA" sz="3600" b="1" baseline="30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1" name="Line 21">
                <a:extLst>
                  <a:ext uri="{FF2B5EF4-FFF2-40B4-BE49-F238E27FC236}">
                    <a16:creationId xmlns:a16="http://schemas.microsoft.com/office/drawing/2014/main" id="{1399C8BC-12DA-704D-AA7C-E5C3B5879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5" y="1566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" name="Text Box 87">
                <a:extLst>
                  <a:ext uri="{FF2B5EF4-FFF2-40B4-BE49-F238E27FC236}">
                    <a16:creationId xmlns:a16="http://schemas.microsoft.com/office/drawing/2014/main" id="{B8D8295F-DBA4-4B40-AFAC-65E5379CF9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577"/>
                <a:ext cx="8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chemeClr val="accent2"/>
                    </a:solidFill>
                  </a:rPr>
                  <a:t>٢</a:t>
                </a:r>
                <a:endParaRPr lang="en-US" altLang="ar-SA" sz="2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9" name="Text Box 87">
              <a:extLst>
                <a:ext uri="{FF2B5EF4-FFF2-40B4-BE49-F238E27FC236}">
                  <a16:creationId xmlns:a16="http://schemas.microsoft.com/office/drawing/2014/main" id="{501F0EC5-B54A-A340-824C-68B3BAACE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441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chemeClr val="accent2"/>
                </a:solidFill>
              </a:endParaRPr>
            </a:p>
          </p:txBody>
        </p:sp>
      </p:grpSp>
      <p:sp>
        <p:nvSpPr>
          <p:cNvPr id="83" name="Text Box 87">
            <a:extLst>
              <a:ext uri="{FF2B5EF4-FFF2-40B4-BE49-F238E27FC236}">
                <a16:creationId xmlns:a16="http://schemas.microsoft.com/office/drawing/2014/main" id="{CC660842-B9FC-0A48-9844-72FBE727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69" y="3312280"/>
            <a:ext cx="717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٢٢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6C76E99D-A0FD-C842-A77E-C33B82316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705" y="5080307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المعادلة │</a:t>
            </a:r>
            <a:r>
              <a:rPr lang="ar-SA" altLang="ar-SA" sz="2400" b="1" dirty="0" err="1">
                <a:solidFill>
                  <a:srgbClr val="008000"/>
                </a:solidFill>
              </a:rPr>
              <a:t>س</a:t>
            </a:r>
            <a:r>
              <a:rPr lang="ar-SA" altLang="ar-SA" sz="2400" b="1" dirty="0">
                <a:solidFill>
                  <a:srgbClr val="008000"/>
                </a:solidFill>
              </a:rPr>
              <a:t> ــ ٢٢ | =٥</a:t>
            </a:r>
          </a:p>
        </p:txBody>
      </p:sp>
      <p:pic>
        <p:nvPicPr>
          <p:cNvPr id="86" name="Picture 32">
            <a:extLst>
              <a:ext uri="{FF2B5EF4-FFF2-40B4-BE49-F238E27FC236}">
                <a16:creationId xmlns:a16="http://schemas.microsoft.com/office/drawing/2014/main" id="{F2685BC3-6835-6546-B3F3-071578E1C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002" y="3325844"/>
            <a:ext cx="407511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Line 25">
            <a:extLst>
              <a:ext uri="{FF2B5EF4-FFF2-40B4-BE49-F238E27FC236}">
                <a16:creationId xmlns:a16="http://schemas.microsoft.com/office/drawing/2014/main" id="{38FE8209-5EA6-994C-9C03-F5AD40148E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9702" y="3535394"/>
            <a:ext cx="1397000" cy="63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Line 26">
            <a:extLst>
              <a:ext uri="{FF2B5EF4-FFF2-40B4-BE49-F238E27FC236}">
                <a16:creationId xmlns:a16="http://schemas.microsoft.com/office/drawing/2014/main" id="{D02AD0E3-941B-C344-9748-957F99EEB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8414" y="3535394"/>
            <a:ext cx="1439863" cy="6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9" name="Text Box 27">
            <a:extLst>
              <a:ext uri="{FF2B5EF4-FFF2-40B4-BE49-F238E27FC236}">
                <a16:creationId xmlns:a16="http://schemas.microsoft.com/office/drawing/2014/main" id="{019342DE-352F-DB40-8D08-47F3FBAA4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739" y="3282981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800" b="1">
                <a:solidFill>
                  <a:srgbClr val="7030A0"/>
                </a:solidFill>
              </a:rPr>
              <a:t>•</a:t>
            </a:r>
            <a:endParaRPr lang="en-US" altLang="ar-SA" sz="2800" b="1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0" name="Text Box 87">
            <a:extLst>
              <a:ext uri="{FF2B5EF4-FFF2-40B4-BE49-F238E27FC236}">
                <a16:creationId xmlns:a16="http://schemas.microsoft.com/office/drawing/2014/main" id="{886E174F-B087-574A-A769-6AD8A5DB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614" y="3078194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٥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91" name="Text Box 87">
            <a:extLst>
              <a:ext uri="{FF2B5EF4-FFF2-40B4-BE49-F238E27FC236}">
                <a16:creationId xmlns:a16="http://schemas.microsoft.com/office/drawing/2014/main" id="{52AB18A3-DA83-4344-A30D-BDA53013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114" y="3081369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٥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92" name="Text Box 58">
            <a:extLst>
              <a:ext uri="{FF2B5EF4-FFF2-40B4-BE49-F238E27FC236}">
                <a16:creationId xmlns:a16="http://schemas.microsoft.com/office/drawing/2014/main" id="{BABCB4D2-BAA1-E34B-86EF-A182BA89D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04" y="282407"/>
            <a:ext cx="468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كتابة معادلة القيمة المطلقة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93" name="مربع نص 27">
            <a:extLst>
              <a:ext uri="{FF2B5EF4-FFF2-40B4-BE49-F238E27FC236}">
                <a16:creationId xmlns:a16="http://schemas.microsoft.com/office/drawing/2014/main" id="{F1A92DD2-55B3-364A-AC95-0A971A110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330" y="195351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٤/ صـ ٤٠</a:t>
            </a:r>
          </a:p>
        </p:txBody>
      </p:sp>
      <p:grpSp>
        <p:nvGrpSpPr>
          <p:cNvPr id="94" name="مجموعة 42">
            <a:extLst>
              <a:ext uri="{FF2B5EF4-FFF2-40B4-BE49-F238E27FC236}">
                <a16:creationId xmlns:a16="http://schemas.microsoft.com/office/drawing/2014/main" id="{B8E14BBA-85E3-DA4A-92FE-D61FE7F39F13}"/>
              </a:ext>
            </a:extLst>
          </p:cNvPr>
          <p:cNvGrpSpPr>
            <a:grpSpLocks/>
          </p:cNvGrpSpPr>
          <p:nvPr/>
        </p:nvGrpSpPr>
        <p:grpSpPr bwMode="auto">
          <a:xfrm>
            <a:off x="2277205" y="814476"/>
            <a:ext cx="1830387" cy="3316288"/>
            <a:chOff x="404571" y="1016280"/>
            <a:chExt cx="1831320" cy="33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5" name="حبر 94">
                  <a:extLst>
                    <a:ext uri="{FF2B5EF4-FFF2-40B4-BE49-F238E27FC236}">
                      <a16:creationId xmlns:a16="http://schemas.microsoft.com/office/drawing/2014/main" id="{9C3240D1-A347-C945-B51A-77353F91694A}"/>
                    </a:ext>
                  </a:extLst>
                </p14:cNvPr>
                <p14:cNvContentPartPr/>
                <p14:nvPr/>
              </p14:nvContentPartPr>
              <p14:xfrm>
                <a:off x="2225451" y="1016280"/>
                <a:ext cx="10440" cy="360"/>
              </p14:xfrm>
            </p:contentPart>
          </mc:Choice>
          <mc:Fallback xmlns="">
            <p:pic>
              <p:nvPicPr>
                <p:cNvPr id="95" name="حبر 94">
                  <a:extLst>
                    <a:ext uri="{FF2B5EF4-FFF2-40B4-BE49-F238E27FC236}">
                      <a16:creationId xmlns:a16="http://schemas.microsoft.com/office/drawing/2014/main" id="{9C3240D1-A347-C945-B51A-77353F9169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16451" y="1007280"/>
                  <a:ext cx="2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6" name="حبر 95">
                  <a:extLst>
                    <a:ext uri="{FF2B5EF4-FFF2-40B4-BE49-F238E27FC236}">
                      <a16:creationId xmlns:a16="http://schemas.microsoft.com/office/drawing/2014/main" id="{AEE2B2CA-1183-BA4A-88F8-B7664B9EF0EF}"/>
                    </a:ext>
                  </a:extLst>
                </p14:cNvPr>
                <p14:cNvContentPartPr/>
                <p14:nvPr/>
              </p14:nvContentPartPr>
              <p14:xfrm>
                <a:off x="703731" y="1702080"/>
                <a:ext cx="360" cy="360"/>
              </p14:xfrm>
            </p:contentPart>
          </mc:Choice>
          <mc:Fallback xmlns="">
            <p:pic>
              <p:nvPicPr>
                <p:cNvPr id="96" name="حبر 95">
                  <a:extLst>
                    <a:ext uri="{FF2B5EF4-FFF2-40B4-BE49-F238E27FC236}">
                      <a16:creationId xmlns:a16="http://schemas.microsoft.com/office/drawing/2014/main" id="{AEE2B2CA-1183-BA4A-88F8-B7664B9EF0E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4731" y="1693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7" name="حبر 96">
                  <a:extLst>
                    <a:ext uri="{FF2B5EF4-FFF2-40B4-BE49-F238E27FC236}">
                      <a16:creationId xmlns:a16="http://schemas.microsoft.com/office/drawing/2014/main" id="{72F41889-C665-2C4F-905B-18392529D034}"/>
                    </a:ext>
                  </a:extLst>
                </p14:cNvPr>
                <p14:cNvContentPartPr/>
                <p14:nvPr/>
              </p14:nvContentPartPr>
              <p14:xfrm>
                <a:off x="404571" y="4327200"/>
                <a:ext cx="7200" cy="4320"/>
              </p14:xfrm>
            </p:contentPart>
          </mc:Choice>
          <mc:Fallback xmlns="">
            <p:pic>
              <p:nvPicPr>
                <p:cNvPr id="97" name="حبر 96">
                  <a:extLst>
                    <a:ext uri="{FF2B5EF4-FFF2-40B4-BE49-F238E27FC236}">
                      <a16:creationId xmlns:a16="http://schemas.microsoft.com/office/drawing/2014/main" id="{72F41889-C665-2C4F-905B-18392529D0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5571" y="4318200"/>
                  <a:ext cx="24840" cy="21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8A17149-B39D-E047-AE4D-0C7566D8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4804" y="633276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104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4544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5" grpId="0"/>
      <p:bldP spid="83" grpId="0" animBg="1"/>
      <p:bldP spid="84" grpId="0"/>
      <p:bldP spid="89" grpId="0"/>
      <p:bldP spid="90" grpId="0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8388" y="1121410"/>
            <a:ext cx="1183750" cy="480398"/>
            <a:chOff x="10144098" y="968175"/>
            <a:chExt cx="1294677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4098" y="1023507"/>
              <a:ext cx="1262889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6298" y="463122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57993" y="1253678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68760" y="252462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62" name="Rectangle 3">
            <a:extLst>
              <a:ext uri="{FF2B5EF4-FFF2-40B4-BE49-F238E27FC236}">
                <a16:creationId xmlns:a16="http://schemas.microsoft.com/office/drawing/2014/main" id="{C8C20D73-C32F-8745-A397-9D5D0873C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590" y="512862"/>
            <a:ext cx="8316912" cy="900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تعتقد شركة أنها تربح في استثمار ما ما نسبته ١٢٪ زائد أو ناقص ٣٪ . اكتب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معادلة لإيجاد أكبر وأقل نسبة ربح تعتقد الشركة أنها ستحصل عليه .</a:t>
            </a:r>
          </a:p>
        </p:txBody>
      </p:sp>
      <p:grpSp>
        <p:nvGrpSpPr>
          <p:cNvPr id="63" name="Group 4">
            <a:extLst>
              <a:ext uri="{FF2B5EF4-FFF2-40B4-BE49-F238E27FC236}">
                <a16:creationId xmlns:a16="http://schemas.microsoft.com/office/drawing/2014/main" id="{766E90F6-A92B-0E42-B5C7-206D075FDA2B}"/>
              </a:ext>
            </a:extLst>
          </p:cNvPr>
          <p:cNvGrpSpPr>
            <a:grpSpLocks/>
          </p:cNvGrpSpPr>
          <p:nvPr/>
        </p:nvGrpSpPr>
        <p:grpSpPr bwMode="auto">
          <a:xfrm>
            <a:off x="3106421" y="3283238"/>
            <a:ext cx="6913562" cy="852488"/>
            <a:chOff x="1247" y="3385"/>
            <a:chExt cx="4355" cy="537"/>
          </a:xfrm>
        </p:grpSpPr>
        <p:sp>
          <p:nvSpPr>
            <p:cNvPr id="65" name="Line 5">
              <a:extLst>
                <a:ext uri="{FF2B5EF4-FFF2-40B4-BE49-F238E27FC236}">
                  <a16:creationId xmlns:a16="http://schemas.microsoft.com/office/drawing/2014/main" id="{8D45792F-051E-394D-ACAD-A9E097945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430"/>
              <a:ext cx="41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Text Box 6">
              <a:extLst>
                <a:ext uri="{FF2B5EF4-FFF2-40B4-BE49-F238E27FC236}">
                  <a16:creationId xmlns:a16="http://schemas.microsoft.com/office/drawing/2014/main" id="{260EE8C9-FCD6-7747-B57C-F3E9BE704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3385"/>
              <a:ext cx="4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|       |       |       |       |       |       |       |       |       |       |       |       | </a:t>
              </a:r>
            </a:p>
          </p:txBody>
        </p:sp>
        <p:sp>
          <p:nvSpPr>
            <p:cNvPr id="72" name="Text Box 87">
              <a:extLst>
                <a:ext uri="{FF2B5EF4-FFF2-40B4-BE49-F238E27FC236}">
                  <a16:creationId xmlns:a16="http://schemas.microsoft.com/office/drawing/2014/main" id="{6E781766-FC0F-9F4A-87D4-A9D5D2E49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3634"/>
              <a:ext cx="4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١٨  ١٧  ١٦ ١٥  ١٤   ١٣  ١٢  ١١  ١٠  ٩    ٨    ٧    ٦</a:t>
              </a:r>
              <a:endParaRPr lang="en-US" altLang="ar-SA" sz="2400" b="1"/>
            </a:p>
          </p:txBody>
        </p:sp>
      </p:grpSp>
      <p:sp>
        <p:nvSpPr>
          <p:cNvPr id="73" name="Line 8">
            <a:extLst>
              <a:ext uri="{FF2B5EF4-FFF2-40B4-BE49-F238E27FC236}">
                <a16:creationId xmlns:a16="http://schemas.microsoft.com/office/drawing/2014/main" id="{C1D41B0F-8BD7-2947-A51B-743E587DC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7133" y="3348326"/>
            <a:ext cx="1539875" cy="63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4" name="Line 9">
            <a:extLst>
              <a:ext uri="{FF2B5EF4-FFF2-40B4-BE49-F238E27FC236}">
                <a16:creationId xmlns:a16="http://schemas.microsoft.com/office/drawing/2014/main" id="{E57B90A3-DE61-8B4C-944D-548582FCB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583" y="3348326"/>
            <a:ext cx="1527175" cy="6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5" name="Text Box 10">
            <a:extLst>
              <a:ext uri="{FF2B5EF4-FFF2-40B4-BE49-F238E27FC236}">
                <a16:creationId xmlns:a16="http://schemas.microsoft.com/office/drawing/2014/main" id="{6B92DDC5-85AD-D041-820C-38EB28AAD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858" y="3107026"/>
            <a:ext cx="395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ar-SA" sz="2800" b="1" dirty="0"/>
              <a:t>•</a:t>
            </a:r>
            <a:endParaRPr lang="en-US" altLang="ar-SA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966558DF-D8F9-304A-9FF3-0306DF854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721" y="3132426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DD9BA925-C7EA-D340-B2BF-424A251E2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571" y="3119726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5128EF1F-939C-CE43-84DF-4D579A07A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111" y="4333452"/>
            <a:ext cx="208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 │ </a:t>
            </a:r>
            <a:r>
              <a:rPr lang="ar-SA" altLang="ar-SA" sz="2400" b="1" dirty="0" err="1">
                <a:solidFill>
                  <a:srgbClr val="008000"/>
                </a:solidFill>
              </a:rPr>
              <a:t>س</a:t>
            </a:r>
            <a:r>
              <a:rPr lang="ar-SA" altLang="ar-SA" sz="2400" b="1" dirty="0">
                <a:solidFill>
                  <a:srgbClr val="008000"/>
                </a:solidFill>
              </a:rPr>
              <a:t> ــ ١٢ │</a:t>
            </a:r>
            <a:endParaRPr lang="en-US" altLang="ar-SA" sz="2400" b="1" dirty="0">
              <a:solidFill>
                <a:srgbClr val="008000"/>
              </a:solidFill>
            </a:endParaRPr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67C27058-423F-5247-B4A5-EA54A1CB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833" y="1846551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نقطة المنتصف </a:t>
            </a:r>
            <a:r>
              <a:rPr lang="ar-SA" altLang="ar-SA" sz="2400" b="1" dirty="0">
                <a:solidFill>
                  <a:schemeClr val="accent2"/>
                </a:solidFill>
              </a:rPr>
              <a:t>= ١٢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BECE7797-9BB2-8A4D-9AF9-87E1F432A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346" y="2459326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ا</a:t>
            </a:r>
            <a:r>
              <a:rPr lang="ar-SA" altLang="ar-SA" sz="2400" b="1" dirty="0"/>
              <a:t>لمسافة المقطوعة </a:t>
            </a:r>
            <a:r>
              <a:rPr lang="ar-SA" altLang="ar-SA" sz="2400" b="1" dirty="0">
                <a:solidFill>
                  <a:schemeClr val="accent2"/>
                </a:solidFill>
              </a:rPr>
              <a:t>= ٣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F1C2F63D-DE90-9A42-AFF5-03DB831A2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833" y="5050126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أكبر نسبة = </a:t>
            </a:r>
            <a:r>
              <a:rPr lang="ar-SA" altLang="ar-SA" sz="2400" b="1" dirty="0">
                <a:solidFill>
                  <a:schemeClr val="accent2"/>
                </a:solidFill>
              </a:rPr>
              <a:t>١٥٪</a:t>
            </a: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66FE4D31-3A82-3047-91DA-3AC800AB5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704" y="5507990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ا</a:t>
            </a:r>
            <a:r>
              <a:rPr lang="ar-SA" altLang="ar-SA" sz="2400" b="1" dirty="0"/>
              <a:t>لصغرى = </a:t>
            </a:r>
            <a:r>
              <a:rPr lang="ar-SA" altLang="ar-SA" sz="2400" b="1" dirty="0">
                <a:solidFill>
                  <a:schemeClr val="accent2"/>
                </a:solidFill>
              </a:rPr>
              <a:t>٩٪</a:t>
            </a:r>
          </a:p>
        </p:txBody>
      </p:sp>
      <p:sp>
        <p:nvSpPr>
          <p:cNvPr id="84" name="مربع نص 27">
            <a:extLst>
              <a:ext uri="{FF2B5EF4-FFF2-40B4-BE49-F238E27FC236}">
                <a16:creationId xmlns:a16="http://schemas.microsoft.com/office/drawing/2014/main" id="{C9DE0017-2A77-E249-B7C8-0E8DCD09A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483" y="1622713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٧/ صـ ٤١</a:t>
            </a:r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2A76B671-36A9-E748-BE27-1868E95C9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722" y="4332801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 =٣</a:t>
            </a:r>
            <a:endParaRPr lang="en-US" altLang="ar-SA" sz="2400" b="1" dirty="0">
              <a:solidFill>
                <a:srgbClr val="008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7DBAB28-ECAD-F742-BA8A-AE18CA41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2718" y="635382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105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41794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8388" y="1121410"/>
            <a:ext cx="1183750" cy="480398"/>
            <a:chOff x="10144098" y="968175"/>
            <a:chExt cx="1294677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4098" y="1023507"/>
              <a:ext cx="1262889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6298" y="463122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715266" y="3291110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06431" y="4348134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9" name="Group 6">
            <a:extLst>
              <a:ext uri="{FF2B5EF4-FFF2-40B4-BE49-F238E27FC236}">
                <a16:creationId xmlns:a16="http://schemas.microsoft.com/office/drawing/2014/main" id="{BC4975E2-7923-CB4C-958B-B1EC15D23135}"/>
              </a:ext>
            </a:extLst>
          </p:cNvPr>
          <p:cNvGrpSpPr>
            <a:grpSpLocks/>
          </p:cNvGrpSpPr>
          <p:nvPr/>
        </p:nvGrpSpPr>
        <p:grpSpPr bwMode="auto">
          <a:xfrm>
            <a:off x="4108382" y="229466"/>
            <a:ext cx="4762680" cy="521453"/>
            <a:chOff x="839" y="2251"/>
            <a:chExt cx="2313" cy="317"/>
          </a:xfrm>
        </p:grpSpPr>
        <p:sp>
          <p:nvSpPr>
            <p:cNvPr id="70" name="AutoShape 5">
              <a:extLst>
                <a:ext uri="{FF2B5EF4-FFF2-40B4-BE49-F238E27FC236}">
                  <a16:creationId xmlns:a16="http://schemas.microsoft.com/office/drawing/2014/main" id="{417C8963-F480-4143-BCF7-E35490C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1" name="Text Box 4">
              <a:extLst>
                <a:ext uri="{FF2B5EF4-FFF2-40B4-BE49-F238E27FC236}">
                  <a16:creationId xmlns:a16="http://schemas.microsoft.com/office/drawing/2014/main" id="{1E652C47-0C6C-DF4D-AF0B-349975AFC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Text Box 58">
            <a:extLst>
              <a:ext uri="{FF2B5EF4-FFF2-40B4-BE49-F238E27FC236}">
                <a16:creationId xmlns:a16="http://schemas.microsoft.com/office/drawing/2014/main" id="{FE9284E3-33D9-1B41-AE32-37B78B2A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365" y="272952"/>
            <a:ext cx="4684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العبارات الجبرية التي تتضمن القيمة المطلقة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94" name="Rectangle 3">
            <a:extLst>
              <a:ext uri="{FF2B5EF4-FFF2-40B4-BE49-F238E27FC236}">
                <a16:creationId xmlns:a16="http://schemas.microsoft.com/office/drawing/2014/main" id="{576D6D8B-2A8C-744A-987C-B17A5966D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198" y="907211"/>
            <a:ext cx="4213856" cy="900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اكتب معادلة تتضمن قيمة مطلقة للتمثيل الآتي :</a:t>
            </a:r>
          </a:p>
        </p:txBody>
      </p:sp>
      <p:sp>
        <p:nvSpPr>
          <p:cNvPr id="95" name="Text Box 87">
            <a:extLst>
              <a:ext uri="{FF2B5EF4-FFF2-40B4-BE49-F238E27FC236}">
                <a16:creationId xmlns:a16="http://schemas.microsoft.com/office/drawing/2014/main" id="{4DEC22B8-5BC2-DD49-A61D-44D2023B4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792" y="2290983"/>
            <a:ext cx="1906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نقطة المنتصف =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96" name="Text Box 87">
            <a:extLst>
              <a:ext uri="{FF2B5EF4-FFF2-40B4-BE49-F238E27FC236}">
                <a16:creationId xmlns:a16="http://schemas.microsoft.com/office/drawing/2014/main" id="{60BD5048-85E1-5247-9CBF-517330C75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906" y="4100876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المسافة المقطوعة = ٣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grpSp>
        <p:nvGrpSpPr>
          <p:cNvPr id="97" name="Group 6">
            <a:extLst>
              <a:ext uri="{FF2B5EF4-FFF2-40B4-BE49-F238E27FC236}">
                <a16:creationId xmlns:a16="http://schemas.microsoft.com/office/drawing/2014/main" id="{1A7DBAAA-8552-AB45-B483-B4F2B78CC32B}"/>
              </a:ext>
            </a:extLst>
          </p:cNvPr>
          <p:cNvGrpSpPr>
            <a:grpSpLocks/>
          </p:cNvGrpSpPr>
          <p:nvPr/>
        </p:nvGrpSpPr>
        <p:grpSpPr bwMode="auto">
          <a:xfrm>
            <a:off x="6997196" y="2269482"/>
            <a:ext cx="1727200" cy="900113"/>
            <a:chOff x="3129" y="1321"/>
            <a:chExt cx="1088" cy="567"/>
          </a:xfrm>
        </p:grpSpPr>
        <p:grpSp>
          <p:nvGrpSpPr>
            <p:cNvPr id="107" name="Group 7">
              <a:extLst>
                <a:ext uri="{FF2B5EF4-FFF2-40B4-BE49-F238E27FC236}">
                  <a16:creationId xmlns:a16="http://schemas.microsoft.com/office/drawing/2014/main" id="{8A269384-7649-3442-BBDF-E4DD90EA7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" y="1321"/>
              <a:ext cx="861" cy="567"/>
              <a:chOff x="1247" y="1298"/>
              <a:chExt cx="861" cy="567"/>
            </a:xfrm>
          </p:grpSpPr>
          <p:sp>
            <p:nvSpPr>
              <p:cNvPr id="112" name="Text Box 87">
                <a:extLst>
                  <a:ext uri="{FF2B5EF4-FFF2-40B4-BE49-F238E27FC236}">
                    <a16:creationId xmlns:a16="http://schemas.microsoft.com/office/drawing/2014/main" id="{18147D9D-949B-D644-915D-DF2DD593B3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298"/>
                <a:ext cx="8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2"/>
                    </a:solidFill>
                  </a:rPr>
                  <a:t>٤ + ( ــ٢ )</a:t>
                </a:r>
                <a:endParaRPr lang="en-US" altLang="ar-SA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3" name="Line 9">
                <a:extLst>
                  <a:ext uri="{FF2B5EF4-FFF2-40B4-BE49-F238E27FC236}">
                    <a16:creationId xmlns:a16="http://schemas.microsoft.com/office/drawing/2014/main" id="{2221D6BB-06AF-F143-AC52-B3AEE3D5A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5" y="1566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" name="Text Box 87">
                <a:extLst>
                  <a:ext uri="{FF2B5EF4-FFF2-40B4-BE49-F238E27FC236}">
                    <a16:creationId xmlns:a16="http://schemas.microsoft.com/office/drawing/2014/main" id="{A3544257-CDDC-3C41-90DB-102F3D766A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577"/>
                <a:ext cx="8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chemeClr val="accent2"/>
                    </a:solidFill>
                  </a:rPr>
                  <a:t>٢</a:t>
                </a:r>
                <a:endParaRPr lang="en-US" altLang="ar-SA" sz="2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11" name="Text Box 87">
              <a:extLst>
                <a:ext uri="{FF2B5EF4-FFF2-40B4-BE49-F238E27FC236}">
                  <a16:creationId xmlns:a16="http://schemas.microsoft.com/office/drawing/2014/main" id="{C0F3A39B-8452-8C4E-BF98-218CC70FA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1441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21" name="Group 12">
            <a:extLst>
              <a:ext uri="{FF2B5EF4-FFF2-40B4-BE49-F238E27FC236}">
                <a16:creationId xmlns:a16="http://schemas.microsoft.com/office/drawing/2014/main" id="{28521BC8-4A07-7349-B4E6-E113F4F0A9A9}"/>
              </a:ext>
            </a:extLst>
          </p:cNvPr>
          <p:cNvGrpSpPr>
            <a:grpSpLocks/>
          </p:cNvGrpSpPr>
          <p:nvPr/>
        </p:nvGrpSpPr>
        <p:grpSpPr bwMode="auto">
          <a:xfrm>
            <a:off x="8916348" y="2969831"/>
            <a:ext cx="1004888" cy="900113"/>
            <a:chOff x="2496" y="1321"/>
            <a:chExt cx="633" cy="567"/>
          </a:xfrm>
        </p:grpSpPr>
        <p:grpSp>
          <p:nvGrpSpPr>
            <p:cNvPr id="122" name="Group 13">
              <a:extLst>
                <a:ext uri="{FF2B5EF4-FFF2-40B4-BE49-F238E27FC236}">
                  <a16:creationId xmlns:a16="http://schemas.microsoft.com/office/drawing/2014/main" id="{353E107E-18D3-5A46-98EF-1AA372B19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7" y="1321"/>
              <a:ext cx="362" cy="567"/>
              <a:chOff x="1247" y="1298"/>
              <a:chExt cx="861" cy="567"/>
            </a:xfrm>
          </p:grpSpPr>
          <p:sp>
            <p:nvSpPr>
              <p:cNvPr id="124" name="Text Box 87">
                <a:extLst>
                  <a:ext uri="{FF2B5EF4-FFF2-40B4-BE49-F238E27FC236}">
                    <a16:creationId xmlns:a16="http://schemas.microsoft.com/office/drawing/2014/main" id="{F107A79F-25B1-1B4D-A111-11BA894E8B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298"/>
                <a:ext cx="8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chemeClr val="accent2"/>
                    </a:solidFill>
                  </a:rPr>
                  <a:t>٢</a:t>
                </a:r>
                <a:endParaRPr lang="en-US" altLang="ar-SA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5" name="Line 15">
                <a:extLst>
                  <a:ext uri="{FF2B5EF4-FFF2-40B4-BE49-F238E27FC236}">
                    <a16:creationId xmlns:a16="http://schemas.microsoft.com/office/drawing/2014/main" id="{86E4ABDA-6E82-BB43-ACF7-0DC108B1F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5" y="1566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" name="Text Box 87">
                <a:extLst>
                  <a:ext uri="{FF2B5EF4-FFF2-40B4-BE49-F238E27FC236}">
                    <a16:creationId xmlns:a16="http://schemas.microsoft.com/office/drawing/2014/main" id="{62F0D796-6681-3646-ACF3-09EF48F101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577"/>
                <a:ext cx="8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chemeClr val="accent2"/>
                    </a:solidFill>
                  </a:rPr>
                  <a:t>٢</a:t>
                </a:r>
                <a:endParaRPr lang="en-US" altLang="ar-SA" sz="2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23" name="Text Box 87">
              <a:extLst>
                <a:ext uri="{FF2B5EF4-FFF2-40B4-BE49-F238E27FC236}">
                  <a16:creationId xmlns:a16="http://schemas.microsoft.com/office/drawing/2014/main" id="{1BC6F231-80F2-A744-BD60-00D93169E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441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chemeClr val="accent2"/>
                </a:solidFill>
              </a:endParaRPr>
            </a:p>
          </p:txBody>
        </p:sp>
      </p:grpSp>
      <p:sp>
        <p:nvSpPr>
          <p:cNvPr id="127" name="Text Box 87">
            <a:extLst>
              <a:ext uri="{FF2B5EF4-FFF2-40B4-BE49-F238E27FC236}">
                <a16:creationId xmlns:a16="http://schemas.microsoft.com/office/drawing/2014/main" id="{6C150455-4471-3A4D-8A80-BCB59DC9A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358" y="3147365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١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F5089344-1C15-5A4B-B242-74C023E8F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864" y="5084802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 المعادلة هي  │</a:t>
            </a:r>
            <a:r>
              <a:rPr lang="ar-SA" altLang="ar-SA" sz="2400" b="1" dirty="0" err="1">
                <a:solidFill>
                  <a:srgbClr val="008000"/>
                </a:solidFill>
              </a:rPr>
              <a:t>س</a:t>
            </a:r>
            <a:r>
              <a:rPr lang="ar-SA" altLang="ar-SA" sz="2400" b="1" dirty="0">
                <a:solidFill>
                  <a:srgbClr val="008000"/>
                </a:solidFill>
              </a:rPr>
              <a:t> ــ ١│</a:t>
            </a:r>
          </a:p>
        </p:txBody>
      </p:sp>
      <p:pic>
        <p:nvPicPr>
          <p:cNvPr id="130" name="Picture 28">
            <a:extLst>
              <a:ext uri="{FF2B5EF4-FFF2-40B4-BE49-F238E27FC236}">
                <a16:creationId xmlns:a16="http://schemas.microsoft.com/office/drawing/2014/main" id="{B64FA0BE-77DA-854F-8EFF-759DA034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77" y="3433526"/>
            <a:ext cx="38735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" name="Line 22">
            <a:extLst>
              <a:ext uri="{FF2B5EF4-FFF2-40B4-BE49-F238E27FC236}">
                <a16:creationId xmlns:a16="http://schemas.microsoft.com/office/drawing/2014/main" id="{29DF37B7-CADE-1148-ABF3-B853F81334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8527" y="3649426"/>
            <a:ext cx="936625" cy="63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2" name="Line 23">
            <a:extLst>
              <a:ext uri="{FF2B5EF4-FFF2-40B4-BE49-F238E27FC236}">
                <a16:creationId xmlns:a16="http://schemas.microsoft.com/office/drawing/2014/main" id="{07A0E23C-C85D-3341-904D-46EBC6E1D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8415" y="3649426"/>
            <a:ext cx="936625" cy="6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" name="Text Box 24">
            <a:extLst>
              <a:ext uri="{FF2B5EF4-FFF2-40B4-BE49-F238E27FC236}">
                <a16:creationId xmlns:a16="http://schemas.microsoft.com/office/drawing/2014/main" id="{DD9751CB-A964-114B-8B9A-A6326ED5B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502" y="3397013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800" b="1"/>
              <a:t>•</a:t>
            </a:r>
            <a:endParaRPr lang="en-US" altLang="ar-SA" sz="28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4" name="Text Box 87">
            <a:extLst>
              <a:ext uri="{FF2B5EF4-FFF2-40B4-BE49-F238E27FC236}">
                <a16:creationId xmlns:a16="http://schemas.microsoft.com/office/drawing/2014/main" id="{67FAACBE-BDCC-0D4A-BC0D-77BC9B6C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477" y="3227151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٣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135" name="Text Box 87">
            <a:extLst>
              <a:ext uri="{FF2B5EF4-FFF2-40B4-BE49-F238E27FC236}">
                <a16:creationId xmlns:a16="http://schemas.microsoft.com/office/drawing/2014/main" id="{1F9B3202-AA20-4844-86E2-0937AE533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265" y="3195401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٣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136" name="مربع نص 25">
            <a:extLst>
              <a:ext uri="{FF2B5EF4-FFF2-40B4-BE49-F238E27FC236}">
                <a16:creationId xmlns:a16="http://schemas.microsoft.com/office/drawing/2014/main" id="{176760EC-3F31-5442-A8C0-C93E38BF3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057" y="1386874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٨/ صـ ٤١</a:t>
            </a: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5F37111E-D510-2748-A18D-CCC300DBB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189" y="5040716"/>
            <a:ext cx="64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dirty="0">
                <a:solidFill>
                  <a:srgbClr val="00B050"/>
                </a:solidFill>
              </a:rPr>
              <a:t>=٣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5DA4422-1DC8-0B4F-A66A-4AA0479D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194" y="637023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106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07291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6" grpId="0"/>
      <p:bldP spid="127" grpId="0"/>
      <p:bldP spid="128" grpId="0"/>
      <p:bldP spid="133" grpId="0"/>
      <p:bldP spid="134" grpId="0"/>
      <p:bldP spid="135" grpId="0"/>
      <p:bldP spid="1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8388" y="1121410"/>
            <a:ext cx="1183750" cy="480398"/>
            <a:chOff x="10144098" y="968175"/>
            <a:chExt cx="1294677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4098" y="1023507"/>
              <a:ext cx="1262889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6298" y="463122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6481" y="3231925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9" name="Group 6">
            <a:extLst>
              <a:ext uri="{FF2B5EF4-FFF2-40B4-BE49-F238E27FC236}">
                <a16:creationId xmlns:a16="http://schemas.microsoft.com/office/drawing/2014/main" id="{BC4975E2-7923-CB4C-958B-B1EC15D23135}"/>
              </a:ext>
            </a:extLst>
          </p:cNvPr>
          <p:cNvGrpSpPr>
            <a:grpSpLocks/>
          </p:cNvGrpSpPr>
          <p:nvPr/>
        </p:nvGrpSpPr>
        <p:grpSpPr bwMode="auto">
          <a:xfrm>
            <a:off x="4108382" y="229466"/>
            <a:ext cx="4762680" cy="521453"/>
            <a:chOff x="839" y="2251"/>
            <a:chExt cx="2313" cy="317"/>
          </a:xfrm>
        </p:grpSpPr>
        <p:sp>
          <p:nvSpPr>
            <p:cNvPr id="70" name="AutoShape 5">
              <a:extLst>
                <a:ext uri="{FF2B5EF4-FFF2-40B4-BE49-F238E27FC236}">
                  <a16:creationId xmlns:a16="http://schemas.microsoft.com/office/drawing/2014/main" id="{417C8963-F480-4143-BCF7-E35490C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1" name="Text Box 4">
              <a:extLst>
                <a:ext uri="{FF2B5EF4-FFF2-40B4-BE49-F238E27FC236}">
                  <a16:creationId xmlns:a16="http://schemas.microsoft.com/office/drawing/2014/main" id="{1E652C47-0C6C-DF4D-AF0B-349975AFC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Text Box 58">
            <a:extLst>
              <a:ext uri="{FF2B5EF4-FFF2-40B4-BE49-F238E27FC236}">
                <a16:creationId xmlns:a16="http://schemas.microsoft.com/office/drawing/2014/main" id="{FE9284E3-33D9-1B41-AE32-37B78B2A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365" y="272952"/>
            <a:ext cx="4684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العبارات الجبرية التي تتضمن القيمة المطلقة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AC308261-084E-4046-B48C-B5E7248E0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666" y="954524"/>
            <a:ext cx="4191975" cy="900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اكتب معادلة تتضمن قيمة مطلقة للتمثيل الآتي :</a:t>
            </a:r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12C8D27C-80AA-824B-889D-4C4902441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055" y="2405499"/>
            <a:ext cx="1906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نقطة المنتصف </a:t>
            </a:r>
            <a:r>
              <a:rPr lang="ar-SA" altLang="ar-SA" sz="2400" b="1" dirty="0">
                <a:solidFill>
                  <a:schemeClr val="accent2"/>
                </a:solidFill>
              </a:rPr>
              <a:t>=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A4107396-B803-B247-BC26-CFE00755F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787" y="4077151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المسافة المقطوعة </a:t>
            </a:r>
            <a:r>
              <a:rPr lang="ar-SA" altLang="ar-SA" sz="2400" b="1" dirty="0">
                <a:solidFill>
                  <a:schemeClr val="accent2"/>
                </a:solidFill>
              </a:rPr>
              <a:t>= ٦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grpSp>
        <p:nvGrpSpPr>
          <p:cNvPr id="68" name="Group 6">
            <a:extLst>
              <a:ext uri="{FF2B5EF4-FFF2-40B4-BE49-F238E27FC236}">
                <a16:creationId xmlns:a16="http://schemas.microsoft.com/office/drawing/2014/main" id="{868EB33F-9C46-EF4B-98A4-393C8FB30CDA}"/>
              </a:ext>
            </a:extLst>
          </p:cNvPr>
          <p:cNvGrpSpPr>
            <a:grpSpLocks/>
          </p:cNvGrpSpPr>
          <p:nvPr/>
        </p:nvGrpSpPr>
        <p:grpSpPr bwMode="auto">
          <a:xfrm>
            <a:off x="7335068" y="2214998"/>
            <a:ext cx="2390775" cy="1387475"/>
            <a:chOff x="3356" y="1321"/>
            <a:chExt cx="1506" cy="874"/>
          </a:xfrm>
        </p:grpSpPr>
        <p:grpSp>
          <p:nvGrpSpPr>
            <p:cNvPr id="72" name="Group 7">
              <a:extLst>
                <a:ext uri="{FF2B5EF4-FFF2-40B4-BE49-F238E27FC236}">
                  <a16:creationId xmlns:a16="http://schemas.microsoft.com/office/drawing/2014/main" id="{347320BC-C29E-0842-BEE0-B6015084D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" y="1321"/>
              <a:ext cx="861" cy="567"/>
              <a:chOff x="1247" y="1298"/>
              <a:chExt cx="861" cy="567"/>
            </a:xfrm>
          </p:grpSpPr>
          <p:sp>
            <p:nvSpPr>
              <p:cNvPr id="74" name="Text Box 87">
                <a:extLst>
                  <a:ext uri="{FF2B5EF4-FFF2-40B4-BE49-F238E27FC236}">
                    <a16:creationId xmlns:a16="http://schemas.microsoft.com/office/drawing/2014/main" id="{24D7F50B-4F68-3545-8850-E3C3B0A242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298"/>
                <a:ext cx="8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chemeClr val="accent2"/>
                    </a:solidFill>
                  </a:rPr>
                  <a:t>٣ + ( ــ٩ )</a:t>
                </a:r>
                <a:endParaRPr lang="en-US" altLang="ar-SA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5" name="Line 9">
                <a:extLst>
                  <a:ext uri="{FF2B5EF4-FFF2-40B4-BE49-F238E27FC236}">
                    <a16:creationId xmlns:a16="http://schemas.microsoft.com/office/drawing/2014/main" id="{F8C3FBFC-D8A1-9D43-9443-C3F6CB132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5" y="1566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6" name="Text Box 87">
                <a:extLst>
                  <a:ext uri="{FF2B5EF4-FFF2-40B4-BE49-F238E27FC236}">
                    <a16:creationId xmlns:a16="http://schemas.microsoft.com/office/drawing/2014/main" id="{964247A6-60A6-044E-B0B4-246266FF0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577"/>
                <a:ext cx="8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chemeClr val="accent2"/>
                    </a:solidFill>
                  </a:rPr>
                  <a:t>٢</a:t>
                </a:r>
                <a:endParaRPr lang="en-US" altLang="ar-SA" sz="2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3" name="Text Box 87">
              <a:extLst>
                <a:ext uri="{FF2B5EF4-FFF2-40B4-BE49-F238E27FC236}">
                  <a16:creationId xmlns:a16="http://schemas.microsoft.com/office/drawing/2014/main" id="{8B8C99BF-95D0-114D-AEE7-4DDD1A89B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4" y="1907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chemeClr val="accent2"/>
                  </a:solidFill>
                </a:rPr>
                <a:t>=</a:t>
              </a:r>
              <a:endParaRPr lang="en-US" altLang="ar-SA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7" name="Group 12">
            <a:extLst>
              <a:ext uri="{FF2B5EF4-FFF2-40B4-BE49-F238E27FC236}">
                <a16:creationId xmlns:a16="http://schemas.microsoft.com/office/drawing/2014/main" id="{2475A13F-016C-2C43-93E5-9B83C85B1625}"/>
              </a:ext>
            </a:extLst>
          </p:cNvPr>
          <p:cNvGrpSpPr>
            <a:grpSpLocks/>
          </p:cNvGrpSpPr>
          <p:nvPr/>
        </p:nvGrpSpPr>
        <p:grpSpPr bwMode="auto">
          <a:xfrm>
            <a:off x="8340705" y="2977000"/>
            <a:ext cx="971551" cy="955676"/>
            <a:chOff x="2043" y="1234"/>
            <a:chExt cx="612" cy="602"/>
          </a:xfrm>
        </p:grpSpPr>
        <p:grpSp>
          <p:nvGrpSpPr>
            <p:cNvPr id="78" name="Group 13">
              <a:extLst>
                <a:ext uri="{FF2B5EF4-FFF2-40B4-BE49-F238E27FC236}">
                  <a16:creationId xmlns:a16="http://schemas.microsoft.com/office/drawing/2014/main" id="{87038C06-7FAA-9944-9E01-2628031389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0" y="1234"/>
              <a:ext cx="385" cy="602"/>
              <a:chOff x="65" y="1211"/>
              <a:chExt cx="915" cy="602"/>
            </a:xfrm>
          </p:grpSpPr>
          <p:sp>
            <p:nvSpPr>
              <p:cNvPr id="80" name="Text Box 87">
                <a:extLst>
                  <a:ext uri="{FF2B5EF4-FFF2-40B4-BE49-F238E27FC236}">
                    <a16:creationId xmlns:a16="http://schemas.microsoft.com/office/drawing/2014/main" id="{251D642C-A82F-FB4D-85C7-911D8FBF8F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" y="1211"/>
                <a:ext cx="8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2"/>
                    </a:solidFill>
                  </a:rPr>
                  <a:t>ــ ٦</a:t>
                </a:r>
                <a:endParaRPr lang="en-US" altLang="ar-SA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1" name="Line 15">
                <a:extLst>
                  <a:ext uri="{FF2B5EF4-FFF2-40B4-BE49-F238E27FC236}">
                    <a16:creationId xmlns:a16="http://schemas.microsoft.com/office/drawing/2014/main" id="{43D3567E-2E4D-3543-8FF3-A5EE0B634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" y="1487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" name="Text Box 87">
                <a:extLst>
                  <a:ext uri="{FF2B5EF4-FFF2-40B4-BE49-F238E27FC236}">
                    <a16:creationId xmlns:a16="http://schemas.microsoft.com/office/drawing/2014/main" id="{87FA220E-FC75-E944-AEDC-2BC3FD61F9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" y="1525"/>
                <a:ext cx="8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ar-SA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9" name="Text Box 87">
              <a:extLst>
                <a:ext uri="{FF2B5EF4-FFF2-40B4-BE49-F238E27FC236}">
                  <a16:creationId xmlns:a16="http://schemas.microsoft.com/office/drawing/2014/main" id="{E3574924-B3C4-204D-ACF1-C2880E6E2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3" y="1360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chemeClr val="accent2"/>
                  </a:solidFill>
                </a:rPr>
                <a:t>=</a:t>
              </a:r>
              <a:endParaRPr lang="en-US" altLang="ar-SA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3" name="Text Box 87">
            <a:extLst>
              <a:ext uri="{FF2B5EF4-FFF2-40B4-BE49-F238E27FC236}">
                <a16:creationId xmlns:a16="http://schemas.microsoft.com/office/drawing/2014/main" id="{5ED0F5BF-F605-0245-8CE8-C665D41A5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92" y="319196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ــ ٣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pic>
        <p:nvPicPr>
          <p:cNvPr id="85" name="Picture 27">
            <a:extLst>
              <a:ext uri="{FF2B5EF4-FFF2-40B4-BE49-F238E27FC236}">
                <a16:creationId xmlns:a16="http://schemas.microsoft.com/office/drawing/2014/main" id="{28344D98-B9EA-E14B-A513-0F9EFC73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31" y="3452430"/>
            <a:ext cx="489426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Line 22">
            <a:extLst>
              <a:ext uri="{FF2B5EF4-FFF2-40B4-BE49-F238E27FC236}">
                <a16:creationId xmlns:a16="http://schemas.microsoft.com/office/drawing/2014/main" id="{560474F5-606D-1B4E-AB14-8F46B4CBB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5618" y="3674680"/>
            <a:ext cx="1547813" cy="285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" name="Line 23">
            <a:extLst>
              <a:ext uri="{FF2B5EF4-FFF2-40B4-BE49-F238E27FC236}">
                <a16:creationId xmlns:a16="http://schemas.microsoft.com/office/drawing/2014/main" id="{ADF0D8FB-DB5B-BC4B-A6B5-F2EEF2A432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2731" y="3674680"/>
            <a:ext cx="1549400" cy="28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Text Box 24">
            <a:extLst>
              <a:ext uri="{FF2B5EF4-FFF2-40B4-BE49-F238E27FC236}">
                <a16:creationId xmlns:a16="http://schemas.microsoft.com/office/drawing/2014/main" id="{C3016F6B-38E2-5E43-B013-DC5D466CE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5593" y="3415917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800" b="1"/>
              <a:t>•</a:t>
            </a:r>
            <a:endParaRPr lang="en-US" altLang="ar-SA" sz="28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1095FE57-8774-5D42-918B-64FC12DBA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931" y="3246055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٦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90" name="Text Box 87">
            <a:extLst>
              <a:ext uri="{FF2B5EF4-FFF2-40B4-BE49-F238E27FC236}">
                <a16:creationId xmlns:a16="http://schemas.microsoft.com/office/drawing/2014/main" id="{BCD8FDED-28CB-B045-8499-2A28B1BEF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993" y="3214305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٦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91" name="مربع نص 25">
            <a:extLst>
              <a:ext uri="{FF2B5EF4-FFF2-40B4-BE49-F238E27FC236}">
                <a16:creationId xmlns:a16="http://schemas.microsoft.com/office/drawing/2014/main" id="{79D72011-D488-5640-86B3-18C09A0AF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315" y="1040411"/>
            <a:ext cx="151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٩/ صـ ٤١</a:t>
            </a:r>
          </a:p>
        </p:txBody>
      </p:sp>
      <p:sp>
        <p:nvSpPr>
          <p:cNvPr id="92" name="Text Box 87">
            <a:extLst>
              <a:ext uri="{FF2B5EF4-FFF2-40B4-BE49-F238E27FC236}">
                <a16:creationId xmlns:a16="http://schemas.microsoft.com/office/drawing/2014/main" id="{A8B8554A-5B92-314C-B0F4-52818BC7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663" y="4863839"/>
            <a:ext cx="370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المعادلة هي </a:t>
            </a:r>
            <a:r>
              <a:rPr lang="ar-SA" altLang="ar-SA" sz="2400" b="1" dirty="0">
                <a:solidFill>
                  <a:srgbClr val="008000"/>
                </a:solidFill>
              </a:rPr>
              <a:t>: │ </a:t>
            </a:r>
            <a:r>
              <a:rPr lang="ar-SA" altLang="ar-SA" sz="2400" b="1" dirty="0" err="1">
                <a:solidFill>
                  <a:srgbClr val="008000"/>
                </a:solidFill>
              </a:rPr>
              <a:t>س</a:t>
            </a:r>
            <a:r>
              <a:rPr lang="ar-SA" altLang="ar-SA" sz="2400" b="1" dirty="0">
                <a:solidFill>
                  <a:srgbClr val="008000"/>
                </a:solidFill>
              </a:rPr>
              <a:t> + ٣ │ = ٦</a:t>
            </a:r>
            <a:endParaRPr lang="en-US" altLang="ar-SA" sz="2400" b="1" dirty="0">
              <a:solidFill>
                <a:srgbClr val="008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3FF82C9-13CB-234F-BE39-9EED4496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358" y="632329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107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774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5" grpId="0"/>
      <p:bldP spid="83" grpId="0"/>
      <p:bldP spid="88" grpId="0"/>
      <p:bldP spid="89" grpId="0"/>
      <p:bldP spid="90" grpId="0"/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863631BE-2400-A14A-9B1D-564875223440}"/>
              </a:ext>
            </a:extLst>
          </p:cNvPr>
          <p:cNvGrpSpPr/>
          <p:nvPr/>
        </p:nvGrpSpPr>
        <p:grpSpPr>
          <a:xfrm>
            <a:off x="6842759" y="277642"/>
            <a:ext cx="4961865" cy="6302715"/>
            <a:chOff x="1203959" y="202888"/>
            <a:chExt cx="4961865" cy="6302715"/>
          </a:xfrm>
        </p:grpSpPr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id="{754CF943-3D25-3340-9648-1C9529DE3699}"/>
                </a:ext>
              </a:extLst>
            </p:cNvPr>
            <p:cNvGrpSpPr/>
            <p:nvPr/>
          </p:nvGrpSpPr>
          <p:grpSpPr>
            <a:xfrm flipH="1">
              <a:off x="1203959" y="297132"/>
              <a:ext cx="4961865" cy="6208471"/>
              <a:chOff x="1203959" y="297132"/>
              <a:chExt cx="4961865" cy="6208471"/>
            </a:xfrm>
          </p:grpSpPr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AF96BE59-88ED-B04A-96D7-AA4E7F5EA38F}"/>
                  </a:ext>
                </a:extLst>
              </p:cNvPr>
              <p:cNvSpPr/>
              <p:nvPr/>
            </p:nvSpPr>
            <p:spPr>
              <a:xfrm flipH="1">
                <a:off x="1203959" y="297132"/>
                <a:ext cx="4836478" cy="6103614"/>
              </a:xfrm>
              <a:prstGeom prst="rect">
                <a:avLst/>
              </a:prstGeom>
              <a:gradFill flip="none" rotWithShape="0">
                <a:gsLst>
                  <a:gs pos="4000">
                    <a:srgbClr val="7C5793"/>
                  </a:gs>
                  <a:gs pos="76000">
                    <a:srgbClr val="DFC5DF"/>
                  </a:gs>
                  <a:gs pos="18000">
                    <a:srgbClr val="FFF6DE"/>
                  </a:gs>
                  <a:gs pos="60000">
                    <a:srgbClr val="D0C564"/>
                  </a:gs>
                  <a:gs pos="29000">
                    <a:srgbClr val="DEF7FF">
                      <a:lumMod val="78000"/>
                      <a:lumOff val="22000"/>
                    </a:srgb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rgbClr val="FF920D"/>
                  </a:gs>
                </a:gsLst>
                <a:lin ang="5400000" scaled="1"/>
                <a:tileRect/>
              </a:gradFill>
              <a:ln>
                <a:solidFill>
                  <a:srgbClr val="002060"/>
                </a:solidFill>
                <a:round/>
              </a:ln>
              <a:scene3d>
                <a:camera prst="orthographicFront"/>
                <a:lightRig rig="threePt" dir="t"/>
              </a:scene3d>
              <a:sp3d prstMaterial="matte">
                <a:bevelT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 dirty="0"/>
              </a:p>
            </p:txBody>
          </p:sp>
          <p:sp>
            <p:nvSpPr>
              <p:cNvPr id="19" name="مستطيل مستدير الزوايا 18">
                <a:extLst>
                  <a:ext uri="{FF2B5EF4-FFF2-40B4-BE49-F238E27FC236}">
                    <a16:creationId xmlns:a16="http://schemas.microsoft.com/office/drawing/2014/main" id="{5A2DD5C3-6C7A-0D46-AE14-24B6BAE2B749}"/>
                  </a:ext>
                </a:extLst>
              </p:cNvPr>
              <p:cNvSpPr/>
              <p:nvPr/>
            </p:nvSpPr>
            <p:spPr>
              <a:xfrm>
                <a:off x="5428351" y="3646033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20" name="مستطيل مستدير الزوايا 19">
                <a:extLst>
                  <a:ext uri="{FF2B5EF4-FFF2-40B4-BE49-F238E27FC236}">
                    <a16:creationId xmlns:a16="http://schemas.microsoft.com/office/drawing/2014/main" id="{79785CED-CA91-CD49-AB81-78E792BDBFEA}"/>
                  </a:ext>
                </a:extLst>
              </p:cNvPr>
              <p:cNvSpPr/>
              <p:nvPr/>
            </p:nvSpPr>
            <p:spPr>
              <a:xfrm>
                <a:off x="5428351" y="4184034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21" name="مستطيل مستدير الزوايا 20">
                <a:extLst>
                  <a:ext uri="{FF2B5EF4-FFF2-40B4-BE49-F238E27FC236}">
                    <a16:creationId xmlns:a16="http://schemas.microsoft.com/office/drawing/2014/main" id="{1366F773-6876-0B4E-87CA-840358F2D1E9}"/>
                  </a:ext>
                </a:extLst>
              </p:cNvPr>
              <p:cNvSpPr/>
              <p:nvPr/>
            </p:nvSpPr>
            <p:spPr>
              <a:xfrm>
                <a:off x="5428351" y="4657453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22" name="مستطيل مستدير الزوايا 21">
                <a:extLst>
                  <a:ext uri="{FF2B5EF4-FFF2-40B4-BE49-F238E27FC236}">
                    <a16:creationId xmlns:a16="http://schemas.microsoft.com/office/drawing/2014/main" id="{F7228C0F-CB74-8449-B2D2-060140ED6CDC}"/>
                  </a:ext>
                </a:extLst>
              </p:cNvPr>
              <p:cNvSpPr/>
              <p:nvPr/>
            </p:nvSpPr>
            <p:spPr>
              <a:xfrm>
                <a:off x="5428351" y="5125791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23" name="مستطيل مستدير الزوايا 22">
                <a:extLst>
                  <a:ext uri="{FF2B5EF4-FFF2-40B4-BE49-F238E27FC236}">
                    <a16:creationId xmlns:a16="http://schemas.microsoft.com/office/drawing/2014/main" id="{C6DA50CE-B0A1-2344-83D3-53F22BEEBBE6}"/>
                  </a:ext>
                </a:extLst>
              </p:cNvPr>
              <p:cNvSpPr/>
              <p:nvPr/>
            </p:nvSpPr>
            <p:spPr>
              <a:xfrm>
                <a:off x="5428351" y="5591268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24" name="مستطيل مستدير الزوايا 23">
                <a:extLst>
                  <a:ext uri="{FF2B5EF4-FFF2-40B4-BE49-F238E27FC236}">
                    <a16:creationId xmlns:a16="http://schemas.microsoft.com/office/drawing/2014/main" id="{6D817F78-3620-7F42-A40D-04D2892DF35C}"/>
                  </a:ext>
                </a:extLst>
              </p:cNvPr>
              <p:cNvSpPr/>
              <p:nvPr/>
            </p:nvSpPr>
            <p:spPr>
              <a:xfrm>
                <a:off x="5443232" y="6078489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grpSp>
            <p:nvGrpSpPr>
              <p:cNvPr id="19488" name="Google Shape;150;p5">
                <a:extLst>
                  <a:ext uri="{FF2B5EF4-FFF2-40B4-BE49-F238E27FC236}">
                    <a16:creationId xmlns:a16="http://schemas.microsoft.com/office/drawing/2014/main" id="{4E8AFA14-7337-774E-8AD8-834DE961C7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528400" y="3741555"/>
                <a:ext cx="547687" cy="604838"/>
                <a:chOff x="1283516" y="896752"/>
                <a:chExt cx="509409" cy="351872"/>
              </a:xfrm>
            </p:grpSpPr>
            <p:sp>
              <p:nvSpPr>
                <p:cNvPr id="26" name="Google Shape;152;p5">
                  <a:extLst>
                    <a:ext uri="{FF2B5EF4-FFF2-40B4-BE49-F238E27FC236}">
                      <a16:creationId xmlns:a16="http://schemas.microsoft.com/office/drawing/2014/main" id="{4CB99A64-6BF8-B049-A2B2-AF809F48CCD8}"/>
                    </a:ext>
                  </a:extLst>
                </p:cNvPr>
                <p:cNvSpPr/>
                <p:nvPr/>
              </p:nvSpPr>
              <p:spPr>
                <a:xfrm>
                  <a:off x="1283516" y="898599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153;p5">
                  <a:extLst>
                    <a:ext uri="{FF2B5EF4-FFF2-40B4-BE49-F238E27FC236}">
                      <a16:creationId xmlns:a16="http://schemas.microsoft.com/office/drawing/2014/main" id="{908AAFE2-0877-6847-9545-E4B43632A06C}"/>
                    </a:ext>
                  </a:extLst>
                </p:cNvPr>
                <p:cNvSpPr/>
                <p:nvPr/>
              </p:nvSpPr>
              <p:spPr>
                <a:xfrm>
                  <a:off x="1286469" y="1198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89" name="Google Shape;150;p5">
                <a:extLst>
                  <a:ext uri="{FF2B5EF4-FFF2-40B4-BE49-F238E27FC236}">
                    <a16:creationId xmlns:a16="http://schemas.microsoft.com/office/drawing/2014/main" id="{94DB4187-3204-F444-B2CC-AFD5755C98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548603" y="4714150"/>
                <a:ext cx="547688" cy="604838"/>
                <a:chOff x="1283516" y="896752"/>
                <a:chExt cx="509409" cy="351872"/>
              </a:xfrm>
            </p:grpSpPr>
            <p:sp>
              <p:nvSpPr>
                <p:cNvPr id="41" name="Google Shape;152;p5">
                  <a:extLst>
                    <a:ext uri="{FF2B5EF4-FFF2-40B4-BE49-F238E27FC236}">
                      <a16:creationId xmlns:a16="http://schemas.microsoft.com/office/drawing/2014/main" id="{BE4F4187-6E97-1B44-93A1-CE3BD11E697F}"/>
                    </a:ext>
                  </a:extLst>
                </p:cNvPr>
                <p:cNvSpPr/>
                <p:nvPr/>
              </p:nvSpPr>
              <p:spPr>
                <a:xfrm>
                  <a:off x="1283516" y="896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53;p5">
                  <a:extLst>
                    <a:ext uri="{FF2B5EF4-FFF2-40B4-BE49-F238E27FC236}">
                      <a16:creationId xmlns:a16="http://schemas.microsoft.com/office/drawing/2014/main" id="{9D1943E1-7D9F-864F-AD8C-25D6BDDF07EB}"/>
                    </a:ext>
                  </a:extLst>
                </p:cNvPr>
                <p:cNvSpPr/>
                <p:nvPr/>
              </p:nvSpPr>
              <p:spPr>
                <a:xfrm>
                  <a:off x="1286469" y="1196905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90" name="Google Shape;150;p5">
                <a:extLst>
                  <a:ext uri="{FF2B5EF4-FFF2-40B4-BE49-F238E27FC236}">
                    <a16:creationId xmlns:a16="http://schemas.microsoft.com/office/drawing/2014/main" id="{3EBD406E-7E33-444D-8362-710CCC16F6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581942" y="5650775"/>
                <a:ext cx="547687" cy="604838"/>
                <a:chOff x="1283516" y="896752"/>
                <a:chExt cx="509409" cy="351872"/>
              </a:xfrm>
            </p:grpSpPr>
            <p:sp>
              <p:nvSpPr>
                <p:cNvPr id="44" name="Google Shape;152;p5">
                  <a:extLst>
                    <a:ext uri="{FF2B5EF4-FFF2-40B4-BE49-F238E27FC236}">
                      <a16:creationId xmlns:a16="http://schemas.microsoft.com/office/drawing/2014/main" id="{14A1B242-C85A-624C-BC36-201B414DCD70}"/>
                    </a:ext>
                  </a:extLst>
                </p:cNvPr>
                <p:cNvSpPr/>
                <p:nvPr/>
              </p:nvSpPr>
              <p:spPr>
                <a:xfrm>
                  <a:off x="1283516" y="896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53;p5">
                  <a:extLst>
                    <a:ext uri="{FF2B5EF4-FFF2-40B4-BE49-F238E27FC236}">
                      <a16:creationId xmlns:a16="http://schemas.microsoft.com/office/drawing/2014/main" id="{9039D2BB-ACDF-1740-B3F4-2FA6903E018E}"/>
                    </a:ext>
                  </a:extLst>
                </p:cNvPr>
                <p:cNvSpPr/>
                <p:nvPr/>
              </p:nvSpPr>
              <p:spPr>
                <a:xfrm>
                  <a:off x="1286469" y="1196905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8" name="مستطيل مستدير الزوايا 67">
                <a:extLst>
                  <a:ext uri="{FF2B5EF4-FFF2-40B4-BE49-F238E27FC236}">
                    <a16:creationId xmlns:a16="http://schemas.microsoft.com/office/drawing/2014/main" id="{34359695-56C4-A041-98F8-207CCAB49801}"/>
                  </a:ext>
                </a:extLst>
              </p:cNvPr>
              <p:cNvSpPr/>
              <p:nvPr/>
            </p:nvSpPr>
            <p:spPr>
              <a:xfrm>
                <a:off x="5397871" y="537073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69" name="مستطيل مستدير الزوايا 68">
                <a:extLst>
                  <a:ext uri="{FF2B5EF4-FFF2-40B4-BE49-F238E27FC236}">
                    <a16:creationId xmlns:a16="http://schemas.microsoft.com/office/drawing/2014/main" id="{1233A23D-0D7A-DB46-81AC-FCD9263E6B79}"/>
                  </a:ext>
                </a:extLst>
              </p:cNvPr>
              <p:cNvSpPr/>
              <p:nvPr/>
            </p:nvSpPr>
            <p:spPr>
              <a:xfrm>
                <a:off x="5397871" y="1075074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70" name="مستطيل مستدير الزوايا 69">
                <a:extLst>
                  <a:ext uri="{FF2B5EF4-FFF2-40B4-BE49-F238E27FC236}">
                    <a16:creationId xmlns:a16="http://schemas.microsoft.com/office/drawing/2014/main" id="{973B7A8A-97BD-8447-9DDB-0E703D44C482}"/>
                  </a:ext>
                </a:extLst>
              </p:cNvPr>
              <p:cNvSpPr/>
              <p:nvPr/>
            </p:nvSpPr>
            <p:spPr>
              <a:xfrm>
                <a:off x="5397871" y="2016831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71" name="مستطيل مستدير الزوايا 70">
                <a:extLst>
                  <a:ext uri="{FF2B5EF4-FFF2-40B4-BE49-F238E27FC236}">
                    <a16:creationId xmlns:a16="http://schemas.microsoft.com/office/drawing/2014/main" id="{7D5135A3-A11B-6046-AE04-F9D6F8FCAA07}"/>
                  </a:ext>
                </a:extLst>
              </p:cNvPr>
              <p:cNvSpPr/>
              <p:nvPr/>
            </p:nvSpPr>
            <p:spPr>
              <a:xfrm>
                <a:off x="5397870" y="2603295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72" name="مستطيل مستدير الزوايا 71">
                <a:extLst>
                  <a:ext uri="{FF2B5EF4-FFF2-40B4-BE49-F238E27FC236}">
                    <a16:creationId xmlns:a16="http://schemas.microsoft.com/office/drawing/2014/main" id="{0513526F-1414-624C-8D90-D5AB3A3E2C5F}"/>
                  </a:ext>
                </a:extLst>
              </p:cNvPr>
              <p:cNvSpPr/>
              <p:nvPr/>
            </p:nvSpPr>
            <p:spPr>
              <a:xfrm>
                <a:off x="5397870" y="3107832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grpSp>
            <p:nvGrpSpPr>
              <p:cNvPr id="73" name="Google Shape;150;p5">
                <a:extLst>
                  <a:ext uri="{FF2B5EF4-FFF2-40B4-BE49-F238E27FC236}">
                    <a16:creationId xmlns:a16="http://schemas.microsoft.com/office/drawing/2014/main" id="{EA5E1B57-1AE3-B849-9191-E0FC27D854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618137" y="617765"/>
                <a:ext cx="547687" cy="604838"/>
                <a:chOff x="1283516" y="896752"/>
                <a:chExt cx="509409" cy="351872"/>
              </a:xfrm>
            </p:grpSpPr>
            <p:sp>
              <p:nvSpPr>
                <p:cNvPr id="74" name="Google Shape;152;p5">
                  <a:extLst>
                    <a:ext uri="{FF2B5EF4-FFF2-40B4-BE49-F238E27FC236}">
                      <a16:creationId xmlns:a16="http://schemas.microsoft.com/office/drawing/2014/main" id="{AF557BAB-63F1-854B-96AB-20F4501374BE}"/>
                    </a:ext>
                  </a:extLst>
                </p:cNvPr>
                <p:cNvSpPr/>
                <p:nvPr/>
              </p:nvSpPr>
              <p:spPr>
                <a:xfrm>
                  <a:off x="1283516" y="898599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153;p5">
                  <a:extLst>
                    <a:ext uri="{FF2B5EF4-FFF2-40B4-BE49-F238E27FC236}">
                      <a16:creationId xmlns:a16="http://schemas.microsoft.com/office/drawing/2014/main" id="{CCCC8714-7263-1B46-835D-BDFEB2533B8B}"/>
                    </a:ext>
                  </a:extLst>
                </p:cNvPr>
                <p:cNvSpPr/>
                <p:nvPr/>
              </p:nvSpPr>
              <p:spPr>
                <a:xfrm>
                  <a:off x="1286469" y="1198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" name="Google Shape;150;p5">
                <a:extLst>
                  <a:ext uri="{FF2B5EF4-FFF2-40B4-BE49-F238E27FC236}">
                    <a16:creationId xmlns:a16="http://schemas.microsoft.com/office/drawing/2014/main" id="{8EE82A37-53D5-C04C-A0D2-EBFF0A5937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525308" y="2664477"/>
                <a:ext cx="547687" cy="604838"/>
                <a:chOff x="1283516" y="896752"/>
                <a:chExt cx="509409" cy="351872"/>
              </a:xfrm>
            </p:grpSpPr>
            <p:sp>
              <p:nvSpPr>
                <p:cNvPr id="80" name="Google Shape;152;p5">
                  <a:extLst>
                    <a:ext uri="{FF2B5EF4-FFF2-40B4-BE49-F238E27FC236}">
                      <a16:creationId xmlns:a16="http://schemas.microsoft.com/office/drawing/2014/main" id="{2E4550FB-96D8-3A46-83F8-9D3D7FF9891F}"/>
                    </a:ext>
                  </a:extLst>
                </p:cNvPr>
                <p:cNvSpPr/>
                <p:nvPr/>
              </p:nvSpPr>
              <p:spPr>
                <a:xfrm>
                  <a:off x="1283516" y="896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153;p5">
                  <a:extLst>
                    <a:ext uri="{FF2B5EF4-FFF2-40B4-BE49-F238E27FC236}">
                      <a16:creationId xmlns:a16="http://schemas.microsoft.com/office/drawing/2014/main" id="{F99B2149-9220-7843-9EAB-AD9BBAFAADC8}"/>
                    </a:ext>
                  </a:extLst>
                </p:cNvPr>
                <p:cNvSpPr/>
                <p:nvPr/>
              </p:nvSpPr>
              <p:spPr>
                <a:xfrm>
                  <a:off x="1286469" y="1196905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2" name="مستطيل مستدير الزوايا 81">
                <a:extLst>
                  <a:ext uri="{FF2B5EF4-FFF2-40B4-BE49-F238E27FC236}">
                    <a16:creationId xmlns:a16="http://schemas.microsoft.com/office/drawing/2014/main" id="{4C677F04-F7F9-1347-BC8A-CD9A17319463}"/>
                  </a:ext>
                </a:extLst>
              </p:cNvPr>
              <p:cNvSpPr/>
              <p:nvPr/>
            </p:nvSpPr>
            <p:spPr>
              <a:xfrm>
                <a:off x="5415611" y="1553352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grpSp>
            <p:nvGrpSpPr>
              <p:cNvPr id="76" name="Google Shape;150;p5">
                <a:extLst>
                  <a:ext uri="{FF2B5EF4-FFF2-40B4-BE49-F238E27FC236}">
                    <a16:creationId xmlns:a16="http://schemas.microsoft.com/office/drawing/2014/main" id="{E0C564EF-015A-144A-9505-953B5652D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537490" y="1610705"/>
                <a:ext cx="547688" cy="604838"/>
                <a:chOff x="1283516" y="896752"/>
                <a:chExt cx="509409" cy="351872"/>
              </a:xfrm>
            </p:grpSpPr>
            <p:sp>
              <p:nvSpPr>
                <p:cNvPr id="77" name="Google Shape;152;p5">
                  <a:extLst>
                    <a:ext uri="{FF2B5EF4-FFF2-40B4-BE49-F238E27FC236}">
                      <a16:creationId xmlns:a16="http://schemas.microsoft.com/office/drawing/2014/main" id="{78A81C5B-F1D7-8A45-8B4F-338E13FE1EDC}"/>
                    </a:ext>
                  </a:extLst>
                </p:cNvPr>
                <p:cNvSpPr/>
                <p:nvPr/>
              </p:nvSpPr>
              <p:spPr>
                <a:xfrm>
                  <a:off x="1283516" y="896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153;p5">
                  <a:extLst>
                    <a:ext uri="{FF2B5EF4-FFF2-40B4-BE49-F238E27FC236}">
                      <a16:creationId xmlns:a16="http://schemas.microsoft.com/office/drawing/2014/main" id="{80376ABE-E8CA-3F4A-BF0C-2E5E34C19320}"/>
                    </a:ext>
                  </a:extLst>
                </p:cNvPr>
                <p:cNvSpPr/>
                <p:nvPr/>
              </p:nvSpPr>
              <p:spPr>
                <a:xfrm>
                  <a:off x="1286469" y="1196905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83" name="صورة 82">
                <a:extLst>
                  <a:ext uri="{FF2B5EF4-FFF2-40B4-BE49-F238E27FC236}">
                    <a16:creationId xmlns:a16="http://schemas.microsoft.com/office/drawing/2014/main" id="{78CB6D9D-4961-FF43-BFBB-6317E73BCB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33" b="56657"/>
              <a:stretch/>
            </p:blipFill>
            <p:spPr>
              <a:xfrm rot="4942447">
                <a:off x="2526727" y="3332056"/>
                <a:ext cx="3474497" cy="2830722"/>
              </a:xfrm>
              <a:prstGeom prst="rect">
                <a:avLst/>
              </a:prstGeom>
            </p:spPr>
          </p:pic>
          <p:pic>
            <p:nvPicPr>
              <p:cNvPr id="84" name="صورة 83">
                <a:extLst>
                  <a:ext uri="{FF2B5EF4-FFF2-40B4-BE49-F238E27FC236}">
                    <a16:creationId xmlns:a16="http://schemas.microsoft.com/office/drawing/2014/main" id="{F6005693-C927-BA48-B298-7BA94A43BE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33" b="56657"/>
              <a:stretch/>
            </p:blipFill>
            <p:spPr>
              <a:xfrm rot="19997602">
                <a:off x="4043280" y="674068"/>
                <a:ext cx="1625764" cy="1324533"/>
              </a:xfrm>
              <a:prstGeom prst="rect">
                <a:avLst/>
              </a:prstGeom>
            </p:spPr>
          </p:pic>
          <p:pic>
            <p:nvPicPr>
              <p:cNvPr id="88" name="صورة 87">
                <a:extLst>
                  <a:ext uri="{FF2B5EF4-FFF2-40B4-BE49-F238E27FC236}">
                    <a16:creationId xmlns:a16="http://schemas.microsoft.com/office/drawing/2014/main" id="{D50C3389-53AC-DD41-80DD-8B4633A00E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81" t="28481" r="11885" b="24222"/>
              <a:stretch/>
            </p:blipFill>
            <p:spPr>
              <a:xfrm>
                <a:off x="1239384" y="4527299"/>
                <a:ext cx="2191955" cy="1978304"/>
              </a:xfrm>
              <a:prstGeom prst="rect">
                <a:avLst/>
              </a:prstGeom>
            </p:spPr>
          </p:pic>
        </p:grpSp>
        <p:pic>
          <p:nvPicPr>
            <p:cNvPr id="90" name="صورة 89">
              <a:extLst>
                <a:ext uri="{FF2B5EF4-FFF2-40B4-BE49-F238E27FC236}">
                  <a16:creationId xmlns:a16="http://schemas.microsoft.com/office/drawing/2014/main" id="{FF614D9E-CEFA-D246-B8C6-DE007A8B5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</a:blip>
            <a:stretch>
              <a:fillRect/>
            </a:stretch>
          </p:blipFill>
          <p:spPr>
            <a:xfrm>
              <a:off x="4580010" y="202888"/>
              <a:ext cx="1391310" cy="1394099"/>
            </a:xfrm>
            <a:prstGeom prst="rect">
              <a:avLst/>
            </a:prstGeom>
          </p:spPr>
        </p:pic>
      </p:grp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51211D0-B05A-0D48-8CC8-36C649F8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61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 flipH="1">
            <a:off x="1203959" y="297132"/>
            <a:ext cx="4836478" cy="6103614"/>
          </a:xfrm>
          <a:prstGeom prst="rect">
            <a:avLst/>
          </a:prstGeom>
          <a:gradFill flip="none" rotWithShape="0">
            <a:gsLst>
              <a:gs pos="4000">
                <a:srgbClr val="7C5793"/>
              </a:gs>
              <a:gs pos="76000">
                <a:srgbClr val="DFC5DF"/>
              </a:gs>
              <a:gs pos="18000">
                <a:srgbClr val="FFF6DE"/>
              </a:gs>
              <a:gs pos="60000">
                <a:srgbClr val="D0C564"/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>
            <a:off x="5428351" y="364603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>
            <a:off x="5428351" y="418403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>
            <a:off x="5428351" y="465745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>
            <a:off x="5428351" y="512579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>
            <a:off x="5428351" y="559126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>
            <a:off x="5443232" y="607848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8400" y="3741555"/>
            <a:ext cx="547687" cy="604838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48603" y="4714150"/>
            <a:ext cx="547688" cy="604838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81942" y="5650775"/>
            <a:ext cx="547687" cy="604838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D2AB5BE-F582-2F46-97A9-521F7F569D64}"/>
              </a:ext>
            </a:extLst>
          </p:cNvPr>
          <p:cNvSpPr/>
          <p:nvPr/>
        </p:nvSpPr>
        <p:spPr>
          <a:xfrm>
            <a:off x="2123427" y="1625545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١-٥</a:t>
            </a:r>
            <a:r>
              <a:rPr lang="ar-SA" sz="4500" dirty="0">
                <a:solidFill>
                  <a:srgbClr val="0070C0"/>
                </a:solidFill>
                <a:latin typeface="18 Khebrat Musamim" pitchFamily="2" charset="0"/>
                <a:cs typeface="KufiStandardGK" pitchFamily="2" charset="-78"/>
              </a:rPr>
              <a:t> </a:t>
            </a:r>
          </a:p>
        </p:txBody>
      </p: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>
            <a:off x="5397871" y="5370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>
            <a:off x="5397871" y="107507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>
            <a:off x="5397871" y="20168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>
            <a:off x="5397870" y="260329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>
            <a:off x="5397870" y="310783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618137" y="617765"/>
            <a:ext cx="547687" cy="604838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5308" y="2664477"/>
            <a:ext cx="547687" cy="604838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>
            <a:off x="5415611" y="155335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37490" y="1610705"/>
            <a:ext cx="547688" cy="604838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4942447">
            <a:off x="2526727" y="3332056"/>
            <a:ext cx="3474497" cy="2830722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4043280" y="674068"/>
            <a:ext cx="1625764" cy="1324533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1239384" y="4527299"/>
            <a:ext cx="2191955" cy="1978304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FF614D9E-CEFA-D246-B8C6-DE007A8B5EE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213950" y="252340"/>
            <a:ext cx="1391310" cy="1394099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716223" y="1536691"/>
            <a:ext cx="3002714" cy="2446354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5381303A-A7E5-C14D-9AEF-BAD32960FF0D}"/>
              </a:ext>
            </a:extLst>
          </p:cNvPr>
          <p:cNvSpPr/>
          <p:nvPr/>
        </p:nvSpPr>
        <p:spPr>
          <a:xfrm>
            <a:off x="1517446" y="2869012"/>
            <a:ext cx="3944143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المعادلات التي تتضمن القيمة المطلقة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8B53982-49B6-7948-B4E1-470D7631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291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التهيئة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7276" y="463122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60101" y="251063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التهيئة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Text Box 87">
            <a:extLst>
              <a:ext uri="{FF2B5EF4-FFF2-40B4-BE49-F238E27FC236}">
                <a16:creationId xmlns:a16="http://schemas.microsoft.com/office/drawing/2014/main" id="{40241AFD-A808-7547-BFE9-AE0B4760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361" y="1010740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لاحظ الشكل التالي :</a:t>
            </a:r>
            <a:endParaRPr lang="en-US" altLang="ar-SA" sz="2400" b="1" dirty="0"/>
          </a:p>
        </p:txBody>
      </p:sp>
      <p:grpSp>
        <p:nvGrpSpPr>
          <p:cNvPr id="65" name="Group 128">
            <a:extLst>
              <a:ext uri="{FF2B5EF4-FFF2-40B4-BE49-F238E27FC236}">
                <a16:creationId xmlns:a16="http://schemas.microsoft.com/office/drawing/2014/main" id="{6F638238-B45F-8F4F-B3EE-B8DC27B1E9D7}"/>
              </a:ext>
            </a:extLst>
          </p:cNvPr>
          <p:cNvGrpSpPr>
            <a:grpSpLocks/>
          </p:cNvGrpSpPr>
          <p:nvPr/>
        </p:nvGrpSpPr>
        <p:grpSpPr bwMode="auto">
          <a:xfrm>
            <a:off x="3505254" y="2208293"/>
            <a:ext cx="504825" cy="1116013"/>
            <a:chOff x="3651" y="1480"/>
            <a:chExt cx="318" cy="703"/>
          </a:xfrm>
        </p:grpSpPr>
        <p:sp>
          <p:nvSpPr>
            <p:cNvPr id="68" name="Oval 121">
              <a:extLst>
                <a:ext uri="{FF2B5EF4-FFF2-40B4-BE49-F238E27FC236}">
                  <a16:creationId xmlns:a16="http://schemas.microsoft.com/office/drawing/2014/main" id="{171B4A14-BE63-3C42-A36F-24AA6B1F8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1480"/>
              <a:ext cx="68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69" name="Rectangle 122">
              <a:extLst>
                <a:ext uri="{FF2B5EF4-FFF2-40B4-BE49-F238E27FC236}">
                  <a16:creationId xmlns:a16="http://schemas.microsoft.com/office/drawing/2014/main" id="{32D326B8-D8B4-B14B-8001-5CAE66C34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666"/>
              <a:ext cx="46" cy="2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70" name="Line 123">
              <a:extLst>
                <a:ext uri="{FF2B5EF4-FFF2-40B4-BE49-F238E27FC236}">
                  <a16:creationId xmlns:a16="http://schemas.microsoft.com/office/drawing/2014/main" id="{7B6D02B7-8CC1-4A47-82A1-0BFE89C83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1575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Line 124">
              <a:extLst>
                <a:ext uri="{FF2B5EF4-FFF2-40B4-BE49-F238E27FC236}">
                  <a16:creationId xmlns:a16="http://schemas.microsoft.com/office/drawing/2014/main" id="{BDAF5955-0F95-1B40-A683-80DABB4F0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956"/>
              <a:ext cx="9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Line 125">
              <a:extLst>
                <a:ext uri="{FF2B5EF4-FFF2-40B4-BE49-F238E27FC236}">
                  <a16:creationId xmlns:a16="http://schemas.microsoft.com/office/drawing/2014/main" id="{383A42BC-753B-D04C-BBC7-D036A4957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956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Line 126">
              <a:extLst>
                <a:ext uri="{FF2B5EF4-FFF2-40B4-BE49-F238E27FC236}">
                  <a16:creationId xmlns:a16="http://schemas.microsoft.com/office/drawing/2014/main" id="{69DA8D52-EAC7-BF47-A02D-60CB77594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1684"/>
              <a:ext cx="159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Line 127">
              <a:extLst>
                <a:ext uri="{FF2B5EF4-FFF2-40B4-BE49-F238E27FC236}">
                  <a16:creationId xmlns:a16="http://schemas.microsoft.com/office/drawing/2014/main" id="{AD712F36-7EFB-BB4B-B6C0-693BF6D15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684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5" name="Group 140">
            <a:extLst>
              <a:ext uri="{FF2B5EF4-FFF2-40B4-BE49-F238E27FC236}">
                <a16:creationId xmlns:a16="http://schemas.microsoft.com/office/drawing/2014/main" id="{3B283562-E0C5-5C41-90CC-58743E551001}"/>
              </a:ext>
            </a:extLst>
          </p:cNvPr>
          <p:cNvGrpSpPr>
            <a:grpSpLocks/>
          </p:cNvGrpSpPr>
          <p:nvPr/>
        </p:nvGrpSpPr>
        <p:grpSpPr bwMode="auto">
          <a:xfrm>
            <a:off x="4706991" y="2208293"/>
            <a:ext cx="252413" cy="1150938"/>
            <a:chOff x="2948" y="1548"/>
            <a:chExt cx="159" cy="725"/>
          </a:xfrm>
        </p:grpSpPr>
        <p:sp>
          <p:nvSpPr>
            <p:cNvPr id="76" name="Oval 131">
              <a:extLst>
                <a:ext uri="{FF2B5EF4-FFF2-40B4-BE49-F238E27FC236}">
                  <a16:creationId xmlns:a16="http://schemas.microsoft.com/office/drawing/2014/main" id="{1372A412-CABF-5649-9EB2-74C8EA87D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548"/>
              <a:ext cx="68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77" name="Rectangle 132">
              <a:extLst>
                <a:ext uri="{FF2B5EF4-FFF2-40B4-BE49-F238E27FC236}">
                  <a16:creationId xmlns:a16="http://schemas.microsoft.com/office/drawing/2014/main" id="{E56E363D-CFBA-8E4F-A1A4-D15D47C76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734"/>
              <a:ext cx="46" cy="2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78" name="Line 133">
              <a:extLst>
                <a:ext uri="{FF2B5EF4-FFF2-40B4-BE49-F238E27FC236}">
                  <a16:creationId xmlns:a16="http://schemas.microsoft.com/office/drawing/2014/main" id="{018F9BF0-D02D-E743-BCD6-DC096E856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643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Line 134">
              <a:extLst>
                <a:ext uri="{FF2B5EF4-FFF2-40B4-BE49-F238E27FC236}">
                  <a16:creationId xmlns:a16="http://schemas.microsoft.com/office/drawing/2014/main" id="{09FB957C-EDC3-6C49-A5AA-41BD2489A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9" y="2024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Line 135">
              <a:extLst>
                <a:ext uri="{FF2B5EF4-FFF2-40B4-BE49-F238E27FC236}">
                  <a16:creationId xmlns:a16="http://schemas.microsoft.com/office/drawing/2014/main" id="{433E8194-D69C-4745-ABBE-DCC197B7B5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3" y="2024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Line 136">
              <a:extLst>
                <a:ext uri="{FF2B5EF4-FFF2-40B4-BE49-F238E27FC236}">
                  <a16:creationId xmlns:a16="http://schemas.microsoft.com/office/drawing/2014/main" id="{EDDA81BC-D3A8-B345-BBD8-1EB7C3F664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752"/>
              <a:ext cx="91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Line 137">
              <a:extLst>
                <a:ext uri="{FF2B5EF4-FFF2-40B4-BE49-F238E27FC236}">
                  <a16:creationId xmlns:a16="http://schemas.microsoft.com/office/drawing/2014/main" id="{9E608EAE-7B37-974D-B41C-6F7447713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8" y="1752"/>
              <a:ext cx="4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3" name="Group 141">
            <a:extLst>
              <a:ext uri="{FF2B5EF4-FFF2-40B4-BE49-F238E27FC236}">
                <a16:creationId xmlns:a16="http://schemas.microsoft.com/office/drawing/2014/main" id="{EC7FF8A0-BF99-A040-B4A5-A6DD411B9BE0}"/>
              </a:ext>
            </a:extLst>
          </p:cNvPr>
          <p:cNvGrpSpPr>
            <a:grpSpLocks/>
          </p:cNvGrpSpPr>
          <p:nvPr/>
        </p:nvGrpSpPr>
        <p:grpSpPr bwMode="auto">
          <a:xfrm>
            <a:off x="3397304" y="2208293"/>
            <a:ext cx="252412" cy="1150938"/>
            <a:chOff x="2948" y="1548"/>
            <a:chExt cx="159" cy="725"/>
          </a:xfrm>
        </p:grpSpPr>
        <p:sp>
          <p:nvSpPr>
            <p:cNvPr id="84" name="Oval 142">
              <a:extLst>
                <a:ext uri="{FF2B5EF4-FFF2-40B4-BE49-F238E27FC236}">
                  <a16:creationId xmlns:a16="http://schemas.microsoft.com/office/drawing/2014/main" id="{B3070E20-71A8-6847-9DEA-B2801BD69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548"/>
              <a:ext cx="68" cy="9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85" name="Rectangle 143">
              <a:extLst>
                <a:ext uri="{FF2B5EF4-FFF2-40B4-BE49-F238E27FC236}">
                  <a16:creationId xmlns:a16="http://schemas.microsoft.com/office/drawing/2014/main" id="{4AA9CFA6-7C86-904F-A683-294CB7688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734"/>
              <a:ext cx="46" cy="295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86" name="Line 144">
              <a:extLst>
                <a:ext uri="{FF2B5EF4-FFF2-40B4-BE49-F238E27FC236}">
                  <a16:creationId xmlns:a16="http://schemas.microsoft.com/office/drawing/2014/main" id="{4E10E9B4-1D1D-4E40-A879-D4099FDDD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643"/>
              <a:ext cx="0" cy="91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Line 145">
              <a:extLst>
                <a:ext uri="{FF2B5EF4-FFF2-40B4-BE49-F238E27FC236}">
                  <a16:creationId xmlns:a16="http://schemas.microsoft.com/office/drawing/2014/main" id="{A341E8B8-E611-E545-A724-5FFF34DC7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9" y="2024"/>
              <a:ext cx="0" cy="249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8" name="Line 146">
              <a:extLst>
                <a:ext uri="{FF2B5EF4-FFF2-40B4-BE49-F238E27FC236}">
                  <a16:creationId xmlns:a16="http://schemas.microsoft.com/office/drawing/2014/main" id="{B62789A4-EB6C-CC46-B526-157F3A46FB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3" y="2024"/>
              <a:ext cx="0" cy="249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Line 147">
              <a:extLst>
                <a:ext uri="{FF2B5EF4-FFF2-40B4-BE49-F238E27FC236}">
                  <a16:creationId xmlns:a16="http://schemas.microsoft.com/office/drawing/2014/main" id="{A8C2DEAF-450F-1845-B817-88DAA8E06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752"/>
              <a:ext cx="91" cy="204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Line 148">
              <a:extLst>
                <a:ext uri="{FF2B5EF4-FFF2-40B4-BE49-F238E27FC236}">
                  <a16:creationId xmlns:a16="http://schemas.microsoft.com/office/drawing/2014/main" id="{5B513A99-F4C6-BA49-8570-9289646C39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8" y="1752"/>
              <a:ext cx="45" cy="22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1" name="Group 149">
            <a:extLst>
              <a:ext uri="{FF2B5EF4-FFF2-40B4-BE49-F238E27FC236}">
                <a16:creationId xmlns:a16="http://schemas.microsoft.com/office/drawing/2014/main" id="{2A24A721-F279-1F40-A123-AAD9F9A5ED13}"/>
              </a:ext>
            </a:extLst>
          </p:cNvPr>
          <p:cNvGrpSpPr>
            <a:grpSpLocks/>
          </p:cNvGrpSpPr>
          <p:nvPr/>
        </p:nvGrpSpPr>
        <p:grpSpPr bwMode="auto">
          <a:xfrm>
            <a:off x="3900541" y="2208293"/>
            <a:ext cx="504825" cy="1116013"/>
            <a:chOff x="3651" y="1480"/>
            <a:chExt cx="318" cy="703"/>
          </a:xfrm>
        </p:grpSpPr>
        <p:sp>
          <p:nvSpPr>
            <p:cNvPr id="92" name="Oval 150">
              <a:extLst>
                <a:ext uri="{FF2B5EF4-FFF2-40B4-BE49-F238E27FC236}">
                  <a16:creationId xmlns:a16="http://schemas.microsoft.com/office/drawing/2014/main" id="{9F0DB3B4-D0B2-B745-B427-C44EACAE7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1480"/>
              <a:ext cx="68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93" name="Rectangle 151">
              <a:extLst>
                <a:ext uri="{FF2B5EF4-FFF2-40B4-BE49-F238E27FC236}">
                  <a16:creationId xmlns:a16="http://schemas.microsoft.com/office/drawing/2014/main" id="{6236861F-9C96-704C-BBA0-150B3392D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666"/>
              <a:ext cx="46" cy="2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94" name="Line 152">
              <a:extLst>
                <a:ext uri="{FF2B5EF4-FFF2-40B4-BE49-F238E27FC236}">
                  <a16:creationId xmlns:a16="http://schemas.microsoft.com/office/drawing/2014/main" id="{B1625663-EE0E-0A45-8A70-B9F09A870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1575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Line 153">
              <a:extLst>
                <a:ext uri="{FF2B5EF4-FFF2-40B4-BE49-F238E27FC236}">
                  <a16:creationId xmlns:a16="http://schemas.microsoft.com/office/drawing/2014/main" id="{58A9CFB9-CDD9-0649-A75F-A9CCDBBD0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956"/>
              <a:ext cx="9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Line 154">
              <a:extLst>
                <a:ext uri="{FF2B5EF4-FFF2-40B4-BE49-F238E27FC236}">
                  <a16:creationId xmlns:a16="http://schemas.microsoft.com/office/drawing/2014/main" id="{71774D73-2C21-7E4D-8BA5-2024A2259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956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Line 155">
              <a:extLst>
                <a:ext uri="{FF2B5EF4-FFF2-40B4-BE49-F238E27FC236}">
                  <a16:creationId xmlns:a16="http://schemas.microsoft.com/office/drawing/2014/main" id="{96735EA3-2AA7-2D4D-8F07-5D92747D9F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1684"/>
              <a:ext cx="159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" name="Line 156">
              <a:extLst>
                <a:ext uri="{FF2B5EF4-FFF2-40B4-BE49-F238E27FC236}">
                  <a16:creationId xmlns:a16="http://schemas.microsoft.com/office/drawing/2014/main" id="{9B4DE388-4892-554C-9F48-7B36B3B0A1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684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1" name="Group 167">
            <a:extLst>
              <a:ext uri="{FF2B5EF4-FFF2-40B4-BE49-F238E27FC236}">
                <a16:creationId xmlns:a16="http://schemas.microsoft.com/office/drawing/2014/main" id="{CB909D21-792E-1048-AC13-BF843C4B31BC}"/>
              </a:ext>
            </a:extLst>
          </p:cNvPr>
          <p:cNvGrpSpPr>
            <a:grpSpLocks/>
          </p:cNvGrpSpPr>
          <p:nvPr/>
        </p:nvGrpSpPr>
        <p:grpSpPr bwMode="auto">
          <a:xfrm>
            <a:off x="4318054" y="2208293"/>
            <a:ext cx="504825" cy="1116013"/>
            <a:chOff x="3651" y="1480"/>
            <a:chExt cx="318" cy="703"/>
          </a:xfrm>
        </p:grpSpPr>
        <p:sp>
          <p:nvSpPr>
            <p:cNvPr id="112" name="Oval 168">
              <a:extLst>
                <a:ext uri="{FF2B5EF4-FFF2-40B4-BE49-F238E27FC236}">
                  <a16:creationId xmlns:a16="http://schemas.microsoft.com/office/drawing/2014/main" id="{017951ED-313F-944A-A7E0-913F8EF1F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1480"/>
              <a:ext cx="68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13" name="Rectangle 169">
              <a:extLst>
                <a:ext uri="{FF2B5EF4-FFF2-40B4-BE49-F238E27FC236}">
                  <a16:creationId xmlns:a16="http://schemas.microsoft.com/office/drawing/2014/main" id="{CFDD8F72-225B-314F-9629-08F01963F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666"/>
              <a:ext cx="46" cy="2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0" name="Line 170">
              <a:extLst>
                <a:ext uri="{FF2B5EF4-FFF2-40B4-BE49-F238E27FC236}">
                  <a16:creationId xmlns:a16="http://schemas.microsoft.com/office/drawing/2014/main" id="{9F0D043F-9B65-7549-BF81-7136524EE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1575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Line 171">
              <a:extLst>
                <a:ext uri="{FF2B5EF4-FFF2-40B4-BE49-F238E27FC236}">
                  <a16:creationId xmlns:a16="http://schemas.microsoft.com/office/drawing/2014/main" id="{CE028C27-3168-EA4E-92EF-01878690D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956"/>
              <a:ext cx="9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Line 172">
              <a:extLst>
                <a:ext uri="{FF2B5EF4-FFF2-40B4-BE49-F238E27FC236}">
                  <a16:creationId xmlns:a16="http://schemas.microsoft.com/office/drawing/2014/main" id="{1AEE1357-C2E8-2249-9025-0DEC2FCF03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956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Line 173">
              <a:extLst>
                <a:ext uri="{FF2B5EF4-FFF2-40B4-BE49-F238E27FC236}">
                  <a16:creationId xmlns:a16="http://schemas.microsoft.com/office/drawing/2014/main" id="{EE984C78-F949-BE4C-A853-175150C84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1684"/>
              <a:ext cx="159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Line 174">
              <a:extLst>
                <a:ext uri="{FF2B5EF4-FFF2-40B4-BE49-F238E27FC236}">
                  <a16:creationId xmlns:a16="http://schemas.microsoft.com/office/drawing/2014/main" id="{10E5B5A6-236A-DD40-A1F5-BFE890D7A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684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5" name="Group 175">
            <a:extLst>
              <a:ext uri="{FF2B5EF4-FFF2-40B4-BE49-F238E27FC236}">
                <a16:creationId xmlns:a16="http://schemas.microsoft.com/office/drawing/2014/main" id="{EFBA384E-0221-8845-9755-D9DFF7B9ED4F}"/>
              </a:ext>
            </a:extLst>
          </p:cNvPr>
          <p:cNvGrpSpPr>
            <a:grpSpLocks/>
          </p:cNvGrpSpPr>
          <p:nvPr/>
        </p:nvGrpSpPr>
        <p:grpSpPr bwMode="auto">
          <a:xfrm>
            <a:off x="2195566" y="2244806"/>
            <a:ext cx="504825" cy="1116012"/>
            <a:chOff x="3651" y="1480"/>
            <a:chExt cx="318" cy="703"/>
          </a:xfrm>
        </p:grpSpPr>
        <p:sp>
          <p:nvSpPr>
            <p:cNvPr id="126" name="Oval 176">
              <a:extLst>
                <a:ext uri="{FF2B5EF4-FFF2-40B4-BE49-F238E27FC236}">
                  <a16:creationId xmlns:a16="http://schemas.microsoft.com/office/drawing/2014/main" id="{9ED63D90-762D-EB48-98A9-E0BABC9F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1480"/>
              <a:ext cx="68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7" name="Rectangle 177">
              <a:extLst>
                <a:ext uri="{FF2B5EF4-FFF2-40B4-BE49-F238E27FC236}">
                  <a16:creationId xmlns:a16="http://schemas.microsoft.com/office/drawing/2014/main" id="{92436BC0-589F-E545-A08F-B2EFEFBDB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666"/>
              <a:ext cx="46" cy="29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8" name="Line 178">
              <a:extLst>
                <a:ext uri="{FF2B5EF4-FFF2-40B4-BE49-F238E27FC236}">
                  <a16:creationId xmlns:a16="http://schemas.microsoft.com/office/drawing/2014/main" id="{03E60A19-85E5-1B4D-847F-B2CE3FB09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1575"/>
              <a:ext cx="0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Line 179">
              <a:extLst>
                <a:ext uri="{FF2B5EF4-FFF2-40B4-BE49-F238E27FC236}">
                  <a16:creationId xmlns:a16="http://schemas.microsoft.com/office/drawing/2014/main" id="{E8E9B540-35D1-284F-B5EF-66D27F0F3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956"/>
              <a:ext cx="9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Line 180">
              <a:extLst>
                <a:ext uri="{FF2B5EF4-FFF2-40B4-BE49-F238E27FC236}">
                  <a16:creationId xmlns:a16="http://schemas.microsoft.com/office/drawing/2014/main" id="{40780828-D50E-104B-A479-7290EDF21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956"/>
              <a:ext cx="91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Line 181">
              <a:extLst>
                <a:ext uri="{FF2B5EF4-FFF2-40B4-BE49-F238E27FC236}">
                  <a16:creationId xmlns:a16="http://schemas.microsoft.com/office/drawing/2014/main" id="{49BA042B-45A4-0343-B8BE-261D07FF4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1684"/>
              <a:ext cx="159" cy="1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Line 182">
              <a:extLst>
                <a:ext uri="{FF2B5EF4-FFF2-40B4-BE49-F238E27FC236}">
                  <a16:creationId xmlns:a16="http://schemas.microsoft.com/office/drawing/2014/main" id="{99666E4F-1919-A94F-8489-51B06B8EA6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684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" name="Group 183">
            <a:extLst>
              <a:ext uri="{FF2B5EF4-FFF2-40B4-BE49-F238E27FC236}">
                <a16:creationId xmlns:a16="http://schemas.microsoft.com/office/drawing/2014/main" id="{DF2992C6-8C9C-AB4D-96B5-9C15B6B78325}"/>
              </a:ext>
            </a:extLst>
          </p:cNvPr>
          <p:cNvGrpSpPr>
            <a:grpSpLocks/>
          </p:cNvGrpSpPr>
          <p:nvPr/>
        </p:nvGrpSpPr>
        <p:grpSpPr bwMode="auto">
          <a:xfrm>
            <a:off x="2071741" y="2230518"/>
            <a:ext cx="252413" cy="1150938"/>
            <a:chOff x="2948" y="1548"/>
            <a:chExt cx="159" cy="725"/>
          </a:xfrm>
        </p:grpSpPr>
        <p:sp>
          <p:nvSpPr>
            <p:cNvPr id="134" name="Oval 184">
              <a:extLst>
                <a:ext uri="{FF2B5EF4-FFF2-40B4-BE49-F238E27FC236}">
                  <a16:creationId xmlns:a16="http://schemas.microsoft.com/office/drawing/2014/main" id="{23B579D3-5488-6747-A22E-88C18AA13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548"/>
              <a:ext cx="68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35" name="Rectangle 185">
              <a:extLst>
                <a:ext uri="{FF2B5EF4-FFF2-40B4-BE49-F238E27FC236}">
                  <a16:creationId xmlns:a16="http://schemas.microsoft.com/office/drawing/2014/main" id="{A2FDA2E8-6FBB-1B45-9151-726573E6D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734"/>
              <a:ext cx="46" cy="29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36" name="Line 186">
              <a:extLst>
                <a:ext uri="{FF2B5EF4-FFF2-40B4-BE49-F238E27FC236}">
                  <a16:creationId xmlns:a16="http://schemas.microsoft.com/office/drawing/2014/main" id="{6D888B0C-48C3-A647-8DF0-BC3D76A9D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643"/>
              <a:ext cx="0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Line 187">
              <a:extLst>
                <a:ext uri="{FF2B5EF4-FFF2-40B4-BE49-F238E27FC236}">
                  <a16:creationId xmlns:a16="http://schemas.microsoft.com/office/drawing/2014/main" id="{D03C0253-7043-F946-A12B-6EAA16D1E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9" y="2024"/>
              <a:ext cx="0" cy="2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Line 188">
              <a:extLst>
                <a:ext uri="{FF2B5EF4-FFF2-40B4-BE49-F238E27FC236}">
                  <a16:creationId xmlns:a16="http://schemas.microsoft.com/office/drawing/2014/main" id="{870ABB8A-957B-8645-82C8-DBF3D28EF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3" y="2024"/>
              <a:ext cx="0" cy="2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Line 189">
              <a:extLst>
                <a:ext uri="{FF2B5EF4-FFF2-40B4-BE49-F238E27FC236}">
                  <a16:creationId xmlns:a16="http://schemas.microsoft.com/office/drawing/2014/main" id="{3998B694-B1DB-0840-88C1-0E97142AD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752"/>
              <a:ext cx="9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0" name="Line 190">
              <a:extLst>
                <a:ext uri="{FF2B5EF4-FFF2-40B4-BE49-F238E27FC236}">
                  <a16:creationId xmlns:a16="http://schemas.microsoft.com/office/drawing/2014/main" id="{90615A8D-94CA-C04B-AA9B-1D459C522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8" y="1752"/>
              <a:ext cx="45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41" name="Group 191">
            <a:extLst>
              <a:ext uri="{FF2B5EF4-FFF2-40B4-BE49-F238E27FC236}">
                <a16:creationId xmlns:a16="http://schemas.microsoft.com/office/drawing/2014/main" id="{7E392FE3-E884-D042-8F5A-83570A8D6E0D}"/>
              </a:ext>
            </a:extLst>
          </p:cNvPr>
          <p:cNvGrpSpPr>
            <a:grpSpLocks/>
          </p:cNvGrpSpPr>
          <p:nvPr/>
        </p:nvGrpSpPr>
        <p:grpSpPr bwMode="auto">
          <a:xfrm>
            <a:off x="2590854" y="2244806"/>
            <a:ext cx="504825" cy="1116012"/>
            <a:chOff x="3651" y="1480"/>
            <a:chExt cx="318" cy="703"/>
          </a:xfrm>
        </p:grpSpPr>
        <p:sp>
          <p:nvSpPr>
            <p:cNvPr id="142" name="Oval 192">
              <a:extLst>
                <a:ext uri="{FF2B5EF4-FFF2-40B4-BE49-F238E27FC236}">
                  <a16:creationId xmlns:a16="http://schemas.microsoft.com/office/drawing/2014/main" id="{A540C7D1-63F4-1746-B21D-1AFED92BB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1480"/>
              <a:ext cx="68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43" name="Rectangle 193">
              <a:extLst>
                <a:ext uri="{FF2B5EF4-FFF2-40B4-BE49-F238E27FC236}">
                  <a16:creationId xmlns:a16="http://schemas.microsoft.com/office/drawing/2014/main" id="{95B9DF07-F3C2-2A4B-BBB5-0337815F7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666"/>
              <a:ext cx="46" cy="29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44" name="Line 194">
              <a:extLst>
                <a:ext uri="{FF2B5EF4-FFF2-40B4-BE49-F238E27FC236}">
                  <a16:creationId xmlns:a16="http://schemas.microsoft.com/office/drawing/2014/main" id="{7ED48860-1038-9A4C-B418-7EA2754D2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1575"/>
              <a:ext cx="0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5" name="Line 195">
              <a:extLst>
                <a:ext uri="{FF2B5EF4-FFF2-40B4-BE49-F238E27FC236}">
                  <a16:creationId xmlns:a16="http://schemas.microsoft.com/office/drawing/2014/main" id="{2F9C7701-82EA-134F-91A4-2D2D8AAAD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956"/>
              <a:ext cx="9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7" name="Line 196">
              <a:extLst>
                <a:ext uri="{FF2B5EF4-FFF2-40B4-BE49-F238E27FC236}">
                  <a16:creationId xmlns:a16="http://schemas.microsoft.com/office/drawing/2014/main" id="{B8212F62-FC65-BC48-8DE5-04986F11D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956"/>
              <a:ext cx="91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" name="Line 197">
              <a:extLst>
                <a:ext uri="{FF2B5EF4-FFF2-40B4-BE49-F238E27FC236}">
                  <a16:creationId xmlns:a16="http://schemas.microsoft.com/office/drawing/2014/main" id="{91CFB99D-2A3D-5A4D-A2CA-AD19B7A18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1684"/>
              <a:ext cx="159" cy="1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9" name="Line 198">
              <a:extLst>
                <a:ext uri="{FF2B5EF4-FFF2-40B4-BE49-F238E27FC236}">
                  <a16:creationId xmlns:a16="http://schemas.microsoft.com/office/drawing/2014/main" id="{72E373C9-D8C9-3E45-A913-C469A47D8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684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50" name="Group 199">
            <a:extLst>
              <a:ext uri="{FF2B5EF4-FFF2-40B4-BE49-F238E27FC236}">
                <a16:creationId xmlns:a16="http://schemas.microsoft.com/office/drawing/2014/main" id="{059CB306-8577-834D-9DEF-8158FF2661FB}"/>
              </a:ext>
            </a:extLst>
          </p:cNvPr>
          <p:cNvGrpSpPr>
            <a:grpSpLocks/>
          </p:cNvGrpSpPr>
          <p:nvPr/>
        </p:nvGrpSpPr>
        <p:grpSpPr bwMode="auto">
          <a:xfrm>
            <a:off x="3008366" y="2244806"/>
            <a:ext cx="504825" cy="1116012"/>
            <a:chOff x="3651" y="1480"/>
            <a:chExt cx="318" cy="703"/>
          </a:xfrm>
        </p:grpSpPr>
        <p:sp>
          <p:nvSpPr>
            <p:cNvPr id="151" name="Oval 200">
              <a:extLst>
                <a:ext uri="{FF2B5EF4-FFF2-40B4-BE49-F238E27FC236}">
                  <a16:creationId xmlns:a16="http://schemas.microsoft.com/office/drawing/2014/main" id="{25E8EC3E-7052-364E-B51D-1EB6F9496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1480"/>
              <a:ext cx="68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52" name="Rectangle 201">
              <a:extLst>
                <a:ext uri="{FF2B5EF4-FFF2-40B4-BE49-F238E27FC236}">
                  <a16:creationId xmlns:a16="http://schemas.microsoft.com/office/drawing/2014/main" id="{D1DE9E68-73E8-8048-94C3-94EB15680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666"/>
              <a:ext cx="46" cy="29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53" name="Line 202">
              <a:extLst>
                <a:ext uri="{FF2B5EF4-FFF2-40B4-BE49-F238E27FC236}">
                  <a16:creationId xmlns:a16="http://schemas.microsoft.com/office/drawing/2014/main" id="{122172F1-AF9E-B144-8926-2C7867EF1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1575"/>
              <a:ext cx="0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0" name="Line 203">
              <a:extLst>
                <a:ext uri="{FF2B5EF4-FFF2-40B4-BE49-F238E27FC236}">
                  <a16:creationId xmlns:a16="http://schemas.microsoft.com/office/drawing/2014/main" id="{9A08F8A1-10FB-0E48-A715-65E2A0300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956"/>
              <a:ext cx="9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1" name="Line 204">
              <a:extLst>
                <a:ext uri="{FF2B5EF4-FFF2-40B4-BE49-F238E27FC236}">
                  <a16:creationId xmlns:a16="http://schemas.microsoft.com/office/drawing/2014/main" id="{BBD55B82-D4DB-FD4D-BECB-27979CBA3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956"/>
              <a:ext cx="91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2" name="Line 205">
              <a:extLst>
                <a:ext uri="{FF2B5EF4-FFF2-40B4-BE49-F238E27FC236}">
                  <a16:creationId xmlns:a16="http://schemas.microsoft.com/office/drawing/2014/main" id="{E557C9E5-6E60-2840-A25E-7EE20C12D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1684"/>
              <a:ext cx="159" cy="1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9" name="Line 206">
              <a:extLst>
                <a:ext uri="{FF2B5EF4-FFF2-40B4-BE49-F238E27FC236}">
                  <a16:creationId xmlns:a16="http://schemas.microsoft.com/office/drawing/2014/main" id="{D3A5EB54-C450-B149-B7E6-AA923F23A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684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70" name="Text Box 87">
            <a:extLst>
              <a:ext uri="{FF2B5EF4-FFF2-40B4-BE49-F238E27FC236}">
                <a16:creationId xmlns:a16="http://schemas.microsoft.com/office/drawing/2014/main" id="{E6366609-B6A4-4941-BA03-486C9A76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424" y="1353052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نقطة المنتصف </a:t>
            </a:r>
            <a:r>
              <a:rPr lang="ar-SA" altLang="ar-SA" sz="2400" b="1" dirty="0">
                <a:solidFill>
                  <a:schemeClr val="accent2"/>
                </a:solidFill>
              </a:rPr>
              <a:t>= ٠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171" name="Text Box 87">
            <a:extLst>
              <a:ext uri="{FF2B5EF4-FFF2-40B4-BE49-F238E27FC236}">
                <a16:creationId xmlns:a16="http://schemas.microsoft.com/office/drawing/2014/main" id="{4B0C42B8-F18C-4344-9A1D-7E99692A7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777" y="1895556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المسافة المقطوعة </a:t>
            </a:r>
            <a:r>
              <a:rPr lang="ar-SA" altLang="ar-SA" sz="2400" b="1" dirty="0">
                <a:solidFill>
                  <a:schemeClr val="accent2"/>
                </a:solidFill>
              </a:rPr>
              <a:t>= ٣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172" name="Text Box 87">
            <a:extLst>
              <a:ext uri="{FF2B5EF4-FFF2-40B4-BE49-F238E27FC236}">
                <a16:creationId xmlns:a16="http://schemas.microsoft.com/office/drawing/2014/main" id="{DEB53BC9-3079-6943-A15F-409D626C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175" y="2387151"/>
            <a:ext cx="349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النقطة التي وصل إليها </a:t>
            </a:r>
            <a:r>
              <a:rPr lang="ar-SA" altLang="ar-SA" sz="2400" b="1" dirty="0">
                <a:solidFill>
                  <a:schemeClr val="accent2"/>
                </a:solidFill>
              </a:rPr>
              <a:t>= + ٣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173" name="Text Box 87">
            <a:extLst>
              <a:ext uri="{FF2B5EF4-FFF2-40B4-BE49-F238E27FC236}">
                <a16:creationId xmlns:a16="http://schemas.microsoft.com/office/drawing/2014/main" id="{10AA49A1-6217-F044-81F1-3AABC969A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622" y="2870899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نقطة </a:t>
            </a:r>
            <a:r>
              <a:rPr lang="ar-SA" altLang="ar-SA" sz="2400" b="1" dirty="0" err="1"/>
              <a:t>الإنطلاق</a:t>
            </a:r>
            <a:r>
              <a:rPr lang="ar-SA" altLang="ar-SA" sz="2400" b="1" dirty="0"/>
              <a:t> = </a:t>
            </a:r>
            <a:r>
              <a:rPr lang="ar-SA" altLang="ar-SA" sz="2400" b="1" dirty="0">
                <a:solidFill>
                  <a:srgbClr val="C00000"/>
                </a:solidFill>
              </a:rPr>
              <a:t>٠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74" name="Text Box 87">
            <a:extLst>
              <a:ext uri="{FF2B5EF4-FFF2-40B4-BE49-F238E27FC236}">
                <a16:creationId xmlns:a16="http://schemas.microsoft.com/office/drawing/2014/main" id="{44699AD7-3FD5-CA4A-9C63-42829827D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622" y="3435314"/>
            <a:ext cx="266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المسافة المقطوعة </a:t>
            </a:r>
            <a:r>
              <a:rPr lang="ar-SA" altLang="ar-SA" sz="2400" b="1" dirty="0">
                <a:solidFill>
                  <a:srgbClr val="FF0000"/>
                </a:solidFill>
              </a:rPr>
              <a:t>= 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75" name="Text Box 87">
            <a:extLst>
              <a:ext uri="{FF2B5EF4-FFF2-40B4-BE49-F238E27FC236}">
                <a16:creationId xmlns:a16="http://schemas.microsoft.com/office/drawing/2014/main" id="{3A552CBC-2496-4A47-98CB-F252C0B99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901" y="3973063"/>
            <a:ext cx="349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النقطة التي وصل إليها </a:t>
            </a:r>
            <a:r>
              <a:rPr lang="ar-SA" altLang="ar-SA" sz="2400" b="1" dirty="0">
                <a:solidFill>
                  <a:srgbClr val="FF0000"/>
                </a:solidFill>
              </a:rPr>
              <a:t>= ــ 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grpSp>
        <p:nvGrpSpPr>
          <p:cNvPr id="176" name="Group 228">
            <a:extLst>
              <a:ext uri="{FF2B5EF4-FFF2-40B4-BE49-F238E27FC236}">
                <a16:creationId xmlns:a16="http://schemas.microsoft.com/office/drawing/2014/main" id="{43E836EE-76FD-9B4F-A495-BCDDADB95C01}"/>
              </a:ext>
            </a:extLst>
          </p:cNvPr>
          <p:cNvGrpSpPr>
            <a:grpSpLocks/>
          </p:cNvGrpSpPr>
          <p:nvPr/>
        </p:nvGrpSpPr>
        <p:grpSpPr bwMode="auto">
          <a:xfrm>
            <a:off x="1419279" y="3289381"/>
            <a:ext cx="4246562" cy="684212"/>
            <a:chOff x="113" y="2183"/>
            <a:chExt cx="2675" cy="431"/>
          </a:xfrm>
        </p:grpSpPr>
        <p:grpSp>
          <p:nvGrpSpPr>
            <p:cNvPr id="177" name="Group 207">
              <a:extLst>
                <a:ext uri="{FF2B5EF4-FFF2-40B4-BE49-F238E27FC236}">
                  <a16:creationId xmlns:a16="http://schemas.microsoft.com/office/drawing/2014/main" id="{7F73BD14-1A18-574C-B56B-A290F19BF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2183"/>
              <a:ext cx="2675" cy="231"/>
              <a:chOff x="591" y="2183"/>
              <a:chExt cx="2675" cy="231"/>
            </a:xfrm>
          </p:grpSpPr>
          <p:sp>
            <p:nvSpPr>
              <p:cNvPr id="181" name="Line 129">
                <a:extLst>
                  <a:ext uri="{FF2B5EF4-FFF2-40B4-BE49-F238E27FC236}">
                    <a16:creationId xmlns:a16="http://schemas.microsoft.com/office/drawing/2014/main" id="{62EFC1A6-3887-5B42-8EAA-26E87C690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" y="2228"/>
                <a:ext cx="26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" name="Text Box 165">
                <a:extLst>
                  <a:ext uri="{FF2B5EF4-FFF2-40B4-BE49-F238E27FC236}">
                    <a16:creationId xmlns:a16="http://schemas.microsoft.com/office/drawing/2014/main" id="{51214EFC-B290-AF4B-AAC3-53441E8608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2183"/>
                <a:ext cx="23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800"/>
                  <a:t>|      |      |      |      |      |      |      |     |</a:t>
                </a:r>
              </a:p>
            </p:txBody>
          </p:sp>
        </p:grpSp>
        <p:sp>
          <p:nvSpPr>
            <p:cNvPr id="178" name="Text Box 87">
              <a:extLst>
                <a:ext uri="{FF2B5EF4-FFF2-40B4-BE49-F238E27FC236}">
                  <a16:creationId xmlns:a16="http://schemas.microsoft.com/office/drawing/2014/main" id="{D2A59893-CB44-794E-AFF5-B8605E53A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2296"/>
              <a:ext cx="2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٠</a:t>
              </a:r>
              <a:endParaRPr lang="en-US" altLang="ar-SA" sz="2400" b="1"/>
            </a:p>
          </p:txBody>
        </p:sp>
        <p:sp>
          <p:nvSpPr>
            <p:cNvPr id="179" name="Text Box 87">
              <a:extLst>
                <a:ext uri="{FF2B5EF4-FFF2-40B4-BE49-F238E27FC236}">
                  <a16:creationId xmlns:a16="http://schemas.microsoft.com/office/drawing/2014/main" id="{659BAE89-450A-F541-AC77-E59A925B3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2326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+٣</a:t>
              </a:r>
              <a:endParaRPr lang="en-US" altLang="ar-SA" sz="2400" b="1"/>
            </a:p>
          </p:txBody>
        </p:sp>
        <p:sp>
          <p:nvSpPr>
            <p:cNvPr id="180" name="Text Box 87">
              <a:extLst>
                <a:ext uri="{FF2B5EF4-FFF2-40B4-BE49-F238E27FC236}">
                  <a16:creationId xmlns:a16="http://schemas.microsoft.com/office/drawing/2014/main" id="{00D96E87-894C-B34F-99F1-E08453FF3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326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ــ٣</a:t>
              </a:r>
              <a:endParaRPr lang="en-US" altLang="ar-SA" sz="2400" b="1"/>
            </a:p>
          </p:txBody>
        </p:sp>
      </p:grpSp>
      <p:sp>
        <p:nvSpPr>
          <p:cNvPr id="183" name="Rectangle 218">
            <a:extLst>
              <a:ext uri="{FF2B5EF4-FFF2-40B4-BE49-F238E27FC236}">
                <a16:creationId xmlns:a16="http://schemas.microsoft.com/office/drawing/2014/main" id="{9663091C-5DF0-0F44-B57C-663ABB27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763" y="4622979"/>
            <a:ext cx="8677275" cy="16557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84" name="Text Box 87">
            <a:extLst>
              <a:ext uri="{FF2B5EF4-FFF2-40B4-BE49-F238E27FC236}">
                <a16:creationId xmlns:a16="http://schemas.microsoft.com/office/drawing/2014/main" id="{A8091ED8-C60B-1548-9665-CB008DE7A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09" y="4706014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المسافة المقطوعة تسمى القيمة المطلقة</a:t>
            </a:r>
            <a:endParaRPr lang="en-US" altLang="ar-SA" sz="2400" b="1" dirty="0">
              <a:solidFill>
                <a:srgbClr val="008000"/>
              </a:solidFill>
            </a:endParaRPr>
          </a:p>
        </p:txBody>
      </p:sp>
      <p:sp>
        <p:nvSpPr>
          <p:cNvPr id="185" name="Text Box 87">
            <a:extLst>
              <a:ext uri="{FF2B5EF4-FFF2-40B4-BE49-F238E27FC236}">
                <a16:creationId xmlns:a16="http://schemas.microsoft.com/office/drawing/2014/main" id="{5FC99D6E-1612-9744-882A-A85CE1CE1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509" y="4685222"/>
            <a:ext cx="179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F0"/>
                </a:solidFill>
              </a:rPr>
              <a:t>نرمز لها بالرمز </a:t>
            </a:r>
            <a:endParaRPr lang="en-US" altLang="ar-SA" sz="2400" b="1" dirty="0">
              <a:solidFill>
                <a:srgbClr val="00B0F0"/>
              </a:solidFill>
            </a:endParaRPr>
          </a:p>
        </p:txBody>
      </p:sp>
      <p:sp>
        <p:nvSpPr>
          <p:cNvPr id="186" name="Text Box 87">
            <a:extLst>
              <a:ext uri="{FF2B5EF4-FFF2-40B4-BE49-F238E27FC236}">
                <a16:creationId xmlns:a16="http://schemas.microsoft.com/office/drawing/2014/main" id="{0603EB31-1563-6E49-9238-666BF62A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475" y="4685222"/>
            <a:ext cx="827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>
                <a:solidFill>
                  <a:srgbClr val="00B0F0"/>
                </a:solidFill>
              </a:rPr>
              <a:t>|</a:t>
            </a:r>
            <a:r>
              <a:rPr lang="ar-SA" altLang="ar-SA" sz="2400" b="1" dirty="0">
                <a:solidFill>
                  <a:srgbClr val="00B0F0"/>
                </a:solidFill>
              </a:rPr>
              <a:t>    </a:t>
            </a:r>
            <a:r>
              <a:rPr lang="en-US" altLang="ar-SA" sz="2400" b="1" dirty="0">
                <a:solidFill>
                  <a:srgbClr val="00B0F0"/>
                </a:solidFill>
              </a:rPr>
              <a:t>|</a:t>
            </a:r>
          </a:p>
        </p:txBody>
      </p:sp>
      <p:sp>
        <p:nvSpPr>
          <p:cNvPr id="187" name="Text Box 87">
            <a:extLst>
              <a:ext uri="{FF2B5EF4-FFF2-40B4-BE49-F238E27FC236}">
                <a16:creationId xmlns:a16="http://schemas.microsoft.com/office/drawing/2014/main" id="{9C92EF17-41D8-C947-968A-4857BCAAA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610" y="5261893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/>
              <a:t>|</a:t>
            </a:r>
            <a:r>
              <a:rPr lang="ar-SA" altLang="ar-SA" sz="2400" b="1" dirty="0"/>
              <a:t>+٣</a:t>
            </a:r>
            <a:r>
              <a:rPr lang="en-US" altLang="ar-SA" sz="2400" b="1" dirty="0"/>
              <a:t>|</a:t>
            </a:r>
            <a:r>
              <a:rPr lang="ar-SA" altLang="ar-SA" sz="2400" b="1" dirty="0"/>
              <a:t> تعني :</a:t>
            </a:r>
            <a:endParaRPr lang="en-US" altLang="ar-SA" sz="2400" b="1" dirty="0"/>
          </a:p>
        </p:txBody>
      </p:sp>
      <p:sp>
        <p:nvSpPr>
          <p:cNvPr id="188" name="Text Box 87">
            <a:extLst>
              <a:ext uri="{FF2B5EF4-FFF2-40B4-BE49-F238E27FC236}">
                <a16:creationId xmlns:a16="http://schemas.microsoft.com/office/drawing/2014/main" id="{4DC5B4A3-BEFF-8D44-9955-E17B48813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8019" y="5225186"/>
            <a:ext cx="2627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المسافة بين صفر و +٣ </a:t>
            </a:r>
            <a:endParaRPr lang="en-US" altLang="ar-SA" sz="2400" b="1" dirty="0"/>
          </a:p>
        </p:txBody>
      </p:sp>
      <p:sp>
        <p:nvSpPr>
          <p:cNvPr id="189" name="Text Box 87">
            <a:extLst>
              <a:ext uri="{FF2B5EF4-FFF2-40B4-BE49-F238E27FC236}">
                <a16:creationId xmlns:a16="http://schemas.microsoft.com/office/drawing/2014/main" id="{4829A797-6ADA-8E49-8588-11253A6C3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589" y="5261893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وتساوي ٣</a:t>
            </a:r>
            <a:endParaRPr lang="en-US" altLang="ar-SA" sz="2400" b="1" dirty="0"/>
          </a:p>
        </p:txBody>
      </p:sp>
      <p:sp>
        <p:nvSpPr>
          <p:cNvPr id="190" name="Text Box 87">
            <a:extLst>
              <a:ext uri="{FF2B5EF4-FFF2-40B4-BE49-F238E27FC236}">
                <a16:creationId xmlns:a16="http://schemas.microsoft.com/office/drawing/2014/main" id="{AECB6989-6EF7-1441-B936-EE863C6D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109" y="5760588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/>
              <a:t>|</a:t>
            </a:r>
            <a:r>
              <a:rPr lang="ar-SA" altLang="ar-SA" sz="2400" b="1" dirty="0"/>
              <a:t>ــ٣</a:t>
            </a:r>
            <a:r>
              <a:rPr lang="en-US" altLang="ar-SA" sz="2400" b="1" dirty="0"/>
              <a:t>|</a:t>
            </a:r>
            <a:r>
              <a:rPr lang="ar-SA" altLang="ar-SA" sz="2400" b="1" dirty="0"/>
              <a:t> تعني :</a:t>
            </a:r>
            <a:endParaRPr lang="en-US" altLang="ar-SA" sz="2400" b="1" dirty="0"/>
          </a:p>
        </p:txBody>
      </p:sp>
      <p:sp>
        <p:nvSpPr>
          <p:cNvPr id="191" name="Text Box 87">
            <a:extLst>
              <a:ext uri="{FF2B5EF4-FFF2-40B4-BE49-F238E27FC236}">
                <a16:creationId xmlns:a16="http://schemas.microsoft.com/office/drawing/2014/main" id="{34661BC3-CACE-B04F-864A-E251D4F4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698" y="5728128"/>
            <a:ext cx="2627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المسافة بين صفر و ــ٣ </a:t>
            </a:r>
            <a:endParaRPr lang="en-US" altLang="ar-SA" sz="2400" b="1" dirty="0"/>
          </a:p>
        </p:txBody>
      </p:sp>
      <p:sp>
        <p:nvSpPr>
          <p:cNvPr id="192" name="Text Box 87">
            <a:extLst>
              <a:ext uri="{FF2B5EF4-FFF2-40B4-BE49-F238E27FC236}">
                <a16:creationId xmlns:a16="http://schemas.microsoft.com/office/drawing/2014/main" id="{67D06E29-CCBA-3A43-AD17-79B75105F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344" y="5703617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وتساوي ٣</a:t>
            </a:r>
            <a:endParaRPr lang="en-US" altLang="ar-SA" sz="2400" b="1" dirty="0"/>
          </a:p>
        </p:txBody>
      </p:sp>
      <p:sp>
        <p:nvSpPr>
          <p:cNvPr id="194" name="AutoShape 229">
            <a:extLst>
              <a:ext uri="{FF2B5EF4-FFF2-40B4-BE49-F238E27FC236}">
                <a16:creationId xmlns:a16="http://schemas.microsoft.com/office/drawing/2014/main" id="{707A272E-7BC4-3F46-8EA6-96EB6A27485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49687" y="5215257"/>
            <a:ext cx="1584325" cy="8001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DFDA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95" name="Text Box 87">
            <a:extLst>
              <a:ext uri="{FF2B5EF4-FFF2-40B4-BE49-F238E27FC236}">
                <a16:creationId xmlns:a16="http://schemas.microsoft.com/office/drawing/2014/main" id="{AC5E627C-734D-634B-BD60-30D673A6E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628" y="5238389"/>
            <a:ext cx="190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/>
              <a:t>|</a:t>
            </a:r>
            <a:r>
              <a:rPr lang="ar-SA" altLang="ar-SA" sz="2400" b="1" dirty="0"/>
              <a:t>+٣</a:t>
            </a:r>
            <a:r>
              <a:rPr lang="en-US" altLang="ar-SA" sz="2400" b="1" dirty="0"/>
              <a:t>|</a:t>
            </a:r>
            <a:r>
              <a:rPr lang="ar-SA" altLang="ar-SA" sz="2400" b="1" dirty="0"/>
              <a:t> = </a:t>
            </a:r>
            <a:r>
              <a:rPr lang="en-US" altLang="ar-SA" sz="2400" b="1" dirty="0"/>
              <a:t>|</a:t>
            </a:r>
            <a:r>
              <a:rPr lang="ar-SA" altLang="ar-SA" sz="2400" b="1" dirty="0"/>
              <a:t>ــ٣</a:t>
            </a:r>
            <a:r>
              <a:rPr lang="en-US" altLang="ar-SA" sz="2400" b="1" dirty="0"/>
              <a:t>|</a:t>
            </a:r>
          </a:p>
        </p:txBody>
      </p:sp>
      <p:cxnSp>
        <p:nvCxnSpPr>
          <p:cNvPr id="196" name="رابط كسهم مستقيم 195">
            <a:extLst>
              <a:ext uri="{FF2B5EF4-FFF2-40B4-BE49-F238E27FC236}">
                <a16:creationId xmlns:a16="http://schemas.microsoft.com/office/drawing/2014/main" id="{70299163-453A-9C4D-ABEC-4022EA2F54FB}"/>
              </a:ext>
            </a:extLst>
          </p:cNvPr>
          <p:cNvCxnSpPr/>
          <p:nvPr/>
        </p:nvCxnSpPr>
        <p:spPr>
          <a:xfrm>
            <a:off x="3570341" y="1895556"/>
            <a:ext cx="1522413" cy="0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رابط كسهم مستقيم 196">
            <a:extLst>
              <a:ext uri="{FF2B5EF4-FFF2-40B4-BE49-F238E27FC236}">
                <a16:creationId xmlns:a16="http://schemas.microsoft.com/office/drawing/2014/main" id="{8570A6A1-80E0-D34A-8C84-93652B549DE8}"/>
              </a:ext>
            </a:extLst>
          </p:cNvPr>
          <p:cNvCxnSpPr>
            <a:cxnSpLocks/>
          </p:cNvCxnSpPr>
          <p:nvPr/>
        </p:nvCxnSpPr>
        <p:spPr>
          <a:xfrm flipH="1" flipV="1">
            <a:off x="1824091" y="1890793"/>
            <a:ext cx="1563688" cy="3175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شكل بيضاوي 197">
            <a:extLst>
              <a:ext uri="{FF2B5EF4-FFF2-40B4-BE49-F238E27FC236}">
                <a16:creationId xmlns:a16="http://schemas.microsoft.com/office/drawing/2014/main" id="{FD410AC0-7B4D-454B-A965-07F648116D8C}"/>
              </a:ext>
            </a:extLst>
          </p:cNvPr>
          <p:cNvSpPr/>
          <p:nvPr/>
        </p:nvSpPr>
        <p:spPr>
          <a:xfrm>
            <a:off x="1776193" y="5003722"/>
            <a:ext cx="1570037" cy="898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AB4E02A-2EF5-A84A-8C54-484CB679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4091" y="633382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93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575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70" grpId="0"/>
      <p:bldP spid="171" grpId="0"/>
      <p:bldP spid="172" grpId="0"/>
      <p:bldP spid="173" grpId="0"/>
      <p:bldP spid="174" grpId="0"/>
      <p:bldP spid="175" grpId="0"/>
      <p:bldP spid="184" grpId="0"/>
      <p:bldP spid="185" grpId="0"/>
      <p:bldP spid="187" grpId="0"/>
      <p:bldP spid="188" grpId="0"/>
      <p:bldP spid="189" grpId="0"/>
      <p:bldP spid="190" grpId="0"/>
      <p:bldP spid="191" grpId="0"/>
      <p:bldP spid="192" grpId="0"/>
      <p:bldP spid="195" grpId="0"/>
      <p:bldP spid="1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8388" y="1121410"/>
            <a:ext cx="1183750" cy="480398"/>
            <a:chOff x="10144098" y="968175"/>
            <a:chExt cx="1294677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4098" y="1023507"/>
              <a:ext cx="1262889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7349" y="418408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75" name="Text Box 87">
            <a:extLst>
              <a:ext uri="{FF2B5EF4-FFF2-40B4-BE49-F238E27FC236}">
                <a16:creationId xmlns:a16="http://schemas.microsoft.com/office/drawing/2014/main" id="{79594B1B-E5CF-474E-9476-974C28143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837" y="187601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٢٣ ــ │٣ ــ ٤ س│ </a:t>
            </a:r>
          </a:p>
        </p:txBody>
      </p:sp>
      <p:sp>
        <p:nvSpPr>
          <p:cNvPr id="76" name="Rectangle 4">
            <a:extLst>
              <a:ext uri="{FF2B5EF4-FFF2-40B4-BE49-F238E27FC236}">
                <a16:creationId xmlns:a16="http://schemas.microsoft.com/office/drawing/2014/main" id="{7C6A2FE9-6145-4246-83DF-CE7C79DBE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637" y="580610"/>
            <a:ext cx="6157912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احسب قيمة  ٢٣ ــ │٣ ــ ٤ س│ إذا كانت    س = ٢</a:t>
            </a: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A8DE7312-A741-C142-8232-CB997E2AA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24" y="2642773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 ٢٣ ــ │٣ ــ ٤ ( </a:t>
            </a:r>
            <a:r>
              <a:rPr lang="ar-SA" altLang="ar-SA" sz="2400" b="1">
                <a:solidFill>
                  <a:srgbClr val="C00000"/>
                </a:solidFill>
              </a:rPr>
              <a:t>٢</a:t>
            </a:r>
            <a:r>
              <a:rPr lang="ar-SA" altLang="ar-SA" sz="2400" b="1"/>
              <a:t> )│</a:t>
            </a:r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E8A42D09-379B-014E-BAC1-9F0269F30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899" y="3363498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 ٢٣ ــ │٣ ــ  ٨│ </a:t>
            </a:r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E4A120EA-113C-8E48-8F56-512E961BA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49" y="426361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 ٢٣ ــ │ــ ٥│</a:t>
            </a: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39E71E23-B80F-F143-BE4D-227984E5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49" y="494782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 ٢٣ ــ ٥</a:t>
            </a: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4C5B3DF6-60D1-8F43-948D-A9FB8A073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6199" y="5559010"/>
            <a:ext cx="104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 ١٨</a:t>
            </a:r>
          </a:p>
        </p:txBody>
      </p:sp>
      <p:sp>
        <p:nvSpPr>
          <p:cNvPr id="84" name="مربع نص 6">
            <a:extLst>
              <a:ext uri="{FF2B5EF4-FFF2-40B4-BE49-F238E27FC236}">
                <a16:creationId xmlns:a16="http://schemas.microsoft.com/office/drawing/2014/main" id="{28F194C9-34FA-C044-97BB-41CE23672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587" y="1005854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١/صـ ٣٨</a:t>
            </a:r>
          </a:p>
        </p:txBody>
      </p:sp>
      <p:cxnSp>
        <p:nvCxnSpPr>
          <p:cNvPr id="85" name="موصل مستقيم 84">
            <a:extLst>
              <a:ext uri="{FF2B5EF4-FFF2-40B4-BE49-F238E27FC236}">
                <a16:creationId xmlns:a16="http://schemas.microsoft.com/office/drawing/2014/main" id="{6699B590-9B2A-484E-BACF-825BDEE80953}"/>
              </a:ext>
            </a:extLst>
          </p:cNvPr>
          <p:cNvCxnSpPr/>
          <p:nvPr/>
        </p:nvCxnSpPr>
        <p:spPr>
          <a:xfrm flipH="1">
            <a:off x="5077742" y="1142499"/>
            <a:ext cx="1511300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شكل بيضاوي 85">
            <a:extLst>
              <a:ext uri="{FF2B5EF4-FFF2-40B4-BE49-F238E27FC236}">
                <a16:creationId xmlns:a16="http://schemas.microsoft.com/office/drawing/2014/main" id="{FEA77164-1BD5-7946-BFF9-9527BA93C208}"/>
              </a:ext>
            </a:extLst>
          </p:cNvPr>
          <p:cNvSpPr/>
          <p:nvPr/>
        </p:nvSpPr>
        <p:spPr>
          <a:xfrm>
            <a:off x="8265137" y="4147723"/>
            <a:ext cx="971550" cy="733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71F4D8B-EE6D-CF40-AE1D-EC21B503F091}"/>
              </a:ext>
            </a:extLst>
          </p:cNvPr>
          <p:cNvGrpSpPr/>
          <p:nvPr/>
        </p:nvGrpSpPr>
        <p:grpSpPr>
          <a:xfrm>
            <a:off x="3959900" y="25839"/>
            <a:ext cx="4908667" cy="521453"/>
            <a:chOff x="3959900" y="25839"/>
            <a:chExt cx="4908667" cy="521453"/>
          </a:xfrm>
        </p:grpSpPr>
        <p:grpSp>
          <p:nvGrpSpPr>
            <p:cNvPr id="87" name="Group 6">
              <a:extLst>
                <a:ext uri="{FF2B5EF4-FFF2-40B4-BE49-F238E27FC236}">
                  <a16:creationId xmlns:a16="http://schemas.microsoft.com/office/drawing/2014/main" id="{694488EC-6D86-4640-BFFC-D913019F8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887" y="25839"/>
              <a:ext cx="4762680" cy="521453"/>
              <a:chOff x="839" y="2251"/>
              <a:chExt cx="2313" cy="317"/>
            </a:xfrm>
          </p:grpSpPr>
          <p:sp>
            <p:nvSpPr>
              <p:cNvPr id="88" name="AutoShape 5">
                <a:extLst>
                  <a:ext uri="{FF2B5EF4-FFF2-40B4-BE49-F238E27FC236}">
                    <a16:creationId xmlns:a16="http://schemas.microsoft.com/office/drawing/2014/main" id="{526A7695-45C0-5D4D-BA56-C02D3C0C8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" y="2251"/>
                <a:ext cx="2313" cy="317"/>
              </a:xfrm>
              <a:prstGeom prst="bevel">
                <a:avLst>
                  <a:gd name="adj" fmla="val 12500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9" name="Text Box 4">
                <a:extLst>
                  <a:ext uri="{FF2B5EF4-FFF2-40B4-BE49-F238E27FC236}">
                    <a16:creationId xmlns:a16="http://schemas.microsoft.com/office/drawing/2014/main" id="{3EA930F7-6EE6-EB4C-BABE-6BE7C7FAA3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3" y="2276"/>
                <a:ext cx="21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 sz="2400" b="1" dirty="0">
                  <a:cs typeface="Monotype Koufi" pitchFamily="2" charset="0"/>
                </a:endParaRPr>
              </a:p>
            </p:txBody>
          </p:sp>
        </p:grpSp>
        <p:sp>
          <p:nvSpPr>
            <p:cNvPr id="83" name="Text Box 58">
              <a:extLst>
                <a:ext uri="{FF2B5EF4-FFF2-40B4-BE49-F238E27FC236}">
                  <a16:creationId xmlns:a16="http://schemas.microsoft.com/office/drawing/2014/main" id="{4589F7FB-878F-174E-B6C3-A66C174DE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9900" y="69701"/>
              <a:ext cx="46847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FF0000"/>
                  </a:solidFill>
                </a:rPr>
                <a:t>العبارات الجبرية التي تتضمن القيمة المطلقة</a:t>
              </a:r>
              <a:endParaRPr lang="en-US" altLang="ar-SA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D74C383-1272-3B42-B385-FEA525B1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216" y="634899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94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9394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 animBg="1"/>
      <p:bldP spid="77" grpId="0"/>
      <p:bldP spid="78" grpId="0"/>
      <p:bldP spid="79" grpId="0"/>
      <p:bldP spid="80" grpId="0"/>
      <p:bldP spid="82" grpId="0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8388" y="1121410"/>
            <a:ext cx="1183750" cy="480398"/>
            <a:chOff x="10144098" y="968175"/>
            <a:chExt cx="1294677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4098" y="1023507"/>
              <a:ext cx="1262889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3332" y="451064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9" name="Group 6">
            <a:extLst>
              <a:ext uri="{FF2B5EF4-FFF2-40B4-BE49-F238E27FC236}">
                <a16:creationId xmlns:a16="http://schemas.microsoft.com/office/drawing/2014/main" id="{BC4975E2-7923-CB4C-958B-B1EC15D23135}"/>
              </a:ext>
            </a:extLst>
          </p:cNvPr>
          <p:cNvGrpSpPr>
            <a:grpSpLocks/>
          </p:cNvGrpSpPr>
          <p:nvPr/>
        </p:nvGrpSpPr>
        <p:grpSpPr bwMode="auto">
          <a:xfrm>
            <a:off x="4108382" y="229466"/>
            <a:ext cx="4762680" cy="521453"/>
            <a:chOff x="839" y="2251"/>
            <a:chExt cx="2313" cy="317"/>
          </a:xfrm>
        </p:grpSpPr>
        <p:sp>
          <p:nvSpPr>
            <p:cNvPr id="70" name="AutoShape 5">
              <a:extLst>
                <a:ext uri="{FF2B5EF4-FFF2-40B4-BE49-F238E27FC236}">
                  <a16:creationId xmlns:a16="http://schemas.microsoft.com/office/drawing/2014/main" id="{417C8963-F480-4143-BCF7-E35490C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1" name="Text Box 4">
              <a:extLst>
                <a:ext uri="{FF2B5EF4-FFF2-40B4-BE49-F238E27FC236}">
                  <a16:creationId xmlns:a16="http://schemas.microsoft.com/office/drawing/2014/main" id="{1E652C47-0C6C-DF4D-AF0B-349975AFC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Text Box 58">
            <a:extLst>
              <a:ext uri="{FF2B5EF4-FFF2-40B4-BE49-F238E27FC236}">
                <a16:creationId xmlns:a16="http://schemas.microsoft.com/office/drawing/2014/main" id="{FE9284E3-33D9-1B41-AE32-37B78B2A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365" y="272952"/>
            <a:ext cx="4684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العبارات الجبرية التي تتضمن القيمة المطلقة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A8D4DB6B-5243-324F-9AFA-2CA2115A2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277" y="2358197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١٦ ــ │د +   ٩│ </a:t>
            </a:r>
          </a:p>
        </p:txBody>
      </p:sp>
      <p:sp>
        <p:nvSpPr>
          <p:cNvPr id="73" name="Rectangle 4">
            <a:extLst>
              <a:ext uri="{FF2B5EF4-FFF2-40B4-BE49-F238E27FC236}">
                <a16:creationId xmlns:a16="http://schemas.microsoft.com/office/drawing/2014/main" id="{A327328F-6771-0249-A8CC-979C20041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077" y="1062797"/>
            <a:ext cx="6157912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احسب قيمة  ١٦ ــ │د + ٩│ إذا كانت    د = -٤</a:t>
            </a: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7C8C8D2E-B8D1-7C45-A333-8F7E503D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464" y="3124960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 ١٦ ــ │(</a:t>
            </a:r>
            <a:r>
              <a:rPr lang="ar-SA" altLang="ar-SA" sz="2400" b="1">
                <a:solidFill>
                  <a:srgbClr val="C00000"/>
                </a:solidFill>
              </a:rPr>
              <a:t>-٤</a:t>
            </a:r>
            <a:r>
              <a:rPr lang="ar-SA" altLang="ar-SA" sz="2400" b="1"/>
              <a:t>) + ٩│</a:t>
            </a:r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1FB11832-519E-D24C-98FB-CC7261F78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339" y="3845685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 ١٦ ــ │٥│ </a:t>
            </a:r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59E6F1A8-DBFC-FD41-9851-695181497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189" y="4772785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 ١٦ ــ ٥</a:t>
            </a: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55372250-5DF4-D34E-8B4B-556E646B8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302" y="5501447"/>
            <a:ext cx="104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 ١١</a:t>
            </a:r>
          </a:p>
        </p:txBody>
      </p:sp>
      <p:sp>
        <p:nvSpPr>
          <p:cNvPr id="78" name="مربع نص 6">
            <a:extLst>
              <a:ext uri="{FF2B5EF4-FFF2-40B4-BE49-F238E27FC236}">
                <a16:creationId xmlns:a16="http://schemas.microsoft.com/office/drawing/2014/main" id="{A8D302DD-6289-FF43-95B3-34126F2EE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077" y="1016760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٢/صـ ٤١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2E4EE88-BAD8-6741-8526-A6785F0F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9019" y="634946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95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45516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87">
            <a:extLst>
              <a:ext uri="{FF2B5EF4-FFF2-40B4-BE49-F238E27FC236}">
                <a16:creationId xmlns:a16="http://schemas.microsoft.com/office/drawing/2014/main" id="{65391D43-21E6-4B45-996C-31321C42B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85" y="54769"/>
            <a:ext cx="324008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معادلات</a:t>
            </a:r>
            <a:r>
              <a:rPr lang="ar-SA" altLang="ar-SA" sz="2400" b="1" dirty="0">
                <a:solidFill>
                  <a:schemeClr val="accent2"/>
                </a:solidFill>
              </a:rPr>
              <a:t> القيمة </a:t>
            </a:r>
            <a:r>
              <a:rPr lang="ar-SA" altLang="ar-SA" sz="2400" b="1" dirty="0">
                <a:solidFill>
                  <a:srgbClr val="FF0000"/>
                </a:solidFill>
              </a:rPr>
              <a:t>المطلقة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8434" name="Rectangle 102">
            <a:extLst>
              <a:ext uri="{FF2B5EF4-FFF2-40B4-BE49-F238E27FC236}">
                <a16:creationId xmlns:a16="http://schemas.microsoft.com/office/drawing/2014/main" id="{7F5598FD-F476-5E43-B959-9BAB82703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839" y="908050"/>
            <a:ext cx="2700337" cy="55451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68969AFA-E6ED-1D41-A5F8-B920BD8E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076" y="1052513"/>
            <a:ext cx="154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│س│ = ٢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FA75A0C5-B741-C34E-A97C-B6A842044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1711325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نقطة المنتصف </a:t>
            </a:r>
            <a:r>
              <a:rPr lang="ar-SA" altLang="ar-SA" sz="2400" b="1" dirty="0">
                <a:solidFill>
                  <a:schemeClr val="accent2"/>
                </a:solidFill>
              </a:rPr>
              <a:t>= ٠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D0743208-73D5-4149-A3D3-8FC052741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2395538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المسافة المقطوعة </a:t>
            </a:r>
            <a:r>
              <a:rPr lang="ar-SA" altLang="ar-SA" sz="2400" b="1" dirty="0">
                <a:solidFill>
                  <a:schemeClr val="accent2"/>
                </a:solidFill>
              </a:rPr>
              <a:t>= ٢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CFA03F0C-24D4-AF4A-9280-CE3722258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4" y="5915025"/>
            <a:ext cx="2871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حل المعادلة = { + ٢ ، ــ ٢ }</a:t>
            </a:r>
            <a:endParaRPr lang="en-US" altLang="ar-SA" sz="2000" b="1" dirty="0"/>
          </a:p>
        </p:txBody>
      </p:sp>
      <p:sp>
        <p:nvSpPr>
          <p:cNvPr id="109682" name="Rectangle 114">
            <a:extLst>
              <a:ext uri="{FF2B5EF4-FFF2-40B4-BE49-F238E27FC236}">
                <a16:creationId xmlns:a16="http://schemas.microsoft.com/office/drawing/2014/main" id="{49FEB6AC-1796-B64A-BE12-EAF94D2F6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25" y="896939"/>
            <a:ext cx="2700338" cy="55451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F2F526CC-4DC9-AA4C-B969-3A815B2F4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1" y="1052513"/>
            <a:ext cx="204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│س + ٣│ = ٢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935DF4EE-8133-A94C-961E-8063CFCCC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1700213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نقطة المنتصف </a:t>
            </a:r>
            <a:r>
              <a:rPr lang="ar-SA" altLang="ar-SA" sz="2400" b="1" dirty="0">
                <a:solidFill>
                  <a:schemeClr val="accent2"/>
                </a:solidFill>
              </a:rPr>
              <a:t>= ــ ٣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70D2D2CF-4D62-E34E-87F6-7FD4426FD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2384425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المسافة المقطوعة </a:t>
            </a:r>
            <a:r>
              <a:rPr lang="ar-SA" altLang="ar-SA" sz="2400" b="1" dirty="0">
                <a:solidFill>
                  <a:schemeClr val="accent2"/>
                </a:solidFill>
              </a:rPr>
              <a:t>= ٢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B737D679-0D81-0443-98F5-C754ADC30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9" y="5049838"/>
            <a:ext cx="270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حل المعادلة = { ــ ١ ، ــ ٥ }</a:t>
            </a:r>
            <a:endParaRPr lang="en-US" altLang="ar-SA" sz="2000" b="1" dirty="0"/>
          </a:p>
        </p:txBody>
      </p:sp>
      <p:sp>
        <p:nvSpPr>
          <p:cNvPr id="109688" name="Rectangle 120">
            <a:extLst>
              <a:ext uri="{FF2B5EF4-FFF2-40B4-BE49-F238E27FC236}">
                <a16:creationId xmlns:a16="http://schemas.microsoft.com/office/drawing/2014/main" id="{9612C9FD-E01F-F94A-BE0D-B9ECE8681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896939"/>
            <a:ext cx="2700338" cy="55451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CEE62FBF-DB05-D641-B0CE-CF84919D2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8" y="1052513"/>
            <a:ext cx="204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│س ــ ٣│ = ٢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BFBAAA4C-5086-2546-B42B-7A1363868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1700213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نقطة المنتصف </a:t>
            </a:r>
            <a:r>
              <a:rPr lang="ar-SA" altLang="ar-SA" sz="2400" b="1" dirty="0">
                <a:solidFill>
                  <a:schemeClr val="accent2"/>
                </a:solidFill>
              </a:rPr>
              <a:t>= + ٣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F372835B-7B8B-D249-ACCE-F136B3822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2384425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المسافة المقطوعة </a:t>
            </a:r>
            <a:r>
              <a:rPr lang="ar-SA" altLang="ar-SA" sz="2400" b="1" dirty="0">
                <a:solidFill>
                  <a:schemeClr val="accent2"/>
                </a:solidFill>
              </a:rPr>
              <a:t>= ٢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0DDE6651-779B-1644-9ACE-516707280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4" y="4949825"/>
            <a:ext cx="270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حل المعادلة = { + ٥ ، + ١}</a:t>
            </a:r>
            <a:endParaRPr lang="en-US" altLang="ar-SA" sz="2000" b="1" dirty="0"/>
          </a:p>
        </p:txBody>
      </p:sp>
      <p:grpSp>
        <p:nvGrpSpPr>
          <p:cNvPr id="109695" name="Group 127">
            <a:extLst>
              <a:ext uri="{FF2B5EF4-FFF2-40B4-BE49-F238E27FC236}">
                <a16:creationId xmlns:a16="http://schemas.microsoft.com/office/drawing/2014/main" id="{A9E4AAEA-DBD6-3D43-A661-F55CE712682E}"/>
              </a:ext>
            </a:extLst>
          </p:cNvPr>
          <p:cNvGrpSpPr>
            <a:grpSpLocks/>
          </p:cNvGrpSpPr>
          <p:nvPr/>
        </p:nvGrpSpPr>
        <p:grpSpPr bwMode="auto">
          <a:xfrm>
            <a:off x="4908550" y="3595688"/>
            <a:ext cx="2592388" cy="366712"/>
            <a:chOff x="591" y="2183"/>
            <a:chExt cx="2675" cy="231"/>
          </a:xfrm>
        </p:grpSpPr>
        <p:sp>
          <p:nvSpPr>
            <p:cNvPr id="18483" name="Line 128">
              <a:extLst>
                <a:ext uri="{FF2B5EF4-FFF2-40B4-BE49-F238E27FC236}">
                  <a16:creationId xmlns:a16="http://schemas.microsoft.com/office/drawing/2014/main" id="{7A4EBF78-C773-0647-8F16-8E1187B07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" y="2228"/>
              <a:ext cx="2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484" name="Text Box 129">
              <a:extLst>
                <a:ext uri="{FF2B5EF4-FFF2-40B4-BE49-F238E27FC236}">
                  <a16:creationId xmlns:a16="http://schemas.microsoft.com/office/drawing/2014/main" id="{D5B0B3EA-D047-954D-9A8B-CCC27FD33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" y="2183"/>
              <a:ext cx="23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|   |   |   |   |   |   |   |   |</a:t>
              </a:r>
            </a:p>
          </p:txBody>
        </p:sp>
      </p:grpSp>
      <p:sp>
        <p:nvSpPr>
          <p:cNvPr id="14" name="Text Box 87">
            <a:extLst>
              <a:ext uri="{FF2B5EF4-FFF2-40B4-BE49-F238E27FC236}">
                <a16:creationId xmlns:a16="http://schemas.microsoft.com/office/drawing/2014/main" id="{BA9999B6-8043-8A4B-BE2A-4668E2C47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3822700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ــ٣</a:t>
            </a:r>
            <a:endParaRPr lang="en-US" altLang="ar-SA" sz="2400" b="1"/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50E33F2C-213A-C544-8B92-3935DF701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3836988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ــ١</a:t>
            </a:r>
            <a:endParaRPr lang="en-US" altLang="ar-SA" sz="2400" b="1"/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F78BA2B8-F702-2042-BB92-0D94145C1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3836988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ــ٥</a:t>
            </a:r>
            <a:endParaRPr lang="en-US" altLang="ar-SA" sz="2400" b="1"/>
          </a:p>
        </p:txBody>
      </p:sp>
      <p:sp>
        <p:nvSpPr>
          <p:cNvPr id="109703" name="Line 135">
            <a:extLst>
              <a:ext uri="{FF2B5EF4-FFF2-40B4-BE49-F238E27FC236}">
                <a16:creationId xmlns:a16="http://schemas.microsoft.com/office/drawing/2014/main" id="{E2A1211D-512E-154C-95F6-837890FAD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950" y="3667125"/>
            <a:ext cx="53975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704" name="Line 136">
            <a:extLst>
              <a:ext uri="{FF2B5EF4-FFF2-40B4-BE49-F238E27FC236}">
                <a16:creationId xmlns:a16="http://schemas.microsoft.com/office/drawing/2014/main" id="{35161DF8-2894-CD49-AA3C-755CE81FB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7063" y="3667125"/>
            <a:ext cx="539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705" name="Text Box 137">
            <a:extLst>
              <a:ext uri="{FF2B5EF4-FFF2-40B4-BE49-F238E27FC236}">
                <a16:creationId xmlns:a16="http://schemas.microsoft.com/office/drawing/2014/main" id="{509DD5A4-9E58-C848-8350-9770BB32B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3465514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/>
              <a:t>•</a:t>
            </a:r>
            <a:endParaRPr lang="en-US" altLang="ar-SA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9706" name="Group 138">
            <a:extLst>
              <a:ext uri="{FF2B5EF4-FFF2-40B4-BE49-F238E27FC236}">
                <a16:creationId xmlns:a16="http://schemas.microsoft.com/office/drawing/2014/main" id="{E0A9CF06-2222-D04A-A335-155E4A989F1F}"/>
              </a:ext>
            </a:extLst>
          </p:cNvPr>
          <p:cNvGrpSpPr>
            <a:grpSpLocks/>
          </p:cNvGrpSpPr>
          <p:nvPr/>
        </p:nvGrpSpPr>
        <p:grpSpPr bwMode="auto">
          <a:xfrm>
            <a:off x="7773989" y="3595688"/>
            <a:ext cx="2592387" cy="366712"/>
            <a:chOff x="591" y="2183"/>
            <a:chExt cx="2675" cy="231"/>
          </a:xfrm>
        </p:grpSpPr>
        <p:sp>
          <p:nvSpPr>
            <p:cNvPr id="18481" name="Line 139">
              <a:extLst>
                <a:ext uri="{FF2B5EF4-FFF2-40B4-BE49-F238E27FC236}">
                  <a16:creationId xmlns:a16="http://schemas.microsoft.com/office/drawing/2014/main" id="{2FD5C4E8-D207-4641-8DCA-B86C1EC20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" y="2228"/>
              <a:ext cx="2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482" name="Text Box 140">
              <a:extLst>
                <a:ext uri="{FF2B5EF4-FFF2-40B4-BE49-F238E27FC236}">
                  <a16:creationId xmlns:a16="http://schemas.microsoft.com/office/drawing/2014/main" id="{54962420-98EB-CB4E-836F-28DF37B0A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" y="2183"/>
              <a:ext cx="23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|   |   |   |   |   |   |   |   |</a:t>
              </a:r>
            </a:p>
          </p:txBody>
        </p:sp>
      </p:grpSp>
      <p:sp>
        <p:nvSpPr>
          <p:cNvPr id="17" name="Text Box 87">
            <a:extLst>
              <a:ext uri="{FF2B5EF4-FFF2-40B4-BE49-F238E27FC236}">
                <a16:creationId xmlns:a16="http://schemas.microsoft.com/office/drawing/2014/main" id="{7A3FF44C-6C70-6041-B224-CD58DEFCA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4100" y="38227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٠</a:t>
            </a:r>
            <a:endParaRPr lang="en-US" altLang="ar-SA" sz="2400" b="1"/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3D832427-F09A-BC45-9FDC-3AB8259AD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364" y="383698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+٢</a:t>
            </a:r>
            <a:endParaRPr lang="en-US" altLang="ar-SA" sz="2400" b="1"/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7D519B37-A670-264F-BA6D-DFA3B8BA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9" y="383698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ــ٢</a:t>
            </a:r>
            <a:endParaRPr lang="en-US" altLang="ar-SA" sz="2400" b="1"/>
          </a:p>
        </p:txBody>
      </p:sp>
      <p:sp>
        <p:nvSpPr>
          <p:cNvPr id="109712" name="Line 144">
            <a:extLst>
              <a:ext uri="{FF2B5EF4-FFF2-40B4-BE49-F238E27FC236}">
                <a16:creationId xmlns:a16="http://schemas.microsoft.com/office/drawing/2014/main" id="{54B1B2EC-E873-7C40-8216-40AABB1FE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9388" y="3667125"/>
            <a:ext cx="53975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713" name="Line 145">
            <a:extLst>
              <a:ext uri="{FF2B5EF4-FFF2-40B4-BE49-F238E27FC236}">
                <a16:creationId xmlns:a16="http://schemas.microsoft.com/office/drawing/2014/main" id="{B3E0AF42-41C2-BD42-9A45-71E340E99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7575" y="3667125"/>
            <a:ext cx="539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714" name="Text Box 146">
            <a:extLst>
              <a:ext uri="{FF2B5EF4-FFF2-40B4-BE49-F238E27FC236}">
                <a16:creationId xmlns:a16="http://schemas.microsoft.com/office/drawing/2014/main" id="{BF296E9F-D1AB-1742-91FF-1F598C23C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425" y="3465514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/>
              <a:t>•</a:t>
            </a:r>
            <a:endParaRPr lang="en-US" altLang="ar-SA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9715" name="Group 147">
            <a:extLst>
              <a:ext uri="{FF2B5EF4-FFF2-40B4-BE49-F238E27FC236}">
                <a16:creationId xmlns:a16="http://schemas.microsoft.com/office/drawing/2014/main" id="{926D5DB0-A36E-EC44-96C7-83F2F0665A01}"/>
              </a:ext>
            </a:extLst>
          </p:cNvPr>
          <p:cNvGrpSpPr>
            <a:grpSpLocks/>
          </p:cNvGrpSpPr>
          <p:nvPr/>
        </p:nvGrpSpPr>
        <p:grpSpPr bwMode="auto">
          <a:xfrm>
            <a:off x="2027239" y="3595688"/>
            <a:ext cx="2592387" cy="366712"/>
            <a:chOff x="591" y="2183"/>
            <a:chExt cx="2675" cy="231"/>
          </a:xfrm>
        </p:grpSpPr>
        <p:sp>
          <p:nvSpPr>
            <p:cNvPr id="18479" name="Line 148">
              <a:extLst>
                <a:ext uri="{FF2B5EF4-FFF2-40B4-BE49-F238E27FC236}">
                  <a16:creationId xmlns:a16="http://schemas.microsoft.com/office/drawing/2014/main" id="{54BC9452-CED1-4B49-BF77-2768461BB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" y="2228"/>
              <a:ext cx="2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480" name="Text Box 149">
              <a:extLst>
                <a:ext uri="{FF2B5EF4-FFF2-40B4-BE49-F238E27FC236}">
                  <a16:creationId xmlns:a16="http://schemas.microsoft.com/office/drawing/2014/main" id="{BD005F31-E402-9646-A7FB-7AFDA9247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" y="2183"/>
              <a:ext cx="23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|   |   |   |   |   |   |   |   |</a:t>
              </a:r>
            </a:p>
          </p:txBody>
        </p:sp>
      </p:grpSp>
      <p:sp>
        <p:nvSpPr>
          <p:cNvPr id="20" name="Text Box 87">
            <a:extLst>
              <a:ext uri="{FF2B5EF4-FFF2-40B4-BE49-F238E27FC236}">
                <a16:creationId xmlns:a16="http://schemas.microsoft.com/office/drawing/2014/main" id="{9CD930EC-7CC9-6E43-A1FD-CBF9F12D9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8227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+٣</a:t>
            </a:r>
            <a:endParaRPr lang="en-US" altLang="ar-SA" sz="2400" b="1"/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82AF1A60-7C84-7348-8618-C72D0D594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383698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+٥</a:t>
            </a:r>
            <a:endParaRPr lang="en-US" altLang="ar-SA" sz="2400" b="1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BAAB4E0B-D294-914C-84AA-6EE326589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9" y="383698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+١</a:t>
            </a:r>
            <a:endParaRPr lang="en-US" altLang="ar-SA" sz="2400" b="1"/>
          </a:p>
        </p:txBody>
      </p:sp>
      <p:sp>
        <p:nvSpPr>
          <p:cNvPr id="109721" name="Line 153">
            <a:extLst>
              <a:ext uri="{FF2B5EF4-FFF2-40B4-BE49-F238E27FC236}">
                <a16:creationId xmlns:a16="http://schemas.microsoft.com/office/drawing/2014/main" id="{CF80D63B-A6DB-E741-A8E6-79F1A7724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2638" y="3667125"/>
            <a:ext cx="53975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722" name="Line 154">
            <a:extLst>
              <a:ext uri="{FF2B5EF4-FFF2-40B4-BE49-F238E27FC236}">
                <a16:creationId xmlns:a16="http://schemas.microsoft.com/office/drawing/2014/main" id="{0107BCE6-AC9E-4443-B773-FFF1205B0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667125"/>
            <a:ext cx="539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9723" name="Text Box 155">
            <a:extLst>
              <a:ext uri="{FF2B5EF4-FFF2-40B4-BE49-F238E27FC236}">
                <a16:creationId xmlns:a16="http://schemas.microsoft.com/office/drawing/2014/main" id="{25863FB1-F762-6A4A-9E93-9DE1D4B0E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4" y="3465514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/>
              <a:t>•</a:t>
            </a:r>
            <a:endParaRPr lang="en-US" altLang="ar-SA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ABB9A54-9143-874B-A702-C8C1CD6DD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9" y="420688"/>
            <a:ext cx="595312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هي</a:t>
            </a:r>
            <a:r>
              <a:rPr lang="ar-SA" altLang="ar-SA" sz="2000" dirty="0">
                <a:solidFill>
                  <a:srgbClr val="C00000"/>
                </a:solidFill>
              </a:rPr>
              <a:t> </a:t>
            </a:r>
            <a:r>
              <a:rPr lang="ar-SA" altLang="ar-SA" sz="2000" b="1" dirty="0">
                <a:solidFill>
                  <a:srgbClr val="C00000"/>
                </a:solidFill>
              </a:rPr>
              <a:t>العدد المجموع أو المطروح مع حرف </a:t>
            </a:r>
            <a:r>
              <a:rPr lang="ar-SA" altLang="ar-SA" sz="2000" b="1" dirty="0" err="1">
                <a:solidFill>
                  <a:srgbClr val="C00000"/>
                </a:solidFill>
              </a:rPr>
              <a:t>س</a:t>
            </a:r>
            <a:r>
              <a:rPr lang="ar-SA" altLang="ar-SA" sz="2000" b="1" dirty="0">
                <a:solidFill>
                  <a:srgbClr val="C00000"/>
                </a:solidFill>
              </a:rPr>
              <a:t> عكس الإشارة</a:t>
            </a:r>
          </a:p>
        </p:txBody>
      </p:sp>
      <p:sp>
        <p:nvSpPr>
          <p:cNvPr id="24" name="سهم منحني إلى اليسار 23">
            <a:extLst>
              <a:ext uri="{FF2B5EF4-FFF2-40B4-BE49-F238E27FC236}">
                <a16:creationId xmlns:a16="http://schemas.microsoft.com/office/drawing/2014/main" id="{38AC6538-E9FE-1D41-A201-4FEF98B14B50}"/>
              </a:ext>
            </a:extLst>
          </p:cNvPr>
          <p:cNvSpPr/>
          <p:nvPr/>
        </p:nvSpPr>
        <p:spPr>
          <a:xfrm>
            <a:off x="10234613" y="774701"/>
            <a:ext cx="355600" cy="1147763"/>
          </a:xfrm>
          <a:prstGeom prst="curved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47" name="سهم منحني إلى اليسار 46">
            <a:extLst>
              <a:ext uri="{FF2B5EF4-FFF2-40B4-BE49-F238E27FC236}">
                <a16:creationId xmlns:a16="http://schemas.microsoft.com/office/drawing/2014/main" id="{DF5EC57C-8FCB-8745-9C53-9CA45392CAFE}"/>
              </a:ext>
            </a:extLst>
          </p:cNvPr>
          <p:cNvSpPr/>
          <p:nvPr/>
        </p:nvSpPr>
        <p:spPr>
          <a:xfrm>
            <a:off x="10399713" y="2646364"/>
            <a:ext cx="354012" cy="547687"/>
          </a:xfrm>
          <a:prstGeom prst="curved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695C76F6-E4FC-2B41-9599-7AFBD09FF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575" y="2955925"/>
            <a:ext cx="1741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000" b="1">
                <a:solidFill>
                  <a:srgbClr val="C00000"/>
                </a:solidFill>
              </a:rPr>
              <a:t>هو الناتج بعد =</a:t>
            </a:r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B7D7A980-2399-4142-B4F1-1441690E2928}"/>
              </a:ext>
            </a:extLst>
          </p:cNvPr>
          <p:cNvSpPr/>
          <p:nvPr/>
        </p:nvSpPr>
        <p:spPr>
          <a:xfrm>
            <a:off x="6030914" y="1031876"/>
            <a:ext cx="523875" cy="455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7B43EC17-A2FF-D540-BEAA-630E423137CD}"/>
              </a:ext>
            </a:extLst>
          </p:cNvPr>
          <p:cNvSpPr/>
          <p:nvPr/>
        </p:nvSpPr>
        <p:spPr>
          <a:xfrm>
            <a:off x="3189289" y="1054101"/>
            <a:ext cx="522287" cy="454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0DF30EB0-08CB-C945-9269-F212FA8E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4" y="4344988"/>
            <a:ext cx="2871787" cy="1477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sz="1800" b="1" dirty="0">
                <a:solidFill>
                  <a:srgbClr val="C00000"/>
                </a:solidFill>
              </a:rPr>
              <a:t>خطوات تحديد على خط الاعداد 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  <a:defRPr/>
            </a:pPr>
            <a:r>
              <a:rPr lang="ar-SA" altLang="ar-SA" sz="1800" b="1" dirty="0">
                <a:solidFill>
                  <a:schemeClr val="accent2"/>
                </a:solidFill>
              </a:rPr>
              <a:t>نحدد نقطة المنتصف ٠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  <a:defRPr/>
            </a:pPr>
            <a:r>
              <a:rPr lang="ar-SA" altLang="ar-SA" sz="1800" b="1" dirty="0">
                <a:solidFill>
                  <a:schemeClr val="accent2"/>
                </a:solidFill>
              </a:rPr>
              <a:t>ثم نتحرك نفس المسافة المقطوعة ٢ يمين و٢ يسار</a:t>
            </a:r>
            <a:endParaRPr lang="en-US" altLang="ar-SA" sz="1800" b="1" dirty="0">
              <a:solidFill>
                <a:schemeClr val="accent2"/>
              </a:solidFill>
            </a:endParaRPr>
          </a:p>
        </p:txBody>
      </p:sp>
      <p:sp>
        <p:nvSpPr>
          <p:cNvPr id="18477" name="Text Box 87">
            <a:extLst>
              <a:ext uri="{FF2B5EF4-FFF2-40B4-BE49-F238E27FC236}">
                <a16:creationId xmlns:a16="http://schemas.microsoft.com/office/drawing/2014/main" id="{D8E477DE-713E-5341-9E05-53FD23958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951" y="-3969"/>
            <a:ext cx="2482850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إذا كان معامل المتغير </a:t>
            </a:r>
            <a:r>
              <a:rPr lang="ar-SA" altLang="ar-SA" sz="1800" b="1" dirty="0">
                <a:solidFill>
                  <a:schemeClr val="accent2"/>
                </a:solidFill>
              </a:rPr>
              <a:t>=   ١ </a:t>
            </a:r>
            <a:endParaRPr lang="en-US" altLang="ar-SA" sz="1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1EDBF227-6C6A-954E-B3DD-10971A3C16B7}"/>
                  </a:ext>
                </a:extLst>
              </p14:cNvPr>
              <p14:cNvContentPartPr/>
              <p14:nvPr/>
            </p14:nvContentPartPr>
            <p14:xfrm>
              <a:off x="3255531" y="5261040"/>
              <a:ext cx="360" cy="360"/>
            </p14:xfrm>
          </p:contentPart>
        </mc:Choice>
        <mc:Fallback xmlns=""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1EDBF227-6C6A-954E-B3DD-10971A3C16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6531" y="525204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عنصر نائب لرقم الشريحة 25">
            <a:extLst>
              <a:ext uri="{FF2B5EF4-FFF2-40B4-BE49-F238E27FC236}">
                <a16:creationId xmlns:a16="http://schemas.microsoft.com/office/drawing/2014/main" id="{8A90C718-89D7-414D-88A4-4894B642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0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09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09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0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0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10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000"/>
                                        <p:tgtEl>
                                          <p:spTgt spid="10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9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9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0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10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0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0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0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10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1000"/>
                                        <p:tgtEl>
                                          <p:spTgt spid="10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10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800" decel="100000"/>
                                        <p:tgtEl>
                                          <p:spTgt spid="109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109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10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10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1000"/>
                                        <p:tgtEl>
                                          <p:spTgt spid="10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4" dur="1000"/>
                                        <p:tgtEl>
                                          <p:spTgt spid="10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09705" grpId="0"/>
      <p:bldP spid="17" grpId="0"/>
      <p:bldP spid="18" grpId="0"/>
      <p:bldP spid="19" grpId="0"/>
      <p:bldP spid="109714" grpId="0"/>
      <p:bldP spid="20" grpId="0"/>
      <p:bldP spid="21" grpId="0"/>
      <p:bldP spid="22" grpId="0"/>
      <p:bldP spid="109723" grpId="0"/>
      <p:bldP spid="23" grpId="0" animBg="1"/>
      <p:bldP spid="24" grpId="0" animBg="1"/>
      <p:bldP spid="47" grpId="0" animBg="1"/>
      <p:bldP spid="48" grpId="0"/>
      <p:bldP spid="49" grpId="0" animBg="1"/>
      <p:bldP spid="50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8388" y="1121410"/>
            <a:ext cx="1183750" cy="480398"/>
            <a:chOff x="10144098" y="968175"/>
            <a:chExt cx="1294677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4098" y="1023507"/>
              <a:ext cx="1262889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8688" y="435220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4111591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5650488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9" name="Group 6">
            <a:extLst>
              <a:ext uri="{FF2B5EF4-FFF2-40B4-BE49-F238E27FC236}">
                <a16:creationId xmlns:a16="http://schemas.microsoft.com/office/drawing/2014/main" id="{BC4975E2-7923-CB4C-958B-B1EC15D23135}"/>
              </a:ext>
            </a:extLst>
          </p:cNvPr>
          <p:cNvGrpSpPr>
            <a:grpSpLocks/>
          </p:cNvGrpSpPr>
          <p:nvPr/>
        </p:nvGrpSpPr>
        <p:grpSpPr bwMode="auto">
          <a:xfrm>
            <a:off x="4108382" y="229466"/>
            <a:ext cx="4762680" cy="521453"/>
            <a:chOff x="839" y="2251"/>
            <a:chExt cx="2313" cy="317"/>
          </a:xfrm>
        </p:grpSpPr>
        <p:sp>
          <p:nvSpPr>
            <p:cNvPr id="70" name="AutoShape 5">
              <a:extLst>
                <a:ext uri="{FF2B5EF4-FFF2-40B4-BE49-F238E27FC236}">
                  <a16:creationId xmlns:a16="http://schemas.microsoft.com/office/drawing/2014/main" id="{417C8963-F480-4143-BCF7-E35490C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1" name="Text Box 4">
              <a:extLst>
                <a:ext uri="{FF2B5EF4-FFF2-40B4-BE49-F238E27FC236}">
                  <a16:creationId xmlns:a16="http://schemas.microsoft.com/office/drawing/2014/main" id="{1E652C47-0C6C-DF4D-AF0B-349975AFC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38D619E9-1732-9F44-907D-DB8CE5B38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385" y="1986432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│ص + ٢│ = ٤</a:t>
            </a:r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8D55EC63-5710-C64E-AE9A-268E03582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435" y="893398"/>
            <a:ext cx="3457575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حل المعادلة │ص + ٢│ = ٤</a:t>
            </a: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AA38A6D0-9400-3C4C-92CA-DD5BF6586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210" y="2955561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ص + ٢ =  ٤</a:t>
            </a:r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1CCA4068-79CE-E944-BC39-D81BFF3D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710" y="3269886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2" name="Line 12">
            <a:extLst>
              <a:ext uri="{FF2B5EF4-FFF2-40B4-BE49-F238E27FC236}">
                <a16:creationId xmlns:a16="http://schemas.microsoft.com/office/drawing/2014/main" id="{DE08D630-FB16-2644-92D5-DBEAC4D01E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3673" y="3809636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AD21462D-F38F-474A-957F-691D12156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623" y="3269886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634D927B-4F1A-0243-9CD7-4DD40A481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460" y="3892186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ص       =  ٢</a:t>
            </a:r>
            <a:endParaRPr lang="en-US" altLang="ar-SA" sz="2400" b="1"/>
          </a:p>
        </p:txBody>
      </p:sp>
      <p:sp>
        <p:nvSpPr>
          <p:cNvPr id="75" name="Line 15">
            <a:extLst>
              <a:ext uri="{FF2B5EF4-FFF2-40B4-BE49-F238E27FC236}">
                <a16:creationId xmlns:a16="http://schemas.microsoft.com/office/drawing/2014/main" id="{E5B467D9-AB35-CD43-8B88-A4E93C7CDC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44148" y="3065098"/>
            <a:ext cx="73025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383FE524-0EC6-3B42-89DC-923D8EDC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197" y="2893814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ص + ٢ =  ــ ٤</a:t>
            </a: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D8BA1AF8-EEAD-3146-A1C8-516FF101D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851" y="3294050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8" name="Line 18">
            <a:extLst>
              <a:ext uri="{FF2B5EF4-FFF2-40B4-BE49-F238E27FC236}">
                <a16:creationId xmlns:a16="http://schemas.microsoft.com/office/drawing/2014/main" id="{45BB3EAB-5ADF-3D48-9A8E-7816AC1F54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210" y="3808831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30A0B0B1-6A7E-7542-84F5-52A1184AA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197" y="3240507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121F9A5F-6E7E-6249-ADEA-D9BF5727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156" y="3882653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ص       =  ــ ٦</a:t>
            </a:r>
            <a:endParaRPr lang="en-US" altLang="ar-SA" sz="2400" b="1" dirty="0"/>
          </a:p>
        </p:txBody>
      </p:sp>
      <p:sp>
        <p:nvSpPr>
          <p:cNvPr id="81" name="Line 21">
            <a:extLst>
              <a:ext uri="{FF2B5EF4-FFF2-40B4-BE49-F238E27FC236}">
                <a16:creationId xmlns:a16="http://schemas.microsoft.com/office/drawing/2014/main" id="{1628EBB7-9DCD-EE40-8228-1D08314ED8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6246" y="3062079"/>
            <a:ext cx="73025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82" name="Group 22">
            <a:extLst>
              <a:ext uri="{FF2B5EF4-FFF2-40B4-BE49-F238E27FC236}">
                <a16:creationId xmlns:a16="http://schemas.microsoft.com/office/drawing/2014/main" id="{C73193D5-349B-0C46-B3DB-10B0A0E16E83}"/>
              </a:ext>
            </a:extLst>
          </p:cNvPr>
          <p:cNvGrpSpPr>
            <a:grpSpLocks/>
          </p:cNvGrpSpPr>
          <p:nvPr/>
        </p:nvGrpSpPr>
        <p:grpSpPr bwMode="auto">
          <a:xfrm>
            <a:off x="2722748" y="4793886"/>
            <a:ext cx="6913562" cy="852487"/>
            <a:chOff x="1247" y="3385"/>
            <a:chExt cx="4355" cy="537"/>
          </a:xfrm>
        </p:grpSpPr>
        <p:sp>
          <p:nvSpPr>
            <p:cNvPr id="83" name="Line 23">
              <a:extLst>
                <a:ext uri="{FF2B5EF4-FFF2-40B4-BE49-F238E27FC236}">
                  <a16:creationId xmlns:a16="http://schemas.microsoft.com/office/drawing/2014/main" id="{1258DDF0-507C-F842-B752-BE5A0489A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430"/>
              <a:ext cx="41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Text Box 24">
              <a:extLst>
                <a:ext uri="{FF2B5EF4-FFF2-40B4-BE49-F238E27FC236}">
                  <a16:creationId xmlns:a16="http://schemas.microsoft.com/office/drawing/2014/main" id="{3393CD39-35B9-834A-B3AA-23F506E28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3385"/>
              <a:ext cx="4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dirty="0"/>
                <a:t>|       |       |       |       |       |       |       |       |       |       |       |       | </a:t>
              </a:r>
            </a:p>
          </p:txBody>
        </p:sp>
        <p:sp>
          <p:nvSpPr>
            <p:cNvPr id="85" name="Text Box 87">
              <a:extLst>
                <a:ext uri="{FF2B5EF4-FFF2-40B4-BE49-F238E27FC236}">
                  <a16:creationId xmlns:a16="http://schemas.microsoft.com/office/drawing/2014/main" id="{E5C6C98E-36E3-7E42-B898-070E7F7AE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3634"/>
              <a:ext cx="43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 ٥   ٤    ٣    ٢    ١    ٠   ــ١   ــ٢  ــ٣   ــ٤  ــ٥   ــ٦  ــ٧</a:t>
              </a:r>
              <a:endParaRPr lang="en-US" altLang="ar-SA" sz="2400" b="1"/>
            </a:p>
          </p:txBody>
        </p:sp>
      </p:grpSp>
      <p:sp>
        <p:nvSpPr>
          <p:cNvPr id="87" name="Line 29">
            <a:extLst>
              <a:ext uri="{FF2B5EF4-FFF2-40B4-BE49-F238E27FC236}">
                <a16:creationId xmlns:a16="http://schemas.microsoft.com/office/drawing/2014/main" id="{E6CC6281-7E36-0447-A331-C0224A4CA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2023" y="4865323"/>
            <a:ext cx="198755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Line 30">
            <a:extLst>
              <a:ext uri="{FF2B5EF4-FFF2-40B4-BE49-F238E27FC236}">
                <a16:creationId xmlns:a16="http://schemas.microsoft.com/office/drawing/2014/main" id="{ABA34F9B-F57D-7741-8ED6-6A00D424A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8760" y="4865323"/>
            <a:ext cx="20161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9" name="Text Box 31">
            <a:extLst>
              <a:ext uri="{FF2B5EF4-FFF2-40B4-BE49-F238E27FC236}">
                <a16:creationId xmlns:a16="http://schemas.microsoft.com/office/drawing/2014/main" id="{019F49C5-7DC7-0D4E-8997-70C809273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048" y="4692286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/>
              <a:t>•</a:t>
            </a:r>
            <a:endParaRPr lang="en-US" altLang="ar-SA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0" name="Text Box 87">
            <a:extLst>
              <a:ext uri="{FF2B5EF4-FFF2-40B4-BE49-F238E27FC236}">
                <a16:creationId xmlns:a16="http://schemas.microsoft.com/office/drawing/2014/main" id="{A839F207-1002-554A-A4F9-5D4BE016F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860" y="4649423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91" name="Text Box 87">
            <a:extLst>
              <a:ext uri="{FF2B5EF4-FFF2-40B4-BE49-F238E27FC236}">
                <a16:creationId xmlns:a16="http://schemas.microsoft.com/office/drawing/2014/main" id="{3CC381D8-CC59-5A4B-8CCB-EEF33209A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410" y="4643073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92" name="Text Box 87">
            <a:extLst>
              <a:ext uri="{FF2B5EF4-FFF2-40B4-BE49-F238E27FC236}">
                <a16:creationId xmlns:a16="http://schemas.microsoft.com/office/drawing/2014/main" id="{DA336E10-5CC9-EE43-A0CA-276D8F8AF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173" y="5944823"/>
            <a:ext cx="370681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حل المعادلة = { ــ ٦، + ٢ }</a:t>
            </a:r>
            <a:endParaRPr lang="en-US" altLang="ar-SA" sz="2400" b="1" dirty="0">
              <a:solidFill>
                <a:srgbClr val="008000"/>
              </a:solidFill>
            </a:endParaRPr>
          </a:p>
        </p:txBody>
      </p:sp>
      <p:sp>
        <p:nvSpPr>
          <p:cNvPr id="93" name="Text Box 58">
            <a:extLst>
              <a:ext uri="{FF2B5EF4-FFF2-40B4-BE49-F238E27FC236}">
                <a16:creationId xmlns:a16="http://schemas.microsoft.com/office/drawing/2014/main" id="{2A716C7B-5EA6-204E-A69F-829454109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550" y="252616"/>
            <a:ext cx="4684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حل معادلات القيمة المطلقة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94" name="مربع نص 27">
            <a:extLst>
              <a:ext uri="{FF2B5EF4-FFF2-40B4-BE49-F238E27FC236}">
                <a16:creationId xmlns:a16="http://schemas.microsoft.com/office/drawing/2014/main" id="{68761FC3-6FB1-6A4C-82AD-D14F71D4E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368" y="1038881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٢/ </a:t>
            </a:r>
            <a:r>
              <a:rPr lang="ar-SA" altLang="ar-SA" sz="1800" dirty="0" err="1">
                <a:solidFill>
                  <a:srgbClr val="00B050"/>
                </a:solidFill>
              </a:rPr>
              <a:t>أ</a:t>
            </a:r>
            <a:r>
              <a:rPr lang="ar-SA" altLang="ar-SA" sz="1800" dirty="0">
                <a:solidFill>
                  <a:srgbClr val="00B050"/>
                </a:solidFill>
              </a:rPr>
              <a:t> صـ ٣٩</a:t>
            </a:r>
          </a:p>
        </p:txBody>
      </p:sp>
      <p:cxnSp>
        <p:nvCxnSpPr>
          <p:cNvPr id="95" name="موصل مستقيم 94">
            <a:extLst>
              <a:ext uri="{FF2B5EF4-FFF2-40B4-BE49-F238E27FC236}">
                <a16:creationId xmlns:a16="http://schemas.microsoft.com/office/drawing/2014/main" id="{43CF9595-047C-6444-A75C-5486C09F1586}"/>
              </a:ext>
            </a:extLst>
          </p:cNvPr>
          <p:cNvCxnSpPr>
            <a:cxnSpLocks/>
          </p:cNvCxnSpPr>
          <p:nvPr/>
        </p:nvCxnSpPr>
        <p:spPr>
          <a:xfrm>
            <a:off x="6091951" y="3157967"/>
            <a:ext cx="12700" cy="146843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87">
            <a:extLst>
              <a:ext uri="{FF2B5EF4-FFF2-40B4-BE49-F238E27FC236}">
                <a16:creationId xmlns:a16="http://schemas.microsoft.com/office/drawing/2014/main" id="{50AC0B84-D414-0743-881B-F133B7166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92" y="1359247"/>
            <a:ext cx="24828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نقطة المنتصف </a:t>
            </a:r>
            <a:r>
              <a:rPr lang="ar-SA" altLang="ar-SA" sz="2400" b="1" dirty="0">
                <a:solidFill>
                  <a:schemeClr val="accent2"/>
                </a:solidFill>
              </a:rPr>
              <a:t>= -٢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97" name="Text Box 87">
            <a:extLst>
              <a:ext uri="{FF2B5EF4-FFF2-40B4-BE49-F238E27FC236}">
                <a16:creationId xmlns:a16="http://schemas.microsoft.com/office/drawing/2014/main" id="{A6A3CDFF-C5A8-6148-8089-21C3AE473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593" y="1954014"/>
            <a:ext cx="24828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المسافة المقطوعة </a:t>
            </a:r>
            <a:r>
              <a:rPr lang="ar-SA" altLang="ar-SA" sz="2400" b="1" dirty="0">
                <a:solidFill>
                  <a:schemeClr val="accent2"/>
                </a:solidFill>
              </a:rPr>
              <a:t>= ٤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107" name="قوس كبير أيمن 106">
            <a:extLst>
              <a:ext uri="{FF2B5EF4-FFF2-40B4-BE49-F238E27FC236}">
                <a16:creationId xmlns:a16="http://schemas.microsoft.com/office/drawing/2014/main" id="{78E85FB0-021D-4845-9EC2-28513EA84ADE}"/>
              </a:ext>
            </a:extLst>
          </p:cNvPr>
          <p:cNvSpPr/>
          <p:nvPr/>
        </p:nvSpPr>
        <p:spPr>
          <a:xfrm rot="16200000">
            <a:off x="6208025" y="327354"/>
            <a:ext cx="528618" cy="473728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8CFA398-4165-B044-B41B-52196BDA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415" y="635651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97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32690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65" grpId="0"/>
      <p:bldP spid="68" grpId="0"/>
      <p:bldP spid="73" grpId="0"/>
      <p:bldP spid="74" grpId="0"/>
      <p:bldP spid="76" grpId="0"/>
      <p:bldP spid="77" grpId="0"/>
      <p:bldP spid="79" grpId="0"/>
      <p:bldP spid="80" grpId="0"/>
      <p:bldP spid="89" grpId="0"/>
      <p:bldP spid="90" grpId="0"/>
      <p:bldP spid="91" grpId="0"/>
      <p:bldP spid="92" grpId="0" animBg="1"/>
      <p:bldP spid="96" grpId="0" animBg="1"/>
      <p:bldP spid="97" grpId="0" animBg="1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08566" y="239004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788388" y="1121410"/>
            <a:ext cx="1183750" cy="480398"/>
            <a:chOff x="10144098" y="968175"/>
            <a:chExt cx="1294677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44098" y="1023507"/>
              <a:ext cx="1262889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9910" y="470321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9" name="Group 6">
            <a:extLst>
              <a:ext uri="{FF2B5EF4-FFF2-40B4-BE49-F238E27FC236}">
                <a16:creationId xmlns:a16="http://schemas.microsoft.com/office/drawing/2014/main" id="{BC4975E2-7923-CB4C-958B-B1EC15D23135}"/>
              </a:ext>
            </a:extLst>
          </p:cNvPr>
          <p:cNvGrpSpPr>
            <a:grpSpLocks/>
          </p:cNvGrpSpPr>
          <p:nvPr/>
        </p:nvGrpSpPr>
        <p:grpSpPr bwMode="auto">
          <a:xfrm>
            <a:off x="4108382" y="229466"/>
            <a:ext cx="4762680" cy="521453"/>
            <a:chOff x="839" y="2251"/>
            <a:chExt cx="2313" cy="317"/>
          </a:xfrm>
        </p:grpSpPr>
        <p:sp>
          <p:nvSpPr>
            <p:cNvPr id="70" name="AutoShape 5">
              <a:extLst>
                <a:ext uri="{FF2B5EF4-FFF2-40B4-BE49-F238E27FC236}">
                  <a16:creationId xmlns:a16="http://schemas.microsoft.com/office/drawing/2014/main" id="{417C8963-F480-4143-BCF7-E35490C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1" name="Text Box 4">
              <a:extLst>
                <a:ext uri="{FF2B5EF4-FFF2-40B4-BE49-F238E27FC236}">
                  <a16:creationId xmlns:a16="http://schemas.microsoft.com/office/drawing/2014/main" id="{1E652C47-0C6C-DF4D-AF0B-349975AFC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Text Box 58">
            <a:extLst>
              <a:ext uri="{FF2B5EF4-FFF2-40B4-BE49-F238E27FC236}">
                <a16:creationId xmlns:a16="http://schemas.microsoft.com/office/drawing/2014/main" id="{FE9284E3-33D9-1B41-AE32-37B78B2A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365" y="272952"/>
            <a:ext cx="4684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العبارات الجبرية التي تتضمن القيمة المطلقة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ED0167C3-3C85-5544-BA62-A3B89A579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186" y="2385166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│٣ ــ هـ│ + ١٣</a:t>
            </a:r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7B7E55FB-45A5-D244-93BE-6DA895FB6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411" y="1089766"/>
            <a:ext cx="579755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احسب قيمة │٣ ــ هـ│ + ١٣ إذا كانت هـ = ٥</a:t>
            </a: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94423AA0-6C82-0D43-97A1-4DFD43AF5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4161" y="3151929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=│٣ ــ </a:t>
            </a:r>
            <a:r>
              <a:rPr lang="ar-SA" altLang="ar-SA" sz="2400" b="1">
                <a:solidFill>
                  <a:srgbClr val="FF0000"/>
                </a:solidFill>
              </a:rPr>
              <a:t>٥</a:t>
            </a:r>
            <a:r>
              <a:rPr lang="ar-SA" altLang="ar-SA" sz="2400" b="1"/>
              <a:t>│ + ١٣</a:t>
            </a:r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4D339113-680F-A145-AA7A-EC056D9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4161" y="3872654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=│ــ ٢│ + ١٣</a:t>
            </a:r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0891F374-11CB-FA45-B6FE-F099A4D01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4161" y="4772766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 ٢ + ١٣</a:t>
            </a:r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7CF7CD84-400E-464B-B6E5-300018B83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4161" y="5456979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 ١٥</a:t>
            </a:r>
          </a:p>
        </p:txBody>
      </p:sp>
      <p:sp>
        <p:nvSpPr>
          <p:cNvPr id="75" name="مربع نص 8">
            <a:extLst>
              <a:ext uri="{FF2B5EF4-FFF2-40B4-BE49-F238E27FC236}">
                <a16:creationId xmlns:a16="http://schemas.microsoft.com/office/drawing/2014/main" id="{49D13FCD-5FEC-834C-BEA5-9D40CCCC0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436" y="1031029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١/ صـ ٤١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7" name="حبر 76">
                <a:extLst>
                  <a:ext uri="{FF2B5EF4-FFF2-40B4-BE49-F238E27FC236}">
                    <a16:creationId xmlns:a16="http://schemas.microsoft.com/office/drawing/2014/main" id="{C705DC6E-3A1C-5840-BFCA-AB66A17DE4CE}"/>
                  </a:ext>
                </a:extLst>
              </p14:cNvPr>
              <p14:cNvContentPartPr/>
              <p14:nvPr/>
            </p14:nvContentPartPr>
            <p14:xfrm>
              <a:off x="10839187" y="2066731"/>
              <a:ext cx="2880" cy="360"/>
            </p14:xfrm>
          </p:contentPart>
        </mc:Choice>
        <mc:Fallback xmlns="">
          <p:pic>
            <p:nvPicPr>
              <p:cNvPr id="77" name="حبر 76">
                <a:extLst>
                  <a:ext uri="{FF2B5EF4-FFF2-40B4-BE49-F238E27FC236}">
                    <a16:creationId xmlns:a16="http://schemas.microsoft.com/office/drawing/2014/main" id="{C705DC6E-3A1C-5840-BFCA-AB66A17DE4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30187" y="2057731"/>
                <a:ext cx="2052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4CB5F71-4072-4A4C-9B26-F44029BD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825" y="635203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98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5160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65" grpId="0"/>
      <p:bldP spid="68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422345" y="1121410"/>
            <a:ext cx="1549796" cy="480398"/>
            <a:chOff x="9743751" y="968175"/>
            <a:chExt cx="169502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743751" y="1023507"/>
              <a:ext cx="1663236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11130" y="488557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9" name="Group 6">
            <a:extLst>
              <a:ext uri="{FF2B5EF4-FFF2-40B4-BE49-F238E27FC236}">
                <a16:creationId xmlns:a16="http://schemas.microsoft.com/office/drawing/2014/main" id="{BC4975E2-7923-CB4C-958B-B1EC15D23135}"/>
              </a:ext>
            </a:extLst>
          </p:cNvPr>
          <p:cNvGrpSpPr>
            <a:grpSpLocks/>
          </p:cNvGrpSpPr>
          <p:nvPr/>
        </p:nvGrpSpPr>
        <p:grpSpPr bwMode="auto">
          <a:xfrm>
            <a:off x="4108382" y="229466"/>
            <a:ext cx="4762680" cy="521453"/>
            <a:chOff x="839" y="2251"/>
            <a:chExt cx="2313" cy="317"/>
          </a:xfrm>
        </p:grpSpPr>
        <p:sp>
          <p:nvSpPr>
            <p:cNvPr id="70" name="AutoShape 5">
              <a:extLst>
                <a:ext uri="{FF2B5EF4-FFF2-40B4-BE49-F238E27FC236}">
                  <a16:creationId xmlns:a16="http://schemas.microsoft.com/office/drawing/2014/main" id="{417C8963-F480-4143-BCF7-E35490C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1" name="Text Box 4">
              <a:extLst>
                <a:ext uri="{FF2B5EF4-FFF2-40B4-BE49-F238E27FC236}">
                  <a16:creationId xmlns:a16="http://schemas.microsoft.com/office/drawing/2014/main" id="{1E652C47-0C6C-DF4D-AF0B-349975AFC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Text Box 58">
            <a:extLst>
              <a:ext uri="{FF2B5EF4-FFF2-40B4-BE49-F238E27FC236}">
                <a16:creationId xmlns:a16="http://schemas.microsoft.com/office/drawing/2014/main" id="{FE9284E3-33D9-1B41-AE32-37B78B2A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365" y="272952"/>
            <a:ext cx="4684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العبارات الجبرية التي تتضمن القيمة المطلقة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35" name="Text Box 87">
            <a:extLst>
              <a:ext uri="{FF2B5EF4-FFF2-40B4-BE49-F238E27FC236}">
                <a16:creationId xmlns:a16="http://schemas.microsoft.com/office/drawing/2014/main" id="{7581817D-606A-0F4E-BA2D-60A5F147B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317" y="2073804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│٣ ن ــ ٤│ = ــ ١</a:t>
            </a:r>
          </a:p>
        </p:txBody>
      </p:sp>
      <p:sp>
        <p:nvSpPr>
          <p:cNvPr id="136" name="Rectangle 4">
            <a:extLst>
              <a:ext uri="{FF2B5EF4-FFF2-40B4-BE49-F238E27FC236}">
                <a16:creationId xmlns:a16="http://schemas.microsoft.com/office/drawing/2014/main" id="{00E0AAE4-D14F-D848-9185-E31D3CEF8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317" y="1064790"/>
            <a:ext cx="3457575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حل المعادلة │٣ ن ــ ٤│ = ــ ١</a:t>
            </a:r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2998E48F-0D9C-6D4F-BA5B-8875CDCE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920" y="3003656"/>
            <a:ext cx="367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لاحظ أن المسافة المقطوعة = ــ ١</a:t>
            </a:r>
          </a:p>
        </p:txBody>
      </p:sp>
      <p:sp>
        <p:nvSpPr>
          <p:cNvPr id="138" name="Text Box 87">
            <a:extLst>
              <a:ext uri="{FF2B5EF4-FFF2-40B4-BE49-F238E27FC236}">
                <a16:creationId xmlns:a16="http://schemas.microsoft.com/office/drawing/2014/main" id="{820A07C0-DF66-C343-B04E-F02241FFE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712" y="3631711"/>
            <a:ext cx="4356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وحيث أن المسافة لا يمكن أن تكون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سالبة</a:t>
            </a:r>
          </a:p>
        </p:txBody>
      </p:sp>
      <p:sp>
        <p:nvSpPr>
          <p:cNvPr id="139" name="Text Box 87">
            <a:extLst>
              <a:ext uri="{FF2B5EF4-FFF2-40B4-BE49-F238E27FC236}">
                <a16:creationId xmlns:a16="http://schemas.microsoft.com/office/drawing/2014/main" id="{97BF7EA3-C674-194C-90BD-DF3191ED7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193" y="4810894"/>
            <a:ext cx="4356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فإن حل المعادلة هو المجموعة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 الخالية </a:t>
            </a:r>
            <a:r>
              <a:rPr lang="en-US" altLang="ar-SA" sz="2400" b="1" dirty="0" err="1"/>
              <a:t>Ø</a:t>
            </a:r>
            <a:endParaRPr lang="en-US" altLang="ar-SA" sz="2400" b="1" dirty="0"/>
          </a:p>
        </p:txBody>
      </p:sp>
      <p:sp>
        <p:nvSpPr>
          <p:cNvPr id="142" name="مربع نص 8">
            <a:extLst>
              <a:ext uri="{FF2B5EF4-FFF2-40B4-BE49-F238E27FC236}">
                <a16:creationId xmlns:a16="http://schemas.microsoft.com/office/drawing/2014/main" id="{6A9569B5-C5D1-7E4D-869A-C0E7D7259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492" y="340254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٢/ ب صـ ٣٩</a:t>
            </a:r>
          </a:p>
        </p:txBody>
      </p:sp>
      <p:sp>
        <p:nvSpPr>
          <p:cNvPr id="143" name="مربع نص 8">
            <a:extLst>
              <a:ext uri="{FF2B5EF4-FFF2-40B4-BE49-F238E27FC236}">
                <a16:creationId xmlns:a16="http://schemas.microsoft.com/office/drawing/2014/main" id="{728BEE88-5D14-3F4B-9093-3D4E76892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95" y="1062792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٢/ ب صـ ٣٩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D42A056-E3BD-9347-A954-533258E4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2122" y="634962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99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5065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6" grpId="0" animBg="1"/>
      <p:bldP spid="137" grpId="0"/>
      <p:bldP spid="138" grpId="0"/>
      <p:bldP spid="13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1275</Words>
  <Application>Microsoft Macintosh PowerPoint</Application>
  <PresentationFormat>شاشة عريضة</PresentationFormat>
  <Paragraphs>314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5" baseType="lpstr">
      <vt:lpstr>Arial Unicode MS</vt:lpstr>
      <vt:lpstr>18 Khebrat Musamim</vt:lpstr>
      <vt:lpstr>Arial</vt:lpstr>
      <vt:lpstr>Beirut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10</cp:revision>
  <dcterms:created xsi:type="dcterms:W3CDTF">2021-08-28T07:17:54Z</dcterms:created>
  <dcterms:modified xsi:type="dcterms:W3CDTF">2021-11-27T12:21:11Z</dcterms:modified>
</cp:coreProperties>
</file>