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302" r:id="rId6"/>
    <p:sldId id="303" r:id="rId7"/>
    <p:sldId id="304" r:id="rId8"/>
    <p:sldId id="264" r:id="rId9"/>
    <p:sldId id="265" r:id="rId10"/>
    <p:sldId id="272" r:id="rId11"/>
    <p:sldId id="284" r:id="rId12"/>
    <p:sldId id="286" r:id="rId13"/>
    <p:sldId id="288" r:id="rId14"/>
    <p:sldId id="287" r:id="rId15"/>
    <p:sldId id="289" r:id="rId16"/>
    <p:sldId id="285" r:id="rId17"/>
    <p:sldId id="292" r:id="rId18"/>
    <p:sldId id="294" r:id="rId19"/>
    <p:sldId id="291" r:id="rId20"/>
    <p:sldId id="293" r:id="rId21"/>
    <p:sldId id="296" r:id="rId22"/>
    <p:sldId id="298" r:id="rId23"/>
    <p:sldId id="299" r:id="rId24"/>
    <p:sldId id="297" r:id="rId25"/>
    <p:sldId id="300" r:id="rId26"/>
    <p:sldId id="295" r:id="rId27"/>
    <p:sldId id="301" r:id="rId28"/>
    <p:sldId id="305" r:id="rId29"/>
    <p:sldId id="267" r:id="rId30"/>
    <p:sldId id="273" r:id="rId31"/>
    <p:sldId id="307" r:id="rId32"/>
    <p:sldId id="268" r:id="rId33"/>
    <p:sldId id="283" r:id="rId34"/>
    <p:sldId id="306" r:id="rId35"/>
    <p:sldId id="308" r:id="rId36"/>
    <p:sldId id="282" r:id="rId37"/>
    <p:sldId id="266" r:id="rId38"/>
    <p:sldId id="309" r:id="rId39"/>
    <p:sldId id="271" r:id="rId40"/>
    <p:sldId id="281" r:id="rId41"/>
    <p:sldId id="275" r:id="rId42"/>
    <p:sldId id="269" r:id="rId43"/>
    <p:sldId id="261" r:id="rId44"/>
    <p:sldId id="262" r:id="rId45"/>
    <p:sldId id="276" r:id="rId46"/>
    <p:sldId id="277" r:id="rId47"/>
    <p:sldId id="279" r:id="rId48"/>
    <p:sldId id="278" r:id="rId49"/>
    <p:sldId id="259" r:id="rId50"/>
    <p:sldId id="260" r:id="rId5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1B7A"/>
    <a:srgbClr val="FDB716"/>
    <a:srgbClr val="199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3T20:50:34.2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2519,'0'0,"89"-5,45-7,-4-5,-5-5,-14-3,-14-4,-12-5,-8-3,-2-6,-3-3,-1-5,-1-2,0-2,3-3,2-4,1-3,-1-1,3-6,-2 0,-1-3,-1 0,-2 0,3-1,-1 2,2 0,3 2,1-2,3 1,0 1,2-3,0 2,0 0,3 4,3 1,2 3,3 4,4 2,1 4,4 5,0 3,-2 3,0 2,1 3,-1 4,3 6,-2 4,-1 5,-3 6,-5 5,-7 6,-5 10,-8 6,-10 7,-8 7,-7 9,-7 6,-6 7,-7 6,-6 8,-5 10,-2 9,-3 4,-4-1,0-3,0-3,1-1,-2 0,0 4,2 1,-3 4,-1 3,0 2,2 3,1 2,1 0,5 0,3-2,3-4,4-7,3-6,5-8,6-5,6-5,7-3,6-4,5-7,7-6,8-5,7-7,5-5,8-7,5-8,4-11,3-8,1-11,5-11,0-8,0-13,2-12,-4-12,-6-9,-10-3,-10-4,-10 1,-12-1,-12 2,-13 2,-11 3,-11 4,-16 58,0-29,-4-21,-11 3,-9 2,11 48,-14-25,-21-21,-13 2,34 44,-27-19,-38-16,-13 5,-15 3,-10 10,-8 8,-11 9,-9 11,-9 13,-9 12,-5 10,-2 12,1 8,2 7,7 5,11 3,10 7,12 5,11 7,11 7,13 3,13 0,13 0,12 1,11 0,13-1,29-60,-7 32,12-34,-3 36,7-38,3 39,0-37,8 31,-4-33,13 34,-8-33,18 31,26 28,14-3,13-5,11-5,12-9,12-7,10-8,9-11,9-8,5-9,1-7,2-10,1-8,1-11,0-10,3-9,-3-8,0-9,0-6,-3-5,-3-6,-3-8,-2-7,-2-7,-3-5,-7-2,-3-4,-2-5,-4-5,-4-5,-5 2,-8 7,-4 4,-7 4,-3 3,-4 3,-2 5,-2 3,-3 7,-3 5,-5 9,-6 8,1 4,1 5,2 6,4 6,4 3,2 7,3 7,0 7,-2 8,1 7,-1 6,1 6,1 6,-3 3,-3 5,-2 6,-2 3,-5 3,-1 3,-1 5,1 6,-3 2,-4 1,-6 1,-4 0,-5-1,-2 2,-4 0,-4 0,-4-1,-1 2,-3-1,1-1,-2 0,1-1,-4-1,-2 0,0 3,-2-1,-1 2,-3 4,0 4,-4 1,-3 0,-4-3,-2-3,-2-4,-4-1,-3-1,-4-2,2-3,-3 0,0-3,1-2,0-2,-1-5,3-3,-2-4,3-3,1-4,2-4,2-3,1-3,1-2,0 0,-3-1,1 0,-1 0,1 1,0-1,1 1,-2 0,0-3,-3 0,1-3,-2 1,1-3,1-1,1 1,-1 1,1-1,-2 3,1-2,0-2,2-1,1-2,1-1,1 0,0-1,0 0,-3-1,-3 1,-2 0,-3-3,-2-3,-3-3,-2-4,-2-6,0-3,1-3,-2-4,1-2,2-1,1 2,1 2,1 5,0 2,1 4,3 2,2 1,4 0,2 4,2 2,0 3,2 2,-1 2,1 1,-1 0,1 1,-1-1,0 1,0 2,0 3,0 6,3 7,3 7,3 4,-1 5,2 2,1 0,1-1,1-3,0-1,-2-5,1-1,-1-4,1-3,-2-2,-2-4,-1-2,-1-2,-2-4,2-2,1-1,2-2,5 0,4 0,5-1,2 1,2-3,4-3,4-3,2-5,3-4,2-4,0-3,1-1,-8 3,-10 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5T17:31:59.015"/>
    </inkml:context>
    <inkml:brush xml:id="br0">
      <inkml:brushProperty name="width" value="0.2" units="cm"/>
      <inkml:brushProperty name="height" value="0.2" units="cm"/>
      <inkml:brushProperty name="color" value="#0B868D"/>
      <inkml:brushProperty name="ignorePressure" value="1"/>
      <inkml:brushProperty name="inkEffects" value="ocean"/>
      <inkml:brushProperty name="anchorX" value="-2195.88672"/>
      <inkml:brushProperty name="anchorY" value="-1020.94653"/>
      <inkml:brushProperty name="scaleFactor" value="0.5"/>
    </inkml:brush>
  </inkml:definitions>
  <inkml:trace contextRef="#ctx0" brushRef="#br0">0 73,'0'0,"84"19,49 7,3-1,-1-4,-9-5,-12-5,-10-4,-12-4,-6-3,-6 0,-8-1,-5 0,-8 0,-9 0,-11 1,-9 0,-7-1,-5 1,-6 0,-5 0,-4 0,-2 1,-1-1,-1 0,0 0,-2-3,-4-3,-4-2,-9-3,-8-1,-5-2,-5 0,-3 0,-2 0,-1-1,3 1,3 0,3 0,3 0,5 3,4 3,4 2,2 3,6 2,3 1,3 0,3 1,1-1,1 1,4-1,2 0,6 0,8 3,10 3,7 2,7 3,5 1,1 2,0-3,-1-2,-5 0,-8-3,-6-1,-4 1,-5-2,-2-1,-6 0,-4-2,-4 0,-3 2,-1 5,-4 6,-4 8,-5 9,-5 9,-8 7,-6 5,-5 0,-6-2,5-10,9-10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5T17:32:00.965"/>
    </inkml:context>
    <inkml:brush xml:id="br0">
      <inkml:brushProperty name="width" value="0.2" units="cm"/>
      <inkml:brushProperty name="height" value="0.2" units="cm"/>
      <inkml:brushProperty name="color" value="#0B868D"/>
      <inkml:brushProperty name="ignorePressure" value="1"/>
      <inkml:brushProperty name="inkEffects" value="ocean"/>
      <inkml:brushProperty name="anchorX" value="-4302.74805"/>
      <inkml:brushProperty name="anchorY" value="-2298.54419"/>
      <inkml:brushProperty name="scaleFactor" value="0.5"/>
    </inkml:brush>
  </inkml:definitions>
  <inkml:trace contextRef="#ctx0" brushRef="#br0">0 322,'0'0,"80"5,49 1,6-1,1 0,-9-2,-10-4,-12 0,-9-1,-6-3,-4 0,-3-2,-3 1,-6 1,-5-1,-6 1,-5 1,-6 1,-8 1,-5 1,-8 1,-6 0,-5 0,-6 0,-6 1,-3-1,-4 0,0 0,-2-3,0 1,0-4,0-2,-2-2,-3-2,-6-1,-5-1,-4-3,-6-3,-6-2,-4 0,-3 0,1 3,1 2,4 1,1 1,3 1,3 1,5 2,2 3,4 3,1 2,4 2,3 1,3 0,3 1,1-1,1 1,0-1,4 3,2 3,6 2,8 6,7 4,7 4,4 3,6-1,1-2,-1-2,-3-2,-4-2,-7-4,-5-4,-4-3,-4-2,-2-2,-4-1,-4-1,-2 1,-3-1,-1 0,-1 1,-1 2,0 4,-2 5,-3 9,-6 6,-8 7,-7 4,-7 6,-7 2,-5 4,5-9,10-10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5T17:32:03.175"/>
    </inkml:context>
    <inkml:brush xml:id="br0">
      <inkml:brushProperty name="width" value="0.2" units="cm"/>
      <inkml:brushProperty name="height" value="0.2" units="cm"/>
      <inkml:brushProperty name="color" value="#0B868D"/>
      <inkml:brushProperty name="ignorePressure" value="1"/>
      <inkml:brushProperty name="inkEffects" value="ocean"/>
      <inkml:brushProperty name="anchorX" value="-6638.89063"/>
      <inkml:brushProperty name="anchorY" value="-3389.95264"/>
      <inkml:brushProperty name="scaleFactor" value="0.5"/>
    </inkml:brush>
  </inkml:definitions>
  <inkml:trace contextRef="#ctx0" brushRef="#br0">1 3,'0'0,"86"-2,53 1,5 4,2 6,-4 6,-8 7,-7 10,-9 9,-8 6,-7 2,-8 0,-5-1,-6-2,-5-1,-7-2,-5-1,-8 0,-6-1,-5 3,-3 9,-3 8,-3 7,-4 11,-5 3,-5 1,-5 1,-3-1,-2 1,-1 2,-4 0,-3-3,-2-3,-2-4,-2-3,-1-2,-1-4,1-3,-1-7,-2-8,-3-9,-3-10,-2-7,1-8,-1-6,-1-5,0-5,-1-5,-3-6,-4-6,-2-7,-4-6,-1-7,-1-7,0-7,-1-7,3-2,3 0,3 3,2 4,3 7,0 7,1 4,1 8,2 5,0 4,3 3,3 5,1 4,2-1,2 3,0 2,0 1,1 1,-1 0,0 1,3 6,6 11,5 15,6 12,3 9,4 1,-2 0,1-3,-2-2,-3-6,-2-5,-2-7,-5-6,-3-5,-4-3,-3-5,-1-4,-1-4,0-2,-1-2,0 0,1-1,2 0,4 1,2-1,6-2,4-3,5-3,2-2,5-4,5-7,-1-6,1-6,-2-3,-1-3,-2 1,0 2,-5 2,-2 3,-4 5,-5 7,-4 3,-4 6,-4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5T17:45:58.850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3284.04175"/>
      <inkml:brushProperty name="anchorY" value="-1788.71851"/>
      <inkml:brushProperty name="scaleFactor" value="0.5"/>
    </inkml:brush>
  </inkml:definitions>
  <inkml:trace contextRef="#ctx0" brushRef="#br0">1 73,'0'0,"80"-14,50-6,8 3,9 4,-3 5,-3 8,-9 7,-4 8,-3 8,-2 7,-3 8,-3 6,-8 5,-7 3,-8 2,-8 2,-9-1,-5 1,-6-1,-5 0,-3-3,-3 0,-3-3,-3-2,-6-3,-5-1,-4-4,-4-4,-1-3,-4-3,-4-3,-3-5,-2-2,-1-3,-4-2,-3-3,-4-4,-1-3,-2-1,-1-2,-1-1,-2-1,-6 0,-9 1,-7-1,-10-2,-7-2,-7-4,-6-4,-4-2,0-4,0-2,3-3,4-2,3 2,4 2,2 2,4 3,3 2,7 3,4 4,5 3,6 3,5 1,4 1,3 1,2-1,3 4,4 2,5 5,8 8,10 7,11 9,11 4,7 4,7 0,0-2,-1-3,-5-4,-5-5,-8-6,-7-3,-5-4,-4-4,-5-5,-5-2,-3-3,-2-2,-2 0,-3-1,-4 0,1-2,0-3,-2-3,-1-7,-1-10,-2-11,-1-12,-3-8,-4-4,-3-1,-2 1,1-1,1 1,3-1,3-1,3 1,3 13,-1 12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3CE83-FE02-40E0-BAA8-8BB7EE621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0D753DF-E8D4-4EBF-8DF7-59F041215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2DFB34-82DB-4BDC-988F-FF73A56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834F4A-4B9D-442D-8196-AB70103B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14B51C-75F9-4356-9F82-28A65D49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3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4EA331-49BD-4359-B5E3-259E5786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7CC9A0C-0A28-408D-B3D2-0BED6DED4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90C824-3447-4CD3-8EA5-E889D441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71FA6B-AD2C-4705-9651-C6245E57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7AF71D-1D10-4027-B2AB-06EAE5F7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782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318F9E-B094-4D68-BA49-1C29EAC15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C57AA89-0062-4C46-AC7D-85632EFAA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A523AD-8B08-4CCC-8915-82A01B3F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690592-EF39-4CB4-BE23-BDEDAAFB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27847E-E622-405D-81BA-3E693B75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78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EED470-3814-4308-99B2-22623745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6D886D-867E-40DA-942C-89535DE71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C15BFF-0016-43EB-9788-113EA37E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9FF144-5881-4644-B80F-56C4E675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A9DDA67-E6CD-4500-B4E2-646B5657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313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FC4BF8-8A7E-4F11-B28C-4F404005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87DC92-7A28-43CD-B515-CBF1DFEE9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ED74F5-4680-4DDD-989E-9380177C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D3E836-8E2B-4792-AAE9-165EE4AA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1D9103-56B6-4CA0-AE4A-5CC05708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282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698566-45F8-42F1-846D-5A838F0A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001F27-2671-430F-BDFA-7A2A90CC6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E27E425-3E99-4347-823F-D52EFD9C5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8826ED0-A09C-40C3-B5CF-3C3D89B1B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2EEBDB-D8EE-464F-BC88-9FEB387F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33C6971-B252-4900-9BBE-54EBD7E8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244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8BE32B-5CD5-4E63-86B0-8C6A40E1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E7E1DF1-CABF-43D4-85A2-24DA73253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D4CCD12-321A-4B01-8813-2D084129E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5AFE78E-83C8-4DE4-8A90-971968DD5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D5F2260-F687-4AAF-8491-087FDBDD1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AB31CB8-AB37-41A6-8E18-2F06BACE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56D361A-45C5-42D8-AA8B-236CE767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2568F4A-F81F-4FB7-8612-04A770F4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11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F40C0A-979C-428C-BF50-DA07B4D5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74A6DBE-30C9-47BA-81EB-5FDD3BF1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50F83AC-6721-4E78-851F-4BF7FEF2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F5B8BD2-BC96-4C12-A336-05B7FF61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715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80FFA20-A99E-4F56-AB76-C45D0D51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BFF469C-FF19-4F9E-BE37-2DFF2B64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077EE1-82CC-4D2C-B995-E272E279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603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377CAA-464E-4AE5-8BC6-C4AB257F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D8E13E-63CD-40DF-8E9F-CB13AE34F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6DC9A0F-9586-43EC-A965-58D4D4125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83CE8F-7EB6-4D1F-97B6-5718B11B5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4608C1-16E1-4946-BB53-803E5AD6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B5F0BD6-9005-4B93-AF63-D0539AF2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47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32939A-E423-4F63-8FEC-828D4A68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63158A2-B358-4EB5-AA96-B75F401A0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3EEB90-C8FE-4C7D-B8D5-BB70C8B6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FA36ECC-F5A0-4091-9270-29B6D262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904C9F-81D2-42BA-9958-1F098E5F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7C5C52-5C6C-40FD-AEF9-480191DA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446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9635A7B-F9DB-4E6D-AA52-5DEDAEBF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1DF91A-EF76-4699-BAE3-19CACAF50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D74719-C6B6-45EC-B36D-0850DA457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1484-8850-40F8-93B4-9E3816784AE4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ED5CA6-C33C-4359-95A3-BF5CC1BF3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51459D-9B6C-4A9E-A767-9AAB3699B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CFB21-A0DB-472C-B274-B9B66129B9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047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wordwall.net/ar/resource/1057473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GhvfBpRIn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hyperlink" Target="https://www.youtube.com/watch?v=eXEnS-u3fA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ustomXml" Target="../ink/ink3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AF515-AC23-4C16-A246-73B29DB67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59F37CD-50CD-499B-926C-3B9A2A8CA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6DFD6EB-11B6-429C-81CF-27A46D4BD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444EB41-448F-445A-B182-8577B630789B}"/>
              </a:ext>
            </a:extLst>
          </p:cNvPr>
          <p:cNvSpPr/>
          <p:nvPr/>
        </p:nvSpPr>
        <p:spPr>
          <a:xfrm>
            <a:off x="1085849" y="710658"/>
            <a:ext cx="6257925" cy="1941533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/>
            <a:r>
              <a:rPr lang="en-US" sz="6600" b="1" dirty="0">
                <a:solidFill>
                  <a:srgbClr val="39B7BA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 Connected by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F467547-2323-4A45-A4B3-DCD2224DD090}"/>
              </a:ext>
            </a:extLst>
          </p:cNvPr>
          <p:cNvSpPr txBox="1"/>
          <p:nvPr/>
        </p:nvSpPr>
        <p:spPr>
          <a:xfrm>
            <a:off x="4214811" y="4135763"/>
            <a:ext cx="68246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8A3088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Form , Meaning and function</a:t>
            </a:r>
            <a:endParaRPr lang="ar-SA" sz="4000" dirty="0">
              <a:solidFill>
                <a:srgbClr val="8A3088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2" descr="Kids technology Royalty Free Vector Image - VectorStock">
            <a:extLst>
              <a:ext uri="{FF2B5EF4-FFF2-40B4-BE49-F238E27FC236}">
                <a16:creationId xmlns:a16="http://schemas.microsoft.com/office/drawing/2014/main" id="{67EFA70A-DAB0-497F-9525-B7E1E6DF7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 bwMode="auto">
          <a:xfrm>
            <a:off x="7627143" y="1269434"/>
            <a:ext cx="4395786" cy="27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716296C-B6CC-4B0A-BE81-9CF291549160}"/>
              </a:ext>
            </a:extLst>
          </p:cNvPr>
          <p:cNvSpPr txBox="1"/>
          <p:nvPr/>
        </p:nvSpPr>
        <p:spPr>
          <a:xfrm>
            <a:off x="5571050" y="5354890"/>
            <a:ext cx="46346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By : Asma AlMjlad</a:t>
            </a:r>
            <a:endParaRPr lang="ar-SA" sz="3200" dirty="0">
              <a:latin typeface="Forte" panose="03060902040502070203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B0582B83-2872-484E-BE9D-E3DC7A303853}"/>
                  </a:ext>
                </a:extLst>
              </p14:cNvPr>
              <p14:cNvContentPartPr/>
              <p14:nvPr/>
            </p14:nvContentPartPr>
            <p14:xfrm>
              <a:off x="7385475" y="506730"/>
              <a:ext cx="4212000" cy="11170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B0582B83-2872-484E-BE9D-E3DC7A3038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475" y="488730"/>
                <a:ext cx="42476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34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C1A795-E62C-4953-A3B2-50C661ED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B71A1F-CAD2-4081-BAD7-F62BEEAC6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34CECEA-110F-4E8D-8810-C531FD39A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E0963DB-D6F9-4D92-A0C8-16BC1C993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19722" r="19844" b="8888"/>
          <a:stretch/>
        </p:blipFill>
        <p:spPr>
          <a:xfrm>
            <a:off x="4095748" y="476250"/>
            <a:ext cx="8096252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8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53ECE4-9E0B-44A9-AA56-55B1DE554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t="6357" r="57348" b="5582"/>
          <a:stretch/>
        </p:blipFill>
        <p:spPr>
          <a:xfrm>
            <a:off x="2526705" y="486967"/>
            <a:ext cx="1386220" cy="330914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4292F48-F245-499E-9C57-8EF4874C5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1" t="30387" r="19684"/>
          <a:stretch/>
        </p:blipFill>
        <p:spPr>
          <a:xfrm>
            <a:off x="9341010" y="984633"/>
            <a:ext cx="1483580" cy="321800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832957D-E1C4-411A-ACDD-B3653BB7BF84}"/>
              </a:ext>
            </a:extLst>
          </p:cNvPr>
          <p:cNvSpPr txBox="1"/>
          <p:nvPr/>
        </p:nvSpPr>
        <p:spPr>
          <a:xfrm>
            <a:off x="4338084" y="1477926"/>
            <a:ext cx="42211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Fahad is tall</a:t>
            </a:r>
            <a:endParaRPr lang="ar-SA" sz="4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10CE3DE-1988-4A17-AF75-A6BCC7129628}"/>
              </a:ext>
            </a:extLst>
          </p:cNvPr>
          <p:cNvSpPr txBox="1"/>
          <p:nvPr/>
        </p:nvSpPr>
        <p:spPr>
          <a:xfrm>
            <a:off x="4093535" y="3258866"/>
            <a:ext cx="44656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Khalid is short</a:t>
            </a:r>
            <a:endParaRPr lang="ar-SA" sz="4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297DBD5-0611-413C-A752-9DF1F27D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45" y="5103224"/>
            <a:ext cx="1523390" cy="1600200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C447AC72-A5DF-48E4-9377-6C23F84679AE}"/>
              </a:ext>
            </a:extLst>
          </p:cNvPr>
          <p:cNvSpPr/>
          <p:nvPr/>
        </p:nvSpPr>
        <p:spPr>
          <a:xfrm>
            <a:off x="5885012" y="4263836"/>
            <a:ext cx="1318270" cy="1305718"/>
          </a:xfrm>
          <a:prstGeom prst="cloudCallout">
            <a:avLst>
              <a:gd name="adj1" fmla="val 60091"/>
              <a:gd name="adj2" fmla="val 5885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رسم 11" descr="سهم منحنى بعكس اتجاه حركة عقارب الساعة">
            <a:extLst>
              <a:ext uri="{FF2B5EF4-FFF2-40B4-BE49-F238E27FC236}">
                <a16:creationId xmlns:a16="http://schemas.microsoft.com/office/drawing/2014/main" id="{DF5136B2-35CF-4A77-B03E-3223E4916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036" y="2039792"/>
            <a:ext cx="830998" cy="830998"/>
          </a:xfrm>
          <a:prstGeom prst="rect">
            <a:avLst/>
          </a:prstGeom>
        </p:spPr>
      </p:pic>
      <p:pic>
        <p:nvPicPr>
          <p:cNvPr id="13" name="رسم 12" descr="سهم منحنى بعكس اتجاه حركة عقارب الساعة">
            <a:extLst>
              <a:ext uri="{FF2B5EF4-FFF2-40B4-BE49-F238E27FC236}">
                <a16:creationId xmlns:a16="http://schemas.microsoft.com/office/drawing/2014/main" id="{02326DD0-24DD-4E26-8966-4E0BCA17D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14501" y="2812235"/>
            <a:ext cx="830998" cy="8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07233" y="6905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CC1C8D5-886E-4C2E-AA51-0421C3C73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r="54481" b="6822"/>
          <a:stretch/>
        </p:blipFill>
        <p:spPr>
          <a:xfrm>
            <a:off x="1440426" y="180975"/>
            <a:ext cx="1914089" cy="30194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642F98-B51D-4939-A8F6-A85722644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25" b="6201"/>
          <a:stretch/>
        </p:blipFill>
        <p:spPr>
          <a:xfrm>
            <a:off x="8837487" y="137126"/>
            <a:ext cx="2675720" cy="416264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71C3751-451E-44D8-AF95-91A440FCB7CD}"/>
              </a:ext>
            </a:extLst>
          </p:cNvPr>
          <p:cNvSpPr txBox="1"/>
          <p:nvPr/>
        </p:nvSpPr>
        <p:spPr>
          <a:xfrm>
            <a:off x="618460" y="3156198"/>
            <a:ext cx="52843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The boy is young</a:t>
            </a:r>
            <a:endParaRPr lang="ar-SA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BABB352-F273-47A2-ABC5-D3C299B7FF78}"/>
              </a:ext>
            </a:extLst>
          </p:cNvPr>
          <p:cNvSpPr txBox="1"/>
          <p:nvPr/>
        </p:nvSpPr>
        <p:spPr>
          <a:xfrm>
            <a:off x="6561979" y="4367845"/>
            <a:ext cx="49512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His grandfather is old</a:t>
            </a:r>
            <a:endParaRPr lang="ar-SA" sz="3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رسم 9" descr="سهم منحنى بعكس اتجاه حركة عقارب الساعة">
            <a:extLst>
              <a:ext uri="{FF2B5EF4-FFF2-40B4-BE49-F238E27FC236}">
                <a16:creationId xmlns:a16="http://schemas.microsoft.com/office/drawing/2014/main" id="{1CC760DA-20CB-4787-BA20-2469B5834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1242" y="2314279"/>
            <a:ext cx="830998" cy="830998"/>
          </a:xfrm>
          <a:prstGeom prst="rect">
            <a:avLst/>
          </a:prstGeom>
        </p:spPr>
      </p:pic>
      <p:pic>
        <p:nvPicPr>
          <p:cNvPr id="11" name="رسم 10" descr="سهم منحنى بعكس اتجاه حركة عقارب الساعة">
            <a:extLst>
              <a:ext uri="{FF2B5EF4-FFF2-40B4-BE49-F238E27FC236}">
                <a16:creationId xmlns:a16="http://schemas.microsoft.com/office/drawing/2014/main" id="{831602F7-02A3-463D-A12E-3C965E5E9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3769" y="3468776"/>
            <a:ext cx="830998" cy="8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-78658" y="-183759"/>
            <a:ext cx="12192000" cy="694372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1769B9D-45EB-474C-83FF-C743EE78ECDA}"/>
              </a:ext>
            </a:extLst>
          </p:cNvPr>
          <p:cNvSpPr txBox="1"/>
          <p:nvPr/>
        </p:nvSpPr>
        <p:spPr>
          <a:xfrm>
            <a:off x="1350335" y="645567"/>
            <a:ext cx="101753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4400" dirty="0">
              <a:solidFill>
                <a:srgbClr val="7030A0"/>
              </a:solidFill>
              <a:latin typeface="Aharoni" panose="02010803020104030203" pitchFamily="2" charset="-79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E5E33FA-CB09-4212-A281-27FC96564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2" y="-183759"/>
            <a:ext cx="9144000" cy="53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9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0D35DFC-F9CD-4558-9147-1F64E6053113}"/>
              </a:ext>
            </a:extLst>
          </p:cNvPr>
          <p:cNvSpPr txBox="1"/>
          <p:nvPr/>
        </p:nvSpPr>
        <p:spPr>
          <a:xfrm>
            <a:off x="-326065" y="3862885"/>
            <a:ext cx="101753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Sara is taller than </a:t>
            </a: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Amal</a:t>
            </a:r>
            <a:endParaRPr lang="ar-SA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71229B2-BCF7-45F0-98AF-AC3FDFB36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22" y="24060"/>
            <a:ext cx="2698138" cy="2752725"/>
          </a:xfrm>
          <a:prstGeom prst="rect">
            <a:avLst/>
          </a:prstGeom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95AC59C-FA33-4FD3-ADDB-0401D19E89F3}"/>
              </a:ext>
            </a:extLst>
          </p:cNvPr>
          <p:cNvCxnSpPr/>
          <p:nvPr/>
        </p:nvCxnSpPr>
        <p:spPr>
          <a:xfrm>
            <a:off x="3635829" y="4713514"/>
            <a:ext cx="1125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648E58B4-73DF-4C67-B528-C02B9E0C0713}"/>
              </a:ext>
            </a:extLst>
          </p:cNvPr>
          <p:cNvCxnSpPr/>
          <p:nvPr/>
        </p:nvCxnSpPr>
        <p:spPr>
          <a:xfrm>
            <a:off x="8447315" y="4632326"/>
            <a:ext cx="1125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3C895A7-9E5F-4D92-8A27-1B46E6D53A41}"/>
              </a:ext>
            </a:extLst>
          </p:cNvPr>
          <p:cNvSpPr/>
          <p:nvPr/>
        </p:nvSpPr>
        <p:spPr>
          <a:xfrm>
            <a:off x="6923316" y="3862884"/>
            <a:ext cx="1410586" cy="8506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5DB70449-FB7F-4F9F-A208-CAC095D3D4B2}"/>
              </a:ext>
            </a:extLst>
          </p:cNvPr>
          <p:cNvCxnSpPr/>
          <p:nvPr/>
        </p:nvCxnSpPr>
        <p:spPr>
          <a:xfrm>
            <a:off x="5595257" y="4632326"/>
            <a:ext cx="11865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7BBDBA-0D2A-4D5E-B759-36BDAB0C7B33}"/>
              </a:ext>
            </a:extLst>
          </p:cNvPr>
          <p:cNvSpPr txBox="1"/>
          <p:nvPr/>
        </p:nvSpPr>
        <p:spPr>
          <a:xfrm>
            <a:off x="2650671" y="4822057"/>
            <a:ext cx="19703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Noun                                                               </a:t>
            </a:r>
            <a:endParaRPr lang="ar-SA" sz="2000" b="1" dirty="0">
              <a:latin typeface="Aharoni" panose="02010803020104030203" pitchFamily="2" charset="-79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0D37A2F-C28D-4827-BE58-F351BA0D7887}"/>
              </a:ext>
            </a:extLst>
          </p:cNvPr>
          <p:cNvSpPr txBox="1"/>
          <p:nvPr/>
        </p:nvSpPr>
        <p:spPr>
          <a:xfrm>
            <a:off x="7628609" y="4862651"/>
            <a:ext cx="19703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Noun                                                               </a:t>
            </a:r>
            <a:endParaRPr lang="ar-SA" sz="2000" b="1" dirty="0">
              <a:latin typeface="Aharoni" panose="02010803020104030203" pitchFamily="2" charset="-79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AB3F93-7FEF-4FE4-A6B2-71983CBFBCD4}"/>
              </a:ext>
            </a:extLst>
          </p:cNvPr>
          <p:cNvSpPr txBox="1"/>
          <p:nvPr/>
        </p:nvSpPr>
        <p:spPr>
          <a:xfrm>
            <a:off x="5170970" y="4702627"/>
            <a:ext cx="15893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Adj + er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3690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397064"/>
            <a:ext cx="12192000" cy="6943725"/>
          </a:xfrm>
          <a:prstGeom prst="rect">
            <a:avLst/>
          </a:prstGeom>
        </p:spPr>
      </p:pic>
      <p:pic>
        <p:nvPicPr>
          <p:cNvPr id="6" name="Picture 2" descr="نتيجة بحث الصور عن car expenive more clipart">
            <a:extLst>
              <a:ext uri="{FF2B5EF4-FFF2-40B4-BE49-F238E27FC236}">
                <a16:creationId xmlns:a16="http://schemas.microsoft.com/office/drawing/2014/main" id="{E4C8F1E8-6876-4E50-A847-CC855F74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86" y="-397064"/>
            <a:ext cx="5704114" cy="320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A5D87C7-298C-4C16-B869-4766A584C821}"/>
              </a:ext>
            </a:extLst>
          </p:cNvPr>
          <p:cNvSpPr txBox="1"/>
          <p:nvPr/>
        </p:nvSpPr>
        <p:spPr>
          <a:xfrm>
            <a:off x="1372962" y="3039995"/>
            <a:ext cx="95358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red car is more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expensive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than the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blue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car</a:t>
            </a:r>
            <a:endParaRPr lang="ar-SA" sz="3200" b="1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F633B94D-EC5B-4C3A-9CBE-AB3A08937A02}"/>
              </a:ext>
            </a:extLst>
          </p:cNvPr>
          <p:cNvCxnSpPr/>
          <p:nvPr/>
        </p:nvCxnSpPr>
        <p:spPr>
          <a:xfrm>
            <a:off x="1881868" y="3524414"/>
            <a:ext cx="2002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F4158E3E-FE66-4E95-93F5-2BB7FED9A886}"/>
              </a:ext>
            </a:extLst>
          </p:cNvPr>
          <p:cNvCxnSpPr/>
          <p:nvPr/>
        </p:nvCxnSpPr>
        <p:spPr>
          <a:xfrm>
            <a:off x="8848725" y="3603462"/>
            <a:ext cx="2002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F69131-F9C5-4935-814E-BF573F7C725B}"/>
              </a:ext>
            </a:extLst>
          </p:cNvPr>
          <p:cNvSpPr txBox="1"/>
          <p:nvPr/>
        </p:nvSpPr>
        <p:spPr>
          <a:xfrm>
            <a:off x="1741714" y="3576968"/>
            <a:ext cx="20029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noun</a:t>
            </a:r>
            <a:endParaRPr lang="ar-SA" sz="24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D6043E3-E194-4D75-9550-C031C5C709B1}"/>
              </a:ext>
            </a:extLst>
          </p:cNvPr>
          <p:cNvSpPr txBox="1"/>
          <p:nvPr/>
        </p:nvSpPr>
        <p:spPr>
          <a:xfrm>
            <a:off x="8327572" y="3830157"/>
            <a:ext cx="20029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noun</a:t>
            </a:r>
            <a:endParaRPr lang="ar-SA" sz="24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1B72D543-05F7-4CCA-A95C-474B88A9B1E4}"/>
              </a:ext>
            </a:extLst>
          </p:cNvPr>
          <p:cNvSpPr/>
          <p:nvPr/>
        </p:nvSpPr>
        <p:spPr>
          <a:xfrm>
            <a:off x="7587342" y="2938627"/>
            <a:ext cx="1077685" cy="891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13FE49A-AAC0-4246-A4AA-CE6870126AE6}"/>
              </a:ext>
            </a:extLst>
          </p:cNvPr>
          <p:cNvSpPr/>
          <p:nvPr/>
        </p:nvSpPr>
        <p:spPr>
          <a:xfrm>
            <a:off x="4354286" y="2998389"/>
            <a:ext cx="3233056" cy="6838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BA3C555-FD1A-4660-A658-7B4EA8033E2B}"/>
              </a:ext>
            </a:extLst>
          </p:cNvPr>
          <p:cNvSpPr txBox="1"/>
          <p:nvPr/>
        </p:nvSpPr>
        <p:spPr>
          <a:xfrm>
            <a:off x="3864428" y="3779415"/>
            <a:ext cx="31568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More + adj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903FE96-0391-4021-AC4F-AC90671D1CAD}"/>
              </a:ext>
            </a:extLst>
          </p:cNvPr>
          <p:cNvSpPr txBox="1"/>
          <p:nvPr/>
        </p:nvSpPr>
        <p:spPr>
          <a:xfrm>
            <a:off x="3690257" y="291365"/>
            <a:ext cx="5029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highlight>
                  <a:srgbClr val="FF0000"/>
                </a:highlight>
                <a:latin typeface="Andalus" panose="02020603050405020304" pitchFamily="18" charset="-78"/>
                <a:cs typeface="Andalus" panose="02020603050405020304" pitchFamily="18" charset="-78"/>
              </a:rPr>
              <a:t>The comparative </a:t>
            </a:r>
            <a:endParaRPr lang="ar-SA" sz="4800" b="1" dirty="0">
              <a:solidFill>
                <a:schemeClr val="accent1">
                  <a:lumMod val="75000"/>
                </a:schemeClr>
              </a:solidFill>
              <a:highlight>
                <a:srgbClr val="FF0000"/>
              </a:highligh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CB9CA3B-546B-4FDF-974F-BB5BA0878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7"/>
          <a:stretch/>
        </p:blipFill>
        <p:spPr>
          <a:xfrm>
            <a:off x="3528332" y="2741247"/>
            <a:ext cx="2676525" cy="13715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62A3ED4-0FF4-4058-8E53-C7B2113A0388}"/>
              </a:ext>
            </a:extLst>
          </p:cNvPr>
          <p:cNvSpPr/>
          <p:nvPr/>
        </p:nvSpPr>
        <p:spPr>
          <a:xfrm>
            <a:off x="8391525" y="2731696"/>
            <a:ext cx="1781175" cy="1127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A5035BD-7906-4AEB-8E34-EC576E3D0DBD}"/>
              </a:ext>
            </a:extLst>
          </p:cNvPr>
          <p:cNvSpPr txBox="1"/>
          <p:nvPr/>
        </p:nvSpPr>
        <p:spPr>
          <a:xfrm>
            <a:off x="7320643" y="2848272"/>
            <a:ext cx="279762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highlight>
                  <a:srgbClr val="FFFF00"/>
                </a:highlight>
              </a:rPr>
              <a:t>than</a:t>
            </a:r>
            <a:endParaRPr lang="ar-SA" sz="5400" b="1" dirty="0">
              <a:highlight>
                <a:srgbClr val="FFFF00"/>
              </a:highligh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2CD7296-3BD3-4F69-8992-E2AFB21BF69D}"/>
              </a:ext>
            </a:extLst>
          </p:cNvPr>
          <p:cNvSpPr txBox="1"/>
          <p:nvPr/>
        </p:nvSpPr>
        <p:spPr>
          <a:xfrm>
            <a:off x="1632857" y="1941351"/>
            <a:ext cx="5562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It is between 2 nouns</a:t>
            </a:r>
            <a:endParaRPr lang="ar-SA" sz="3600" b="1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5BFCCA4-1A38-4091-ADAC-4DE25791E559}"/>
              </a:ext>
            </a:extLst>
          </p:cNvPr>
          <p:cNvSpPr txBox="1"/>
          <p:nvPr/>
        </p:nvSpPr>
        <p:spPr>
          <a:xfrm>
            <a:off x="7320643" y="2023172"/>
            <a:ext cx="2797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We used</a:t>
            </a:r>
            <a:endParaRPr lang="ar-SA" sz="3600" b="1" dirty="0">
              <a:latin typeface="Comic Sans MS" panose="030F0702030302020204" pitchFamily="66" charset="0"/>
            </a:endParaRPr>
          </a:p>
        </p:txBody>
      </p:sp>
      <p:pic>
        <p:nvPicPr>
          <p:cNvPr id="12" name="رسم 11" descr="رجلان">
            <a:extLst>
              <a:ext uri="{FF2B5EF4-FFF2-40B4-BE49-F238E27FC236}">
                <a16:creationId xmlns:a16="http://schemas.microsoft.com/office/drawing/2014/main" id="{33A34160-4BE2-438A-8A95-F9F31B29E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5857" y="26307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B1F2F8E-9443-4491-A51B-53570B037EA4}"/>
              </a:ext>
            </a:extLst>
          </p:cNvPr>
          <p:cNvSpPr/>
          <p:nvPr/>
        </p:nvSpPr>
        <p:spPr>
          <a:xfrm>
            <a:off x="7428993" y="455930"/>
            <a:ext cx="3526972" cy="1012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Short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adjectives</a:t>
            </a:r>
            <a:endParaRPr lang="ar-SA" sz="3200" dirty="0">
              <a:latin typeface="Aharoni" panose="02010803020104030203" pitchFamily="2" charset="-79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02A784F-5C9E-4EEB-9ECA-A6BE82E08C20}"/>
              </a:ext>
            </a:extLst>
          </p:cNvPr>
          <p:cNvSpPr/>
          <p:nvPr/>
        </p:nvSpPr>
        <p:spPr>
          <a:xfrm>
            <a:off x="1850570" y="468960"/>
            <a:ext cx="4016830" cy="1012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Long adjectives</a:t>
            </a:r>
            <a:endParaRPr lang="ar-SA" sz="4000" dirty="0"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2DB1F56-C16D-4F3A-9FBF-D3187C52003D}"/>
              </a:ext>
            </a:extLst>
          </p:cNvPr>
          <p:cNvSpPr txBox="1"/>
          <p:nvPr/>
        </p:nvSpPr>
        <p:spPr>
          <a:xfrm>
            <a:off x="2128155" y="1557094"/>
            <a:ext cx="3091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expensive</a:t>
            </a:r>
            <a:endParaRPr lang="ar-SA" sz="4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414CC78-6A3E-44A2-8FDD-0EE77BB36D6F}"/>
              </a:ext>
            </a:extLst>
          </p:cNvPr>
          <p:cNvSpPr txBox="1"/>
          <p:nvPr/>
        </p:nvSpPr>
        <p:spPr>
          <a:xfrm>
            <a:off x="7505193" y="1670642"/>
            <a:ext cx="30915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haroni" panose="02010803020104030203" pitchFamily="2" charset="-79"/>
              </a:rPr>
              <a:t>tall</a:t>
            </a:r>
            <a:endParaRPr lang="ar-SA" sz="40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004321D-6214-4D78-83C8-76663FDB4197}"/>
              </a:ext>
            </a:extLst>
          </p:cNvPr>
          <p:cNvSpPr txBox="1"/>
          <p:nvPr/>
        </p:nvSpPr>
        <p:spPr>
          <a:xfrm>
            <a:off x="1921327" y="2567742"/>
            <a:ext cx="3505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CC00FF"/>
                </a:solidFill>
              </a:rPr>
              <a:t>More </a:t>
            </a:r>
            <a:r>
              <a:rPr lang="en-US" sz="3600" dirty="0"/>
              <a:t>expensive</a:t>
            </a:r>
            <a:endParaRPr lang="ar-SA" sz="36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0B043D1-29A5-4F98-97D8-E5DBCD26DE6A}"/>
              </a:ext>
            </a:extLst>
          </p:cNvPr>
          <p:cNvSpPr txBox="1"/>
          <p:nvPr/>
        </p:nvSpPr>
        <p:spPr>
          <a:xfrm>
            <a:off x="6264727" y="2405870"/>
            <a:ext cx="3505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CC00FF"/>
                </a:solidFill>
              </a:rPr>
              <a:t>Taller </a:t>
            </a:r>
            <a:endParaRPr lang="ar-SA" sz="36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BB118DB-D591-4CC7-952C-8F84DE73921C}"/>
              </a:ext>
            </a:extLst>
          </p:cNvPr>
          <p:cNvSpPr txBox="1"/>
          <p:nvPr/>
        </p:nvSpPr>
        <p:spPr>
          <a:xfrm>
            <a:off x="1741713" y="3320762"/>
            <a:ext cx="3178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More + adj</a:t>
            </a:r>
            <a:endParaRPr lang="ar-S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62065EC-7D77-4BAF-B5BC-5DDE65883CBD}"/>
              </a:ext>
            </a:extLst>
          </p:cNvPr>
          <p:cNvSpPr txBox="1"/>
          <p:nvPr/>
        </p:nvSpPr>
        <p:spPr>
          <a:xfrm>
            <a:off x="6800849" y="3105834"/>
            <a:ext cx="31786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Adj + er</a:t>
            </a:r>
            <a:endParaRPr lang="ar-S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Focusing in on the Differences between JPEG GIF and PNG Image Files">
            <a:extLst>
              <a:ext uri="{FF2B5EF4-FFF2-40B4-BE49-F238E27FC236}">
                <a16:creationId xmlns:a16="http://schemas.microsoft.com/office/drawing/2014/main" id="{798A1584-8A0C-4833-BC8E-420376A1A5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37" y="3752165"/>
            <a:ext cx="2376487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E373E4-9538-42D1-83E3-FEB47DA78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7162"/>
            <a:ext cx="5916386" cy="35657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10436E8-FF8D-4C6C-9329-C84C856ED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0144"/>
            <a:ext cx="5962650" cy="401955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84E4574-E18F-448A-8E38-D5D225EA97C5}"/>
              </a:ext>
            </a:extLst>
          </p:cNvPr>
          <p:cNvSpPr/>
          <p:nvPr/>
        </p:nvSpPr>
        <p:spPr>
          <a:xfrm>
            <a:off x="6509657" y="522514"/>
            <a:ext cx="4855029" cy="1077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superlatives</a:t>
            </a:r>
            <a:endParaRPr lang="ar-SA" sz="5400" dirty="0">
              <a:latin typeface="Aharoni" panose="02010803020104030203" pitchFamily="2" charset="-79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2BC3C52-A191-4A2D-8D45-02A540D16A40}"/>
              </a:ext>
            </a:extLst>
          </p:cNvPr>
          <p:cNvSpPr/>
          <p:nvPr/>
        </p:nvSpPr>
        <p:spPr>
          <a:xfrm>
            <a:off x="419100" y="4390515"/>
            <a:ext cx="5083629" cy="1734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Between three or more nouns</a:t>
            </a:r>
            <a:endParaRPr lang="ar-SA" sz="4000" b="1" dirty="0">
              <a:latin typeface="Aharoni" panose="02010803020104030203" pitchFamily="2" charset="-79"/>
            </a:endParaRPr>
          </a:p>
        </p:txBody>
      </p:sp>
      <p:pic>
        <p:nvPicPr>
          <p:cNvPr id="10" name="رسم 9" descr="مجموعة من النساء">
            <a:extLst>
              <a:ext uri="{FF2B5EF4-FFF2-40B4-BE49-F238E27FC236}">
                <a16:creationId xmlns:a16="http://schemas.microsoft.com/office/drawing/2014/main" id="{7F141AD8-F577-4F1B-B620-3E483DA29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800" y="5786438"/>
            <a:ext cx="914400" cy="914400"/>
          </a:xfrm>
          <a:prstGeom prst="rect">
            <a:avLst/>
          </a:prstGeom>
        </p:spPr>
      </p:pic>
      <p:pic>
        <p:nvPicPr>
          <p:cNvPr id="11" name="رسم 10" descr="مجموعة من الأشخاص">
            <a:extLst>
              <a:ext uri="{FF2B5EF4-FFF2-40B4-BE49-F238E27FC236}">
                <a16:creationId xmlns:a16="http://schemas.microsoft.com/office/drawing/2014/main" id="{F85332E7-E363-4821-BA7F-3AFF23FB5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1700" y="57507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C04FFE4-3EEF-48CC-B7CC-D0AFE100A862}"/>
              </a:ext>
            </a:extLst>
          </p:cNvPr>
          <p:cNvSpPr/>
          <p:nvPr/>
        </p:nvSpPr>
        <p:spPr>
          <a:xfrm>
            <a:off x="1665514" y="26670"/>
            <a:ext cx="4855029" cy="1077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superlatives</a:t>
            </a:r>
            <a:endParaRPr lang="ar-SA" sz="5400" dirty="0">
              <a:latin typeface="Aharoni" panose="02010803020104030203" pitchFamily="2" charset="-79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B21B01C-72F6-4C8E-8E54-AF3FD51D7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86" y="545011"/>
            <a:ext cx="3136827" cy="270618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5DB50C2-7F58-4949-B229-084DA6F5F403}"/>
              </a:ext>
            </a:extLst>
          </p:cNvPr>
          <p:cNvSpPr txBox="1"/>
          <p:nvPr/>
        </p:nvSpPr>
        <p:spPr>
          <a:xfrm>
            <a:off x="2286000" y="3642771"/>
            <a:ext cx="84690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Sara is the shortest girl in the class</a:t>
            </a:r>
            <a:endParaRPr lang="ar-SA" sz="40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</a:endParaRP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5A0B25D2-CC77-4345-B23E-E659BA7CEC9A}"/>
              </a:ext>
            </a:extLst>
          </p:cNvPr>
          <p:cNvCxnSpPr/>
          <p:nvPr/>
        </p:nvCxnSpPr>
        <p:spPr>
          <a:xfrm>
            <a:off x="2503714" y="4350657"/>
            <a:ext cx="1023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7C4910D8-3A3F-4FC6-8FF3-38CBABF4D095}"/>
              </a:ext>
            </a:extLst>
          </p:cNvPr>
          <p:cNvCxnSpPr>
            <a:cxnSpLocks/>
          </p:cNvCxnSpPr>
          <p:nvPr/>
        </p:nvCxnSpPr>
        <p:spPr>
          <a:xfrm>
            <a:off x="8611471" y="4274457"/>
            <a:ext cx="21436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F12DF67-D098-4AC7-B69B-84013028ACC5}"/>
              </a:ext>
            </a:extLst>
          </p:cNvPr>
          <p:cNvSpPr txBox="1"/>
          <p:nvPr/>
        </p:nvSpPr>
        <p:spPr>
          <a:xfrm>
            <a:off x="2503714" y="4475295"/>
            <a:ext cx="8273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59B37C-7C3D-4491-9710-69DAFE2D9384}"/>
              </a:ext>
            </a:extLst>
          </p:cNvPr>
          <p:cNvSpPr txBox="1"/>
          <p:nvPr/>
        </p:nvSpPr>
        <p:spPr>
          <a:xfrm>
            <a:off x="7444957" y="4390805"/>
            <a:ext cx="28747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+2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EADBF515-C016-46D9-A56A-E14FD7EFC28D}"/>
              </a:ext>
            </a:extLst>
          </p:cNvPr>
          <p:cNvSpPr/>
          <p:nvPr/>
        </p:nvSpPr>
        <p:spPr>
          <a:xfrm>
            <a:off x="4082143" y="3596009"/>
            <a:ext cx="968828" cy="920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DD64612-A05A-4147-A1CC-0D5A9F903351}"/>
              </a:ext>
            </a:extLst>
          </p:cNvPr>
          <p:cNvSpPr/>
          <p:nvPr/>
        </p:nvSpPr>
        <p:spPr>
          <a:xfrm>
            <a:off x="5050971" y="3725408"/>
            <a:ext cx="1959429" cy="7173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2D15903-790F-454E-8F25-C2D123C2AB77}"/>
              </a:ext>
            </a:extLst>
          </p:cNvPr>
          <p:cNvSpPr txBox="1"/>
          <p:nvPr/>
        </p:nvSpPr>
        <p:spPr>
          <a:xfrm>
            <a:off x="4082143" y="4599479"/>
            <a:ext cx="28294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the +Adj +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</a:t>
            </a:r>
            <a:endParaRPr lang="ar-SA" sz="2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134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0E4CE0-2933-4D39-AFC9-0CC93CEF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AF2B50-AAC9-457C-A788-16625EE8A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0933078-ABBF-4A52-8E88-327DDCCF3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1FE63BB2-7B5D-4BEE-A1E3-99F61E4E1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92" y="0"/>
            <a:ext cx="8524875" cy="51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5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01DB7D-27ED-4D0C-B5F5-FF0A415A9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94" y="562882"/>
            <a:ext cx="3209925" cy="141922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0D55CED-59CA-4885-AADF-5E3EF9EB0432}"/>
              </a:ext>
            </a:extLst>
          </p:cNvPr>
          <p:cNvSpPr txBox="1"/>
          <p:nvPr/>
        </p:nvSpPr>
        <p:spPr>
          <a:xfrm>
            <a:off x="650685" y="2396584"/>
            <a:ext cx="111578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Omar has the most expensive car in the city</a:t>
            </a:r>
            <a:endParaRPr lang="ar-SA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C0E0784C-3838-402C-97C9-563ECF821BEB}"/>
              </a:ext>
            </a:extLst>
          </p:cNvPr>
          <p:cNvCxnSpPr/>
          <p:nvPr/>
        </p:nvCxnSpPr>
        <p:spPr>
          <a:xfrm>
            <a:off x="2174686" y="3106738"/>
            <a:ext cx="1197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3C69146C-C98B-4996-AC4E-292E9AA7499A}"/>
              </a:ext>
            </a:extLst>
          </p:cNvPr>
          <p:cNvCxnSpPr>
            <a:cxnSpLocks/>
          </p:cNvCxnSpPr>
          <p:nvPr/>
        </p:nvCxnSpPr>
        <p:spPr>
          <a:xfrm>
            <a:off x="8967372" y="3106738"/>
            <a:ext cx="2220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D32875-57ED-4986-ADAC-15C76AB61172}"/>
              </a:ext>
            </a:extLst>
          </p:cNvPr>
          <p:cNvSpPr txBox="1"/>
          <p:nvPr/>
        </p:nvSpPr>
        <p:spPr>
          <a:xfrm>
            <a:off x="2000514" y="3226559"/>
            <a:ext cx="1371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0BAEC9-D6A1-45B2-A4A5-3DED2E6A4FAD}"/>
              </a:ext>
            </a:extLst>
          </p:cNvPr>
          <p:cNvSpPr txBox="1"/>
          <p:nvPr/>
        </p:nvSpPr>
        <p:spPr>
          <a:xfrm>
            <a:off x="9293943" y="3268924"/>
            <a:ext cx="1371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+2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DCFB857-7A87-4BF4-92DC-28796905517F}"/>
              </a:ext>
            </a:extLst>
          </p:cNvPr>
          <p:cNvSpPr/>
          <p:nvPr/>
        </p:nvSpPr>
        <p:spPr>
          <a:xfrm>
            <a:off x="4330056" y="2045930"/>
            <a:ext cx="4561115" cy="1180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D159D0F-BC49-4B16-BF61-F6DA68D5D0F5}"/>
              </a:ext>
            </a:extLst>
          </p:cNvPr>
          <p:cNvSpPr txBox="1"/>
          <p:nvPr/>
        </p:nvSpPr>
        <p:spPr>
          <a:xfrm>
            <a:off x="3230600" y="3292860"/>
            <a:ext cx="5736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 + most + adj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ey! I have an idea! by Jokūbas on Dribbble">
            <a:extLst>
              <a:ext uri="{FF2B5EF4-FFF2-40B4-BE49-F238E27FC236}">
                <a16:creationId xmlns:a16="http://schemas.microsoft.com/office/drawing/2014/main" id="{A15DB25A-4B86-471B-8649-45F3DD01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58" y="4967548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BB7FEDD-B6BB-4F09-8D8A-4C753FA69300}"/>
              </a:ext>
            </a:extLst>
          </p:cNvPr>
          <p:cNvSpPr/>
          <p:nvPr/>
        </p:nvSpPr>
        <p:spPr>
          <a:xfrm>
            <a:off x="1075208" y="356957"/>
            <a:ext cx="4016830" cy="1012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Long adjectives</a:t>
            </a:r>
            <a:endParaRPr lang="ar-SA" sz="4000" dirty="0"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8A35D3-12D0-4B02-8F2D-0C46EBB80FF7}"/>
              </a:ext>
            </a:extLst>
          </p:cNvPr>
          <p:cNvSpPr/>
          <p:nvPr/>
        </p:nvSpPr>
        <p:spPr>
          <a:xfrm>
            <a:off x="7089349" y="356957"/>
            <a:ext cx="4016830" cy="1012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short adjectives</a:t>
            </a:r>
            <a:endParaRPr lang="ar-SA" sz="4000" dirty="0"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59A43B4-B7C4-44DA-991C-5AFC5AA0E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7" y="2026807"/>
            <a:ext cx="3672567" cy="4173712"/>
          </a:xfrm>
          <a:prstGeom prst="rect">
            <a:avLst/>
          </a:prstGeom>
        </p:spPr>
      </p:pic>
      <p:pic>
        <p:nvPicPr>
          <p:cNvPr id="9" name="Picture 2" descr="نتيجة بحث الصور عن superaltive famous claipart">
            <a:extLst>
              <a:ext uri="{FF2B5EF4-FFF2-40B4-BE49-F238E27FC236}">
                <a16:creationId xmlns:a16="http://schemas.microsoft.com/office/drawing/2014/main" id="{1D52A92A-A5D1-4C19-B922-850E74E1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11" y="1930760"/>
            <a:ext cx="3531054" cy="441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4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F807A60-9125-4CBD-933A-6DF90AD2E2FB}"/>
              </a:ext>
            </a:extLst>
          </p:cNvPr>
          <p:cNvSpPr/>
          <p:nvPr/>
        </p:nvSpPr>
        <p:spPr>
          <a:xfrm>
            <a:off x="3384693" y="42213"/>
            <a:ext cx="5955951" cy="1176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Irregular adjectives </a:t>
            </a:r>
            <a:endParaRPr lang="ar-SA" sz="3600" dirty="0">
              <a:latin typeface="Aharoni" panose="02010803020104030203" pitchFamily="2" charset="-79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4FEBE2C-119D-4431-B785-7593AE17BE7B}"/>
              </a:ext>
            </a:extLst>
          </p:cNvPr>
          <p:cNvSpPr/>
          <p:nvPr/>
        </p:nvSpPr>
        <p:spPr>
          <a:xfrm>
            <a:off x="2357120" y="1422941"/>
            <a:ext cx="2198985" cy="1072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good</a:t>
            </a:r>
            <a:endParaRPr lang="ar-SA" sz="4000" dirty="0">
              <a:latin typeface="Aharoni" panose="02010803020104030203" pitchFamily="2" charset="-79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D214E314-FE3C-4D81-BFB8-0C9EEB92B8DD}"/>
              </a:ext>
            </a:extLst>
          </p:cNvPr>
          <p:cNvSpPr/>
          <p:nvPr/>
        </p:nvSpPr>
        <p:spPr>
          <a:xfrm>
            <a:off x="8735388" y="1353905"/>
            <a:ext cx="1981834" cy="1072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bad</a:t>
            </a:r>
            <a:endParaRPr lang="ar-SA" sz="4000" dirty="0">
              <a:latin typeface="Aharoni" panose="02010803020104030203" pitchFamily="2" charset="-79"/>
            </a:endParaRPr>
          </a:p>
        </p:txBody>
      </p:sp>
      <p:pic>
        <p:nvPicPr>
          <p:cNvPr id="9" name="Picture 2" descr="نتيجة بحث الصور عن good comparative clipart">
            <a:extLst>
              <a:ext uri="{FF2B5EF4-FFF2-40B4-BE49-F238E27FC236}">
                <a16:creationId xmlns:a16="http://schemas.microsoft.com/office/drawing/2014/main" id="{111B2D95-78C6-4472-B94A-CDFE1FF6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01" y="2596153"/>
            <a:ext cx="3517769" cy="24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نتيجة بحث الصور عن good comparative clipart">
            <a:extLst>
              <a:ext uri="{FF2B5EF4-FFF2-40B4-BE49-F238E27FC236}">
                <a16:creationId xmlns:a16="http://schemas.microsoft.com/office/drawing/2014/main" id="{67A04230-B08A-4B9E-ADCD-C1EFF621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019" y="2782296"/>
            <a:ext cx="2991309" cy="21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Picture 2" descr="نتيجة بحث الصور عن good comparative clipart">
            <a:extLst>
              <a:ext uri="{FF2B5EF4-FFF2-40B4-BE49-F238E27FC236}">
                <a16:creationId xmlns:a16="http://schemas.microsoft.com/office/drawing/2014/main" id="{9E35AB0D-B194-44AC-BFEC-99BDE1D0F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18413" r="1905" b="43651"/>
          <a:stretch/>
        </p:blipFill>
        <p:spPr bwMode="auto">
          <a:xfrm>
            <a:off x="2298246" y="17369"/>
            <a:ext cx="8385886" cy="24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نتيجة بحث الصور عن the woest clipart">
            <a:extLst>
              <a:ext uri="{FF2B5EF4-FFF2-40B4-BE49-F238E27FC236}">
                <a16:creationId xmlns:a16="http://schemas.microsoft.com/office/drawing/2014/main" id="{1A070BD2-1218-4F34-9F13-B39AB7123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12" y="2994907"/>
            <a:ext cx="2165315" cy="28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960E318-A0C2-42FD-9489-A21C342AF3E0}"/>
              </a:ext>
            </a:extLst>
          </p:cNvPr>
          <p:cNvSpPr txBox="1"/>
          <p:nvPr/>
        </p:nvSpPr>
        <p:spPr>
          <a:xfrm>
            <a:off x="4059315" y="2997368"/>
            <a:ext cx="3279411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Jack gets </a:t>
            </a:r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worst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mark in the class</a:t>
            </a:r>
            <a:endParaRPr lang="ar-SA" sz="4400" dirty="0">
              <a:latin typeface="Aharoni" panose="02010803020104030203" pitchFamily="2" charset="-79"/>
            </a:endParaRPr>
          </a:p>
        </p:txBody>
      </p:sp>
      <p:pic>
        <p:nvPicPr>
          <p:cNvPr id="9" name="Picture 6" descr="نتيجة بحث الصور عن the best mark clipart">
            <a:extLst>
              <a:ext uri="{FF2B5EF4-FFF2-40B4-BE49-F238E27FC236}">
                <a16:creationId xmlns:a16="http://schemas.microsoft.com/office/drawing/2014/main" id="{36AEF04D-8FEC-4C3F-9FC5-39EE849C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6" y="2980454"/>
            <a:ext cx="2316903" cy="248355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C073857-6160-458B-A18E-C684B7D44F90}"/>
              </a:ext>
            </a:extLst>
          </p:cNvPr>
          <p:cNvSpPr txBox="1"/>
          <p:nvPr/>
        </p:nvSpPr>
        <p:spPr>
          <a:xfrm>
            <a:off x="9560946" y="3044310"/>
            <a:ext cx="255239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Ali gets </a:t>
            </a:r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best 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mark in the class.</a:t>
            </a:r>
            <a:endParaRPr lang="ar-SA" sz="40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99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32B6DA3-1692-4016-85D1-81246EB14EC4}"/>
              </a:ext>
            </a:extLst>
          </p:cNvPr>
          <p:cNvSpPr/>
          <p:nvPr/>
        </p:nvSpPr>
        <p:spPr>
          <a:xfrm>
            <a:off x="1028699" y="338245"/>
            <a:ext cx="5133976" cy="1224023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Most adjectives </a:t>
            </a:r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: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Old – old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er </a:t>
            </a:r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 - old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est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4645BEE-7495-47A5-A6D6-AF0496C72796}"/>
              </a:ext>
            </a:extLst>
          </p:cNvPr>
          <p:cNvSpPr/>
          <p:nvPr/>
        </p:nvSpPr>
        <p:spPr>
          <a:xfrm>
            <a:off x="4636238" y="3270240"/>
            <a:ext cx="5204733" cy="1088665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Adjectives ending in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ngsanaUPC" panose="02020603050405020304" pitchFamily="18" charset="-34"/>
              </a:rPr>
              <a:t>y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: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Happy -  happi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er </a:t>
            </a:r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   - happ</a:t>
            </a:r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i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est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282C19-3B28-4CB2-96FD-6B382BB877FD}"/>
              </a:ext>
            </a:extLst>
          </p:cNvPr>
          <p:cNvSpPr/>
          <p:nvPr/>
        </p:nvSpPr>
        <p:spPr>
          <a:xfrm>
            <a:off x="2031799" y="1766970"/>
            <a:ext cx="5597726" cy="1276458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Adjectives ending in   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ngsanaUPC" panose="02020603050405020304" pitchFamily="18" charset="-34"/>
              </a:rPr>
              <a:t>e 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Nice – nic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er</a:t>
            </a:r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    - nic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est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قطرية مستديرة 8">
            <a:extLst>
              <a:ext uri="{FF2B5EF4-FFF2-40B4-BE49-F238E27FC236}">
                <a16:creationId xmlns:a16="http://schemas.microsoft.com/office/drawing/2014/main" id="{411C54BC-610B-45D8-8346-9B8824410157}"/>
              </a:ext>
            </a:extLst>
          </p:cNvPr>
          <p:cNvSpPr/>
          <p:nvPr/>
        </p:nvSpPr>
        <p:spPr>
          <a:xfrm>
            <a:off x="8972323" y="155583"/>
            <a:ext cx="2895827" cy="105090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cs typeface="Aharoni" panose="02010803020104030203" pitchFamily="2" charset="-79"/>
              </a:rPr>
              <a:t>Add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er  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est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C65E562-3D20-4E78-BF1F-96BBD2BE36C8}"/>
              </a:ext>
            </a:extLst>
          </p:cNvPr>
          <p:cNvSpPr/>
          <p:nvPr/>
        </p:nvSpPr>
        <p:spPr>
          <a:xfrm>
            <a:off x="5653771" y="4585717"/>
            <a:ext cx="5966729" cy="1319105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Adjectives ending in </a:t>
            </a:r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ngsanaUPC" panose="02020603050405020304" pitchFamily="18" charset="-34"/>
              </a:rPr>
              <a:t>one vowel </a:t>
            </a:r>
            <a:r>
              <a:rPr lang="en-US" sz="2000" b="1" dirty="0">
                <a:latin typeface="Comic Sans MS" panose="030F0702030302020204" pitchFamily="66" charset="0"/>
                <a:cs typeface="AngsanaUPC" panose="02020603050405020304" pitchFamily="18" charset="-34"/>
              </a:rPr>
              <a:t>followed by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ngsanaUPC" panose="02020603050405020304" pitchFamily="18" charset="-34"/>
              </a:rPr>
              <a:t>one consonant </a:t>
            </a:r>
            <a:r>
              <a:rPr lang="en-US" sz="2000" b="1" dirty="0">
                <a:highlight>
                  <a:srgbClr val="FFFF00"/>
                </a:highlight>
                <a:latin typeface="Comic Sans MS" panose="030F0702030302020204" pitchFamily="66" charset="0"/>
                <a:cs typeface="AngsanaUPC" panose="02020603050405020304" pitchFamily="18" charset="-34"/>
              </a:rPr>
              <a:t>: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Hot – hott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er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   - hott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est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About-us">
            <a:extLst>
              <a:ext uri="{FF2B5EF4-FFF2-40B4-BE49-F238E27FC236}">
                <a16:creationId xmlns:a16="http://schemas.microsoft.com/office/drawing/2014/main" id="{D96B4F6C-81A0-438B-8DAB-A7A27E9C56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92" y="136523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6" name="مخطط انسيابي: إدخال يدوي 5">
            <a:extLst>
              <a:ext uri="{FF2B5EF4-FFF2-40B4-BE49-F238E27FC236}">
                <a16:creationId xmlns:a16="http://schemas.microsoft.com/office/drawing/2014/main" id="{5159531E-46BB-439B-A013-C9C1DDCE1793}"/>
              </a:ext>
            </a:extLst>
          </p:cNvPr>
          <p:cNvSpPr/>
          <p:nvPr/>
        </p:nvSpPr>
        <p:spPr>
          <a:xfrm>
            <a:off x="4293946" y="1550191"/>
            <a:ext cx="5012189" cy="3411537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خطط انسيابي: إدخال يدوي 8">
            <a:extLst>
              <a:ext uri="{FF2B5EF4-FFF2-40B4-BE49-F238E27FC236}">
                <a16:creationId xmlns:a16="http://schemas.microsoft.com/office/drawing/2014/main" id="{342D9A45-B009-4158-8F89-9A99473535FF}"/>
              </a:ext>
            </a:extLst>
          </p:cNvPr>
          <p:cNvSpPr/>
          <p:nvPr/>
        </p:nvSpPr>
        <p:spPr>
          <a:xfrm>
            <a:off x="4143374" y="683418"/>
            <a:ext cx="4933951" cy="4469608"/>
          </a:xfrm>
          <a:prstGeom prst="flowChartManualInput">
            <a:avLst/>
          </a:prstGeom>
          <a:noFill/>
          <a:ln w="5715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CAA9E8E-2659-4863-9EC9-6421A18F0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4"/>
          <a:stretch/>
        </p:blipFill>
        <p:spPr>
          <a:xfrm>
            <a:off x="6869565" y="2184399"/>
            <a:ext cx="2343150" cy="2143125"/>
          </a:xfrm>
          <a:prstGeom prst="rect">
            <a:avLst/>
          </a:prstGeom>
        </p:spPr>
      </p:pic>
      <p:pic>
        <p:nvPicPr>
          <p:cNvPr id="8" name="صورة 7">
            <a:hlinkClick r:id="rId4"/>
            <a:extLst>
              <a:ext uri="{FF2B5EF4-FFF2-40B4-BE49-F238E27FC236}">
                <a16:creationId xmlns:a16="http://schemas.microsoft.com/office/drawing/2014/main" id="{40E4A101-3487-4932-97B0-36A6F018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40" y="218439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4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3296" y="-67761"/>
            <a:ext cx="12192000" cy="6943725"/>
          </a:xfrm>
          <a:prstGeom prst="rect">
            <a:avLst/>
          </a:prstGeom>
        </p:spPr>
      </p:pic>
      <p:sp>
        <p:nvSpPr>
          <p:cNvPr id="7" name="مخطط انسيابي: إدخال يدوي 6">
            <a:extLst>
              <a:ext uri="{FF2B5EF4-FFF2-40B4-BE49-F238E27FC236}">
                <a16:creationId xmlns:a16="http://schemas.microsoft.com/office/drawing/2014/main" id="{1D773411-8E65-4163-A429-60B4C14247B7}"/>
              </a:ext>
            </a:extLst>
          </p:cNvPr>
          <p:cNvSpPr/>
          <p:nvPr/>
        </p:nvSpPr>
        <p:spPr>
          <a:xfrm>
            <a:off x="838200" y="561300"/>
            <a:ext cx="2547420" cy="2229908"/>
          </a:xfrm>
          <a:prstGeom prst="flowChartManualInpu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خطط انسيابي: إدخال يدوي 5">
            <a:extLst>
              <a:ext uri="{FF2B5EF4-FFF2-40B4-BE49-F238E27FC236}">
                <a16:creationId xmlns:a16="http://schemas.microsoft.com/office/drawing/2014/main" id="{D6E751DB-6947-4124-BC2A-5BBBFFF92855}"/>
              </a:ext>
            </a:extLst>
          </p:cNvPr>
          <p:cNvSpPr/>
          <p:nvPr/>
        </p:nvSpPr>
        <p:spPr>
          <a:xfrm>
            <a:off x="1143657" y="561300"/>
            <a:ext cx="2511158" cy="2129101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Let’s practice </a:t>
            </a:r>
            <a:endParaRPr lang="ar-SA" sz="4800" dirty="0">
              <a:latin typeface="Aharoni" panose="02010803020104030203" pitchFamily="2" charset="-79"/>
            </a:endParaRPr>
          </a:p>
        </p:txBody>
      </p:sp>
      <p:pic>
        <p:nvPicPr>
          <p:cNvPr id="8" name="Picture 2" descr="نتيجة بحث الصور عن classroom clipart">
            <a:extLst>
              <a:ext uri="{FF2B5EF4-FFF2-40B4-BE49-F238E27FC236}">
                <a16:creationId xmlns:a16="http://schemas.microsoft.com/office/drawing/2014/main" id="{E3D1C058-CB3C-4DCF-9B32-046B5692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4" y="757238"/>
            <a:ext cx="3259066" cy="22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481F655-F758-48F2-95FB-DCA0AF5B6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723566"/>
            <a:ext cx="2193864" cy="230447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9D43F82-E8B7-4147-BA46-2D24EA6C93A9}"/>
              </a:ext>
            </a:extLst>
          </p:cNvPr>
          <p:cNvSpPr txBox="1"/>
          <p:nvPr/>
        </p:nvSpPr>
        <p:spPr>
          <a:xfrm>
            <a:off x="5595939" y="-67761"/>
            <a:ext cx="39797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Who is …..?</a:t>
            </a:r>
            <a:endParaRPr lang="ar-SA" sz="4000" dirty="0">
              <a:solidFill>
                <a:srgbClr val="CC00FF"/>
              </a:solidFill>
              <a:latin typeface="Aharoni" panose="02010803020104030203" pitchFamily="2" charset="-79"/>
            </a:endParaRPr>
          </a:p>
        </p:txBody>
      </p:sp>
      <p:sp>
        <p:nvSpPr>
          <p:cNvPr id="11" name="وسيلة الشرح: خط منحني 10">
            <a:extLst>
              <a:ext uri="{FF2B5EF4-FFF2-40B4-BE49-F238E27FC236}">
                <a16:creationId xmlns:a16="http://schemas.microsoft.com/office/drawing/2014/main" id="{CE49CAA8-13F0-4A56-BAD7-8C1AF3007391}"/>
              </a:ext>
            </a:extLst>
          </p:cNvPr>
          <p:cNvSpPr/>
          <p:nvPr/>
        </p:nvSpPr>
        <p:spPr>
          <a:xfrm>
            <a:off x="8667750" y="3782219"/>
            <a:ext cx="2629010" cy="880152"/>
          </a:xfrm>
          <a:prstGeom prst="borderCallout2">
            <a:avLst>
              <a:gd name="adj1" fmla="val -32314"/>
              <a:gd name="adj2" fmla="val 39598"/>
              <a:gd name="adj3" fmla="val -33296"/>
              <a:gd name="adj4" fmla="val 79540"/>
              <a:gd name="adj5" fmla="val -81936"/>
              <a:gd name="adj6" fmla="val 4954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Who is shorter?</a:t>
            </a:r>
            <a:endParaRPr lang="ar-SA" sz="32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sp>
        <p:nvSpPr>
          <p:cNvPr id="12" name="وسيلة الشرح: خط منحني 11">
            <a:extLst>
              <a:ext uri="{FF2B5EF4-FFF2-40B4-BE49-F238E27FC236}">
                <a16:creationId xmlns:a16="http://schemas.microsoft.com/office/drawing/2014/main" id="{3A2E8A2F-776C-47D5-85AF-A2254C05A624}"/>
              </a:ext>
            </a:extLst>
          </p:cNvPr>
          <p:cNvSpPr/>
          <p:nvPr/>
        </p:nvSpPr>
        <p:spPr>
          <a:xfrm>
            <a:off x="5381625" y="4206877"/>
            <a:ext cx="2629010" cy="880152"/>
          </a:xfrm>
          <a:prstGeom prst="borderCallout2">
            <a:avLst>
              <a:gd name="adj1" fmla="val -25440"/>
              <a:gd name="adj2" fmla="val 24081"/>
              <a:gd name="adj3" fmla="val -25440"/>
              <a:gd name="adj4" fmla="val 76092"/>
              <a:gd name="adj5" fmla="val -92738"/>
              <a:gd name="adj6" fmla="val 8885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Who is taller?</a:t>
            </a:r>
            <a:endParaRPr lang="ar-SA" sz="32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sp>
        <p:nvSpPr>
          <p:cNvPr id="13" name="وسيلة الشرح: خط منحني 12">
            <a:extLst>
              <a:ext uri="{FF2B5EF4-FFF2-40B4-BE49-F238E27FC236}">
                <a16:creationId xmlns:a16="http://schemas.microsoft.com/office/drawing/2014/main" id="{4003B7FE-D1FA-494D-B27C-F18A5602E6FA}"/>
              </a:ext>
            </a:extLst>
          </p:cNvPr>
          <p:cNvSpPr/>
          <p:nvPr/>
        </p:nvSpPr>
        <p:spPr>
          <a:xfrm>
            <a:off x="2257425" y="3389314"/>
            <a:ext cx="2629010" cy="880152"/>
          </a:xfrm>
          <a:prstGeom prst="borderCallout2">
            <a:avLst>
              <a:gd name="adj1" fmla="val 21696"/>
              <a:gd name="adj2" fmla="val 107874"/>
              <a:gd name="adj3" fmla="val 80616"/>
              <a:gd name="adj4" fmla="val 107471"/>
              <a:gd name="adj5" fmla="val 22156"/>
              <a:gd name="adj6" fmla="val 136781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Who is the smartest?</a:t>
            </a:r>
            <a:endParaRPr lang="ar-SA" sz="32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981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7" name="صورة 6">
            <a:hlinkClick r:id="rId3"/>
            <a:extLst>
              <a:ext uri="{FF2B5EF4-FFF2-40B4-BE49-F238E27FC236}">
                <a16:creationId xmlns:a16="http://schemas.microsoft.com/office/drawing/2014/main" id="{029E8822-8FE5-491D-A56A-9F86E0EB8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56" y="3776662"/>
            <a:ext cx="3588621" cy="1715938"/>
          </a:xfrm>
          <a:prstGeom prst="rect">
            <a:avLst/>
          </a:prstGeom>
        </p:spPr>
      </p:pic>
      <p:pic>
        <p:nvPicPr>
          <p:cNvPr id="10" name="عنصر نائب للمحتوى 9">
            <a:extLst>
              <a:ext uri="{FF2B5EF4-FFF2-40B4-BE49-F238E27FC236}">
                <a16:creationId xmlns:a16="http://schemas.microsoft.com/office/drawing/2014/main" id="{B09EE60A-4E28-487E-B9F8-30ED2442A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3386137"/>
            <a:ext cx="1865376" cy="1508760"/>
          </a:xfrm>
        </p:spPr>
      </p:pic>
      <p:pic>
        <p:nvPicPr>
          <p:cNvPr id="4098" name="Picture 2" descr="Thinking Sticker for iOS &amp;amp; Android | GIPHY">
            <a:extLst>
              <a:ext uri="{FF2B5EF4-FFF2-40B4-BE49-F238E27FC236}">
                <a16:creationId xmlns:a16="http://schemas.microsoft.com/office/drawing/2014/main" id="{CE35BA78-5F02-4008-B786-382ABE085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81" y="418381"/>
            <a:ext cx="2814488" cy="28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247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65B63E-DE6C-47FD-A2AE-4DC43581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4A70F1-F6CD-443D-A418-990E5DC49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49E72C-6AD2-445F-90FB-C70D9C0A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139787"/>
            <a:ext cx="12192000" cy="6943725"/>
          </a:xfrm>
          <a:prstGeom prst="rect">
            <a:avLst/>
          </a:prstGeom>
        </p:spPr>
      </p:pic>
      <p:pic>
        <p:nvPicPr>
          <p:cNvPr id="5" name="Picture 2" descr="نتيجة بحث الصور عن نيوم">
            <a:extLst>
              <a:ext uri="{FF2B5EF4-FFF2-40B4-BE49-F238E27FC236}">
                <a16:creationId xmlns:a16="http://schemas.microsoft.com/office/drawing/2014/main" id="{D3A0CB73-46B1-4F6B-A2D7-B67FA9FB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34" y="95250"/>
            <a:ext cx="5185682" cy="34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6">
            <a:hlinkClick r:id="rId4"/>
            <a:extLst>
              <a:ext uri="{FF2B5EF4-FFF2-40B4-BE49-F238E27FC236}">
                <a16:creationId xmlns:a16="http://schemas.microsoft.com/office/drawing/2014/main" id="{17BD7456-185E-4CC7-BA5C-5AEF686F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1030"/>
            <a:ext cx="4026701" cy="192541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72524B7-62D3-4B30-A992-1FA075881681}"/>
              </a:ext>
            </a:extLst>
          </p:cNvPr>
          <p:cNvSpPr txBox="1"/>
          <p:nvPr/>
        </p:nvSpPr>
        <p:spPr>
          <a:xfrm>
            <a:off x="7413171" y="1051488"/>
            <a:ext cx="3603172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The biggest project in Saudi Arabia 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405257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95226D-A7EA-47D7-9C6F-110BB300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B6E104-FECB-4D55-95E5-07FF58EDF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F61E07-B2E0-4A4C-84B3-DA8224FFF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EC1E5BC-CBB3-4B25-8B2B-B3D01B95E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3" t="44306" r="15234" b="20278"/>
          <a:stretch/>
        </p:blipFill>
        <p:spPr>
          <a:xfrm>
            <a:off x="2477728" y="651272"/>
            <a:ext cx="9334501" cy="334565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362F85F-8BD5-46E6-B11A-7D2FE0D09763}"/>
              </a:ext>
            </a:extLst>
          </p:cNvPr>
          <p:cNvSpPr/>
          <p:nvPr/>
        </p:nvSpPr>
        <p:spPr>
          <a:xfrm>
            <a:off x="7962899" y="1866901"/>
            <a:ext cx="1638301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The highest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357609-0EEB-4512-A25B-1B5230B699AC}"/>
              </a:ext>
            </a:extLst>
          </p:cNvPr>
          <p:cNvSpPr/>
          <p:nvPr/>
        </p:nvSpPr>
        <p:spPr>
          <a:xfrm>
            <a:off x="4653285" y="2319338"/>
            <a:ext cx="1576711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The best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C218F9C-E047-48B6-96D5-150E1AD37128}"/>
              </a:ext>
            </a:extLst>
          </p:cNvPr>
          <p:cNvSpPr/>
          <p:nvPr/>
        </p:nvSpPr>
        <p:spPr>
          <a:xfrm>
            <a:off x="5568267" y="2900562"/>
            <a:ext cx="1576711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C200EA1-4FA9-4147-BDC3-FD9C717F4972}"/>
              </a:ext>
            </a:extLst>
          </p:cNvPr>
          <p:cNvSpPr/>
          <p:nvPr/>
        </p:nvSpPr>
        <p:spPr>
          <a:xfrm>
            <a:off x="2971799" y="3329187"/>
            <a:ext cx="1576711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The most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Thinking Think GIF by Pingolito - Find &amp;amp; Share on GIPHY">
            <a:extLst>
              <a:ext uri="{FF2B5EF4-FFF2-40B4-BE49-F238E27FC236}">
                <a16:creationId xmlns:a16="http://schemas.microsoft.com/office/drawing/2014/main" id="{ECDBFE98-7BF9-4DDD-A6E3-D748728A6E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79" y="3624262"/>
            <a:ext cx="19050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1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25657D40-EAFB-4A46-882A-0239162AD584}"/>
              </a:ext>
            </a:extLst>
          </p:cNvPr>
          <p:cNvSpPr/>
          <p:nvPr/>
        </p:nvSpPr>
        <p:spPr>
          <a:xfrm>
            <a:off x="3201014" y="2711096"/>
            <a:ext cx="5200426" cy="47276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3181CE42-EE28-4A20-B419-EFDF1EDE1B1A}"/>
              </a:ext>
            </a:extLst>
          </p:cNvPr>
          <p:cNvSpPr/>
          <p:nvPr/>
        </p:nvSpPr>
        <p:spPr>
          <a:xfrm>
            <a:off x="3201014" y="4199632"/>
            <a:ext cx="5200426" cy="47276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556BFCF5-855C-4290-AE13-89F4EFFC5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149C4495-2E81-4210-8617-3D64B0AE7306}"/>
              </a:ext>
            </a:extLst>
          </p:cNvPr>
          <p:cNvSpPr/>
          <p:nvPr/>
        </p:nvSpPr>
        <p:spPr>
          <a:xfrm>
            <a:off x="1405015" y="353108"/>
            <a:ext cx="3244241" cy="1011433"/>
          </a:xfrm>
          <a:prstGeom prst="roundRect">
            <a:avLst/>
          </a:prstGeom>
          <a:solidFill>
            <a:srgbClr val="F15C23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Objectives </a:t>
            </a:r>
            <a:endParaRPr lang="ar-SA" sz="3200" dirty="0">
              <a:latin typeface="Forte" panose="03060902040502070203" pitchFamily="66" charset="0"/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41D3FB82-82DB-4459-9BEB-FBEBF53BF669}"/>
              </a:ext>
            </a:extLst>
          </p:cNvPr>
          <p:cNvSpPr/>
          <p:nvPr/>
        </p:nvSpPr>
        <p:spPr>
          <a:xfrm>
            <a:off x="3811922" y="4973929"/>
            <a:ext cx="6361790" cy="604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Use "have or get something (past participle)" correctly</a:t>
            </a:r>
            <a:endParaRPr lang="ar-SA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A83E8782-BAA7-4F65-BD85-94580E93AB1B}"/>
              </a:ext>
            </a:extLst>
          </p:cNvPr>
          <p:cNvSpPr/>
          <p:nvPr/>
        </p:nvSpPr>
        <p:spPr>
          <a:xfrm>
            <a:off x="3701263" y="4143787"/>
            <a:ext cx="6472449" cy="6436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Use past participles as an adjective</a:t>
            </a:r>
            <a:endParaRPr lang="ar-SA" b="1" i="0" kern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528B708F-6BE5-46FB-A311-E3861249F5C6}"/>
              </a:ext>
            </a:extLst>
          </p:cNvPr>
          <p:cNvSpPr/>
          <p:nvPr/>
        </p:nvSpPr>
        <p:spPr>
          <a:xfrm>
            <a:off x="3701653" y="3266535"/>
            <a:ext cx="6472449" cy="6436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Use "need to be (done) "correctly</a:t>
            </a:r>
            <a:endParaRPr lang="ar-SA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E2697EAE-3A57-4C05-A620-E951BAD3CB17}"/>
              </a:ext>
            </a:extLst>
          </p:cNvPr>
          <p:cNvSpPr/>
          <p:nvPr/>
        </p:nvSpPr>
        <p:spPr>
          <a:xfrm>
            <a:off x="3701264" y="1564805"/>
            <a:ext cx="6472449" cy="6436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u="none" dirty="0">
                <a:solidFill>
                  <a:schemeClr val="bg1"/>
                </a:solidFill>
                <a:latin typeface="Comic Sans MS" panose="030F0702030302020204" pitchFamily="66" charset="0"/>
              </a:rPr>
              <a:t>Write the comparative and superlative form of an adjective</a:t>
            </a:r>
            <a:endParaRPr lang="ar-SA" b="1" i="0" u="none" kern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71B9F101-4D5D-4824-9931-AEEE224DB133}"/>
              </a:ext>
            </a:extLst>
          </p:cNvPr>
          <p:cNvSpPr/>
          <p:nvPr/>
        </p:nvSpPr>
        <p:spPr>
          <a:xfrm>
            <a:off x="3701263" y="2389283"/>
            <a:ext cx="6472449" cy="6436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0" indent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i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Form irregular comparative for some adjectives</a:t>
            </a:r>
            <a:endParaRPr lang="ar-SA" b="1" i="0" kern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95226D-A7EA-47D7-9C6F-110BB300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B6E104-FECB-4D55-95E5-07FF58EDF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F61E07-B2E0-4A4C-84B3-DA8224FFF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E790CD-4BDC-4BA1-A8CD-AE100DB4E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18" t="31227" r="12969" b="9931"/>
          <a:stretch/>
        </p:blipFill>
        <p:spPr>
          <a:xfrm>
            <a:off x="2847975" y="274638"/>
            <a:ext cx="9182100" cy="4035425"/>
          </a:xfrm>
          <a:prstGeom prst="rect">
            <a:avLst/>
          </a:prstGeom>
        </p:spPr>
      </p:pic>
      <p:pic>
        <p:nvPicPr>
          <p:cNvPr id="3074" name="Picture 2" descr="Think PNG Download Image | PNG All">
            <a:extLst>
              <a:ext uri="{FF2B5EF4-FFF2-40B4-BE49-F238E27FC236}">
                <a16:creationId xmlns:a16="http://schemas.microsoft.com/office/drawing/2014/main" id="{27A0013A-536B-45B6-B588-4AF478C4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33" y="3811587"/>
            <a:ext cx="27717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5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E7B1466-2697-46D4-AE8A-D547C5C01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3F6432-5383-47D4-9E9F-297D13C83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7" t="23454" r="40399" b="6277"/>
          <a:stretch/>
        </p:blipFill>
        <p:spPr>
          <a:xfrm>
            <a:off x="6455884" y="-1"/>
            <a:ext cx="5563518" cy="6742323"/>
          </a:xfrm>
          <a:prstGeom prst="rect">
            <a:avLst/>
          </a:prstGeom>
        </p:spPr>
      </p:pic>
      <p:pic>
        <p:nvPicPr>
          <p:cNvPr id="14340" name="Picture 4" descr="Free Remember Cliparts, Download Free Remember Cliparts png images, Free  ClipArts on Clipart Library">
            <a:extLst>
              <a:ext uri="{FF2B5EF4-FFF2-40B4-BE49-F238E27FC236}">
                <a16:creationId xmlns:a16="http://schemas.microsoft.com/office/drawing/2014/main" id="{ACE50A92-C4E9-4015-9D6C-1A163006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8100">
            <a:off x="2060051" y="473840"/>
            <a:ext cx="3107552" cy="21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3D17D3B-4602-4169-87BB-80E148C97ACB}"/>
              </a:ext>
            </a:extLst>
          </p:cNvPr>
          <p:cNvSpPr/>
          <p:nvPr/>
        </p:nvSpPr>
        <p:spPr>
          <a:xfrm>
            <a:off x="1386584" y="2922224"/>
            <a:ext cx="4454487" cy="1013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Past participle ( V3 ) </a:t>
            </a:r>
            <a:endParaRPr lang="ar-SA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3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8DA7CB-C5F9-424F-BAE9-F7CB00A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814E63-1DF5-42DF-BA13-99348D0D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99A3A72-1AA3-41F7-B216-719007BAB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23573" y="-3064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B9C4219-5070-45F9-B96A-9DAC19C6C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9" t="23612" r="13907" b="53159"/>
          <a:stretch/>
        </p:blipFill>
        <p:spPr>
          <a:xfrm>
            <a:off x="1816970" y="1132068"/>
            <a:ext cx="9536830" cy="2226126"/>
          </a:xfrm>
          <a:prstGeom prst="rect">
            <a:avLst/>
          </a:prstGeom>
        </p:spPr>
      </p:pic>
      <p:pic>
        <p:nvPicPr>
          <p:cNvPr id="13314" name="Picture 2" descr="John Mark - Profile | Engage with the American Institute of Aeronautics and  Astronautics">
            <a:extLst>
              <a:ext uri="{FF2B5EF4-FFF2-40B4-BE49-F238E27FC236}">
                <a16:creationId xmlns:a16="http://schemas.microsoft.com/office/drawing/2014/main" id="{CE8FF4DA-747F-4F22-B35B-1A67F791C8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934" y="3653168"/>
            <a:ext cx="2503794" cy="30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80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C1A795-E62C-4953-A3B2-50C661ED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B71A1F-CAD2-4081-BAD7-F62BEEAC6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34CECEA-110F-4E8D-8810-C531FD39A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06C9172-F449-4935-9247-1A4DE07EF1AE}"/>
              </a:ext>
            </a:extLst>
          </p:cNvPr>
          <p:cNvSpPr/>
          <p:nvPr/>
        </p:nvSpPr>
        <p:spPr>
          <a:xfrm>
            <a:off x="4248151" y="193681"/>
            <a:ext cx="407670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Need to be + V3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19E0162-3EFF-4E74-BDA6-6209FBB4656A}"/>
              </a:ext>
            </a:extLst>
          </p:cNvPr>
          <p:cNvSpPr/>
          <p:nvPr/>
        </p:nvSpPr>
        <p:spPr>
          <a:xfrm>
            <a:off x="1514473" y="1461694"/>
            <a:ext cx="4660183" cy="781050"/>
          </a:xfrm>
          <a:prstGeom prst="roundRect">
            <a:avLst/>
          </a:prstGeom>
          <a:solidFill>
            <a:srgbClr val="199EC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clean my car ( present )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30EB81A-8DDD-4974-A2FC-B50FD43A1A8F}"/>
              </a:ext>
            </a:extLst>
          </p:cNvPr>
          <p:cNvSpPr/>
          <p:nvPr/>
        </p:nvSpPr>
        <p:spPr>
          <a:xfrm>
            <a:off x="7152046" y="2713835"/>
            <a:ext cx="4660183" cy="781050"/>
          </a:xfrm>
          <a:prstGeom prst="roundRect">
            <a:avLst/>
          </a:prstGeom>
          <a:solidFill>
            <a:srgbClr val="FDB71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Their houses need to built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CE44D34-BE76-49BD-927A-088492F87A4B}"/>
              </a:ext>
            </a:extLst>
          </p:cNvPr>
          <p:cNvSpPr/>
          <p:nvPr/>
        </p:nvSpPr>
        <p:spPr>
          <a:xfrm>
            <a:off x="7116250" y="1435106"/>
            <a:ext cx="4660183" cy="781050"/>
          </a:xfrm>
          <a:prstGeom prst="roundRect">
            <a:avLst/>
          </a:prstGeom>
          <a:solidFill>
            <a:srgbClr val="199EC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car needs to be cleaned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D20305A-785A-4342-8282-FDB2D0F85BC6}"/>
              </a:ext>
            </a:extLst>
          </p:cNvPr>
          <p:cNvSpPr/>
          <p:nvPr/>
        </p:nvSpPr>
        <p:spPr>
          <a:xfrm>
            <a:off x="1492967" y="2705114"/>
            <a:ext cx="4660183" cy="781050"/>
          </a:xfrm>
          <a:prstGeom prst="roundRect">
            <a:avLst/>
          </a:prstGeom>
          <a:solidFill>
            <a:srgbClr val="FDB71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They build their houses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16D7228-2BF2-405F-AFF5-9424D9E8901B}"/>
              </a:ext>
            </a:extLst>
          </p:cNvPr>
          <p:cNvSpPr/>
          <p:nvPr/>
        </p:nvSpPr>
        <p:spPr>
          <a:xfrm>
            <a:off x="3956409" y="4099723"/>
            <a:ext cx="4660183" cy="781050"/>
          </a:xfrm>
          <a:prstGeom prst="roundRect">
            <a:avLst/>
          </a:prstGeom>
          <a:solidFill>
            <a:srgbClr val="C11B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Omar delivered  the pizza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B19EC7A-2118-47F9-B7E7-0EE3349E55C1}"/>
              </a:ext>
            </a:extLst>
          </p:cNvPr>
          <p:cNvSpPr/>
          <p:nvPr/>
        </p:nvSpPr>
        <p:spPr>
          <a:xfrm>
            <a:off x="6922831" y="5203834"/>
            <a:ext cx="4660183" cy="781050"/>
          </a:xfrm>
          <a:prstGeom prst="roundRect">
            <a:avLst/>
          </a:prstGeom>
          <a:solidFill>
            <a:srgbClr val="C11B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pizza needed to be delivered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082950EF-AFA6-4373-AFB0-258A2944D3B3}"/>
                  </a:ext>
                </a:extLst>
              </p14:cNvPr>
              <p14:cNvContentPartPr/>
              <p14:nvPr/>
            </p14:nvContentPartPr>
            <p14:xfrm>
              <a:off x="6359835" y="1792155"/>
              <a:ext cx="539640" cy="18144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082950EF-AFA6-4373-AFB0-258A2944D3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3835" y="1756515"/>
                <a:ext cx="6112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FA04AD09-1C1C-48B2-B7DD-1EFB67F9C530}"/>
                  </a:ext>
                </a:extLst>
              </p14:cNvPr>
              <p14:cNvContentPartPr/>
              <p14:nvPr/>
            </p14:nvContentPartPr>
            <p14:xfrm>
              <a:off x="6263355" y="3017595"/>
              <a:ext cx="636480" cy="20412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FA04AD09-1C1C-48B2-B7DD-1EFB67F9C5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7355" y="2981955"/>
                <a:ext cx="70812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F6B866F6-4378-427B-B0C5-4A298E1E373A}"/>
                  </a:ext>
                </a:extLst>
              </p14:cNvPr>
              <p14:cNvContentPartPr/>
              <p14:nvPr/>
            </p14:nvContentPartPr>
            <p14:xfrm>
              <a:off x="8827635" y="4218195"/>
              <a:ext cx="880560" cy="79524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F6B866F6-4378-427B-B0C5-4A298E1E37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91995" y="4182195"/>
                <a:ext cx="952200" cy="86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92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1028" name="Picture 4" descr="1,094 Washing Machine Repair Illustrations &amp;amp; Clip Art - iStock">
            <a:extLst>
              <a:ext uri="{FF2B5EF4-FFF2-40B4-BE49-F238E27FC236}">
                <a16:creationId xmlns:a16="http://schemas.microsoft.com/office/drawing/2014/main" id="{128225A9-D96E-4A98-A56B-094FAAEC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9" y="324039"/>
            <a:ext cx="3243263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ull size Car Graphics Vector Cleaning Wash Download Free Image - Car  Wash Vector Png Clipart and download transparent cl… | Wash logo, Car wash,  Car graphics">
            <a:extLst>
              <a:ext uri="{FF2B5EF4-FFF2-40B4-BE49-F238E27FC236}">
                <a16:creationId xmlns:a16="http://schemas.microsoft.com/office/drawing/2014/main" id="{9239E9A6-7716-4460-9827-C28BBEEC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23" y="2550831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61AD34F-9E0A-428E-99C0-1089A339729A}"/>
              </a:ext>
            </a:extLst>
          </p:cNvPr>
          <p:cNvSpPr/>
          <p:nvPr/>
        </p:nvSpPr>
        <p:spPr>
          <a:xfrm>
            <a:off x="4198221" y="1054100"/>
            <a:ext cx="6338887" cy="1218824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washing machine …………………………………( fix )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80C6609-C6D0-4105-89EE-E86773D173A6}"/>
              </a:ext>
            </a:extLst>
          </p:cNvPr>
          <p:cNvSpPr/>
          <p:nvPr/>
        </p:nvSpPr>
        <p:spPr>
          <a:xfrm>
            <a:off x="3153467" y="2755262"/>
            <a:ext cx="6338887" cy="1218824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My car ……….…………………………………( wash  )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97D1931-A491-4DCF-9774-113871A6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4" y="4212326"/>
            <a:ext cx="2001836" cy="230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B56A77-FCA1-4C91-B7E3-FC69F1A505CC}"/>
              </a:ext>
            </a:extLst>
          </p:cNvPr>
          <p:cNvSpPr/>
          <p:nvPr/>
        </p:nvSpPr>
        <p:spPr>
          <a:xfrm>
            <a:off x="5673322" y="5066582"/>
            <a:ext cx="6338887" cy="1218824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Her hair ………………………………….( cut)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8CA9723-28EB-40C1-B986-729149DA8BE3}"/>
              </a:ext>
            </a:extLst>
          </p:cNvPr>
          <p:cNvSpPr/>
          <p:nvPr/>
        </p:nvSpPr>
        <p:spPr>
          <a:xfrm>
            <a:off x="6096000" y="122952"/>
            <a:ext cx="6035866" cy="676792"/>
          </a:xfrm>
          <a:prstGeom prst="roundRect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Use the phrase  need to be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CB249E1-780F-47AE-82C7-C9FE645E1B1A}"/>
              </a:ext>
            </a:extLst>
          </p:cNvPr>
          <p:cNvSpPr txBox="1"/>
          <p:nvPr/>
        </p:nvSpPr>
        <p:spPr>
          <a:xfrm>
            <a:off x="7057626" y="1366672"/>
            <a:ext cx="24347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Needs to be fixed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82730AB-43AE-4B64-8B6F-B4E366B811C9}"/>
              </a:ext>
            </a:extLst>
          </p:cNvPr>
          <p:cNvSpPr txBox="1"/>
          <p:nvPr/>
        </p:nvSpPr>
        <p:spPr>
          <a:xfrm>
            <a:off x="4850265" y="3034214"/>
            <a:ext cx="26487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Needs to be washed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A5CA15C-38A5-4D0C-B69C-25BD27DBAB5E}"/>
              </a:ext>
            </a:extLst>
          </p:cNvPr>
          <p:cNvSpPr txBox="1"/>
          <p:nvPr/>
        </p:nvSpPr>
        <p:spPr>
          <a:xfrm>
            <a:off x="7494171" y="5325561"/>
            <a:ext cx="26487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Needs to be cut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6" grpId="0" animBg="1"/>
      <p:bldP spid="7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DBA7A4-5BDE-47EA-A4CC-21F4D85D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46D0CA-2962-4D87-85B0-4817E698A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12C8C0F-DFE2-4D19-B210-2EA799BB7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3672" y="-42863"/>
            <a:ext cx="12192000" cy="69437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5C02DC-4208-4B60-9478-7A3657D1F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6" t="48808" r="13907" b="27813"/>
          <a:stretch/>
        </p:blipFill>
        <p:spPr>
          <a:xfrm>
            <a:off x="1443832" y="1027906"/>
            <a:ext cx="10278115" cy="2295716"/>
          </a:xfrm>
          <a:prstGeom prst="rect">
            <a:avLst/>
          </a:prstGeom>
        </p:spPr>
      </p:pic>
      <p:pic>
        <p:nvPicPr>
          <p:cNvPr id="6146" name="Picture 2" descr="OCEAN LESSON 23 VOCAB | Baamboozle">
            <a:extLst>
              <a:ext uri="{FF2B5EF4-FFF2-40B4-BE49-F238E27FC236}">
                <a16:creationId xmlns:a16="http://schemas.microsoft.com/office/drawing/2014/main" id="{5CB7FA1F-F1D2-4AD5-9994-16D67DB98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81" y="3458559"/>
            <a:ext cx="3075083" cy="30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03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3274752-72E5-4698-ABE3-57A2D5891676}"/>
              </a:ext>
            </a:extLst>
          </p:cNvPr>
          <p:cNvSpPr/>
          <p:nvPr/>
        </p:nvSpPr>
        <p:spPr>
          <a:xfrm>
            <a:off x="863611" y="274637"/>
            <a:ext cx="4160081" cy="1000967"/>
          </a:xfrm>
          <a:prstGeom prst="roundRect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Have \ get ( something ) done 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DC00496-30A8-491A-9EC9-461E2F57E540}"/>
              </a:ext>
            </a:extLst>
          </p:cNvPr>
          <p:cNvSpPr/>
          <p:nvPr/>
        </p:nvSpPr>
        <p:spPr>
          <a:xfrm>
            <a:off x="1030996" y="1553733"/>
            <a:ext cx="6746912" cy="1000967"/>
          </a:xfrm>
          <a:prstGeom prst="roundRect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You get someone to do something for you 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14A537D4-12BB-4A95-BFF9-B5326A6D986E}"/>
                  </a:ext>
                </a:extLst>
              </p14:cNvPr>
              <p14:cNvContentPartPr/>
              <p14:nvPr/>
            </p14:nvContentPartPr>
            <p14:xfrm rot="1411041">
              <a:off x="5068321" y="789246"/>
              <a:ext cx="972947" cy="476857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14A537D4-12BB-4A95-BFF9-B5326A6D98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411041">
                <a:off x="5032686" y="753590"/>
                <a:ext cx="1044577" cy="54853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96E7455-27A9-4198-A710-4BAA93A9B008}"/>
              </a:ext>
            </a:extLst>
          </p:cNvPr>
          <p:cNvSpPr/>
          <p:nvPr/>
        </p:nvSpPr>
        <p:spPr>
          <a:xfrm>
            <a:off x="1380978" y="2794777"/>
            <a:ext cx="4583017" cy="903383"/>
          </a:xfrm>
          <a:prstGeom prst="roundRect">
            <a:avLst/>
          </a:prstGeom>
          <a:solidFill>
            <a:srgbClr val="199E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painted my house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6AAB8B6-5CB1-4582-8EFC-88E6370D784F}"/>
              </a:ext>
            </a:extLst>
          </p:cNvPr>
          <p:cNvSpPr/>
          <p:nvPr/>
        </p:nvSpPr>
        <p:spPr>
          <a:xfrm>
            <a:off x="3672486" y="4400884"/>
            <a:ext cx="4583017" cy="903383"/>
          </a:xfrm>
          <a:prstGeom prst="roundRect">
            <a:avLst/>
          </a:prstGeom>
          <a:solidFill>
            <a:srgbClr val="199E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had my house painted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5,183 House Painter Illustrations &amp;amp; Clip Art - iStock">
            <a:extLst>
              <a:ext uri="{FF2B5EF4-FFF2-40B4-BE49-F238E27FC236}">
                <a16:creationId xmlns:a16="http://schemas.microsoft.com/office/drawing/2014/main" id="{864D4E2D-7C7B-498B-9E7B-8A7995EB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398" y="2141538"/>
            <a:ext cx="1645120" cy="16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E6FBB75-69A8-4891-B0E1-FE42E0A5494C}"/>
              </a:ext>
            </a:extLst>
          </p:cNvPr>
          <p:cNvSpPr/>
          <p:nvPr/>
        </p:nvSpPr>
        <p:spPr>
          <a:xfrm>
            <a:off x="6174134" y="2794777"/>
            <a:ext cx="3207547" cy="903383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did it myself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grafico2011 photos, images, assets | Adobe Stock">
            <a:extLst>
              <a:ext uri="{FF2B5EF4-FFF2-40B4-BE49-F238E27FC236}">
                <a16:creationId xmlns:a16="http://schemas.microsoft.com/office/drawing/2014/main" id="{9C92C278-DB08-4073-8464-A3236A0A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13" y="4334946"/>
            <a:ext cx="2157929" cy="215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CF51E1B-DBED-42D8-9D13-C4CF4DDB5CC4}"/>
              </a:ext>
            </a:extLst>
          </p:cNvPr>
          <p:cNvSpPr/>
          <p:nvPr/>
        </p:nvSpPr>
        <p:spPr>
          <a:xfrm>
            <a:off x="5554794" y="5487243"/>
            <a:ext cx="4583017" cy="903383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Someone did if for me 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C1A795-E62C-4953-A3B2-50C661ED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 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EB71A1F-CAD2-4081-BAD7-F62BEEAC6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34CECEA-110F-4E8D-8810-C531FD39A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1DBB5BB-B5E7-494D-B0D7-C7FA4BBF33F0}"/>
              </a:ext>
            </a:extLst>
          </p:cNvPr>
          <p:cNvSpPr/>
          <p:nvPr/>
        </p:nvSpPr>
        <p:spPr>
          <a:xfrm>
            <a:off x="1299990" y="594911"/>
            <a:ext cx="5166911" cy="97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 roof need to be repaired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AEA0C15-FC86-4898-BCAE-5EE6A5F41467}"/>
              </a:ext>
            </a:extLst>
          </p:cNvPr>
          <p:cNvSpPr/>
          <p:nvPr/>
        </p:nvSpPr>
        <p:spPr>
          <a:xfrm>
            <a:off x="2919469" y="2780695"/>
            <a:ext cx="6015210" cy="943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had  the roof repaired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roofers cartoon - Clip Art Library">
            <a:extLst>
              <a:ext uri="{FF2B5EF4-FFF2-40B4-BE49-F238E27FC236}">
                <a16:creationId xmlns:a16="http://schemas.microsoft.com/office/drawing/2014/main" id="{5F51D526-9477-44C1-BC4A-BF92EE9493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31" y="1901233"/>
            <a:ext cx="2138879" cy="182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0BA17-1DDE-4AEE-9D43-8DF9C05B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1B4C6C-0A17-41BB-874F-37674EAA7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94290B9-A571-4EF2-A60A-020138F15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EA0E894-68C9-4BBF-A8E6-AE7AF0A0A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9" t="75682" r="13907" b="7361"/>
          <a:stretch/>
        </p:blipFill>
        <p:spPr>
          <a:xfrm>
            <a:off x="1051372" y="1329666"/>
            <a:ext cx="10990063" cy="2056471"/>
          </a:xfrm>
          <a:prstGeom prst="rect">
            <a:avLst/>
          </a:prstGeom>
        </p:spPr>
      </p:pic>
      <p:pic>
        <p:nvPicPr>
          <p:cNvPr id="7170" name="Picture 2" descr="University of Kelaniya - Helpbot">
            <a:extLst>
              <a:ext uri="{FF2B5EF4-FFF2-40B4-BE49-F238E27FC236}">
                <a16:creationId xmlns:a16="http://schemas.microsoft.com/office/drawing/2014/main" id="{E06EE00A-A6BD-4CE5-BEF8-85B7A17E7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96" y="3670054"/>
            <a:ext cx="2379004" cy="237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20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0F2320-89CD-47BF-8175-345B2F7B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0A2897-CDA0-4A66-83C8-E087E5DF7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BDACED-6385-4247-8C65-EF643425D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42863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47A60F7-EA7F-4DFE-A909-A2CCFDC67B1B}"/>
              </a:ext>
            </a:extLst>
          </p:cNvPr>
          <p:cNvSpPr/>
          <p:nvPr/>
        </p:nvSpPr>
        <p:spPr>
          <a:xfrm>
            <a:off x="1210020" y="1285657"/>
            <a:ext cx="5255046" cy="771181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cell phone was broken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B0CAD94-6C1E-46BF-B30C-A4EE8D734DC8}"/>
              </a:ext>
            </a:extLst>
          </p:cNvPr>
          <p:cNvSpPr/>
          <p:nvPr/>
        </p:nvSpPr>
        <p:spPr>
          <a:xfrm>
            <a:off x="6218103" y="5418969"/>
            <a:ext cx="5255046" cy="771181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I threw away the broken cell phone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Before Looking At Who Buys Broken Cell Phones, You - Broken Phone Clip Art  PNG Image | Transparent PNG Free Download on SeekPNG">
            <a:extLst>
              <a:ext uri="{FF2B5EF4-FFF2-40B4-BE49-F238E27FC236}">
                <a16:creationId xmlns:a16="http://schemas.microsoft.com/office/drawing/2014/main" id="{A2391196-6C64-4CBD-B544-C5C47369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66" y="566475"/>
            <a:ext cx="2877811" cy="249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oken Phone Cartoon Stock Illustrations – 832 Broken Phone Cartoon Stock  Illustrations, Vectors &amp;amp; Clipart - Dreamstime">
            <a:extLst>
              <a:ext uri="{FF2B5EF4-FFF2-40B4-BE49-F238E27FC236}">
                <a16:creationId xmlns:a16="http://schemas.microsoft.com/office/drawing/2014/main" id="{1CC8E811-BFEB-4F0B-9C60-44364F330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8319" r="27313" b="15550"/>
          <a:stretch/>
        </p:blipFill>
        <p:spPr bwMode="auto">
          <a:xfrm>
            <a:off x="4053290" y="3353147"/>
            <a:ext cx="1806766" cy="29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C1A0EF9-2FA8-425E-A834-147F6678219F}"/>
              </a:ext>
            </a:extLst>
          </p:cNvPr>
          <p:cNvSpPr/>
          <p:nvPr/>
        </p:nvSpPr>
        <p:spPr>
          <a:xfrm>
            <a:off x="4416846" y="1183189"/>
            <a:ext cx="1079653" cy="87364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9F16A8C-9A13-4227-AB1F-774FB4E2D758}"/>
              </a:ext>
            </a:extLst>
          </p:cNvPr>
          <p:cNvSpPr/>
          <p:nvPr/>
        </p:nvSpPr>
        <p:spPr>
          <a:xfrm>
            <a:off x="8856644" y="5388901"/>
            <a:ext cx="963689" cy="78806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481E4DE-27A9-48D2-8F9A-72E37AE5A563}"/>
              </a:ext>
            </a:extLst>
          </p:cNvPr>
          <p:cNvSpPr/>
          <p:nvPr/>
        </p:nvSpPr>
        <p:spPr>
          <a:xfrm>
            <a:off x="3037901" y="2429752"/>
            <a:ext cx="1850834" cy="6280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v3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0FDBAE2-4BCC-465A-AD9C-E46DA41E9FEF}"/>
              </a:ext>
            </a:extLst>
          </p:cNvPr>
          <p:cNvSpPr/>
          <p:nvPr/>
        </p:nvSpPr>
        <p:spPr>
          <a:xfrm>
            <a:off x="9474507" y="4348587"/>
            <a:ext cx="1850834" cy="6280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adj</a:t>
            </a:r>
            <a:endParaRPr lang="ar-SA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4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976A00-C65B-4C65-B1DE-D1070D89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6508A3-3481-463F-B2AB-A5D487C12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98F7A5F-08FD-4FD5-BFD4-F54B4F79C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Picture 2" descr="Web Designer VIP (WebDesignerVIPco) - Profile | Pinterest">
            <a:extLst>
              <a:ext uri="{FF2B5EF4-FFF2-40B4-BE49-F238E27FC236}">
                <a16:creationId xmlns:a16="http://schemas.microsoft.com/office/drawing/2014/main" id="{6D496F73-9058-485A-94EC-1E95B1E26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30" y="3738234"/>
            <a:ext cx="3465512" cy="257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قرآن كريم ~ آية ~ وَمَا أُوتِيتُم مِّنَ الْعِلْمِ إِلَّا قَلِيلًا | Frame,  Decor, Home decor">
            <a:extLst>
              <a:ext uri="{FF2B5EF4-FFF2-40B4-BE49-F238E27FC236}">
                <a16:creationId xmlns:a16="http://schemas.microsoft.com/office/drawing/2014/main" id="{AF572D1D-F564-4CEC-8497-8F8AFAE6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98" y="842052"/>
            <a:ext cx="4457061" cy="44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2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-71313" y="0"/>
            <a:ext cx="12192000" cy="6943725"/>
          </a:xfrm>
          <a:prstGeom prst="rect">
            <a:avLst/>
          </a:prstGeom>
        </p:spPr>
      </p:pic>
      <p:pic>
        <p:nvPicPr>
          <p:cNvPr id="5122" name="Picture 2" descr="Let&amp;#39;s Build A Simple Interpreter. Part 1. - Ruslan&amp;#39;s Blog #2200399 - PNG  Images - PNGio">
            <a:extLst>
              <a:ext uri="{FF2B5EF4-FFF2-40B4-BE49-F238E27FC236}">
                <a16:creationId xmlns:a16="http://schemas.microsoft.com/office/drawing/2014/main" id="{45859532-45A1-4786-95C0-3099F7451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8" r="17415"/>
          <a:stretch/>
        </p:blipFill>
        <p:spPr bwMode="auto">
          <a:xfrm>
            <a:off x="1483294" y="110168"/>
            <a:ext cx="3022294" cy="369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rt 3: AI&amp;#39;s Creative Future [A Series]">
            <a:extLst>
              <a:ext uri="{FF2B5EF4-FFF2-40B4-BE49-F238E27FC236}">
                <a16:creationId xmlns:a16="http://schemas.microsoft.com/office/drawing/2014/main" id="{221F10B2-3D5B-49EE-A0E2-912B333A3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976" y="3655068"/>
            <a:ext cx="3947711" cy="29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82C0FAA-284D-4830-A238-440BA11EE708}"/>
              </a:ext>
            </a:extLst>
          </p:cNvPr>
          <p:cNvSpPr txBox="1"/>
          <p:nvPr/>
        </p:nvSpPr>
        <p:spPr>
          <a:xfrm>
            <a:off x="4394190" y="2208518"/>
            <a:ext cx="575264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C11B7A"/>
                </a:solidFill>
                <a:latin typeface="Forte" panose="03060902040502070203" pitchFamily="66" charset="0"/>
              </a:rPr>
              <a:t>S</a:t>
            </a:r>
            <a:r>
              <a:rPr lang="en-US" sz="8800" dirty="0">
                <a:latin typeface="Forte" panose="03060902040502070203" pitchFamily="66" charset="0"/>
              </a:rPr>
              <a:t>u</a:t>
            </a:r>
            <a:r>
              <a:rPr lang="en-US" sz="8800" dirty="0">
                <a:solidFill>
                  <a:srgbClr val="FDB716"/>
                </a:solidFill>
                <a:latin typeface="Forte" panose="03060902040502070203" pitchFamily="66" charset="0"/>
              </a:rPr>
              <a:t>m</a:t>
            </a:r>
            <a:r>
              <a:rPr lang="en-US" sz="8800" dirty="0">
                <a:latin typeface="Forte" panose="03060902040502070203" pitchFamily="66" charset="0"/>
              </a:rPr>
              <a:t>m</a:t>
            </a:r>
            <a:r>
              <a:rPr lang="en-US" sz="8800" dirty="0">
                <a:solidFill>
                  <a:schemeClr val="accent1"/>
                </a:solidFill>
                <a:latin typeface="Forte" panose="03060902040502070203" pitchFamily="66" charset="0"/>
              </a:rPr>
              <a:t>a</a:t>
            </a:r>
            <a:r>
              <a:rPr lang="en-US" sz="8800" dirty="0">
                <a:latin typeface="Forte" panose="03060902040502070203" pitchFamily="66" charset="0"/>
              </a:rPr>
              <a:t>r</a:t>
            </a: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Forte" panose="03060902040502070203" pitchFamily="66" charset="0"/>
              </a:rPr>
              <a:t>i</a:t>
            </a:r>
            <a:r>
              <a:rPr lang="en-US" sz="8800" dirty="0">
                <a:solidFill>
                  <a:srgbClr val="FF0000"/>
                </a:solidFill>
                <a:latin typeface="Forte" panose="03060902040502070203" pitchFamily="66" charset="0"/>
              </a:rPr>
              <a:t>z</a:t>
            </a:r>
            <a:r>
              <a:rPr lang="en-US" sz="8800" dirty="0">
                <a:latin typeface="Forte" panose="03060902040502070203" pitchFamily="66" charset="0"/>
              </a:rPr>
              <a:t>e </a:t>
            </a:r>
            <a:endParaRPr lang="ar-SA" sz="8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0F2320-89CD-47BF-8175-345B2F7B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0A2897-CDA0-4A66-83C8-E087E5DF7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BDACED-6385-4247-8C65-EF643425D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F003D47-8A4D-498B-95B1-88BE00E68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39860" r="21328" b="6528"/>
          <a:stretch/>
        </p:blipFill>
        <p:spPr>
          <a:xfrm>
            <a:off x="3034081" y="-62160"/>
            <a:ext cx="9414979" cy="655503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86DCCFA-87A4-4473-AD2D-7482465F9F32}"/>
              </a:ext>
            </a:extLst>
          </p:cNvPr>
          <p:cNvSpPr/>
          <p:nvPr/>
        </p:nvSpPr>
        <p:spPr>
          <a:xfrm>
            <a:off x="4381041" y="603978"/>
            <a:ext cx="1079653" cy="428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have had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7FB3E0B-F66D-4526-9E7F-BFC37CE7D4BC}"/>
              </a:ext>
            </a:extLst>
          </p:cNvPr>
          <p:cNvSpPr/>
          <p:nvPr/>
        </p:nvSpPr>
        <p:spPr>
          <a:xfrm>
            <a:off x="5931829" y="2297093"/>
            <a:ext cx="1919927" cy="38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 be recharged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9D8BE34-6995-4A74-9BF1-3F306CBCB1ED}"/>
              </a:ext>
            </a:extLst>
          </p:cNvPr>
          <p:cNvSpPr/>
          <p:nvPr/>
        </p:nvSpPr>
        <p:spPr>
          <a:xfrm>
            <a:off x="4476520" y="1521458"/>
            <a:ext cx="1471725" cy="38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doesn’t start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E4B0D6E-0C85-48A0-A660-F345BE3B386C}"/>
              </a:ext>
            </a:extLst>
          </p:cNvPr>
          <p:cNvSpPr/>
          <p:nvPr/>
        </p:nvSpPr>
        <p:spPr>
          <a:xfrm>
            <a:off x="7872616" y="1805932"/>
            <a:ext cx="1079653" cy="428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might be</a:t>
            </a:r>
            <a:endParaRPr lang="ar-SA" b="1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1C49744-88FF-483A-8B77-82B78B9A5330}"/>
              </a:ext>
            </a:extLst>
          </p:cNvPr>
          <p:cNvSpPr/>
          <p:nvPr/>
        </p:nvSpPr>
        <p:spPr>
          <a:xfrm>
            <a:off x="5667021" y="2540365"/>
            <a:ext cx="1328689" cy="522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had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2239A4-1681-402B-8759-B098D0DD8233}"/>
              </a:ext>
            </a:extLst>
          </p:cNvPr>
          <p:cNvSpPr/>
          <p:nvPr/>
        </p:nvSpPr>
        <p:spPr>
          <a:xfrm>
            <a:off x="4250675" y="3023506"/>
            <a:ext cx="1079653" cy="428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Put in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179C056-3F88-4DAF-A37C-49FD451CA42D}"/>
              </a:ext>
            </a:extLst>
          </p:cNvPr>
          <p:cNvSpPr/>
          <p:nvPr/>
        </p:nvSpPr>
        <p:spPr>
          <a:xfrm>
            <a:off x="3725610" y="3269826"/>
            <a:ext cx="1941411" cy="634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 be repaired</a:t>
            </a:r>
            <a:endParaRPr lang="ar-S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0F2320-89CD-47BF-8175-345B2F7B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0A2897-CDA0-4A66-83C8-E087E5DF7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BDACED-6385-4247-8C65-EF643425D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-152696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53EB2B9-CBC0-4AF9-A1FC-6036C604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5" t="68333" r="23203" b="11250"/>
          <a:stretch/>
        </p:blipFill>
        <p:spPr>
          <a:xfrm>
            <a:off x="2447925" y="681037"/>
            <a:ext cx="8496300" cy="2751137"/>
          </a:xfrm>
          <a:prstGeom prst="rect">
            <a:avLst/>
          </a:prstGeom>
        </p:spPr>
      </p:pic>
      <p:pic>
        <p:nvPicPr>
          <p:cNvPr id="7" name="Picture 2" descr="로딩 by Choi | Dribbble">
            <a:extLst>
              <a:ext uri="{FF2B5EF4-FFF2-40B4-BE49-F238E27FC236}">
                <a16:creationId xmlns:a16="http://schemas.microsoft.com/office/drawing/2014/main" id="{70BED623-CDE1-4DA0-8AA0-0CA6525C4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39" y="3974661"/>
            <a:ext cx="3357619" cy="25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20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1EB205-00F4-49E7-A71B-1835B476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A3BAA3-6CAC-48D6-B18C-9BAE9AD33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337A46-11CA-40DC-B32F-6F5E63F8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Picture 2" descr="Have some question? by Andrey on Dribbble | Motion design animation,  Graphic design background templates, Cartoon art prints">
            <a:extLst>
              <a:ext uri="{FF2B5EF4-FFF2-40B4-BE49-F238E27FC236}">
                <a16:creationId xmlns:a16="http://schemas.microsoft.com/office/drawing/2014/main" id="{F977A43B-3CF5-4BE2-85FB-F01C7DF7CC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876300"/>
            <a:ext cx="4826717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EB82B8B-2B7C-40CC-AA6C-AB781A50A0BC}"/>
              </a:ext>
            </a:extLst>
          </p:cNvPr>
          <p:cNvSpPr txBox="1"/>
          <p:nvPr/>
        </p:nvSpPr>
        <p:spPr>
          <a:xfrm>
            <a:off x="3695700" y="1544568"/>
            <a:ext cx="4207592" cy="3046988"/>
          </a:xfrm>
          <a:prstGeom prst="rect">
            <a:avLst/>
          </a:prstGeom>
          <a:solidFill>
            <a:srgbClr val="F15C23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9600" b="1" dirty="0">
                <a:latin typeface="Forte" panose="03060902040502070203" pitchFamily="66" charset="0"/>
              </a:rPr>
              <a:t>Work book</a:t>
            </a:r>
            <a:endParaRPr lang="ar-SA" sz="9600" b="1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5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BA5B44-CABE-4A0B-B470-31B4E191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657491-2078-4B72-A0F5-1DA4B587E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1835B2-4224-4CB1-B5EC-420030419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93A883F-6015-4DE4-B748-FAC501F0D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36352" r="20391" b="8022"/>
          <a:stretch/>
        </p:blipFill>
        <p:spPr>
          <a:xfrm>
            <a:off x="3388516" y="-273050"/>
            <a:ext cx="8982077" cy="694372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564A671-5082-4A82-991D-1200C10AC5C5}"/>
              </a:ext>
            </a:extLst>
          </p:cNvPr>
          <p:cNvSpPr/>
          <p:nvPr/>
        </p:nvSpPr>
        <p:spPr>
          <a:xfrm>
            <a:off x="6486525" y="1058069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More expensive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549E022-0DA3-47ED-B56E-0F1767DA6AF6}"/>
              </a:ext>
            </a:extLst>
          </p:cNvPr>
          <p:cNvSpPr/>
          <p:nvPr/>
        </p:nvSpPr>
        <p:spPr>
          <a:xfrm>
            <a:off x="9377362" y="1467644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difficult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879BDDD-BD74-4778-B083-07F749D21A25}"/>
              </a:ext>
            </a:extLst>
          </p:cNvPr>
          <p:cNvSpPr/>
          <p:nvPr/>
        </p:nvSpPr>
        <p:spPr>
          <a:xfrm>
            <a:off x="3886200" y="1500982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Difficult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823AC8A-476D-4087-8FAD-91DA6B95F336}"/>
              </a:ext>
            </a:extLst>
          </p:cNvPr>
          <p:cNvSpPr/>
          <p:nvPr/>
        </p:nvSpPr>
        <p:spPr>
          <a:xfrm>
            <a:off x="8891588" y="1027906"/>
            <a:ext cx="2733674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expensive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F15C22E-BF79-45B7-A08D-979CC16F270D}"/>
              </a:ext>
            </a:extLst>
          </p:cNvPr>
          <p:cNvSpPr/>
          <p:nvPr/>
        </p:nvSpPr>
        <p:spPr>
          <a:xfrm>
            <a:off x="3829049" y="2841626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Useful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4328273-40EE-4AE0-9979-E20534EBA7A6}"/>
              </a:ext>
            </a:extLst>
          </p:cNvPr>
          <p:cNvSpPr/>
          <p:nvPr/>
        </p:nvSpPr>
        <p:spPr>
          <a:xfrm>
            <a:off x="9274968" y="2394744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successful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2991521-E9F7-4D38-80C1-325DFED53831}"/>
              </a:ext>
            </a:extLst>
          </p:cNvPr>
          <p:cNvSpPr/>
          <p:nvPr/>
        </p:nvSpPr>
        <p:spPr>
          <a:xfrm>
            <a:off x="6557962" y="2414588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More successful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E67A1AE-46D3-49D6-88EC-5F41478EE7EA}"/>
              </a:ext>
            </a:extLst>
          </p:cNvPr>
          <p:cNvSpPr/>
          <p:nvPr/>
        </p:nvSpPr>
        <p:spPr>
          <a:xfrm>
            <a:off x="6555581" y="1974057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Easier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9D96BFE-CF69-4CEA-A121-3F71E99E8EFD}"/>
              </a:ext>
            </a:extLst>
          </p:cNvPr>
          <p:cNvSpPr/>
          <p:nvPr/>
        </p:nvSpPr>
        <p:spPr>
          <a:xfrm>
            <a:off x="3886199" y="1936750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Easy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9B11405-E43A-4A33-841D-CCB0262E5201}"/>
              </a:ext>
            </a:extLst>
          </p:cNvPr>
          <p:cNvSpPr/>
          <p:nvPr/>
        </p:nvSpPr>
        <p:spPr>
          <a:xfrm>
            <a:off x="6555580" y="2855119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More useful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31EC566-B729-4FF6-8779-8BE6C8693CCF}"/>
              </a:ext>
            </a:extLst>
          </p:cNvPr>
          <p:cNvSpPr/>
          <p:nvPr/>
        </p:nvSpPr>
        <p:spPr>
          <a:xfrm>
            <a:off x="3676649" y="5949955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F97B03B-7DF7-4F24-9DEB-4294F3B342F0}"/>
              </a:ext>
            </a:extLst>
          </p:cNvPr>
          <p:cNvSpPr/>
          <p:nvPr/>
        </p:nvSpPr>
        <p:spPr>
          <a:xfrm>
            <a:off x="3676649" y="5494348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Bad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18C9D61-5083-45D8-93A8-932DBD01F1B2}"/>
              </a:ext>
            </a:extLst>
          </p:cNvPr>
          <p:cNvSpPr/>
          <p:nvPr/>
        </p:nvSpPr>
        <p:spPr>
          <a:xfrm>
            <a:off x="3762375" y="4625184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Riske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D7D0129-5D96-41E5-BB3C-8774031D767E}"/>
              </a:ext>
            </a:extLst>
          </p:cNvPr>
          <p:cNvSpPr/>
          <p:nvPr/>
        </p:nvSpPr>
        <p:spPr>
          <a:xfrm>
            <a:off x="6557962" y="3732224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B0EC8FD2-0E4D-48EB-8AFA-2B337BCD48BA}"/>
              </a:ext>
            </a:extLst>
          </p:cNvPr>
          <p:cNvSpPr/>
          <p:nvPr/>
        </p:nvSpPr>
        <p:spPr>
          <a:xfrm>
            <a:off x="6550816" y="4189413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More important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BB6CFE3-E8F4-4578-9871-A3B483BA6020}"/>
              </a:ext>
            </a:extLst>
          </p:cNvPr>
          <p:cNvSpPr/>
          <p:nvPr/>
        </p:nvSpPr>
        <p:spPr>
          <a:xfrm>
            <a:off x="6550817" y="5022861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More economical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D2CCF6E8-E2CF-4775-9F36-B81E2A2B7CFF}"/>
              </a:ext>
            </a:extLst>
          </p:cNvPr>
          <p:cNvSpPr/>
          <p:nvPr/>
        </p:nvSpPr>
        <p:spPr>
          <a:xfrm>
            <a:off x="6555580" y="5494348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Werst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9607DDC-D2AB-4D6F-8CED-3A8F2BB3E347}"/>
              </a:ext>
            </a:extLst>
          </p:cNvPr>
          <p:cNvSpPr/>
          <p:nvPr/>
        </p:nvSpPr>
        <p:spPr>
          <a:xfrm>
            <a:off x="9291636" y="3291693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relaxing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8106413-9257-421D-A312-0CB7C02E1C80}"/>
              </a:ext>
            </a:extLst>
          </p:cNvPr>
          <p:cNvSpPr/>
          <p:nvPr/>
        </p:nvSpPr>
        <p:spPr>
          <a:xfrm>
            <a:off x="9291636" y="4141799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important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158E264-7FB8-40D8-BB8E-2AE7CACD8D40}"/>
              </a:ext>
            </a:extLst>
          </p:cNvPr>
          <p:cNvSpPr/>
          <p:nvPr/>
        </p:nvSpPr>
        <p:spPr>
          <a:xfrm>
            <a:off x="9291636" y="4571207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riskiest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13AE468-48CA-4E75-9E7A-8A8AA070D84D}"/>
              </a:ext>
            </a:extLst>
          </p:cNvPr>
          <p:cNvSpPr/>
          <p:nvPr/>
        </p:nvSpPr>
        <p:spPr>
          <a:xfrm>
            <a:off x="8891588" y="5068892"/>
            <a:ext cx="2733674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most economical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E4D4FD8-845D-4A24-BEF2-1F4980C32800}"/>
              </a:ext>
            </a:extLst>
          </p:cNvPr>
          <p:cNvSpPr/>
          <p:nvPr/>
        </p:nvSpPr>
        <p:spPr>
          <a:xfrm>
            <a:off x="9272585" y="5949954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best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5E34AE4-F86F-4CBB-B49D-824C3320D2C4}"/>
              </a:ext>
            </a:extLst>
          </p:cNvPr>
          <p:cNvSpPr/>
          <p:nvPr/>
        </p:nvSpPr>
        <p:spPr>
          <a:xfrm>
            <a:off x="9353548" y="3690145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987A0A9-8409-4EC1-98B8-5252A4CA68F2}"/>
              </a:ext>
            </a:extLst>
          </p:cNvPr>
          <p:cNvSpPr/>
          <p:nvPr/>
        </p:nvSpPr>
        <p:spPr>
          <a:xfrm>
            <a:off x="6538911" y="3302001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more/less relaxing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F1E6C57-6A94-4C83-80B0-D935B7C5510A}"/>
              </a:ext>
            </a:extLst>
          </p:cNvPr>
          <p:cNvSpPr/>
          <p:nvPr/>
        </p:nvSpPr>
        <p:spPr>
          <a:xfrm>
            <a:off x="6562723" y="3717926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wealthier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12A5151D-7540-426E-9C12-B4F384A76A43}"/>
              </a:ext>
            </a:extLst>
          </p:cNvPr>
          <p:cNvSpPr/>
          <p:nvPr/>
        </p:nvSpPr>
        <p:spPr>
          <a:xfrm>
            <a:off x="9477375" y="3709978"/>
            <a:ext cx="23336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 wealthiest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6" name="Picture 2" descr="Animated Clipart - student-talking-into-megaphone-animated-clipart -  Animated Gif">
            <a:extLst>
              <a:ext uri="{FF2B5EF4-FFF2-40B4-BE49-F238E27FC236}">
                <a16:creationId xmlns:a16="http://schemas.microsoft.com/office/drawing/2014/main" id="{4C73EDAA-831D-4467-8E95-3E4DE8C39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1627982"/>
            <a:ext cx="2420049" cy="17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2E8839E-4BD0-4E1F-A04A-E7BF56F2D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2" t="41806" r="22813" b="7963"/>
          <a:stretch/>
        </p:blipFill>
        <p:spPr>
          <a:xfrm>
            <a:off x="3200400" y="681037"/>
            <a:ext cx="9070258" cy="57054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D1BD5BF-5563-4B0A-9C99-8911E30AB6E8}"/>
              </a:ext>
            </a:extLst>
          </p:cNvPr>
          <p:cNvSpPr/>
          <p:nvPr/>
        </p:nvSpPr>
        <p:spPr>
          <a:xfrm>
            <a:off x="3848100" y="1690688"/>
            <a:ext cx="1524000" cy="315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oldest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18D021A-A328-467B-A730-E47B8EC09D96}"/>
              </a:ext>
            </a:extLst>
          </p:cNvPr>
          <p:cNvSpPr/>
          <p:nvPr/>
        </p:nvSpPr>
        <p:spPr>
          <a:xfrm>
            <a:off x="8667750" y="2457450"/>
            <a:ext cx="14859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Heavier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D1078B1-B198-40B3-87D0-3B464191120E}"/>
              </a:ext>
            </a:extLst>
          </p:cNvPr>
          <p:cNvSpPr/>
          <p:nvPr/>
        </p:nvSpPr>
        <p:spPr>
          <a:xfrm>
            <a:off x="10443087" y="1354137"/>
            <a:ext cx="1524000" cy="677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the most significant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9459B9-4AB1-428D-BC75-93E1A503985A}"/>
              </a:ext>
            </a:extLst>
          </p:cNvPr>
          <p:cNvSpPr/>
          <p:nvPr/>
        </p:nvSpPr>
        <p:spPr>
          <a:xfrm>
            <a:off x="7343775" y="3558775"/>
            <a:ext cx="14859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0A7704A-B20B-450E-A244-7ED1A66324E3}"/>
              </a:ext>
            </a:extLst>
          </p:cNvPr>
          <p:cNvSpPr/>
          <p:nvPr/>
        </p:nvSpPr>
        <p:spPr>
          <a:xfrm>
            <a:off x="4810125" y="3224212"/>
            <a:ext cx="14859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most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1330537-74D3-442B-9F41-A3A351CC7770}"/>
              </a:ext>
            </a:extLst>
          </p:cNvPr>
          <p:cNvSpPr/>
          <p:nvPr/>
        </p:nvSpPr>
        <p:spPr>
          <a:xfrm>
            <a:off x="7160342" y="2746771"/>
            <a:ext cx="14859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More difficult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C70158B-675D-4304-8411-777B649BD290}"/>
              </a:ext>
            </a:extLst>
          </p:cNvPr>
          <p:cNvSpPr/>
          <p:nvPr/>
        </p:nvSpPr>
        <p:spPr>
          <a:xfrm>
            <a:off x="7735529" y="4358279"/>
            <a:ext cx="14859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best 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C96CCB2-C7CD-4B17-9D97-50A5CA313DEB}"/>
              </a:ext>
            </a:extLst>
          </p:cNvPr>
          <p:cNvSpPr/>
          <p:nvPr/>
        </p:nvSpPr>
        <p:spPr>
          <a:xfrm>
            <a:off x="8459429" y="3970433"/>
            <a:ext cx="14859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easier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Preguntas Frecuentes de Servicios de Diseño Gráfico en México">
            <a:extLst>
              <a:ext uri="{FF2B5EF4-FFF2-40B4-BE49-F238E27FC236}">
                <a16:creationId xmlns:a16="http://schemas.microsoft.com/office/drawing/2014/main" id="{3915CB23-88A3-413D-B205-27FA3D88CB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41" y="802225"/>
            <a:ext cx="2242072" cy="22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9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  <p:bldP spid="15" grpId="0"/>
      <p:bldP spid="16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58A6205-32D6-4085-BE1A-90E1DF0A7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62" t="47778" r="12812" b="7963"/>
          <a:stretch/>
        </p:blipFill>
        <p:spPr>
          <a:xfrm>
            <a:off x="2743200" y="173037"/>
            <a:ext cx="9370142" cy="4351338"/>
          </a:xfrm>
          <a:prstGeom prst="rect">
            <a:avLst/>
          </a:prstGeom>
        </p:spPr>
      </p:pic>
      <p:pic>
        <p:nvPicPr>
          <p:cNvPr id="9218" name="Picture 2" descr="phnsft | Mood Stickers - One sticker says more than thousand words!">
            <a:extLst>
              <a:ext uri="{FF2B5EF4-FFF2-40B4-BE49-F238E27FC236}">
                <a16:creationId xmlns:a16="http://schemas.microsoft.com/office/drawing/2014/main" id="{ACF206E5-F9C1-4839-978E-A37DD88C00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8" y="450056"/>
            <a:ext cx="29432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77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23573" y="-3064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1497BD-8CCC-45E9-A685-7D2BE9540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6" t="31226" r="36484" b="14445"/>
          <a:stretch/>
        </p:blipFill>
        <p:spPr>
          <a:xfrm>
            <a:off x="3714750" y="542924"/>
            <a:ext cx="8229600" cy="553402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D61A28E-F1F2-4303-BC9E-A37882D2688D}"/>
              </a:ext>
            </a:extLst>
          </p:cNvPr>
          <p:cNvSpPr/>
          <p:nvPr/>
        </p:nvSpPr>
        <p:spPr>
          <a:xfrm>
            <a:off x="5468579" y="1525587"/>
            <a:ext cx="5191125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our car serviced twice a year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65F4519-76B7-4A1F-B3B5-D9B0FF8CBD19}"/>
              </a:ext>
            </a:extLst>
          </p:cNvPr>
          <p:cNvSpPr/>
          <p:nvPr/>
        </p:nvSpPr>
        <p:spPr>
          <a:xfrm>
            <a:off x="6457950" y="3074991"/>
            <a:ext cx="5191125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the new website designed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0E23C01-E8FD-4324-83A8-494DB987EEB8}"/>
              </a:ext>
            </a:extLst>
          </p:cNvPr>
          <p:cNvSpPr/>
          <p:nvPr/>
        </p:nvSpPr>
        <p:spPr>
          <a:xfrm>
            <a:off x="5125679" y="3993359"/>
            <a:ext cx="5191125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this program downloaded before I could play the game.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3A7251D-05F6-4050-A1AA-93B86D6F31E5}"/>
              </a:ext>
            </a:extLst>
          </p:cNvPr>
          <p:cNvSpPr/>
          <p:nvPr/>
        </p:nvSpPr>
        <p:spPr>
          <a:xfrm>
            <a:off x="6621104" y="4697414"/>
            <a:ext cx="5191125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to be installed on this smartphone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042A053-3DB0-421B-9A16-377092C17E7E}"/>
              </a:ext>
            </a:extLst>
          </p:cNvPr>
          <p:cNvSpPr/>
          <p:nvPr/>
        </p:nvSpPr>
        <p:spPr>
          <a:xfrm>
            <a:off x="7449779" y="5351462"/>
            <a:ext cx="5191125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to be disposed of carefully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7EEDF44-8AD3-4BC4-8389-1BA956719475}"/>
              </a:ext>
            </a:extLst>
          </p:cNvPr>
          <p:cNvSpPr/>
          <p:nvPr/>
        </p:nvSpPr>
        <p:spPr>
          <a:xfrm>
            <a:off x="7040203" y="2278856"/>
            <a:ext cx="4352925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to be checked</a:t>
            </a:r>
            <a:endParaRPr lang="ar-SA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91A87-BD5E-47A2-9963-DB0BE232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7AB2E-7DDE-4616-A3BD-A38717BD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B3C7DB-7108-45FD-8F51-DE60257D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23573" y="-41657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FA4932-645B-471E-B2D7-57E778B34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15833" r="24765" b="6944"/>
          <a:stretch/>
        </p:blipFill>
        <p:spPr>
          <a:xfrm>
            <a:off x="4086225" y="-1"/>
            <a:ext cx="7677150" cy="6638925"/>
          </a:xfrm>
          <a:prstGeom prst="rect">
            <a:avLst/>
          </a:prstGeom>
        </p:spPr>
      </p:pic>
      <p:pic>
        <p:nvPicPr>
          <p:cNvPr id="15362" name="Picture 2" descr="Sketch &amp;amp; Toon Pencil by Dries Lambrecht on Dribbble">
            <a:extLst>
              <a:ext uri="{FF2B5EF4-FFF2-40B4-BE49-F238E27FC236}">
                <a16:creationId xmlns:a16="http://schemas.microsoft.com/office/drawing/2014/main" id="{320A2290-42BB-4F5D-8450-F145F40EF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96" y="731512"/>
            <a:ext cx="2917633" cy="21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563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E6884B-4ED9-4863-A683-6C2A990A3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295ADD4-8275-419D-96D7-2BF50BF7D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C1AAE74-C4F5-4B7A-82A2-AC6404BBB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You do your homework this evening -">
            <a:extLst>
              <a:ext uri="{FF2B5EF4-FFF2-40B4-BE49-F238E27FC236}">
                <a16:creationId xmlns:a16="http://schemas.microsoft.com/office/drawing/2014/main" id="{9B961156-B41A-48AC-A967-C405F7DC99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781E00F6-18FE-4BAE-A889-FDE4A7BB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1162843"/>
            <a:ext cx="428148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نصة مدرستي">
            <a:extLst>
              <a:ext uri="{FF2B5EF4-FFF2-40B4-BE49-F238E27FC236}">
                <a16:creationId xmlns:a16="http://schemas.microsoft.com/office/drawing/2014/main" id="{B588439A-03B8-4292-897A-BBF34C1D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work Clipart Transparent Transparent Images – Free PNG Images Vector,  PSD, Clipart, Templates">
            <a:extLst>
              <a:ext uri="{FF2B5EF4-FFF2-40B4-BE49-F238E27FC236}">
                <a16:creationId xmlns:a16="http://schemas.microsoft.com/office/drawing/2014/main" id="{8575FAD0-D598-4EC0-9718-4D40967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3300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4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5" name="عنصر نائب للمحتوى 5">
            <a:extLst>
              <a:ext uri="{FF2B5EF4-FFF2-40B4-BE49-F238E27FC236}">
                <a16:creationId xmlns:a16="http://schemas.microsoft.com/office/drawing/2014/main" id="{306A7710-F256-4151-81D1-3D96D124C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59" y="220018"/>
            <a:ext cx="3148568" cy="38385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F34A168-7E6E-449F-8601-C9144D3C288A}"/>
              </a:ext>
            </a:extLst>
          </p:cNvPr>
          <p:cNvSpPr/>
          <p:nvPr/>
        </p:nvSpPr>
        <p:spPr>
          <a:xfrm>
            <a:off x="4360145" y="681037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BB4598A-32B1-4F6D-B82F-BF9DE7343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949646" y="951696"/>
            <a:ext cx="1435100" cy="3175000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813189AB-16CB-4888-9F26-13C55847A40D}"/>
              </a:ext>
            </a:extLst>
          </p:cNvPr>
          <p:cNvSpPr/>
          <p:nvPr/>
        </p:nvSpPr>
        <p:spPr>
          <a:xfrm>
            <a:off x="5938119" y="855628"/>
            <a:ext cx="2609851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is the </a:t>
            </a:r>
            <a:r>
              <a:rPr lang="en-US" sz="2000" b="1" dirty="0">
                <a:solidFill>
                  <a:srgbClr val="FF0000"/>
                </a:solidFill>
              </a:rPr>
              <a:t>tallest</a:t>
            </a:r>
            <a:r>
              <a:rPr lang="en-US" sz="2000" b="1" dirty="0">
                <a:solidFill>
                  <a:schemeClr val="tx1"/>
                </a:solidFill>
              </a:rPr>
              <a:t> fountain in the world?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0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6FE2708E-243D-4716-A069-8FBED1A8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87" y="220018"/>
            <a:ext cx="3142111" cy="383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379F6EC-2705-41C6-B4BC-F8A8D9AA2814}"/>
              </a:ext>
            </a:extLst>
          </p:cNvPr>
          <p:cNvSpPr txBox="1"/>
          <p:nvPr/>
        </p:nvSpPr>
        <p:spPr>
          <a:xfrm>
            <a:off x="3028309" y="811997"/>
            <a:ext cx="13158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800" b="1" i="0" dirty="0">
                <a:solidFill>
                  <a:schemeClr val="bg1"/>
                </a:solidFill>
                <a:effectLst/>
                <a:latin typeface="HelveticaNeue"/>
              </a:rPr>
              <a:t>King Fahd's Fountain</a:t>
            </a:r>
            <a:endParaRPr lang="ar-SA" sz="1800" dirty="0">
              <a:solidFill>
                <a:schemeClr val="bg1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2FC2465-DB3B-4C07-8793-BA17239E7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258" y="3717281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4CA610-C7C8-4C9F-A502-73F29527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52A5D4-D2D8-44A6-9243-20016E79D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51EECDF-0D6D-463C-86A4-D8E9AD8AD03E}"/>
              </a:ext>
            </a:extLst>
          </p:cNvPr>
          <p:cNvSpPr txBox="1"/>
          <p:nvPr/>
        </p:nvSpPr>
        <p:spPr>
          <a:xfrm>
            <a:off x="952500" y="62583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4472C4"/>
              </a:solidFill>
              <a:latin typeface="Forte" panose="03060902040502070203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B7205B-EB2D-4DA6-87B1-32C512154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6" name="Picture 2" descr="36 Have A Nice Day Lettering Calligraphy Illustrations, Royalty-Free Vector  Graphics &amp; Clip Art - iStock">
            <a:extLst>
              <a:ext uri="{FF2B5EF4-FFF2-40B4-BE49-F238E27FC236}">
                <a16:creationId xmlns:a16="http://schemas.microsoft.com/office/drawing/2014/main" id="{581BC45E-07DE-4464-8D30-10D176C6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7" y="667111"/>
            <a:ext cx="5299364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4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65B63E-DE6C-47FD-A2AE-4DC43581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4A70F1-F6CD-443D-A418-990E5DC49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49E72C-6AD2-445F-90FB-C70D9C0A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CB6D1C2-1DE2-4E62-A273-DBBC3429ACF8}"/>
              </a:ext>
            </a:extLst>
          </p:cNvPr>
          <p:cNvSpPr/>
          <p:nvPr/>
        </p:nvSpPr>
        <p:spPr>
          <a:xfrm>
            <a:off x="4281487" y="200029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8C7A351-A6D7-4474-BE50-C33BFEA2BA54}"/>
              </a:ext>
            </a:extLst>
          </p:cNvPr>
          <p:cNvSpPr/>
          <p:nvPr/>
        </p:nvSpPr>
        <p:spPr>
          <a:xfrm>
            <a:off x="5859461" y="374620"/>
            <a:ext cx="2609851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is the </a:t>
            </a:r>
            <a:r>
              <a:rPr lang="en-US" sz="2000" b="1" dirty="0">
                <a:solidFill>
                  <a:srgbClr val="FF0000"/>
                </a:solidFill>
              </a:rPr>
              <a:t>tallest</a:t>
            </a:r>
            <a:r>
              <a:rPr lang="en-US" sz="2000" b="1" dirty="0">
                <a:solidFill>
                  <a:schemeClr val="tx1"/>
                </a:solidFill>
              </a:rPr>
              <a:t> tower in Saudi Arabia?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نتيجة بحث الصور عن the tallest building in saudi arabia">
            <a:extLst>
              <a:ext uri="{FF2B5EF4-FFF2-40B4-BE49-F238E27FC236}">
                <a16:creationId xmlns:a16="http://schemas.microsoft.com/office/drawing/2014/main" id="{78C47F25-4046-4BD6-A7FA-7196BA54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1" y="188917"/>
            <a:ext cx="261937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454D894-E4E2-45ED-B258-918B7219AC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870988" y="470688"/>
            <a:ext cx="1435100" cy="3175000"/>
          </a:xfrm>
          <a:prstGeom prst="rect">
            <a:avLst/>
          </a:prstGeom>
        </p:spPr>
      </p:pic>
      <p:pic>
        <p:nvPicPr>
          <p:cNvPr id="10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3D0C208A-8D71-44D7-BC33-C51BA2D1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69" y="192596"/>
            <a:ext cx="3148568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0066931-4D22-429E-A4DC-01E55CF80B32}"/>
              </a:ext>
            </a:extLst>
          </p:cNvPr>
          <p:cNvSpPr txBox="1"/>
          <p:nvPr/>
        </p:nvSpPr>
        <p:spPr>
          <a:xfrm>
            <a:off x="3231239" y="614909"/>
            <a:ext cx="8919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clock tower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DE18051-CF77-46BF-8B99-56AD5D2CF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912" y="3926680"/>
            <a:ext cx="1714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65B63E-DE6C-47FD-A2AE-4DC43581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4A70F1-F6CD-443D-A418-990E5DC49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49E72C-6AD2-445F-90FB-C70D9C0A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DD25F14-F82B-4598-9565-3701A6FEBD13}"/>
              </a:ext>
            </a:extLst>
          </p:cNvPr>
          <p:cNvSpPr/>
          <p:nvPr/>
        </p:nvSpPr>
        <p:spPr>
          <a:xfrm>
            <a:off x="4360145" y="65316"/>
            <a:ext cx="6924675" cy="383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DC3F6DD1-87AA-45CF-8CCB-1CEAB93DF406}"/>
              </a:ext>
            </a:extLst>
          </p:cNvPr>
          <p:cNvSpPr/>
          <p:nvPr/>
        </p:nvSpPr>
        <p:spPr>
          <a:xfrm>
            <a:off x="5938119" y="239907"/>
            <a:ext cx="2609851" cy="2166805"/>
          </a:xfrm>
          <a:prstGeom prst="cloudCallout">
            <a:avLst>
              <a:gd name="adj1" fmla="val 41419"/>
              <a:gd name="adj2" fmla="val 6761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What is the </a:t>
            </a:r>
            <a:r>
              <a:rPr lang="en-US" sz="2000" b="1" dirty="0">
                <a:solidFill>
                  <a:srgbClr val="FF0000"/>
                </a:solidFill>
              </a:rPr>
              <a:t>coldest</a:t>
            </a:r>
            <a:r>
              <a:rPr lang="en-US" sz="2000" b="1" dirty="0">
                <a:solidFill>
                  <a:schemeClr val="tx1"/>
                </a:solidFill>
              </a:rPr>
              <a:t> city in Saudi Arabia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D6E47DC-878E-4CFB-BF20-ADB4B985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-611" r="26471" b="611"/>
          <a:stretch/>
        </p:blipFill>
        <p:spPr>
          <a:xfrm>
            <a:off x="8949646" y="335975"/>
            <a:ext cx="1435100" cy="3175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5ECDCE3-2FB1-4E70-8BC5-9367698C0946}"/>
              </a:ext>
            </a:extLst>
          </p:cNvPr>
          <p:cNvSpPr txBox="1"/>
          <p:nvPr/>
        </p:nvSpPr>
        <p:spPr>
          <a:xfrm>
            <a:off x="3309897" y="480196"/>
            <a:ext cx="8919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clock tower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165D4B9-C777-4874-89BA-4030D7C03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27" y="3903890"/>
            <a:ext cx="1714500" cy="2667000"/>
          </a:xfrm>
          <a:prstGeom prst="rect">
            <a:avLst/>
          </a:prstGeom>
        </p:spPr>
      </p:pic>
      <p:pic>
        <p:nvPicPr>
          <p:cNvPr id="11" name="Picture 2" descr="نتيجة بحث الصور عن ثلوج طريف">
            <a:extLst>
              <a:ext uri="{FF2B5EF4-FFF2-40B4-BE49-F238E27FC236}">
                <a16:creationId xmlns:a16="http://schemas.microsoft.com/office/drawing/2014/main" id="{A0868360-29C2-4904-AF60-8C233E7C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72" y="0"/>
            <a:ext cx="3029372" cy="38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نتيجة بحث الصور عن detective ؤمهحشقف">
            <a:extLst>
              <a:ext uri="{FF2B5EF4-FFF2-40B4-BE49-F238E27FC236}">
                <a16:creationId xmlns:a16="http://schemas.microsoft.com/office/drawing/2014/main" id="{39D69407-29F4-4155-9FE9-ED02CDA70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76" y="4187"/>
            <a:ext cx="3148568" cy="38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1BDCFD5-3F43-4BD2-A295-D77521796597}"/>
              </a:ext>
            </a:extLst>
          </p:cNvPr>
          <p:cNvSpPr txBox="1"/>
          <p:nvPr/>
        </p:nvSpPr>
        <p:spPr>
          <a:xfrm>
            <a:off x="3201269" y="480196"/>
            <a:ext cx="10005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Turaif</a:t>
            </a:r>
            <a:endParaRPr lang="ar-S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1B754B-90D4-4784-8801-89FB680D6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977106"/>
            <a:ext cx="7591901" cy="490378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88B57E6-EA0B-4AC2-9B8D-D8665F2F3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13" y="873919"/>
            <a:ext cx="808509" cy="1595438"/>
          </a:xfrm>
          <a:prstGeom prst="rect">
            <a:avLst/>
          </a:prstGeom>
        </p:spPr>
      </p:pic>
      <p:pic>
        <p:nvPicPr>
          <p:cNvPr id="7" name="Picture 2" descr="نتيجة بحث الصور عن one minute">
            <a:extLst>
              <a:ext uri="{FF2B5EF4-FFF2-40B4-BE49-F238E27FC236}">
                <a16:creationId xmlns:a16="http://schemas.microsoft.com/office/drawing/2014/main" id="{6D4B5F1E-9D08-4695-81C9-87D24DF5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71" y="892969"/>
            <a:ext cx="1595438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019763F-4A5D-4807-8985-9E1C87B9E2CB}"/>
              </a:ext>
            </a:extLst>
          </p:cNvPr>
          <p:cNvSpPr txBox="1"/>
          <p:nvPr/>
        </p:nvSpPr>
        <p:spPr>
          <a:xfrm>
            <a:off x="3308522" y="166906"/>
            <a:ext cx="67515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Write more </a:t>
            </a:r>
            <a:r>
              <a:rPr lang="en-US" sz="3200" dirty="0">
                <a:solidFill>
                  <a:srgbClr val="CC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adjectives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as you can</a:t>
            </a:r>
            <a:endParaRPr lang="ar-SA" sz="3200" dirty="0">
              <a:solidFill>
                <a:schemeClr val="accent2">
                  <a:lumMod val="60000"/>
                  <a:lumOff val="40000"/>
                </a:schemeClr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178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F848FA-48E5-4036-8BA6-16DE38E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3DDB7F-3590-499D-B6E1-A8265956A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DAFF3-428C-4959-9ABB-DDC8EE2FF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5914550-B841-4E22-96C9-40F64797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5" t="33472" r="37577" b="6389"/>
          <a:stretch/>
        </p:blipFill>
        <p:spPr>
          <a:xfrm>
            <a:off x="4076701" y="561974"/>
            <a:ext cx="3702920" cy="50101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7DBD38-F29C-47D3-BDED-580159DA8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03" t="18611" r="35410" b="8333"/>
          <a:stretch/>
        </p:blipFill>
        <p:spPr>
          <a:xfrm>
            <a:off x="7779620" y="561975"/>
            <a:ext cx="3826593" cy="5010150"/>
          </a:xfrm>
          <a:prstGeom prst="rect">
            <a:avLst/>
          </a:prstGeom>
        </p:spPr>
      </p:pic>
      <p:pic>
        <p:nvPicPr>
          <p:cNvPr id="11" name="Picture 2" descr="Blue paint brush stroke Royalty Free Vector Image">
            <a:extLst>
              <a:ext uri="{FF2B5EF4-FFF2-40B4-BE49-F238E27FC236}">
                <a16:creationId xmlns:a16="http://schemas.microsoft.com/office/drawing/2014/main" id="{2ADD60D4-6059-459C-B413-BD77D9D9E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621071" y="365125"/>
            <a:ext cx="3915171" cy="8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6EB8A97-1B7D-47DF-A9A6-8F93951E4696}"/>
              </a:ext>
            </a:extLst>
          </p:cNvPr>
          <p:cNvSpPr txBox="1"/>
          <p:nvPr/>
        </p:nvSpPr>
        <p:spPr>
          <a:xfrm>
            <a:off x="341633" y="720129"/>
            <a:ext cx="373618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Open your book @ page 16+17</a:t>
            </a:r>
            <a:endParaRPr lang="ar-SA" sz="1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Literati – All the Benefits of Reading">
            <a:extLst>
              <a:ext uri="{FF2B5EF4-FFF2-40B4-BE49-F238E27FC236}">
                <a16:creationId xmlns:a16="http://schemas.microsoft.com/office/drawing/2014/main" id="{BA314921-7B68-4E37-9EAB-732317A18A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67" y="1571228"/>
            <a:ext cx="2136689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65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562</Words>
  <Application>Microsoft Office PowerPoint</Application>
  <PresentationFormat>شاشة عريضة</PresentationFormat>
  <Paragraphs>156</Paragraphs>
  <Slides>50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59" baseType="lpstr">
      <vt:lpstr>Aharoni</vt:lpstr>
      <vt:lpstr>Andalus</vt:lpstr>
      <vt:lpstr>Arial</vt:lpstr>
      <vt:lpstr>Calibri</vt:lpstr>
      <vt:lpstr>Calibri Light</vt:lpstr>
      <vt:lpstr>Comic Sans MS</vt:lpstr>
      <vt:lpstr>Forte</vt:lpstr>
      <vt:lpstr>HelveticaNeue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Had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10</cp:revision>
  <dcterms:created xsi:type="dcterms:W3CDTF">2021-09-03T20:51:48Z</dcterms:created>
  <dcterms:modified xsi:type="dcterms:W3CDTF">2021-09-06T18:45:12Z</dcterms:modified>
</cp:coreProperties>
</file>