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73152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22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109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483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8764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38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634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7810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893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089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4491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6"/>
            <a:ext cx="3703320" cy="714798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8285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448226"/>
            <a:ext cx="3703320" cy="714798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8589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tx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9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EE1A7-F168-4DE9-88B8-C9ADA54F422C}" type="datetimeFigureOut">
              <a:rPr lang="ar-SA" smtClean="0"/>
              <a:t>17/02/1442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9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1B0F0-8650-46A6-A1BC-B6E6A84799C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200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1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731520" rtl="1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r" defTabSz="731520" rtl="1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defTabSz="731520" rtl="1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r" defTabSz="731520" rtl="1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r" defTabSz="731520" rtl="1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r" defTabSz="731520" rtl="1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r" defTabSz="731520" rtl="1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r" defTabSz="731520" rtl="1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r" defTabSz="731520" rtl="1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731520" rtl="1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r" defTabSz="731520" rtl="1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r" defTabSz="731520" rtl="1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r" defTabSz="731520" rtl="1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r" defTabSz="731520" rtl="1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r" defTabSz="731520" rtl="1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r" defTabSz="731520" rtl="1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r" defTabSz="731520" rtl="1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r" defTabSz="731520" rtl="1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C5F3364-B74A-4A3A-8263-9FEDACC8A612}"/>
              </a:ext>
            </a:extLst>
          </p:cNvPr>
          <p:cNvSpPr/>
          <p:nvPr/>
        </p:nvSpPr>
        <p:spPr>
          <a:xfrm>
            <a:off x="241159" y="20850"/>
            <a:ext cx="6933363" cy="969666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4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DB9D38F-0E41-4953-91EF-6C5618EF4550}"/>
              </a:ext>
            </a:extLst>
          </p:cNvPr>
          <p:cNvSpPr/>
          <p:nvPr/>
        </p:nvSpPr>
        <p:spPr>
          <a:xfrm>
            <a:off x="1964452" y="351692"/>
            <a:ext cx="3386295" cy="457311"/>
          </a:xfrm>
          <a:prstGeom prst="roundRect">
            <a:avLst/>
          </a:prstGeom>
          <a:noFill/>
          <a:ln w="1905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D8978-D7AE-4001-9936-0A0127AA248A}"/>
              </a:ext>
            </a:extLst>
          </p:cNvPr>
          <p:cNvSpPr txBox="1"/>
          <p:nvPr/>
        </p:nvSpPr>
        <p:spPr>
          <a:xfrm>
            <a:off x="1964452" y="410282"/>
            <a:ext cx="279344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Name: </a:t>
            </a:r>
            <a:endParaRPr lang="ar-SA" sz="1600" b="1" dirty="0">
              <a:solidFill>
                <a:schemeClr val="accent2">
                  <a:lumMod val="7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121EED-2A76-4768-BEE8-80C1EEE8B423}"/>
              </a:ext>
            </a:extLst>
          </p:cNvPr>
          <p:cNvSpPr txBox="1"/>
          <p:nvPr/>
        </p:nvSpPr>
        <p:spPr>
          <a:xfrm>
            <a:off x="461226" y="1011319"/>
            <a:ext cx="3386295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b="1" dirty="0">
                <a:latin typeface="Cavolini" panose="03000502040302020204" pitchFamily="66" charset="0"/>
                <a:cs typeface="Cavolini" panose="03000502040302020204" pitchFamily="66" charset="0"/>
              </a:rPr>
              <a:t>1) Choose the correct answer: </a:t>
            </a:r>
            <a:endParaRPr lang="ar-SA" sz="1400" b="1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3C3445-8074-490B-A887-775B32CCCAA6}"/>
              </a:ext>
            </a:extLst>
          </p:cNvPr>
          <p:cNvSpPr txBox="1"/>
          <p:nvPr/>
        </p:nvSpPr>
        <p:spPr>
          <a:xfrm>
            <a:off x="512464" y="1408964"/>
            <a:ext cx="6390752" cy="12311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1- The crime was ………. early in the morning.</a:t>
            </a:r>
          </a:p>
          <a:p>
            <a:endParaRPr lang="en-US" sz="14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342900" indent="-342900">
              <a:buAutoNum type="alphaLcParenR"/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Commit                  b) Committed             c) Committing</a:t>
            </a:r>
          </a:p>
          <a:p>
            <a:endParaRPr lang="en-US" sz="16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r>
              <a:rPr lang="en-US" sz="16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6447BB-2FA6-49EB-BA61-755342D469F9}"/>
              </a:ext>
            </a:extLst>
          </p:cNvPr>
          <p:cNvSpPr txBox="1"/>
          <p:nvPr/>
        </p:nvSpPr>
        <p:spPr>
          <a:xfrm>
            <a:off x="512464" y="2322431"/>
            <a:ext cx="639075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2- The criminal had already ………. by the time the police arrived.</a:t>
            </a:r>
          </a:p>
          <a:p>
            <a:endParaRPr lang="en-US" sz="14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342900" indent="-342900">
              <a:buAutoNum type="alphaLcParenR"/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e</a:t>
            </a:r>
            <a:r>
              <a:rPr lang="en-US" sz="1400">
                <a:latin typeface="Cavolini" panose="03000502040302020204" pitchFamily="66" charset="0"/>
                <a:cs typeface="Cavolini" panose="03000502040302020204" pitchFamily="66" charset="0"/>
              </a:rPr>
              <a:t>scaped                    </a:t>
            </a: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b) escape                 c) had escaped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87EAEA-78CD-4303-B691-CE535B070845}"/>
              </a:ext>
            </a:extLst>
          </p:cNvPr>
          <p:cNvSpPr txBox="1"/>
          <p:nvPr/>
        </p:nvSpPr>
        <p:spPr>
          <a:xfrm>
            <a:off x="512464" y="3482130"/>
            <a:ext cx="6390752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3- Before he got into his car, he had been ………. </a:t>
            </a:r>
          </a:p>
          <a:p>
            <a:endParaRPr lang="en-US" sz="14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342900" indent="-342900">
              <a:buAutoNum type="alphaLcParenR"/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Jogging                    b) Jog                       c) jogged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62FDDB5-29B5-44EE-A9AA-D428CEAD9EE9}"/>
              </a:ext>
            </a:extLst>
          </p:cNvPr>
          <p:cNvGrpSpPr/>
          <p:nvPr/>
        </p:nvGrpSpPr>
        <p:grpSpPr>
          <a:xfrm>
            <a:off x="862022" y="5012146"/>
            <a:ext cx="6312500" cy="5447645"/>
            <a:chOff x="862022" y="4502020"/>
            <a:chExt cx="6312500" cy="544764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6D7910A-106C-4524-A912-208657A54D94}"/>
                </a:ext>
              </a:extLst>
            </p:cNvPr>
            <p:cNvSpPr txBox="1"/>
            <p:nvPr/>
          </p:nvSpPr>
          <p:spPr>
            <a:xfrm>
              <a:off x="2582446" y="4502020"/>
              <a:ext cx="4592076" cy="544764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400" dirty="0">
                  <a:latin typeface="Cavolini" panose="03000502040302020204" pitchFamily="66" charset="0"/>
                  <a:cs typeface="Cavolini" panose="03000502040302020204" pitchFamily="66" charset="0"/>
                </a:rPr>
                <a:t>A man walked into a corner store in Colorado Springs with a gun.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>
                  <a:latin typeface="Cavolini" panose="03000502040302020204" pitchFamily="66" charset="0"/>
                  <a:cs typeface="Cavolini" panose="03000502040302020204" pitchFamily="66" charset="0"/>
                </a:rPr>
                <a:t>The cashier refused because the robber wasn’t over 21.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>
                  <a:latin typeface="Cavolini" panose="03000502040302020204" pitchFamily="66" charset="0"/>
                  <a:cs typeface="Cavolini" panose="03000502040302020204" pitchFamily="66" charset="0"/>
                </a:rPr>
                <a:t>The cashier immediately called the police and gave them the name and the address of the robber. 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>
                  <a:latin typeface="Cavolini" panose="03000502040302020204" pitchFamily="66" charset="0"/>
                  <a:cs typeface="Cavolini" panose="03000502040302020204" pitchFamily="66" charset="0"/>
                </a:rPr>
                <a:t>The robber showed his driver license to the cashier. 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>
                  <a:latin typeface="Cavolini" panose="03000502040302020204" pitchFamily="66" charset="0"/>
                  <a:cs typeface="Cavolini" panose="03000502040302020204" pitchFamily="66" charset="0"/>
                </a:rPr>
                <a:t>He demanded all of the cash.</a:t>
              </a:r>
            </a:p>
            <a:p>
              <a:pPr>
                <a:lnSpc>
                  <a:spcPct val="150000"/>
                </a:lnSpc>
              </a:pPr>
              <a:r>
                <a:rPr lang="en-US" sz="1400" dirty="0">
                  <a:latin typeface="Cavolini" panose="03000502040302020204" pitchFamily="66" charset="0"/>
                  <a:cs typeface="Cavolini" panose="03000502040302020204" pitchFamily="66" charset="0"/>
                </a:rPr>
                <a:t>He saw a pack of cigarettes and he told the cashier to put it in the bag with the cash.  </a:t>
              </a:r>
            </a:p>
            <a:p>
              <a:endParaRPr lang="en-US" sz="1600" dirty="0">
                <a:latin typeface="Cavolini" panose="03000502040302020204" pitchFamily="66" charset="0"/>
                <a:cs typeface="Cavolini" panose="03000502040302020204" pitchFamily="66" charset="0"/>
              </a:endParaRPr>
            </a:p>
            <a:p>
              <a:endParaRPr lang="en-US" sz="1600" dirty="0">
                <a:latin typeface="Cavolini" panose="03000502040302020204" pitchFamily="66" charset="0"/>
                <a:cs typeface="Cavolini" panose="03000502040302020204" pitchFamily="66" charset="0"/>
              </a:endParaRPr>
            </a:p>
            <a:p>
              <a:pPr marL="342900" indent="-342900">
                <a:buAutoNum type="alphaLcParenR"/>
              </a:pPr>
              <a:endParaRPr lang="en-US" sz="1600" dirty="0">
                <a:latin typeface="Cavolini" panose="03000502040302020204" pitchFamily="66" charset="0"/>
                <a:cs typeface="Cavolini" panose="03000502040302020204" pitchFamily="66" charset="0"/>
              </a:endParaRPr>
            </a:p>
            <a:p>
              <a:endParaRPr lang="en-US" sz="1600" dirty="0">
                <a:latin typeface="Cavolini" panose="03000502040302020204" pitchFamily="66" charset="0"/>
                <a:cs typeface="Cavolini" panose="03000502040302020204" pitchFamily="66" charset="0"/>
              </a:endParaRPr>
            </a:p>
            <a:p>
              <a:endParaRPr lang="en-US" sz="1600" dirty="0">
                <a:latin typeface="Cavolini" panose="03000502040302020204" pitchFamily="66" charset="0"/>
                <a:cs typeface="Cavolini" panose="03000502040302020204" pitchFamily="66" charset="0"/>
              </a:endParaRPr>
            </a:p>
            <a:p>
              <a:r>
                <a:rPr lang="en-US" sz="1600" dirty="0">
                  <a:latin typeface="Cavolini" panose="03000502040302020204" pitchFamily="66" charset="0"/>
                  <a:cs typeface="Cavolini" panose="03000502040302020204" pitchFamily="66" charset="0"/>
                </a:rPr>
                <a:t> </a:t>
              </a:r>
            </a:p>
          </p:txBody>
        </p:sp>
        <p:sp>
          <p:nvSpPr>
            <p:cNvPr id="13" name="Flowchart: Connector 12">
              <a:extLst>
                <a:ext uri="{FF2B5EF4-FFF2-40B4-BE49-F238E27FC236}">
                  <a16:creationId xmlns:a16="http://schemas.microsoft.com/office/drawing/2014/main" id="{BB4EEEBE-A965-4D85-89A3-2550470CD778}"/>
                </a:ext>
              </a:extLst>
            </p:cNvPr>
            <p:cNvSpPr/>
            <p:nvPr/>
          </p:nvSpPr>
          <p:spPr>
            <a:xfrm>
              <a:off x="2205520" y="4502020"/>
              <a:ext cx="325780" cy="344466"/>
            </a:xfrm>
            <a:prstGeom prst="flowChartConnector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A </a:t>
              </a:r>
              <a:endParaRPr lang="ar-SA" dirty="0"/>
            </a:p>
          </p:txBody>
        </p:sp>
        <p:sp>
          <p:nvSpPr>
            <p:cNvPr id="14" name="Flowchart: Connector 13">
              <a:extLst>
                <a:ext uri="{FF2B5EF4-FFF2-40B4-BE49-F238E27FC236}">
                  <a16:creationId xmlns:a16="http://schemas.microsoft.com/office/drawing/2014/main" id="{0A38690C-82D4-4053-AF5E-2FA01F031E96}"/>
                </a:ext>
              </a:extLst>
            </p:cNvPr>
            <p:cNvSpPr/>
            <p:nvPr/>
          </p:nvSpPr>
          <p:spPr>
            <a:xfrm>
              <a:off x="2205520" y="5173837"/>
              <a:ext cx="325780" cy="344466"/>
            </a:xfrm>
            <a:prstGeom prst="flowChartConnector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B </a:t>
              </a:r>
              <a:endParaRPr lang="ar-SA" dirty="0"/>
            </a:p>
          </p:txBody>
        </p:sp>
        <p:sp>
          <p:nvSpPr>
            <p:cNvPr id="15" name="Flowchart: Connector 14">
              <a:extLst>
                <a:ext uri="{FF2B5EF4-FFF2-40B4-BE49-F238E27FC236}">
                  <a16:creationId xmlns:a16="http://schemas.microsoft.com/office/drawing/2014/main" id="{C99ED1B6-B227-4B25-9BFB-8629436BBED9}"/>
                </a:ext>
              </a:extLst>
            </p:cNvPr>
            <p:cNvSpPr/>
            <p:nvPr/>
          </p:nvSpPr>
          <p:spPr>
            <a:xfrm>
              <a:off x="2205520" y="5837607"/>
              <a:ext cx="325780" cy="344466"/>
            </a:xfrm>
            <a:prstGeom prst="flowChartConnector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C </a:t>
              </a:r>
              <a:endParaRPr lang="ar-SA" dirty="0"/>
            </a:p>
          </p:txBody>
        </p:sp>
        <p:sp>
          <p:nvSpPr>
            <p:cNvPr id="16" name="Flowchart: Connector 15">
              <a:extLst>
                <a:ext uri="{FF2B5EF4-FFF2-40B4-BE49-F238E27FC236}">
                  <a16:creationId xmlns:a16="http://schemas.microsoft.com/office/drawing/2014/main" id="{0B274F62-DB0E-4D33-B406-871E93C02A6B}"/>
                </a:ext>
              </a:extLst>
            </p:cNvPr>
            <p:cNvSpPr/>
            <p:nvPr/>
          </p:nvSpPr>
          <p:spPr>
            <a:xfrm>
              <a:off x="2205520" y="6769322"/>
              <a:ext cx="325780" cy="344466"/>
            </a:xfrm>
            <a:prstGeom prst="flowChartConnector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D </a:t>
              </a:r>
              <a:endParaRPr lang="ar-SA" dirty="0"/>
            </a:p>
          </p:txBody>
        </p:sp>
        <p:sp>
          <p:nvSpPr>
            <p:cNvPr id="17" name="Flowchart: Connector 16">
              <a:extLst>
                <a:ext uri="{FF2B5EF4-FFF2-40B4-BE49-F238E27FC236}">
                  <a16:creationId xmlns:a16="http://schemas.microsoft.com/office/drawing/2014/main" id="{E93D86F7-31F0-4925-AAD5-87410C6A79BD}"/>
                </a:ext>
              </a:extLst>
            </p:cNvPr>
            <p:cNvSpPr/>
            <p:nvPr/>
          </p:nvSpPr>
          <p:spPr>
            <a:xfrm>
              <a:off x="2205520" y="7403590"/>
              <a:ext cx="325780" cy="344466"/>
            </a:xfrm>
            <a:prstGeom prst="flowChartConnector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E </a:t>
              </a:r>
              <a:endParaRPr lang="ar-SA" dirty="0"/>
            </a:p>
          </p:txBody>
        </p:sp>
        <p:sp>
          <p:nvSpPr>
            <p:cNvPr id="18" name="Flowchart: Connector 17">
              <a:extLst>
                <a:ext uri="{FF2B5EF4-FFF2-40B4-BE49-F238E27FC236}">
                  <a16:creationId xmlns:a16="http://schemas.microsoft.com/office/drawing/2014/main" id="{8A77E8E1-0838-4244-89BC-4B78653E9343}"/>
                </a:ext>
              </a:extLst>
            </p:cNvPr>
            <p:cNvSpPr/>
            <p:nvPr/>
          </p:nvSpPr>
          <p:spPr>
            <a:xfrm>
              <a:off x="2205520" y="7865625"/>
              <a:ext cx="325780" cy="344466"/>
            </a:xfrm>
            <a:prstGeom prst="flowChartConnector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F </a:t>
              </a:r>
              <a:endParaRPr lang="ar-SA" dirty="0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D41459B0-42D7-4528-9BC1-EB52CDB2163A}"/>
                </a:ext>
              </a:extLst>
            </p:cNvPr>
            <p:cNvSpPr/>
            <p:nvPr/>
          </p:nvSpPr>
          <p:spPr>
            <a:xfrm>
              <a:off x="882463" y="5324937"/>
              <a:ext cx="681740" cy="558982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A55FB6E-2C88-442C-858D-A5DC418BBA00}"/>
                </a:ext>
              </a:extLst>
            </p:cNvPr>
            <p:cNvSpPr/>
            <p:nvPr/>
          </p:nvSpPr>
          <p:spPr>
            <a:xfrm>
              <a:off x="882463" y="4571797"/>
              <a:ext cx="681740" cy="558982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903064AB-4C10-43BA-9FC0-A7E0E1F6F7B0}"/>
                </a:ext>
              </a:extLst>
            </p:cNvPr>
            <p:cNvSpPr/>
            <p:nvPr/>
          </p:nvSpPr>
          <p:spPr>
            <a:xfrm>
              <a:off x="882463" y="6082775"/>
              <a:ext cx="681740" cy="558982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D0B4210B-DAE7-4591-BE1E-4A692342458D}"/>
                </a:ext>
              </a:extLst>
            </p:cNvPr>
            <p:cNvSpPr/>
            <p:nvPr/>
          </p:nvSpPr>
          <p:spPr>
            <a:xfrm>
              <a:off x="866240" y="6834297"/>
              <a:ext cx="681740" cy="558982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8F71CB5B-FC82-4FB7-9061-A25400499047}"/>
                </a:ext>
              </a:extLst>
            </p:cNvPr>
            <p:cNvSpPr/>
            <p:nvPr/>
          </p:nvSpPr>
          <p:spPr>
            <a:xfrm>
              <a:off x="862022" y="7589991"/>
              <a:ext cx="681740" cy="558982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9C88F36A-B478-4AB9-8C5F-5E919B2BE1BC}"/>
                </a:ext>
              </a:extLst>
            </p:cNvPr>
            <p:cNvSpPr/>
            <p:nvPr/>
          </p:nvSpPr>
          <p:spPr>
            <a:xfrm>
              <a:off x="862022" y="8343657"/>
              <a:ext cx="681740" cy="558982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6984E018-5E63-4699-9ED5-1DAEEB6A8515}"/>
              </a:ext>
            </a:extLst>
          </p:cNvPr>
          <p:cNvSpPr txBox="1"/>
          <p:nvPr/>
        </p:nvSpPr>
        <p:spPr>
          <a:xfrm>
            <a:off x="461226" y="4557036"/>
            <a:ext cx="429666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b="1" dirty="0">
                <a:latin typeface="Cavolini" panose="03000502040302020204" pitchFamily="66" charset="0"/>
                <a:cs typeface="Cavolini" panose="03000502040302020204" pitchFamily="66" charset="0"/>
              </a:rPr>
              <a:t>2) Put the following events in order: </a:t>
            </a:r>
            <a:endParaRPr lang="ar-SA" sz="1400" b="1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968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C5F3364-B74A-4A3A-8263-9FEDACC8A612}"/>
              </a:ext>
            </a:extLst>
          </p:cNvPr>
          <p:cNvSpPr/>
          <p:nvPr/>
        </p:nvSpPr>
        <p:spPr>
          <a:xfrm>
            <a:off x="241159" y="180870"/>
            <a:ext cx="6933363" cy="969666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121EED-2A76-4768-BEE8-80C1EEE8B423}"/>
              </a:ext>
            </a:extLst>
          </p:cNvPr>
          <p:cNvSpPr txBox="1"/>
          <p:nvPr/>
        </p:nvSpPr>
        <p:spPr>
          <a:xfrm>
            <a:off x="512465" y="624858"/>
            <a:ext cx="503409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b="1" dirty="0">
                <a:latin typeface="Cavolini" panose="03000502040302020204" pitchFamily="66" charset="0"/>
                <a:cs typeface="Cavolini" panose="03000502040302020204" pitchFamily="66" charset="0"/>
              </a:rPr>
              <a:t>3) Match the words with their meanings: </a:t>
            </a:r>
            <a:endParaRPr lang="ar-SA" sz="1400" b="1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3C3445-8074-490B-A887-775B32CCCAA6}"/>
              </a:ext>
            </a:extLst>
          </p:cNvPr>
          <p:cNvSpPr txBox="1"/>
          <p:nvPr/>
        </p:nvSpPr>
        <p:spPr>
          <a:xfrm>
            <a:off x="512070" y="932635"/>
            <a:ext cx="6390752" cy="38318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Decline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Inmate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I’m positive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Pickpocket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Nabbed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Unauthorized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By accident</a:t>
            </a:r>
          </a:p>
          <a:p>
            <a:endParaRPr lang="en-US" sz="16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endParaRPr lang="en-US" sz="16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342900" indent="-342900">
              <a:buAutoNum type="alphaLcParenR"/>
            </a:pPr>
            <a:endParaRPr lang="en-US" sz="16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endParaRPr lang="en-US" sz="16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endParaRPr lang="en-US" sz="16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r>
              <a:rPr lang="en-US" sz="16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87EAEA-78CD-4303-B691-CE535B070845}"/>
              </a:ext>
            </a:extLst>
          </p:cNvPr>
          <p:cNvSpPr txBox="1"/>
          <p:nvPr/>
        </p:nvSpPr>
        <p:spPr>
          <a:xfrm>
            <a:off x="511676" y="3703268"/>
            <a:ext cx="6662057" cy="41544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b="1" dirty="0">
                <a:latin typeface="Cavolini" panose="03000502040302020204" pitchFamily="66" charset="0"/>
                <a:cs typeface="Cavolini" panose="03000502040302020204" pitchFamily="66" charset="0"/>
              </a:rPr>
              <a:t>4) Decide if each sentence is active or passive:</a:t>
            </a:r>
          </a:p>
          <a:p>
            <a:pPr>
              <a:lnSpc>
                <a:spcPct val="150000"/>
              </a:lnSpc>
            </a:pPr>
            <a:endParaRPr lang="en-US" sz="1400" dirty="0">
              <a:solidFill>
                <a:schemeClr val="accent2">
                  <a:lumMod val="75000"/>
                </a:schemeClr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She called her mother.         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        active                  passive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b) The police catch thieves          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        active                  passive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c) The burglar was arrested by the police.   </a:t>
            </a:r>
          </a:p>
          <a:p>
            <a:pPr>
              <a:lnSpc>
                <a:spcPct val="150000"/>
              </a:lnSpc>
            </a:pPr>
            <a:r>
              <a:rPr lang="en-US" sz="1400" b="1" dirty="0">
                <a:latin typeface="Cavolini" panose="03000502040302020204" pitchFamily="66" charset="0"/>
                <a:cs typeface="Cavolini" panose="03000502040302020204" pitchFamily="66" charset="0"/>
              </a:rPr>
              <a:t>         </a:t>
            </a: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active                  passive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d) The subsect was found guilty.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        active                  passive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D7C8AB-34B5-4759-AC5D-B5F4DBECFC83}"/>
              </a:ext>
            </a:extLst>
          </p:cNvPr>
          <p:cNvSpPr txBox="1"/>
          <p:nvPr/>
        </p:nvSpPr>
        <p:spPr>
          <a:xfrm>
            <a:off x="2953016" y="932635"/>
            <a:ext cx="4587652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I’m certain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A prisoner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Without permission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Stolen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To refuse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Not on purpose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Cavolini" panose="03000502040302020204" pitchFamily="66" charset="0"/>
                <a:cs typeface="Cavolini" panose="03000502040302020204" pitchFamily="66" charset="0"/>
              </a:rPr>
              <a:t>A person who steals from the pockets of people</a:t>
            </a:r>
          </a:p>
          <a:p>
            <a:endParaRPr lang="en-US" sz="16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r>
              <a:rPr lang="en-US" sz="1600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  <a:p>
            <a:endParaRPr lang="en-US" sz="16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C8DB716-FCD1-425C-B068-E1D99BFA3ADA}"/>
              </a:ext>
            </a:extLst>
          </p:cNvPr>
          <p:cNvSpPr txBox="1"/>
          <p:nvPr/>
        </p:nvSpPr>
        <p:spPr>
          <a:xfrm>
            <a:off x="511676" y="8286851"/>
            <a:ext cx="3386295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400" b="1" dirty="0">
                <a:latin typeface="Cavolini" panose="03000502040302020204" pitchFamily="66" charset="0"/>
                <a:cs typeface="Cavolini" panose="03000502040302020204" pitchFamily="66" charset="0"/>
              </a:rPr>
              <a:t>5) Change into the passive:</a:t>
            </a:r>
          </a:p>
          <a:p>
            <a:endParaRPr lang="en-US" sz="1400" b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r>
              <a:rPr lang="en-US" sz="1400" dirty="0">
                <a:solidFill>
                  <a:schemeClr val="accent2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- They kidnapped the kid.  </a:t>
            </a:r>
            <a:endParaRPr lang="ar-SA" sz="1400" dirty="0">
              <a:solidFill>
                <a:schemeClr val="accent2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7EBCCA8-EF0A-470F-8E38-25986C92DA4B}"/>
              </a:ext>
            </a:extLst>
          </p:cNvPr>
          <p:cNvSpPr/>
          <p:nvPr/>
        </p:nvSpPr>
        <p:spPr>
          <a:xfrm>
            <a:off x="1281382" y="9125765"/>
            <a:ext cx="5122644" cy="59404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014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270</Words>
  <Application>Microsoft Office PowerPoint</Application>
  <PresentationFormat>Custom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Cavolini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نورا العتيبي</dc:creator>
  <cp:lastModifiedBy>نورا العتيبي</cp:lastModifiedBy>
  <cp:revision>11</cp:revision>
  <dcterms:created xsi:type="dcterms:W3CDTF">2020-10-03T19:16:49Z</dcterms:created>
  <dcterms:modified xsi:type="dcterms:W3CDTF">2020-10-04T06:04:49Z</dcterms:modified>
</cp:coreProperties>
</file>