
<file path=[Content_Types].xml><?xml version="1.0" encoding="utf-8"?>
<Types xmlns="http://schemas.openxmlformats.org/package/2006/content-types">
  <Default Extension="bmp" ContentType="image/bmp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9" r:id="rId2"/>
    <p:sldId id="265" r:id="rId3"/>
    <p:sldId id="264" r:id="rId4"/>
    <p:sldId id="260" r:id="rId5"/>
    <p:sldId id="267" r:id="rId6"/>
    <p:sldId id="268" r:id="rId7"/>
    <p:sldId id="266" r:id="rId8"/>
    <p:sldId id="261" r:id="rId9"/>
    <p:sldId id="269" r:id="rId10"/>
    <p:sldId id="270" r:id="rId11"/>
    <p:sldId id="271" r:id="rId12"/>
    <p:sldId id="272" r:id="rId13"/>
    <p:sldId id="273" r:id="rId14"/>
    <p:sldId id="274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60" y="66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9/11/2020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9/11/2020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4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4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2"/>
              </a:buClr>
              <a:defRPr/>
            </a:lvl2pPr>
            <a:lvl5pPr>
              <a:defRPr/>
            </a:lvl5pPr>
            <a:lvl6pPr>
              <a:buClr>
                <a:schemeClr val="accent2"/>
              </a:buClr>
              <a:defRPr baseline="0"/>
            </a:lvl6pPr>
            <a:lvl7pPr>
              <a:buClr>
                <a:schemeClr val="accent2"/>
              </a:buClr>
              <a:defRPr baseline="0"/>
            </a:lvl7pPr>
            <a:lvl8pPr>
              <a:buClr>
                <a:schemeClr val="accent2"/>
              </a:buClr>
              <a:defRPr baseline="0"/>
            </a:lvl8pPr>
            <a:lvl9pPr>
              <a:buClr>
                <a:schemeClr val="accent2"/>
              </a:buCl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5103812" y="457200"/>
            <a:ext cx="66294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8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1" y="0"/>
            <a:ext cx="12188825" cy="6858000"/>
            <a:chOff x="-1" y="0"/>
            <a:chExt cx="12188825" cy="6858000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164514" y="6705600"/>
              <a:ext cx="8024310" cy="152400"/>
            </a:xfrm>
            <a:prstGeom prst="rect">
              <a:avLst/>
            </a:prstGeom>
            <a:gradFill rotWithShape="0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1680956" y="1981200"/>
              <a:ext cx="507868" cy="4267200"/>
            </a:xfrm>
            <a:prstGeom prst="rect">
              <a:avLst/>
            </a:prstGeom>
            <a:gradFill rotWithShape="0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-1" y="5257800"/>
              <a:ext cx="609441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-1" y="5410200"/>
              <a:ext cx="609441" cy="14478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1680956" y="0"/>
              <a:ext cx="507868" cy="198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618015" y="0"/>
              <a:ext cx="4062942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609440" y="304800"/>
              <a:ext cx="711015" cy="762000"/>
            </a:xfrm>
            <a:prstGeom prst="rect">
              <a:avLst/>
            </a:prstGeom>
            <a:solidFill>
              <a:schemeClr val="bg2">
                <a:lumMod val="50000"/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-1" y="1066800"/>
              <a:ext cx="609441" cy="4191000"/>
            </a:xfrm>
            <a:prstGeom prst="rect">
              <a:avLst/>
            </a:prstGeom>
            <a:gradFill rotWithShape="0">
              <a:gsLst>
                <a:gs pos="0">
                  <a:schemeClr val="bg2">
                    <a:lumMod val="5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-1" y="304800"/>
              <a:ext cx="609441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-1" y="0"/>
              <a:ext cx="1320456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320455" y="0"/>
              <a:ext cx="629756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609440" y="304800"/>
              <a:ext cx="0" cy="6553200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609440" y="6705600"/>
              <a:ext cx="115793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11680956" y="0"/>
              <a:ext cx="0" cy="670560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-1" y="304800"/>
              <a:ext cx="12188825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7618015" y="457200"/>
              <a:ext cx="4570809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7618015" y="0"/>
              <a:ext cx="0" cy="4572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1680956" y="1981200"/>
              <a:ext cx="5078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1320455" y="0"/>
              <a:ext cx="0" cy="10668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>
              <a:off x="-1" y="1066800"/>
              <a:ext cx="1320456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>
              <a:off x="-1" y="5257800"/>
              <a:ext cx="609441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-1" y="5410200"/>
              <a:ext cx="60944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2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3838" indent="-223838" algn="r" defTabSz="914400" rtl="1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r" defTabSz="914400" rtl="1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r" defTabSz="914400" rtl="1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r" defTabSz="914400" rtl="1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r" defTabSz="914400" rtl="1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ll.stackexchange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bmp"/><Relationship Id="rId3" Type="http://schemas.openxmlformats.org/officeDocument/2006/relationships/hyperlink" Target="https://pixabay.com/de/haus-home-residenz-baum-wolke-148025/" TargetMode="External"/><Relationship Id="rId7" Type="http://schemas.openxmlformats.org/officeDocument/2006/relationships/hyperlink" Target="https://commons.wikimedia.org/wiki/File:Pr%C3%A9position_entre_(lits).sv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s://commons.wikimedia.org/wiki/File:Explain_on_under_between_by_in_over_thrue_7.svg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://weareenglishlearners.blogspot.com/2011/01/directions-and-prepositions-of-place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ordwall.net/resource/4235878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everywhere.co.uk/west/caribbean/slides/st_maarten_sign_jpg_orig.htm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vepress.com/medical-devices-and-the-middle-east-market-regulation-and-reimbursemen-peer-reviewed-fulltext-article-MDER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livingmyfaith.blogspot.com/2012/06/asking-directions.html" TargetMode="External"/><Relationship Id="rId7" Type="http://schemas.openxmlformats.org/officeDocument/2006/relationships/image" Target="../media/image8.sv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vingmyfaith.blogspot.com/2012/06/asking-directions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ovepress.com/medical-devices-and-the-middle-east-market-regulation-and-reimbursemen-peer-reviewed-fulltext-article-MDER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2" y="1447800"/>
            <a:ext cx="9144000" cy="22860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Form, meaning, and function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812" y="5867400"/>
            <a:ext cx="2666999" cy="533400"/>
          </a:xfrm>
        </p:spPr>
        <p:txBody>
          <a:bodyPr>
            <a:normAutofit/>
          </a:bodyPr>
          <a:lstStyle/>
          <a:p>
            <a:r>
              <a:rPr lang="en-US" sz="3200" b="1" dirty="0"/>
              <a:t>Nora Khalid </a:t>
            </a:r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0D4E336B-0BCD-4E4C-9583-887B401B9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37612" y="3905250"/>
            <a:ext cx="30099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42B3BD-D78B-4281-A596-338F88BC0D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999" t="42217" r="21242" b="22201"/>
          <a:stretch/>
        </p:blipFill>
        <p:spPr>
          <a:xfrm>
            <a:off x="1293812" y="1143000"/>
            <a:ext cx="9310688" cy="55174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E5CEF6-61FC-4F5D-B818-C48E54DB3B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68" t="50000" r="58127" b="43328"/>
          <a:stretch/>
        </p:blipFill>
        <p:spPr>
          <a:xfrm>
            <a:off x="1370012" y="76200"/>
            <a:ext cx="6934200" cy="1066800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255A7E9-4120-47E2-AA13-E69655B42EFC}"/>
              </a:ext>
            </a:extLst>
          </p:cNvPr>
          <p:cNvSpPr/>
          <p:nvPr/>
        </p:nvSpPr>
        <p:spPr>
          <a:xfrm>
            <a:off x="6154115" y="1714500"/>
            <a:ext cx="1143000" cy="7620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A0BE88-2454-489E-924D-627ADAEF1CE8}"/>
              </a:ext>
            </a:extLst>
          </p:cNvPr>
          <p:cNvSpPr/>
          <p:nvPr/>
        </p:nvSpPr>
        <p:spPr>
          <a:xfrm>
            <a:off x="7847012" y="2781300"/>
            <a:ext cx="2438400" cy="7620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D9B47E-7447-4098-83F8-957EB55920C7}"/>
              </a:ext>
            </a:extLst>
          </p:cNvPr>
          <p:cNvSpPr/>
          <p:nvPr/>
        </p:nvSpPr>
        <p:spPr>
          <a:xfrm>
            <a:off x="5180012" y="3543300"/>
            <a:ext cx="1905000" cy="656596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F99509-5A1B-47F0-842B-9497080F94BC}"/>
              </a:ext>
            </a:extLst>
          </p:cNvPr>
          <p:cNvSpPr/>
          <p:nvPr/>
        </p:nvSpPr>
        <p:spPr>
          <a:xfrm>
            <a:off x="5126279" y="4343400"/>
            <a:ext cx="1143000" cy="76200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5838B1-3A7D-4C17-A9A6-DD55C76F7DEF}"/>
              </a:ext>
            </a:extLst>
          </p:cNvPr>
          <p:cNvSpPr/>
          <p:nvPr/>
        </p:nvSpPr>
        <p:spPr>
          <a:xfrm rot="16403939">
            <a:off x="4087485" y="4072569"/>
            <a:ext cx="1293121" cy="617863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2C9769-E0D5-48C1-BD56-AFFD06DA51E1}"/>
              </a:ext>
            </a:extLst>
          </p:cNvPr>
          <p:cNvSpPr txBox="1"/>
          <p:nvPr/>
        </p:nvSpPr>
        <p:spPr>
          <a:xfrm>
            <a:off x="3986418" y="5195896"/>
            <a:ext cx="386059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1" anchor="ctr" anchorCtr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bank is on the corner of Main and Second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96B260-4A40-4CCE-8E44-F6CEF1D5F31B}"/>
              </a:ext>
            </a:extLst>
          </p:cNvPr>
          <p:cNvSpPr txBox="1"/>
          <p:nvPr/>
        </p:nvSpPr>
        <p:spPr>
          <a:xfrm>
            <a:off x="7694612" y="1602107"/>
            <a:ext cx="386059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1" anchor="ctr" anchorCtr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restaurant is near the hotel </a:t>
            </a:r>
            <a:endParaRPr lang="ar-S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6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42B3BD-D78B-4281-A596-338F88BC0D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999" t="42217" r="21242" b="22201"/>
          <a:stretch/>
        </p:blipFill>
        <p:spPr>
          <a:xfrm>
            <a:off x="1293812" y="1143000"/>
            <a:ext cx="9310688" cy="55174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E5CEF6-61FC-4F5D-B818-C48E54DB3B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68" t="50000" r="58127" b="43328"/>
          <a:stretch/>
        </p:blipFill>
        <p:spPr>
          <a:xfrm>
            <a:off x="1370012" y="76200"/>
            <a:ext cx="6934200" cy="1066800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255A7E9-4120-47E2-AA13-E69655B42EFC}"/>
              </a:ext>
            </a:extLst>
          </p:cNvPr>
          <p:cNvSpPr/>
          <p:nvPr/>
        </p:nvSpPr>
        <p:spPr>
          <a:xfrm>
            <a:off x="6154115" y="1714500"/>
            <a:ext cx="1143000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CCA5121-0E06-4A6D-A944-5D1AC393E4E9}"/>
              </a:ext>
            </a:extLst>
          </p:cNvPr>
          <p:cNvSpPr/>
          <p:nvPr/>
        </p:nvSpPr>
        <p:spPr>
          <a:xfrm>
            <a:off x="1584325" y="3048000"/>
            <a:ext cx="1904999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51DF95-E613-4609-BC53-7D6544A26050}"/>
              </a:ext>
            </a:extLst>
          </p:cNvPr>
          <p:cNvSpPr txBox="1"/>
          <p:nvPr/>
        </p:nvSpPr>
        <p:spPr>
          <a:xfrm>
            <a:off x="3656012" y="2721114"/>
            <a:ext cx="386059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1" anchor="ctr" anchorCtr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subway station is not far from the hotel</a:t>
            </a:r>
            <a:endParaRPr lang="ar-S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8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itting, building, water, small&#10;&#10;Description automatically generated">
            <a:extLst>
              <a:ext uri="{FF2B5EF4-FFF2-40B4-BE49-F238E27FC236}">
                <a16:creationId xmlns:a16="http://schemas.microsoft.com/office/drawing/2014/main" id="{B3FE49B7-AF16-473C-8849-A30A04D7A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94882" y="1600200"/>
            <a:ext cx="30480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E8AC1B-0193-4925-9107-ED3EA7EABF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813" t="38287" r="60937"/>
          <a:stretch/>
        </p:blipFill>
        <p:spPr>
          <a:xfrm>
            <a:off x="4291841" y="1866900"/>
            <a:ext cx="2371872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itle 12">
            <a:extLst>
              <a:ext uri="{FF2B5EF4-FFF2-40B4-BE49-F238E27FC236}">
                <a16:creationId xmlns:a16="http://schemas.microsoft.com/office/drawing/2014/main" id="{7310083C-E789-478D-93E0-B91DFBF91CB5}"/>
              </a:ext>
            </a:extLst>
          </p:cNvPr>
          <p:cNvSpPr txBox="1">
            <a:spLocks/>
          </p:cNvSpPr>
          <p:nvPr/>
        </p:nvSpPr>
        <p:spPr>
          <a:xfrm>
            <a:off x="1522412" y="533400"/>
            <a:ext cx="2667000" cy="533400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Role play</a:t>
            </a:r>
          </a:p>
        </p:txBody>
      </p:sp>
      <p:pic>
        <p:nvPicPr>
          <p:cNvPr id="10" name="Picture 9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7A751BBC-9C9C-42CF-A559-1D4268AA16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694612" y="3942520"/>
            <a:ext cx="3042961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12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2C7F18F1-0BD7-4AD4-85DB-F8F3F379B0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86427" y="2133600"/>
            <a:ext cx="2667000" cy="3124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CD22745-2489-46D7-9036-2A7B181AAF42}"/>
              </a:ext>
            </a:extLst>
          </p:cNvPr>
          <p:cNvSpPr txBox="1"/>
          <p:nvPr/>
        </p:nvSpPr>
        <p:spPr>
          <a:xfrm rot="21276471">
            <a:off x="992122" y="5468033"/>
            <a:ext cx="3276600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1" anchor="ctr" anchorCtr="1">
            <a:spAutoFit/>
          </a:bodyPr>
          <a:lstStyle/>
          <a:p>
            <a:pPr algn="ctr"/>
            <a:r>
              <a:rPr lang="en-US" b="1" dirty="0"/>
              <a:t>My house – my friend’s house</a:t>
            </a:r>
            <a:endParaRPr lang="ar-SA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E54B57-BCFB-4C60-9A73-FF071ACD842A}"/>
              </a:ext>
            </a:extLst>
          </p:cNvPr>
          <p:cNvSpPr txBox="1"/>
          <p:nvPr/>
        </p:nvSpPr>
        <p:spPr>
          <a:xfrm rot="21276471">
            <a:off x="3356483" y="1148834"/>
            <a:ext cx="32766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1" anchor="ctr" anchorCtr="1">
            <a:spAutoFit/>
          </a:bodyPr>
          <a:lstStyle/>
          <a:p>
            <a:pPr algn="ctr"/>
            <a:r>
              <a:rPr lang="en-US" b="1" dirty="0"/>
              <a:t>The apple– the chair</a:t>
            </a:r>
            <a:endParaRPr lang="ar-SA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7CD6C2-27C7-444D-962F-742B434C5EFF}"/>
              </a:ext>
            </a:extLst>
          </p:cNvPr>
          <p:cNvSpPr txBox="1"/>
          <p:nvPr/>
        </p:nvSpPr>
        <p:spPr>
          <a:xfrm rot="21276471">
            <a:off x="7907088" y="5944336"/>
            <a:ext cx="32766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1" anchor="ctr" anchorCtr="1">
            <a:spAutoFit/>
          </a:bodyPr>
          <a:lstStyle/>
          <a:p>
            <a:pPr algn="ctr"/>
            <a:r>
              <a:rPr lang="en-US" b="1" dirty="0"/>
              <a:t>The boy– the beds</a:t>
            </a:r>
            <a:endParaRPr lang="ar-SA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3BB631-DB89-4691-9FB7-537FE7421168}"/>
              </a:ext>
            </a:extLst>
          </p:cNvPr>
          <p:cNvSpPr txBox="1"/>
          <p:nvPr/>
        </p:nvSpPr>
        <p:spPr>
          <a:xfrm rot="21276471">
            <a:off x="7114934" y="857425"/>
            <a:ext cx="32766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1" anchor="ctr" anchorCtr="1">
            <a:spAutoFit/>
          </a:bodyPr>
          <a:lstStyle/>
          <a:p>
            <a:pPr algn="ctr"/>
            <a:r>
              <a:rPr lang="en-US" b="1" dirty="0"/>
              <a:t>The house – the tree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277555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22554AF-BECF-46E8-B77C-C7F65D0322C8}"/>
              </a:ext>
            </a:extLst>
          </p:cNvPr>
          <p:cNvSpPr/>
          <p:nvPr/>
        </p:nvSpPr>
        <p:spPr>
          <a:xfrm>
            <a:off x="1522415" y="2971800"/>
            <a:ext cx="3962398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200" dirty="0">
                <a:solidFill>
                  <a:schemeClr val="tx2"/>
                </a:solidFill>
                <a:latin typeface="+mj-lt"/>
                <a:ea typeface="+mj-ea"/>
                <a:cs typeface="+mj-cs"/>
                <a:hlinkClick r:id="rId2"/>
              </a:rPr>
              <a:t>https://wordwall.net/resource/4235878</a:t>
            </a:r>
            <a:endParaRPr lang="en-US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ar-SA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2D30F6-933C-4D28-BD17-ED495722F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828800"/>
            <a:ext cx="4191000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970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tion&#10;&#10;Description automatically generated">
            <a:extLst>
              <a:ext uri="{FF2B5EF4-FFF2-40B4-BE49-F238E27FC236}">
                <a16:creationId xmlns:a16="http://schemas.microsoft.com/office/drawing/2014/main" id="{A9805A86-E6F2-4060-8F96-E7500D074FF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17812" y="762000"/>
            <a:ext cx="5791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4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8DAF3590-3B6A-4E7F-A2D6-98D8D25A7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130126"/>
            <a:ext cx="12188825" cy="698812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D971B2-356D-4103-A866-58895375B9BB}"/>
              </a:ext>
            </a:extLst>
          </p:cNvPr>
          <p:cNvSpPr/>
          <p:nvPr/>
        </p:nvSpPr>
        <p:spPr>
          <a:xfrm>
            <a:off x="3960812" y="4038600"/>
            <a:ext cx="1219200" cy="609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5A875F-8093-43C6-8FE3-5F90F6555429}"/>
              </a:ext>
            </a:extLst>
          </p:cNvPr>
          <p:cNvSpPr/>
          <p:nvPr/>
        </p:nvSpPr>
        <p:spPr>
          <a:xfrm>
            <a:off x="3579812" y="1219200"/>
            <a:ext cx="914400" cy="609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23841E-6498-417A-BC6B-65C098E0852B}"/>
              </a:ext>
            </a:extLst>
          </p:cNvPr>
          <p:cNvSpPr txBox="1"/>
          <p:nvPr/>
        </p:nvSpPr>
        <p:spPr>
          <a:xfrm>
            <a:off x="379412" y="4955018"/>
            <a:ext cx="4343400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1" anchor="ctr" anchorCtr="1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</a:rPr>
              <a:t>Ha’il is far from </a:t>
            </a:r>
            <a:r>
              <a:rPr lang="en-US" sz="2800" b="1" dirty="0" err="1">
                <a:highlight>
                  <a:srgbClr val="FFFF00"/>
                </a:highlight>
              </a:rPr>
              <a:t>Abha</a:t>
            </a:r>
            <a:r>
              <a:rPr lang="en-US" sz="2800" b="1" dirty="0">
                <a:highlight>
                  <a:srgbClr val="FFFF00"/>
                </a:highlight>
              </a:rPr>
              <a:t> </a:t>
            </a:r>
            <a:endParaRPr lang="ar-SA" sz="2800" b="1" dirty="0">
              <a:highlight>
                <a:srgbClr val="FFFF00"/>
              </a:highlight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206AE69-1114-4F13-9D55-51CBC9FDE393}"/>
              </a:ext>
            </a:extLst>
          </p:cNvPr>
          <p:cNvSpPr/>
          <p:nvPr/>
        </p:nvSpPr>
        <p:spPr>
          <a:xfrm>
            <a:off x="2160239" y="3025773"/>
            <a:ext cx="1143001" cy="5334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E6BFDE4-1552-460F-BBE7-8E8EC2E6B8A5}"/>
              </a:ext>
            </a:extLst>
          </p:cNvPr>
          <p:cNvSpPr/>
          <p:nvPr/>
        </p:nvSpPr>
        <p:spPr>
          <a:xfrm>
            <a:off x="3389312" y="3080844"/>
            <a:ext cx="1143000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7E44EA-4529-44A3-B383-CD4301E0158D}"/>
              </a:ext>
            </a:extLst>
          </p:cNvPr>
          <p:cNvSpPr txBox="1"/>
          <p:nvPr/>
        </p:nvSpPr>
        <p:spPr>
          <a:xfrm>
            <a:off x="126033" y="2397228"/>
            <a:ext cx="4343400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1" anchor="ctr" anchorCtr="1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</a:rPr>
              <a:t>Jeddah is near Makkah</a:t>
            </a:r>
            <a:endParaRPr lang="ar-SA" sz="28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5261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A45C1E-E958-41F5-9658-47AF8246B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91" t="34433" r="9365" b="12194"/>
          <a:stretch/>
        </p:blipFill>
        <p:spPr>
          <a:xfrm>
            <a:off x="627062" y="1600200"/>
            <a:ext cx="10934700" cy="4486031"/>
          </a:xfrm>
          <a:prstGeom prst="rect">
            <a:avLst/>
          </a:prstGeom>
        </p:spPr>
      </p:pic>
      <p:sp>
        <p:nvSpPr>
          <p:cNvPr id="3" name="Title 12">
            <a:extLst>
              <a:ext uri="{FF2B5EF4-FFF2-40B4-BE49-F238E27FC236}">
                <a16:creationId xmlns:a16="http://schemas.microsoft.com/office/drawing/2014/main" id="{D5DCD5BC-9427-4648-B4C1-3935DF417171}"/>
              </a:ext>
            </a:extLst>
          </p:cNvPr>
          <p:cNvSpPr txBox="1">
            <a:spLocks/>
          </p:cNvSpPr>
          <p:nvPr/>
        </p:nvSpPr>
        <p:spPr>
          <a:xfrm>
            <a:off x="1522414" y="533400"/>
            <a:ext cx="1447798" cy="533400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Read: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FC8976-7AF8-4640-83C3-7EA4563EC9D5}"/>
              </a:ext>
            </a:extLst>
          </p:cNvPr>
          <p:cNvCxnSpPr/>
          <p:nvPr/>
        </p:nvCxnSpPr>
        <p:spPr>
          <a:xfrm>
            <a:off x="2055812" y="3505200"/>
            <a:ext cx="1447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56593A-0E0A-40EA-9396-D8595242EA15}"/>
              </a:ext>
            </a:extLst>
          </p:cNvPr>
          <p:cNvCxnSpPr>
            <a:cxnSpLocks/>
          </p:cNvCxnSpPr>
          <p:nvPr/>
        </p:nvCxnSpPr>
        <p:spPr>
          <a:xfrm>
            <a:off x="5637212" y="3505200"/>
            <a:ext cx="11811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B69541-640B-4303-89B4-49D1320DE126}"/>
              </a:ext>
            </a:extLst>
          </p:cNvPr>
          <p:cNvCxnSpPr>
            <a:cxnSpLocks/>
          </p:cNvCxnSpPr>
          <p:nvPr/>
        </p:nvCxnSpPr>
        <p:spPr>
          <a:xfrm>
            <a:off x="10113962" y="3505200"/>
            <a:ext cx="933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246A9C-6B61-4623-BDD7-929296A9D0F6}"/>
              </a:ext>
            </a:extLst>
          </p:cNvPr>
          <p:cNvCxnSpPr>
            <a:cxnSpLocks/>
          </p:cNvCxnSpPr>
          <p:nvPr/>
        </p:nvCxnSpPr>
        <p:spPr>
          <a:xfrm>
            <a:off x="2436812" y="6019970"/>
            <a:ext cx="533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F85E66-6B50-4B49-84D5-683A6D659ECD}"/>
              </a:ext>
            </a:extLst>
          </p:cNvPr>
          <p:cNvCxnSpPr>
            <a:cxnSpLocks/>
          </p:cNvCxnSpPr>
          <p:nvPr/>
        </p:nvCxnSpPr>
        <p:spPr>
          <a:xfrm>
            <a:off x="6018212" y="6019970"/>
            <a:ext cx="685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0344AD-6DAB-4646-B99F-95A4B175D0EA}"/>
              </a:ext>
            </a:extLst>
          </p:cNvPr>
          <p:cNvCxnSpPr>
            <a:cxnSpLocks/>
          </p:cNvCxnSpPr>
          <p:nvPr/>
        </p:nvCxnSpPr>
        <p:spPr>
          <a:xfrm>
            <a:off x="9732962" y="6019970"/>
            <a:ext cx="10096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06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E8E31E-5532-4E79-B579-095A355EE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9927" y="1665808"/>
            <a:ext cx="4532376" cy="3744318"/>
          </a:xfrm>
          <a:prstGeom prst="flowChartAlternateProcess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CD4288-630B-4FCE-8F07-F30A9876B86F}"/>
              </a:ext>
            </a:extLst>
          </p:cNvPr>
          <p:cNvSpPr txBox="1"/>
          <p:nvPr/>
        </p:nvSpPr>
        <p:spPr>
          <a:xfrm>
            <a:off x="989012" y="228600"/>
            <a:ext cx="41910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Directions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D36DD2-5BEB-4DC0-A358-EE44AEFEB4B1}"/>
              </a:ext>
            </a:extLst>
          </p:cNvPr>
          <p:cNvSpPr txBox="1"/>
          <p:nvPr/>
        </p:nvSpPr>
        <p:spPr>
          <a:xfrm>
            <a:off x="6056381" y="1824064"/>
            <a:ext cx="3018972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1" anchor="ctr" anchorCtr="1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Turn right </a:t>
            </a:r>
            <a:endParaRPr lang="ar-SA" sz="4000" b="1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B0F897-BEF3-4FF1-BDB6-AAD1F35AD89E}"/>
              </a:ext>
            </a:extLst>
          </p:cNvPr>
          <p:cNvSpPr txBox="1"/>
          <p:nvPr/>
        </p:nvSpPr>
        <p:spPr>
          <a:xfrm>
            <a:off x="6056381" y="2830081"/>
            <a:ext cx="3018972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1" anchor="ctr" anchorCtr="1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Turn left </a:t>
            </a:r>
            <a:endParaRPr lang="ar-SA" sz="4000" b="1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8FE4E3-DC54-4D75-B99D-54AA0AFE6F22}"/>
              </a:ext>
            </a:extLst>
          </p:cNvPr>
          <p:cNvSpPr txBox="1"/>
          <p:nvPr/>
        </p:nvSpPr>
        <p:spPr>
          <a:xfrm>
            <a:off x="6056381" y="3836098"/>
            <a:ext cx="5314120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1" anchor="ctr" anchorCtr="1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Turn straight ahead </a:t>
            </a:r>
            <a:endParaRPr lang="ar-SA" sz="4000" b="1" dirty="0">
              <a:solidFill>
                <a:srgbClr val="002060"/>
              </a:solidFill>
            </a:endParaRPr>
          </a:p>
        </p:txBody>
      </p:sp>
      <p:pic>
        <p:nvPicPr>
          <p:cNvPr id="12" name="Graphic 11" descr="Arrow Slight curve">
            <a:extLst>
              <a:ext uri="{FF2B5EF4-FFF2-40B4-BE49-F238E27FC236}">
                <a16:creationId xmlns:a16="http://schemas.microsoft.com/office/drawing/2014/main" id="{E0364662-C44B-45DC-A0A9-668CF76BF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067139" y="2726824"/>
            <a:ext cx="914400" cy="914400"/>
          </a:xfrm>
          <a:prstGeom prst="rect">
            <a:avLst/>
          </a:prstGeom>
        </p:spPr>
      </p:pic>
      <p:pic>
        <p:nvPicPr>
          <p:cNvPr id="22" name="Graphic 21" descr="Arrow Straight">
            <a:extLst>
              <a:ext uri="{FF2B5EF4-FFF2-40B4-BE49-F238E27FC236}">
                <a16:creationId xmlns:a16="http://schemas.microsoft.com/office/drawing/2014/main" id="{20BE60F7-4F6C-4BA9-8D49-AF6B1F5303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7799041" y="4623786"/>
            <a:ext cx="914400" cy="914400"/>
          </a:xfrm>
          <a:prstGeom prst="rect">
            <a:avLst/>
          </a:prstGeom>
        </p:spPr>
      </p:pic>
      <p:pic>
        <p:nvPicPr>
          <p:cNvPr id="24" name="Graphic 23" descr="Arrow Clockwise curve">
            <a:extLst>
              <a:ext uri="{FF2B5EF4-FFF2-40B4-BE49-F238E27FC236}">
                <a16:creationId xmlns:a16="http://schemas.microsoft.com/office/drawing/2014/main" id="{5AC3594B-A7E4-4D11-80EA-6C969F2E3F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9075353" y="16304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E8E31E-5532-4E79-B579-095A355EE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9927" y="1665808"/>
            <a:ext cx="4532376" cy="3744318"/>
          </a:xfrm>
          <a:prstGeom prst="flowChartAlternateProcess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CD4288-630B-4FCE-8F07-F30A9876B86F}"/>
              </a:ext>
            </a:extLst>
          </p:cNvPr>
          <p:cNvSpPr txBox="1"/>
          <p:nvPr/>
        </p:nvSpPr>
        <p:spPr>
          <a:xfrm>
            <a:off x="989012" y="228600"/>
            <a:ext cx="41910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Directions</a:t>
            </a:r>
            <a:r>
              <a:rPr lang="en-US" dirty="0"/>
              <a:t> </a:t>
            </a:r>
            <a:endParaRPr lang="ar-S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22E542-8030-45B8-B905-C269C0CCCE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FF7EB"/>
              </a:clrFrom>
              <a:clrTo>
                <a:srgbClr val="EFF7EB">
                  <a:alpha val="0"/>
                </a:srgbClr>
              </a:clrTo>
            </a:clrChange>
          </a:blip>
          <a:srcRect l="62503" t="35545" r="21242" b="41104"/>
          <a:stretch/>
        </p:blipFill>
        <p:spPr>
          <a:xfrm>
            <a:off x="6323012" y="1556841"/>
            <a:ext cx="4635821" cy="3744318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75705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DCD4288-630B-4FCE-8F07-F30A9876B86F}"/>
              </a:ext>
            </a:extLst>
          </p:cNvPr>
          <p:cNvSpPr txBox="1"/>
          <p:nvPr/>
        </p:nvSpPr>
        <p:spPr>
          <a:xfrm>
            <a:off x="989012" y="228600"/>
            <a:ext cx="41910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Directions</a:t>
            </a:r>
            <a:r>
              <a:rPr lang="en-US" dirty="0"/>
              <a:t> </a:t>
            </a:r>
            <a:endParaRPr lang="ar-S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22E542-8030-45B8-B905-C269C0CCCE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FF7EB"/>
              </a:clrFrom>
              <a:clrTo>
                <a:srgbClr val="EFF7EB">
                  <a:alpha val="0"/>
                </a:srgbClr>
              </a:clrTo>
            </a:clrChange>
          </a:blip>
          <a:srcRect l="62503" t="35545" r="21242" b="41104"/>
          <a:stretch/>
        </p:blipFill>
        <p:spPr>
          <a:xfrm>
            <a:off x="9218612" y="526773"/>
            <a:ext cx="2502221" cy="2021025"/>
          </a:xfrm>
          <a:prstGeom prst="flowChartConnector">
            <a:avLst/>
          </a:prstGeom>
        </p:spPr>
      </p:pic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ACF4EEE5-AC43-4DD5-8BAC-6E01A655F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27906" y="1537286"/>
            <a:ext cx="8304212" cy="476099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BE7F43-C432-4209-8C13-C5515B6565EA}"/>
              </a:ext>
            </a:extLst>
          </p:cNvPr>
          <p:cNvSpPr/>
          <p:nvPr/>
        </p:nvSpPr>
        <p:spPr>
          <a:xfrm>
            <a:off x="3275012" y="2362200"/>
            <a:ext cx="914400" cy="609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7915873-5207-4C6E-90DC-731CB90F5183}"/>
              </a:ext>
            </a:extLst>
          </p:cNvPr>
          <p:cNvSpPr/>
          <p:nvPr/>
        </p:nvSpPr>
        <p:spPr>
          <a:xfrm>
            <a:off x="3198812" y="3705683"/>
            <a:ext cx="914400" cy="36103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40EF88-63CA-4666-9659-A745819104C7}"/>
              </a:ext>
            </a:extLst>
          </p:cNvPr>
          <p:cNvSpPr txBox="1"/>
          <p:nvPr/>
        </p:nvSpPr>
        <p:spPr>
          <a:xfrm>
            <a:off x="531812" y="4504951"/>
            <a:ext cx="4343400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1" anchor="ctr" anchorCtr="1">
            <a:spAutoFit/>
          </a:bodyPr>
          <a:lstStyle/>
          <a:p>
            <a:r>
              <a:rPr lang="en-US" sz="2800" b="1" dirty="0">
                <a:highlight>
                  <a:srgbClr val="00FF00"/>
                </a:highlight>
              </a:rPr>
              <a:t>Ha’il is north of Makkah</a:t>
            </a:r>
            <a:endParaRPr lang="ar-SA" sz="2800" b="1" dirty="0">
              <a:highlight>
                <a:srgbClr val="00FF00"/>
              </a:highlight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86E8815-3A0A-4777-B11B-4560C59DB808}"/>
              </a:ext>
            </a:extLst>
          </p:cNvPr>
          <p:cNvSpPr/>
          <p:nvPr/>
        </p:nvSpPr>
        <p:spPr>
          <a:xfrm>
            <a:off x="2937945" y="1904999"/>
            <a:ext cx="914400" cy="36103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5A4A61-D8C8-40A0-9386-B3EC5BEB4872}"/>
              </a:ext>
            </a:extLst>
          </p:cNvPr>
          <p:cNvSpPr txBox="1"/>
          <p:nvPr/>
        </p:nvSpPr>
        <p:spPr>
          <a:xfrm>
            <a:off x="364572" y="5619055"/>
            <a:ext cx="4343400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1" anchor="ctr" anchorCtr="1">
            <a:spAutoFit/>
          </a:bodyPr>
          <a:lstStyle/>
          <a:p>
            <a:r>
              <a:rPr lang="en-US" sz="2800" b="1" dirty="0">
                <a:highlight>
                  <a:srgbClr val="00FF00"/>
                </a:highlight>
              </a:rPr>
              <a:t>Ha’il is south of </a:t>
            </a:r>
            <a:r>
              <a:rPr lang="en-US" sz="2800" b="1" dirty="0" err="1">
                <a:highlight>
                  <a:srgbClr val="00FF00"/>
                </a:highlight>
              </a:rPr>
              <a:t>Skaka</a:t>
            </a:r>
            <a:r>
              <a:rPr lang="en-US" sz="2800" b="1" dirty="0">
                <a:highlight>
                  <a:srgbClr val="00FF00"/>
                </a:highlight>
              </a:rPr>
              <a:t> </a:t>
            </a:r>
            <a:endParaRPr lang="ar-SA" sz="2800" b="1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1612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2D71AE-03FD-4768-B9C6-738064B803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17" t="54448" r="37497" b="27761"/>
          <a:stretch/>
        </p:blipFill>
        <p:spPr>
          <a:xfrm>
            <a:off x="665162" y="1790700"/>
            <a:ext cx="10858500" cy="3276600"/>
          </a:xfrm>
          <a:prstGeom prst="rect">
            <a:avLst/>
          </a:prstGeom>
        </p:spPr>
      </p:pic>
      <p:sp>
        <p:nvSpPr>
          <p:cNvPr id="6" name="Title 12">
            <a:extLst>
              <a:ext uri="{FF2B5EF4-FFF2-40B4-BE49-F238E27FC236}">
                <a16:creationId xmlns:a16="http://schemas.microsoft.com/office/drawing/2014/main" id="{EE7C1873-1594-439E-9D01-95C0DEFA422F}"/>
              </a:ext>
            </a:extLst>
          </p:cNvPr>
          <p:cNvSpPr txBox="1">
            <a:spLocks/>
          </p:cNvSpPr>
          <p:nvPr/>
        </p:nvSpPr>
        <p:spPr>
          <a:xfrm>
            <a:off x="1522414" y="533400"/>
            <a:ext cx="1447798" cy="533400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Read:</a:t>
            </a:r>
          </a:p>
        </p:txBody>
      </p:sp>
    </p:spTree>
    <p:extLst>
      <p:ext uri="{BB962C8B-B14F-4D97-AF65-F5344CB8AC3E}">
        <p14:creationId xmlns:p14="http://schemas.microsoft.com/office/powerpoint/2010/main" val="277833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0F46F9-054A-4F04-A0C2-DE67CE299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83" t="44441" r="53370" b="35544"/>
          <a:stretch/>
        </p:blipFill>
        <p:spPr>
          <a:xfrm>
            <a:off x="668395" y="1143000"/>
            <a:ext cx="5715000" cy="26442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5F92B5-34ED-4137-BF89-F85489481A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92" t="41307" r="57790" b="54447"/>
          <a:stretch/>
        </p:blipFill>
        <p:spPr>
          <a:xfrm>
            <a:off x="1522412" y="381000"/>
            <a:ext cx="67056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A0D705-CD34-4878-AC3A-95CEED0DF1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75" t="44441" r="26868" b="35544"/>
          <a:stretch/>
        </p:blipFill>
        <p:spPr>
          <a:xfrm>
            <a:off x="5010121" y="3787254"/>
            <a:ext cx="6510309" cy="28160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6B9174-497E-4B3E-8C02-250D75C8102B}"/>
              </a:ext>
            </a:extLst>
          </p:cNvPr>
          <p:cNvSpPr txBox="1"/>
          <p:nvPr/>
        </p:nvSpPr>
        <p:spPr>
          <a:xfrm>
            <a:off x="1179512" y="914400"/>
            <a:ext cx="685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d</a:t>
            </a:r>
            <a:endParaRPr lang="ar-SA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BC5A48-B0AB-41E1-BC37-434E4A91A32C}"/>
              </a:ext>
            </a:extLst>
          </p:cNvPr>
          <p:cNvSpPr txBox="1"/>
          <p:nvPr/>
        </p:nvSpPr>
        <p:spPr>
          <a:xfrm>
            <a:off x="1179512" y="1365198"/>
            <a:ext cx="685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e</a:t>
            </a:r>
            <a:endParaRPr lang="ar-SA" sz="4000" b="1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FF5524-5B42-4494-999D-C7910C78D198}"/>
              </a:ext>
            </a:extLst>
          </p:cNvPr>
          <p:cNvSpPr txBox="1"/>
          <p:nvPr/>
        </p:nvSpPr>
        <p:spPr>
          <a:xfrm>
            <a:off x="1179512" y="1801743"/>
            <a:ext cx="685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f</a:t>
            </a:r>
            <a:endParaRPr lang="ar-SA" sz="4000" b="1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55CDAA-80AA-46B2-98EA-7570B1031EC3}"/>
              </a:ext>
            </a:extLst>
          </p:cNvPr>
          <p:cNvSpPr txBox="1"/>
          <p:nvPr/>
        </p:nvSpPr>
        <p:spPr>
          <a:xfrm>
            <a:off x="1179512" y="2157183"/>
            <a:ext cx="685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c</a:t>
            </a:r>
            <a:endParaRPr lang="ar-SA" sz="4000" b="1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2A2A9D-A018-4347-AAED-DE8E3FB9CAF4}"/>
              </a:ext>
            </a:extLst>
          </p:cNvPr>
          <p:cNvSpPr txBox="1"/>
          <p:nvPr/>
        </p:nvSpPr>
        <p:spPr>
          <a:xfrm>
            <a:off x="1207741" y="2593728"/>
            <a:ext cx="685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a</a:t>
            </a:r>
            <a:endParaRPr lang="ar-SA" sz="4000" b="1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661849-9C69-4CF8-B687-8286399E7F7D}"/>
              </a:ext>
            </a:extLst>
          </p:cNvPr>
          <p:cNvSpPr txBox="1"/>
          <p:nvPr/>
        </p:nvSpPr>
        <p:spPr>
          <a:xfrm>
            <a:off x="1235970" y="3079368"/>
            <a:ext cx="685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b</a:t>
            </a:r>
            <a:endParaRPr lang="ar-SA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8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42B3BD-D78B-4281-A596-338F88BC0D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999" t="42217" r="21242" b="22201"/>
          <a:stretch/>
        </p:blipFill>
        <p:spPr>
          <a:xfrm>
            <a:off x="1293812" y="1143000"/>
            <a:ext cx="9310688" cy="55174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E5CEF6-61FC-4F5D-B818-C48E54DB3B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68" t="50000" r="58127" b="43328"/>
          <a:stretch/>
        </p:blipFill>
        <p:spPr>
          <a:xfrm>
            <a:off x="1370012" y="76200"/>
            <a:ext cx="6934200" cy="1066800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255A7E9-4120-47E2-AA13-E69655B42EFC}"/>
              </a:ext>
            </a:extLst>
          </p:cNvPr>
          <p:cNvSpPr/>
          <p:nvPr/>
        </p:nvSpPr>
        <p:spPr>
          <a:xfrm>
            <a:off x="1293812" y="3048000"/>
            <a:ext cx="2438400" cy="7620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A0BE88-2454-489E-924D-627ADAEF1CE8}"/>
              </a:ext>
            </a:extLst>
          </p:cNvPr>
          <p:cNvSpPr/>
          <p:nvPr/>
        </p:nvSpPr>
        <p:spPr>
          <a:xfrm>
            <a:off x="1903412" y="4343400"/>
            <a:ext cx="2438400" cy="7620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D9B47E-7447-4098-83F8-957EB55920C7}"/>
              </a:ext>
            </a:extLst>
          </p:cNvPr>
          <p:cNvSpPr/>
          <p:nvPr/>
        </p:nvSpPr>
        <p:spPr>
          <a:xfrm>
            <a:off x="6246812" y="4343400"/>
            <a:ext cx="1143000" cy="76200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F99509-5A1B-47F0-842B-9497080F94BC}"/>
              </a:ext>
            </a:extLst>
          </p:cNvPr>
          <p:cNvSpPr/>
          <p:nvPr/>
        </p:nvSpPr>
        <p:spPr>
          <a:xfrm>
            <a:off x="4971359" y="4333461"/>
            <a:ext cx="1143000" cy="76200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5838B1-3A7D-4C17-A9A6-DD55C76F7DEF}"/>
              </a:ext>
            </a:extLst>
          </p:cNvPr>
          <p:cNvSpPr/>
          <p:nvPr/>
        </p:nvSpPr>
        <p:spPr>
          <a:xfrm>
            <a:off x="7854156" y="4343400"/>
            <a:ext cx="1593056" cy="76200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B78BC1-1E90-461E-B96A-CC628DE762EA}"/>
              </a:ext>
            </a:extLst>
          </p:cNvPr>
          <p:cNvSpPr/>
          <p:nvPr/>
        </p:nvSpPr>
        <p:spPr>
          <a:xfrm>
            <a:off x="4900129" y="1714500"/>
            <a:ext cx="1143000" cy="762000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CCA5121-0E06-4A6D-A944-5D1AC393E4E9}"/>
              </a:ext>
            </a:extLst>
          </p:cNvPr>
          <p:cNvSpPr/>
          <p:nvPr/>
        </p:nvSpPr>
        <p:spPr>
          <a:xfrm>
            <a:off x="6114359" y="1739348"/>
            <a:ext cx="1143000" cy="762000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F9721E-EFAB-4CD3-AA39-3C2BC9688BE2}"/>
              </a:ext>
            </a:extLst>
          </p:cNvPr>
          <p:cNvSpPr txBox="1"/>
          <p:nvPr/>
        </p:nvSpPr>
        <p:spPr>
          <a:xfrm>
            <a:off x="811316" y="3722757"/>
            <a:ext cx="386059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1" anchor="ctr" anchorCtr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bus stop is across from the shopping mall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F5B347-F04C-4EFC-9463-F2A7A2A4AC9D}"/>
              </a:ext>
            </a:extLst>
          </p:cNvPr>
          <p:cNvSpPr txBox="1"/>
          <p:nvPr/>
        </p:nvSpPr>
        <p:spPr>
          <a:xfrm>
            <a:off x="5586618" y="5313018"/>
            <a:ext cx="386059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1" anchor="ctr" anchorCtr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pizzeria is between the bank and the pharmacy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D67C08-DD58-48D8-AB65-2A2FFDAECD1D}"/>
              </a:ext>
            </a:extLst>
          </p:cNvPr>
          <p:cNvSpPr txBox="1"/>
          <p:nvPr/>
        </p:nvSpPr>
        <p:spPr>
          <a:xfrm>
            <a:off x="7389812" y="2004101"/>
            <a:ext cx="386059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1" anchor="ctr" anchorCtr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café is next to the hotel</a:t>
            </a:r>
            <a:endParaRPr lang="ar-S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4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Vertical and Horizontal design template">
  <a:themeElements>
    <a:clrScheme name="مخصص 6">
      <a:dk1>
        <a:sysClr val="windowText" lastClr="000000"/>
      </a:dk1>
      <a:lt1>
        <a:sysClr val="window" lastClr="FFFFFF"/>
      </a:lt1>
      <a:dk2>
        <a:srgbClr val="FCDEA5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ertical and horizontal design slides.potx" id="{7E307492-4344-40EC-954C-E30551E95991}" vid="{493C3130-E1FA-416B-8465-D41FAD56C1B7}"/>
    </a:ext>
  </a:extLst>
</a:theme>
</file>

<file path=ppt/theme/theme2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130</Words>
  <Application>Microsoft Office PowerPoint</Application>
  <PresentationFormat>Custom</PresentationFormat>
  <Paragraphs>33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굴림</vt:lpstr>
      <vt:lpstr>Arial</vt:lpstr>
      <vt:lpstr>Century Gothic</vt:lpstr>
      <vt:lpstr>Vertical and Horizontal design template</vt:lpstr>
      <vt:lpstr>Form, meaning, and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Form, meaning, and function</dc:title>
  <dc:creator>نورا العتيبي</dc:creator>
  <cp:lastModifiedBy>نورا العتيبي</cp:lastModifiedBy>
  <cp:revision>1</cp:revision>
  <dcterms:created xsi:type="dcterms:W3CDTF">2020-09-11T19:06:18Z</dcterms:created>
  <dcterms:modified xsi:type="dcterms:W3CDTF">2020-09-11T19:07:31Z</dcterms:modified>
</cp:coreProperties>
</file>