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23" r:id="rId1"/>
  </p:sldMasterIdLst>
  <p:notesMasterIdLst>
    <p:notesMasterId r:id="rId13"/>
  </p:notesMasterIdLst>
  <p:handoutMasterIdLst>
    <p:handoutMasterId r:id="rId14"/>
  </p:handoutMasterIdLst>
  <p:sldIdLst>
    <p:sldId id="296" r:id="rId2"/>
    <p:sldId id="307" r:id="rId3"/>
    <p:sldId id="297" r:id="rId4"/>
    <p:sldId id="302" r:id="rId5"/>
    <p:sldId id="303" r:id="rId6"/>
    <p:sldId id="298" r:id="rId7"/>
    <p:sldId id="299" r:id="rId8"/>
    <p:sldId id="305" r:id="rId9"/>
    <p:sldId id="304" r:id="rId10"/>
    <p:sldId id="300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551" autoAdjust="0"/>
  </p:normalViewPr>
  <p:slideViewPr>
    <p:cSldViewPr snapToGrid="0" snapToObjects="1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1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1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6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8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30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6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CC33A90-B87E-634E-AF2A-F4C3C8923FED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147E0E-4AE4-D149-A315-F2528623D5EA}"/>
              </a:ext>
            </a:extLst>
          </p:cNvPr>
          <p:cNvSpPr/>
          <p:nvPr userDrawn="1"/>
        </p:nvSpPr>
        <p:spPr>
          <a:xfrm>
            <a:off x="763425" y="2818150"/>
            <a:ext cx="6207001" cy="257181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A222472-5BC8-7B4F-AB2F-B6A10019B6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05150" y="3560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8430" y="3267744"/>
            <a:ext cx="5651293" cy="1086304"/>
          </a:xfrm>
          <a:prstGeom prst="rect">
            <a:avLst/>
          </a:prstGeom>
        </p:spPr>
        <p:txBody>
          <a:bodyPr lIns="91440" rIns="91440" anchor="ctr" anchorCtr="0">
            <a:noAutofit/>
          </a:bodyPr>
          <a:lstStyle>
            <a:lvl1pPr algn="l">
              <a:defRPr sz="88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8F278E7-697F-D34E-BB55-5D254AF87F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125" y="0"/>
            <a:ext cx="6268875" cy="6858000"/>
          </a:xfrm>
          <a:custGeom>
            <a:avLst/>
            <a:gdLst>
              <a:gd name="connsiteX0" fmla="*/ 0 w 6268875"/>
              <a:gd name="connsiteY0" fmla="*/ 0 h 6858000"/>
              <a:gd name="connsiteX1" fmla="*/ 6268875 w 6268875"/>
              <a:gd name="connsiteY1" fmla="*/ 0 h 6858000"/>
              <a:gd name="connsiteX2" fmla="*/ 6268875 w 6268875"/>
              <a:gd name="connsiteY2" fmla="*/ 6858000 h 6858000"/>
              <a:gd name="connsiteX3" fmla="*/ 0 w 6268875"/>
              <a:gd name="connsiteY3" fmla="*/ 6858000 h 6858000"/>
              <a:gd name="connsiteX4" fmla="*/ 0 w 6268875"/>
              <a:gd name="connsiteY4" fmla="*/ 5389964 h 6858000"/>
              <a:gd name="connsiteX5" fmla="*/ 1047301 w 6268875"/>
              <a:gd name="connsiteY5" fmla="*/ 5389964 h 6858000"/>
              <a:gd name="connsiteX6" fmla="*/ 1047301 w 6268875"/>
              <a:gd name="connsiteY6" fmla="*/ 2814404 h 6858000"/>
              <a:gd name="connsiteX7" fmla="*/ 0 w 6268875"/>
              <a:gd name="connsiteY7" fmla="*/ 28144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8875" h="6858000">
                <a:moveTo>
                  <a:pt x="0" y="0"/>
                </a:moveTo>
                <a:lnTo>
                  <a:pt x="6268875" y="0"/>
                </a:lnTo>
                <a:lnTo>
                  <a:pt x="6268875" y="6858000"/>
                </a:lnTo>
                <a:lnTo>
                  <a:pt x="0" y="6858000"/>
                </a:lnTo>
                <a:lnTo>
                  <a:pt x="0" y="5389964"/>
                </a:lnTo>
                <a:lnTo>
                  <a:pt x="1047301" y="5389964"/>
                </a:lnTo>
                <a:lnTo>
                  <a:pt x="1047301" y="2814404"/>
                </a:lnTo>
                <a:lnTo>
                  <a:pt x="0" y="2814404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719C4-9998-4B9C-8E34-87A64F6BCD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24261" y="4354048"/>
            <a:ext cx="5651500" cy="704088"/>
          </a:xfrm>
        </p:spPr>
        <p:txBody>
          <a:bodyPr anchor="ctr">
            <a:normAutofit/>
          </a:bodyPr>
          <a:lstStyle>
            <a:lvl1pPr marL="0" indent="0">
              <a:buNone/>
              <a:defRPr sz="2400" b="1" i="0" cap="all" spc="600" baseline="0"/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4798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59AC0-ACCA-0548-A037-BC61068B8FE2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B69B4E-3A48-4F14-8C09-ECC8E58C73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763" y="1470025"/>
            <a:ext cx="10904088" cy="4706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63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87C56A2-F952-8343-A875-78793BA51A34}"/>
              </a:ext>
            </a:extLst>
          </p:cNvPr>
          <p:cNvSpPr/>
          <p:nvPr userDrawn="1"/>
        </p:nvSpPr>
        <p:spPr>
          <a:xfrm>
            <a:off x="0" y="5871694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BB3689-72F8-2345-BF30-38C81BDD487E}"/>
              </a:ext>
            </a:extLst>
          </p:cNvPr>
          <p:cNvSpPr/>
          <p:nvPr userDrawn="1"/>
        </p:nvSpPr>
        <p:spPr>
          <a:xfrm>
            <a:off x="5002306" y="0"/>
            <a:ext cx="718969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1117" y="681037"/>
            <a:ext cx="4791637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B2BF900-EE78-604F-A9A8-83394228A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571500"/>
            <a:ext cx="5553075" cy="5715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4C04996-C3BC-4E03-A361-2BA33F3CA3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61163" y="1265238"/>
            <a:ext cx="4791591" cy="4911725"/>
          </a:xfrm>
        </p:spPr>
        <p:txBody>
          <a:bodyPr/>
          <a:lstStyle>
            <a:lvl1pPr>
              <a:lnSpc>
                <a:spcPct val="200000"/>
              </a:lnSpc>
              <a:spcBef>
                <a:spcPts val="1000"/>
              </a:spcBef>
              <a:buClrTx/>
              <a:defRPr/>
            </a:lvl1pPr>
            <a:lvl2pPr>
              <a:lnSpc>
                <a:spcPct val="200000"/>
              </a:lnSpc>
              <a:spcBef>
                <a:spcPts val="1000"/>
              </a:spcBef>
              <a:buClrTx/>
              <a:defRPr/>
            </a:lvl2pPr>
            <a:lvl3pPr>
              <a:lnSpc>
                <a:spcPct val="200000"/>
              </a:lnSpc>
              <a:spcBef>
                <a:spcPts val="1000"/>
              </a:spcBef>
              <a:buClrTx/>
              <a:defRPr/>
            </a:lvl3pPr>
            <a:lvl4pPr>
              <a:lnSpc>
                <a:spcPct val="200000"/>
              </a:lnSpc>
              <a:spcBef>
                <a:spcPts val="1000"/>
              </a:spcBef>
              <a:buClrTx/>
              <a:defRPr/>
            </a:lvl4pPr>
            <a:lvl5pPr>
              <a:lnSpc>
                <a:spcPct val="200000"/>
              </a:lnSpc>
              <a:spcBef>
                <a:spcPts val="1000"/>
              </a:spcBef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26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2F96941-79C9-A34B-8AB5-C167A4D72D51}"/>
              </a:ext>
            </a:extLst>
          </p:cNvPr>
          <p:cNvSpPr/>
          <p:nvPr userDrawn="1"/>
        </p:nvSpPr>
        <p:spPr>
          <a:xfrm>
            <a:off x="0" y="0"/>
            <a:ext cx="12192000" cy="986306"/>
          </a:xfrm>
          <a:prstGeom prst="rect">
            <a:avLst/>
          </a:prstGeom>
          <a:pattFill prst="lgGrid">
            <a:fgClr>
              <a:schemeClr val="tx1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9/8/2020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57C152-0331-B74F-81FE-04A927A72C7B}"/>
              </a:ext>
            </a:extLst>
          </p:cNvPr>
          <p:cNvSpPr/>
          <p:nvPr userDrawn="1"/>
        </p:nvSpPr>
        <p:spPr>
          <a:xfrm>
            <a:off x="350520" y="279792"/>
            <a:ext cx="11475720" cy="98630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rtlCol="0" anchor="ctr"/>
          <a:lstStyle/>
          <a:p>
            <a:endParaRPr lang="en-US" sz="2400" b="1" noProof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FDDD9A4-1691-5D47-9605-21650E22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2F811A9-08B1-C746-B30D-69D7B4A6C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4F0B191-C947-1640-8AD2-EEEAA1ED57C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1205" y="2038570"/>
            <a:ext cx="5042646" cy="703135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tx2"/>
                </a:solidFill>
                <a:latin typeface="+mj-lt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B92D52-6B55-2C4B-95E4-CE89611E590B}"/>
              </a:ext>
            </a:extLst>
          </p:cNvPr>
          <p:cNvCxnSpPr>
            <a:cxnSpLocks/>
          </p:cNvCxnSpPr>
          <p:nvPr userDrawn="1"/>
        </p:nvCxnSpPr>
        <p:spPr>
          <a:xfrm>
            <a:off x="6167716" y="1613647"/>
            <a:ext cx="0" cy="4904068"/>
          </a:xfrm>
          <a:prstGeom prst="line">
            <a:avLst/>
          </a:prstGeom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0F9EB4B-EC9F-404E-A98B-1EA3F6FF116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894013"/>
            <a:ext cx="5042647" cy="3094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A648C0A-27FE-4582-8D3C-7FF280E1459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01205" y="2894013"/>
            <a:ext cx="5042647" cy="3094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5996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nd Captio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A22209-F6F4-814A-9719-87CDCD23C55F}"/>
              </a:ext>
            </a:extLst>
          </p:cNvPr>
          <p:cNvSpPr/>
          <p:nvPr userDrawn="1"/>
        </p:nvSpPr>
        <p:spPr>
          <a:xfrm>
            <a:off x="0" y="914400"/>
            <a:ext cx="12192000" cy="5029200"/>
          </a:xfrm>
          <a:prstGeom prst="rect">
            <a:avLst/>
          </a:prstGeom>
          <a:pattFill prst="lgGrid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1817374-D7A2-2F4D-91C6-E24955F0018B}"/>
              </a:ext>
            </a:extLst>
          </p:cNvPr>
          <p:cNvSpPr/>
          <p:nvPr userDrawn="1"/>
        </p:nvSpPr>
        <p:spPr>
          <a:xfrm>
            <a:off x="5951621" y="1803214"/>
            <a:ext cx="6240379" cy="32528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noProof="0" smtClean="0"/>
              <a:t>9/8/2020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FB1BA-653F-254C-9C39-2A5BDD76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4545" y="2028031"/>
            <a:ext cx="5058209" cy="583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tx1"/>
                </a:solidFill>
                <a:latin typeface="+mj-lt"/>
                <a:ea typeface="Meiryo UI" panose="020B0604030504040204" pitchFamily="34" charset="-128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AD5E91DA-7D30-8C45-9BE7-5F82AA824B1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2925" y="0"/>
            <a:ext cx="5408696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4B5840-E92F-4CFE-B3C0-0873B274089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94463" y="2611438"/>
            <a:ext cx="5058291" cy="2165350"/>
          </a:xfrm>
        </p:spPr>
        <p:txBody>
          <a:bodyPr/>
          <a:lstStyle>
            <a:lvl1pPr marL="0" indent="0">
              <a:lnSpc>
                <a:spcPct val="200000"/>
              </a:lnSpc>
              <a:spcBef>
                <a:spcPts val="1900"/>
              </a:spcBef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84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BA462-7E60-BA4E-9A1E-3B5E69DA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E73A-EC7C-C74F-BDE1-B9AFE6B3713A}" type="datetimeFigureOut">
              <a:rPr lang="en-US" smtClean="0"/>
              <a:t>9/8/2020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A28A8-5C75-FC4B-9A28-8F343DF4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FD5A6F-AE17-4E4C-9567-DB3B0285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5D35-D126-3B47-A82C-2A13EA9E0A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71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9EAC25-66D1-1245-97FD-3B5840132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069B3-0468-584A-914E-91C8C91C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DB421-E3C9-A140-878A-F3A967799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CE73A-EC7C-C74F-BDE1-B9AFE6B3713A}" type="datetimeFigureOut">
              <a:rPr lang="en-US" smtClean="0"/>
              <a:pPr/>
              <a:t>9/8/2020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A988C-554B-E64F-A698-DE3EF9CA07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157E6-BBF7-AB4A-B5DD-B39A65C17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5D35-D126-3B47-A82C-2A13EA9E0A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0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0" r:id="rId5"/>
    <p:sldLayoutId id="2147483729" r:id="rId6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Meiryo UI" panose="020B0604030504040204" pitchFamily="34" charset="-128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50000"/>
        </a:lnSpc>
        <a:spcBef>
          <a:spcPts val="1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1pPr>
      <a:lvl2pPr marL="6858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5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2pPr>
      <a:lvl3pPr marL="11430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3pPr>
      <a:lvl4pPr marL="16002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4pPr>
      <a:lvl5pPr marL="2057400" indent="-228600" algn="r" defTabSz="914400" rtl="1" eaLnBrk="1" latinLnBrk="0" hangingPunct="1">
        <a:lnSpc>
          <a:spcPct val="15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400" kern="1200" spc="150" baseline="0">
          <a:solidFill>
            <a:schemeClr val="tx1"/>
          </a:solidFill>
          <a:latin typeface="+mn-lt"/>
          <a:ea typeface="Meiryo UI" panose="020B0604030504040204" pitchFamily="34" charset="-128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ixabay.com/en/funny-travel-cartoon-car-vacation-31008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dowsgalore.com/2014/09/7-ways-travel-around-world-budget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5j16msdelahoy.wordpress.com/tag/internet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abian_Desert" TargetMode="External"/><Relationship Id="rId7" Type="http://schemas.openxmlformats.org/officeDocument/2006/relationships/hyperlink" Target="https://www.vectorstock.com/royalty-free-vector/people-travel-flat-icons-man-and-woman-on-vector-1515949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g"/><Relationship Id="rId5" Type="http://schemas.openxmlformats.org/officeDocument/2006/relationships/hyperlink" Target="http://www.pngall.com/plane-png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iheart.com/content/2018-10-18-hotel-lets-you-see-everyone-who-stayed-in-a-room-before-you/" TargetMode="External"/><Relationship Id="rId7" Type="http://schemas.openxmlformats.org/officeDocument/2006/relationships/hyperlink" Target="https://en.wikipedia.org/wiki/Hoste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commons.wikimedia.org/wiki/File:TISB_room_in_the_boys_hostel.JPG" TargetMode="External"/><Relationship Id="rId4" Type="http://schemas.openxmlformats.org/officeDocument/2006/relationships/image" Target="../media/image6.JPG"/><Relationship Id="rId9" Type="http://schemas.openxmlformats.org/officeDocument/2006/relationships/hyperlink" Target="https://www.marriott.com/hotels/travel/bomsa-jw-marriott-mumbai-sahar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commons.wikimedia.org/wiki/File:TISB_room_in_the_boys_hostel.JPG" TargetMode="External"/><Relationship Id="rId7" Type="http://schemas.openxmlformats.org/officeDocument/2006/relationships/image" Target="../media/image10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hyperlink" Target="https://en.wikipedia.org/wiki/Hostel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ayha.org.sa/index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3BB2B7-A83A-4015-92BD-4080BC4F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381" y="2120795"/>
            <a:ext cx="5735050" cy="209339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>
                <a:latin typeface="Aharoni" panose="02010803020104030203" pitchFamily="2" charset="-79"/>
                <a:cs typeface="Aharoni" panose="02010803020104030203" pitchFamily="2" charset="-79"/>
              </a:rPr>
              <a:t>Reading p (  )  </a:t>
            </a: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9E51D7A-DEF4-42CC-83DE-6D857B6DFBF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/>
        </p:blipFill>
        <p:spPr>
          <a:xfrm>
            <a:off x="542925" y="1434544"/>
            <a:ext cx="5408696" cy="3988912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6F0BE8-6915-44C9-B0E8-65FE9E7379FB}"/>
              </a:ext>
            </a:extLst>
          </p:cNvPr>
          <p:cNvSpPr txBox="1"/>
          <p:nvPr/>
        </p:nvSpPr>
        <p:spPr>
          <a:xfrm>
            <a:off x="212034" y="6281529"/>
            <a:ext cx="279620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Nora Khalid 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2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346DC-D64C-425E-9709-5C39FB3C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2" y="154745"/>
            <a:ext cx="11552587" cy="1195753"/>
          </a:xfrm>
        </p:spPr>
        <p:txBody>
          <a:bodyPr anchor="ctr">
            <a:normAutofit/>
          </a:bodyPr>
          <a:lstStyle/>
          <a:p>
            <a:r>
              <a:rPr lang="en-US" dirty="0"/>
              <a:t>Where do you stay when you travel? Describe the places</a:t>
            </a:r>
            <a:br>
              <a:rPr lang="en-US" dirty="0"/>
            </a:br>
            <a:r>
              <a:rPr lang="en-US" dirty="0"/>
              <a:t>where you stay.</a:t>
            </a:r>
          </a:p>
        </p:txBody>
      </p:sp>
      <p:pic>
        <p:nvPicPr>
          <p:cNvPr id="16" name="Picture 15" descr="A picture containing building, blue, large, bed&#10;&#10;Description automatically generated">
            <a:extLst>
              <a:ext uri="{FF2B5EF4-FFF2-40B4-BE49-F238E27FC236}">
                <a16:creationId xmlns:a16="http://schemas.microsoft.com/office/drawing/2014/main" id="{CC581AAE-909E-496E-AC19-E27C5CB8E4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0521" y="1470025"/>
            <a:ext cx="7622571" cy="47069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6474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CB5CCC-6BBA-4815-89BE-66B85ACCC79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8330" y="2854318"/>
            <a:ext cx="10416236" cy="186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4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nyon with a mountain in the background&#10;&#10;Description automatically generated">
            <a:extLst>
              <a:ext uri="{FF2B5EF4-FFF2-40B4-BE49-F238E27FC236}">
                <a16:creationId xmlns:a16="http://schemas.microsoft.com/office/drawing/2014/main" id="{5B94201C-4BA9-4F4E-9D95-49CCACE9D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50524" y="1362148"/>
            <a:ext cx="6019448" cy="5270824"/>
          </a:xfrm>
          <a:prstGeom prst="rect">
            <a:avLst/>
          </a:prstGeom>
        </p:spPr>
      </p:pic>
      <p:pic>
        <p:nvPicPr>
          <p:cNvPr id="11" name="Picture 10" descr="A large passenger jet sitting on top of a runway&#10;&#10;Description automatically generated">
            <a:extLst>
              <a:ext uri="{FF2B5EF4-FFF2-40B4-BE49-F238E27FC236}">
                <a16:creationId xmlns:a16="http://schemas.microsoft.com/office/drawing/2014/main" id="{61C3FA8E-2BDD-44BD-98D3-2E07243A5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57005" y="1898114"/>
            <a:ext cx="3365410" cy="10814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3FE866-A4F8-465D-A9F4-924DF81860A6}"/>
              </a:ext>
            </a:extLst>
          </p:cNvPr>
          <p:cNvSpPr txBox="1"/>
          <p:nvPr/>
        </p:nvSpPr>
        <p:spPr>
          <a:xfrm>
            <a:off x="222028" y="12183"/>
            <a:ext cx="7116417" cy="44541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Suggest the best places in </a:t>
            </a:r>
            <a:r>
              <a:rPr lang="en-US" sz="2400" b="1" dirty="0">
                <a:solidFill>
                  <a:srgbClr val="00B050"/>
                </a:solidFill>
              </a:rPr>
              <a:t>Saudi Arabia </a:t>
            </a:r>
            <a:r>
              <a:rPr lang="en-US" sz="2400" b="1" dirty="0"/>
              <a:t>for  the following visitors: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Backpackers in their 20s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 A businessman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A family with small children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A retired couple </a:t>
            </a:r>
            <a:endParaRPr lang="ar-SA" sz="2400" b="1" dirty="0">
              <a:solidFill>
                <a:srgbClr val="0070C0"/>
              </a:solidFill>
            </a:endParaRPr>
          </a:p>
        </p:txBody>
      </p:sp>
      <p:pic>
        <p:nvPicPr>
          <p:cNvPr id="18" name="Picture 17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1382EBA3-3DB6-4F9A-B1FE-C701D01D1D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9722" t="14106" r="8470" b="18454"/>
          <a:stretch/>
        </p:blipFill>
        <p:spPr>
          <a:xfrm>
            <a:off x="7546176" y="3358355"/>
            <a:ext cx="2828144" cy="25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in a room&#10;&#10;Description automatically generated">
            <a:extLst>
              <a:ext uri="{FF2B5EF4-FFF2-40B4-BE49-F238E27FC236}">
                <a16:creationId xmlns:a16="http://schemas.microsoft.com/office/drawing/2014/main" id="{AEBE08D6-AD4C-46EB-892E-5CF145470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218" y="2030413"/>
            <a:ext cx="4164037" cy="3584575"/>
          </a:xfrm>
          <a:prstGeom prst="rect">
            <a:avLst/>
          </a:prstGeom>
        </p:spPr>
      </p:pic>
      <p:pic>
        <p:nvPicPr>
          <p:cNvPr id="12" name="Picture 11" descr="A bedroom with a bed and desk in a room&#10;&#10;Description automatically generated">
            <a:extLst>
              <a:ext uri="{FF2B5EF4-FFF2-40B4-BE49-F238E27FC236}">
                <a16:creationId xmlns:a16="http://schemas.microsoft.com/office/drawing/2014/main" id="{9C73E1A1-344A-4798-A1FA-4944C8623A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527551" y="1308295"/>
            <a:ext cx="3055937" cy="2689323"/>
          </a:xfrm>
          <a:prstGeom prst="rect">
            <a:avLst/>
          </a:prstGeom>
        </p:spPr>
      </p:pic>
      <p:pic>
        <p:nvPicPr>
          <p:cNvPr id="9" name="Picture 8" descr="A view of a living room filled with furniture and a wood floor&#10;&#10;Description automatically generated">
            <a:extLst>
              <a:ext uri="{FF2B5EF4-FFF2-40B4-BE49-F238E27FC236}">
                <a16:creationId xmlns:a16="http://schemas.microsoft.com/office/drawing/2014/main" id="{BD91683B-5B3F-4C25-8DE2-8E6B698EB1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527551" y="3997618"/>
            <a:ext cx="3055937" cy="2860382"/>
          </a:xfrm>
          <a:prstGeom prst="rect">
            <a:avLst/>
          </a:prstGeom>
        </p:spPr>
      </p:pic>
      <p:pic>
        <p:nvPicPr>
          <p:cNvPr id="7" name="Picture 6" descr="A close up of a building&#10;&#10;Description automatically generated">
            <a:extLst>
              <a:ext uri="{FF2B5EF4-FFF2-40B4-BE49-F238E27FC236}">
                <a16:creationId xmlns:a16="http://schemas.microsoft.com/office/drawing/2014/main" id="{77B64BC9-3BD9-44D5-B5EF-3F34336E84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664450" y="2030413"/>
            <a:ext cx="4408488" cy="3584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anchor="ctr">
            <a:normAutofit/>
          </a:bodyPr>
          <a:lstStyle/>
          <a:p>
            <a:r>
              <a:rPr lang="en-US" dirty="0"/>
              <a:t>Look at these pictures, what’s the difference? </a:t>
            </a:r>
          </a:p>
        </p:txBody>
      </p:sp>
      <p:sp>
        <p:nvSpPr>
          <p:cNvPr id="15" name="Explosion: 14 Points 14">
            <a:extLst>
              <a:ext uri="{FF2B5EF4-FFF2-40B4-BE49-F238E27FC236}">
                <a16:creationId xmlns:a16="http://schemas.microsoft.com/office/drawing/2014/main" id="{E019310C-7401-48D7-A23B-9F77031794E2}"/>
              </a:ext>
            </a:extLst>
          </p:cNvPr>
          <p:cNvSpPr/>
          <p:nvPr/>
        </p:nvSpPr>
        <p:spPr>
          <a:xfrm>
            <a:off x="8203096" y="4462049"/>
            <a:ext cx="3538219" cy="2305878"/>
          </a:xfrm>
          <a:prstGeom prst="irregularSeal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Hotel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id="{41E7EB4B-46C0-4FE5-B079-8654FA23C42F}"/>
              </a:ext>
            </a:extLst>
          </p:cNvPr>
          <p:cNvSpPr/>
          <p:nvPr/>
        </p:nvSpPr>
        <p:spPr>
          <a:xfrm>
            <a:off x="466652" y="4129361"/>
            <a:ext cx="3538219" cy="2305878"/>
          </a:xfrm>
          <a:prstGeom prst="irregularSeal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Hotel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18" name="Explosion: 14 Points 17">
            <a:extLst>
              <a:ext uri="{FF2B5EF4-FFF2-40B4-BE49-F238E27FC236}">
                <a16:creationId xmlns:a16="http://schemas.microsoft.com/office/drawing/2014/main" id="{C04E35B4-9E9B-45A7-9B22-FD536391875E}"/>
              </a:ext>
            </a:extLst>
          </p:cNvPr>
          <p:cNvSpPr/>
          <p:nvPr/>
        </p:nvSpPr>
        <p:spPr>
          <a:xfrm rot="20767629">
            <a:off x="3982810" y="2961319"/>
            <a:ext cx="4014987" cy="2305878"/>
          </a:xfrm>
          <a:prstGeom prst="irregularSeal2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>
                <a:solidFill>
                  <a:schemeClr val="accent5"/>
                </a:solidFill>
              </a:rPr>
              <a:t>Hostel</a:t>
            </a:r>
            <a:r>
              <a:rPr lang="en-US" dirty="0"/>
              <a:t>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936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anchor="ctr">
            <a:normAutofit/>
          </a:bodyPr>
          <a:lstStyle/>
          <a:p>
            <a:r>
              <a:rPr lang="en-US" dirty="0"/>
              <a:t>What do you know about “youth hostels”?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83C5BA-21E9-4EA3-9D00-A4205A5D4DD9}"/>
              </a:ext>
            </a:extLst>
          </p:cNvPr>
          <p:cNvGrpSpPr/>
          <p:nvPr/>
        </p:nvGrpSpPr>
        <p:grpSpPr>
          <a:xfrm>
            <a:off x="8215677" y="1308295"/>
            <a:ext cx="4014987" cy="5549705"/>
            <a:chOff x="3982810" y="1308295"/>
            <a:chExt cx="4014987" cy="5549705"/>
          </a:xfrm>
        </p:grpSpPr>
        <p:pic>
          <p:nvPicPr>
            <p:cNvPr id="12" name="Picture 11" descr="A bedroom with a bed and desk in a room&#10;&#10;Description automatically generated">
              <a:extLst>
                <a:ext uri="{FF2B5EF4-FFF2-40B4-BE49-F238E27FC236}">
                  <a16:creationId xmlns:a16="http://schemas.microsoft.com/office/drawing/2014/main" id="{9C73E1A1-344A-4798-A1FA-4944C862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27551" y="1308295"/>
              <a:ext cx="3055937" cy="2689323"/>
            </a:xfrm>
            <a:prstGeom prst="rect">
              <a:avLst/>
            </a:prstGeom>
          </p:spPr>
        </p:pic>
        <p:pic>
          <p:nvPicPr>
            <p:cNvPr id="9" name="Picture 8" descr="A view of a living room filled with furniture and a wood floor&#10;&#10;Description automatically generated">
              <a:extLst>
                <a:ext uri="{FF2B5EF4-FFF2-40B4-BE49-F238E27FC236}">
                  <a16:creationId xmlns:a16="http://schemas.microsoft.com/office/drawing/2014/main" id="{BD91683B-5B3F-4C25-8DE2-8E6B698EB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527551" y="3997618"/>
              <a:ext cx="3055937" cy="2860382"/>
            </a:xfrm>
            <a:prstGeom prst="rect">
              <a:avLst/>
            </a:prstGeom>
          </p:spPr>
        </p:pic>
        <p:sp>
          <p:nvSpPr>
            <p:cNvPr id="18" name="Explosion: 14 Points 17">
              <a:extLst>
                <a:ext uri="{FF2B5EF4-FFF2-40B4-BE49-F238E27FC236}">
                  <a16:creationId xmlns:a16="http://schemas.microsoft.com/office/drawing/2014/main" id="{C04E35B4-9E9B-45A7-9B22-FD536391875E}"/>
                </a:ext>
              </a:extLst>
            </p:cNvPr>
            <p:cNvSpPr/>
            <p:nvPr/>
          </p:nvSpPr>
          <p:spPr>
            <a:xfrm rot="20767629">
              <a:off x="3982810" y="2961319"/>
              <a:ext cx="4014987" cy="2305878"/>
            </a:xfrm>
            <a:prstGeom prst="irregularSeal2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3600" b="1" dirty="0">
                  <a:solidFill>
                    <a:schemeClr val="accent5"/>
                  </a:solidFill>
                </a:rPr>
                <a:t>Hostel</a:t>
              </a:r>
              <a:r>
                <a:rPr lang="en-US" dirty="0"/>
                <a:t> </a:t>
              </a:r>
              <a:endParaRPr lang="ar-SA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C65EDDF-6327-4B66-8D94-34934D240D99}"/>
              </a:ext>
            </a:extLst>
          </p:cNvPr>
          <p:cNvSpPr/>
          <p:nvPr/>
        </p:nvSpPr>
        <p:spPr>
          <a:xfrm>
            <a:off x="44403" y="2513617"/>
            <a:ext cx="80838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youth</a:t>
            </a:r>
            <a:r>
              <a:rPr lang="en-US" sz="3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hostel</a:t>
            </a:r>
            <a:r>
              <a:rPr lang="en-US" sz="3600" b="1" dirty="0">
                <a:solidFill>
                  <a:srgbClr val="C12D3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 a place where people can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stay cheaply     </a:t>
            </a:r>
            <a:r>
              <a:rPr lang="en-US" sz="3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they are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travelling</a:t>
            </a:r>
            <a:r>
              <a:rPr lang="en-US" sz="3600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ar-SA" sz="3600" dirty="0">
              <a:latin typeface="Aharoni" panose="02010803020104030203" pitchFamily="2" charset="-79"/>
            </a:endParaRPr>
          </a:p>
        </p:txBody>
      </p:sp>
      <p:pic>
        <p:nvPicPr>
          <p:cNvPr id="8" name="Graphic 7" descr="Airplane">
            <a:extLst>
              <a:ext uri="{FF2B5EF4-FFF2-40B4-BE49-F238E27FC236}">
                <a16:creationId xmlns:a16="http://schemas.microsoft.com/office/drawing/2014/main" id="{1A453ACA-8BBC-461F-9533-163FDAC12C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561916">
            <a:off x="6163913" y="3692233"/>
            <a:ext cx="632749" cy="632749"/>
          </a:xfrm>
          <a:prstGeom prst="rect">
            <a:avLst/>
          </a:prstGeom>
        </p:spPr>
      </p:pic>
      <p:pic>
        <p:nvPicPr>
          <p:cNvPr id="14" name="Graphic 13" descr="Money">
            <a:extLst>
              <a:ext uri="{FF2B5EF4-FFF2-40B4-BE49-F238E27FC236}">
                <a16:creationId xmlns:a16="http://schemas.microsoft.com/office/drawing/2014/main" id="{228B2830-E775-4398-ABDB-0F050ECFD1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2670" y="3205670"/>
            <a:ext cx="446660" cy="446660"/>
          </a:xfrm>
          <a:prstGeom prst="rect">
            <a:avLst/>
          </a:prstGeom>
        </p:spPr>
      </p:pic>
      <p:pic>
        <p:nvPicPr>
          <p:cNvPr id="19" name="Graphic 18" descr="Home">
            <a:extLst>
              <a:ext uri="{FF2B5EF4-FFF2-40B4-BE49-F238E27FC236}">
                <a16:creationId xmlns:a16="http://schemas.microsoft.com/office/drawing/2014/main" id="{87D9737A-4339-4EF1-9B26-199CCE2883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96678" y="2057911"/>
            <a:ext cx="563217" cy="56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284A-573D-46BB-8DDB-1E198A12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13" y="483440"/>
            <a:ext cx="10904438" cy="5838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What do you know about “S.A.Y.H.A”?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1CFDD-2871-4EB1-A624-B3A1F3A0D5E3}"/>
              </a:ext>
            </a:extLst>
          </p:cNvPr>
          <p:cNvSpPr/>
          <p:nvPr/>
        </p:nvSpPr>
        <p:spPr>
          <a:xfrm>
            <a:off x="2379594" y="2998113"/>
            <a:ext cx="62758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hlinkClick r:id="rId2"/>
              </a:rPr>
              <a:t>http://sayha.org.sa/index.php</a:t>
            </a:r>
            <a:endParaRPr lang="en-US" sz="3200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0157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095A0CF-E335-0C44-AB23-48EE18153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421" y="100471"/>
            <a:ext cx="2625969" cy="583800"/>
          </a:xfrm>
        </p:spPr>
        <p:txBody>
          <a:bodyPr/>
          <a:lstStyle/>
          <a:p>
            <a:pPr algn="ctr"/>
            <a:r>
              <a:rPr lang="en-US" dirty="0"/>
              <a:t>listen &amp; read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E35EF-33F4-4C9E-8E12-E821B2CE47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846" t="36301" r="51323" b="18138"/>
          <a:stretch/>
        </p:blipFill>
        <p:spPr>
          <a:xfrm>
            <a:off x="0" y="813893"/>
            <a:ext cx="6094922" cy="6044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D85FFA-1A54-453F-B9E6-E9D34EA4C1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61" t="25219" r="58808" b="65956"/>
          <a:stretch/>
        </p:blipFill>
        <p:spPr>
          <a:xfrm>
            <a:off x="1190525" y="0"/>
            <a:ext cx="3713872" cy="890164"/>
          </a:xfrm>
          <a:prstGeom prst="rect">
            <a:avLst/>
          </a:prstGeom>
        </p:spPr>
      </p:pic>
      <p:pic>
        <p:nvPicPr>
          <p:cNvPr id="8" name="SG Bk 3 F-SA__18_1-06">
            <a:hlinkClick r:id="" action="ppaction://media"/>
            <a:extLst>
              <a:ext uri="{FF2B5EF4-FFF2-40B4-BE49-F238E27FC236}">
                <a16:creationId xmlns:a16="http://schemas.microsoft.com/office/drawing/2014/main" id="{5221E980-0CF5-44BB-BA9F-10F3479461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21856" y="2631830"/>
            <a:ext cx="1847557" cy="18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81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9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40DC9-E3E6-41B0-8909-F108178AF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9" t="52720" r="40693" b="25526"/>
          <a:stretch/>
        </p:blipFill>
        <p:spPr>
          <a:xfrm>
            <a:off x="132768" y="1072661"/>
            <a:ext cx="10080377" cy="4712678"/>
          </a:xfrm>
          <a:prstGeom prst="rect">
            <a:avLst/>
          </a:prstGeom>
        </p:spPr>
      </p:pic>
      <p:sp>
        <p:nvSpPr>
          <p:cNvPr id="11" name="Title 20">
            <a:extLst>
              <a:ext uri="{FF2B5EF4-FFF2-40B4-BE49-F238E27FC236}">
                <a16:creationId xmlns:a16="http://schemas.microsoft.com/office/drawing/2014/main" id="{63A1E58D-F5FB-4869-9644-A0F55044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" y="100471"/>
            <a:ext cx="6042380" cy="583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Read the sentences </a:t>
            </a:r>
          </a:p>
        </p:txBody>
      </p:sp>
    </p:spTree>
    <p:extLst>
      <p:ext uri="{BB962C8B-B14F-4D97-AF65-F5344CB8AC3E}">
        <p14:creationId xmlns:p14="http://schemas.microsoft.com/office/powerpoint/2010/main" val="288843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6E35EF-33F4-4C9E-8E12-E821B2CE4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46" t="36301" r="51323" b="18138"/>
          <a:stretch/>
        </p:blipFill>
        <p:spPr>
          <a:xfrm>
            <a:off x="397565" y="109330"/>
            <a:ext cx="11646490" cy="6639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7DB3CE1-25E2-4E90-89DA-966A321DA9E5}"/>
              </a:ext>
            </a:extLst>
          </p:cNvPr>
          <p:cNvSpPr/>
          <p:nvPr/>
        </p:nvSpPr>
        <p:spPr>
          <a:xfrm>
            <a:off x="1219200" y="2504660"/>
            <a:ext cx="9475304" cy="21998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/>
              <a:t>Underline the part of the reading that provide the answers.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413061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140DC9-E3E6-41B0-8909-F108178AF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9" t="52720" r="40693" b="25526"/>
          <a:stretch/>
        </p:blipFill>
        <p:spPr>
          <a:xfrm>
            <a:off x="132768" y="1072661"/>
            <a:ext cx="10080377" cy="4712678"/>
          </a:xfrm>
          <a:prstGeom prst="rect">
            <a:avLst/>
          </a:prstGeom>
        </p:spPr>
      </p:pic>
      <p:sp>
        <p:nvSpPr>
          <p:cNvPr id="11" name="Title 20">
            <a:extLst>
              <a:ext uri="{FF2B5EF4-FFF2-40B4-BE49-F238E27FC236}">
                <a16:creationId xmlns:a16="http://schemas.microsoft.com/office/drawing/2014/main" id="{63A1E58D-F5FB-4869-9644-A0F550449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150" y="100471"/>
            <a:ext cx="6042380" cy="583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Answer!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A8CC3-E09D-4984-B334-A9DA52EBF1A9}"/>
              </a:ext>
            </a:extLst>
          </p:cNvPr>
          <p:cNvSpPr txBox="1"/>
          <p:nvPr/>
        </p:nvSpPr>
        <p:spPr>
          <a:xfrm>
            <a:off x="1669774" y="2464904"/>
            <a:ext cx="980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No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089CD-5E94-4411-8DE8-3AC9C0C3CA43}"/>
              </a:ext>
            </a:extLst>
          </p:cNvPr>
          <p:cNvSpPr txBox="1"/>
          <p:nvPr/>
        </p:nvSpPr>
        <p:spPr>
          <a:xfrm>
            <a:off x="1669774" y="3167390"/>
            <a:ext cx="980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yes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023F7-B7AB-48FA-A629-B91169320CA6}"/>
              </a:ext>
            </a:extLst>
          </p:cNvPr>
          <p:cNvSpPr txBox="1"/>
          <p:nvPr/>
        </p:nvSpPr>
        <p:spPr>
          <a:xfrm>
            <a:off x="1643270" y="4072374"/>
            <a:ext cx="980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No</a:t>
            </a:r>
            <a:endParaRPr lang="ar-SA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145CD-0D82-44EB-8BAF-37E968B96303}"/>
              </a:ext>
            </a:extLst>
          </p:cNvPr>
          <p:cNvSpPr txBox="1"/>
          <p:nvPr/>
        </p:nvSpPr>
        <p:spPr>
          <a:xfrm>
            <a:off x="1643269" y="4774860"/>
            <a:ext cx="980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yes</a:t>
            </a:r>
            <a:endParaRPr lang="ar-S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6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Minimal and Muted_ALT">
  <a:themeElements>
    <a:clrScheme name="Japan 2">
      <a:dk1>
        <a:srgbClr val="231B23"/>
      </a:dk1>
      <a:lt1>
        <a:srgbClr val="FCF5E5"/>
      </a:lt1>
      <a:dk2>
        <a:srgbClr val="231B23"/>
      </a:dk2>
      <a:lt2>
        <a:srgbClr val="FCF5E5"/>
      </a:lt2>
      <a:accent1>
        <a:srgbClr val="FDA431"/>
      </a:accent1>
      <a:accent2>
        <a:srgbClr val="4DA1A8"/>
      </a:accent2>
      <a:accent3>
        <a:srgbClr val="D7E7BA"/>
      </a:accent3>
      <a:accent4>
        <a:srgbClr val="FCF5E5"/>
      </a:accent4>
      <a:accent5>
        <a:srgbClr val="231B23"/>
      </a:accent5>
      <a:accent6>
        <a:srgbClr val="EECED3"/>
      </a:accent6>
      <a:hlink>
        <a:srgbClr val="FCA330"/>
      </a:hlink>
      <a:folHlink>
        <a:srgbClr val="4DA1A8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5D9CFDCE-107C-4BA4-BAF5-1A16F67739C2}" vid="{98006FC8-790D-4EF4-A18C-2AD650A278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Widescreen</PresentationFormat>
  <Paragraphs>32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Meiryo</vt:lpstr>
      <vt:lpstr>Meiryo UI</vt:lpstr>
      <vt:lpstr>Aharoni</vt:lpstr>
      <vt:lpstr>Arial</vt:lpstr>
      <vt:lpstr>Calibri</vt:lpstr>
      <vt:lpstr>Wingdings</vt:lpstr>
      <vt:lpstr>Minimal and Muted_ALT</vt:lpstr>
      <vt:lpstr>Reading p (  )  </vt:lpstr>
      <vt:lpstr>PowerPoint Presentation</vt:lpstr>
      <vt:lpstr>Look at these pictures, what’s the difference? </vt:lpstr>
      <vt:lpstr>What do you know about “youth hostels”?</vt:lpstr>
      <vt:lpstr>What do you know about “S.A.Y.H.A”?</vt:lpstr>
      <vt:lpstr>listen &amp; read</vt:lpstr>
      <vt:lpstr>Read the sentences </vt:lpstr>
      <vt:lpstr>PowerPoint Presentation</vt:lpstr>
      <vt:lpstr>Answer! </vt:lpstr>
      <vt:lpstr>Where do you stay when you travel? Describe the places where you stay.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2020-09-08T15:00:09Z</dcterms:created>
  <dcterms:modified xsi:type="dcterms:W3CDTF">2020-09-08T16:10:34Z</dcterms:modified>
</cp:coreProperties>
</file>