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28" r:id="rId1"/>
  </p:sldMasterIdLst>
  <p:notesMasterIdLst>
    <p:notesMasterId r:id="rId37"/>
  </p:notesMasterIdLst>
  <p:sldIdLst>
    <p:sldId id="257" r:id="rId2"/>
    <p:sldId id="336" r:id="rId3"/>
    <p:sldId id="307" r:id="rId4"/>
    <p:sldId id="485" r:id="rId5"/>
    <p:sldId id="436" r:id="rId6"/>
    <p:sldId id="486" r:id="rId7"/>
    <p:sldId id="487" r:id="rId8"/>
    <p:sldId id="488" r:id="rId9"/>
    <p:sldId id="489" r:id="rId10"/>
    <p:sldId id="490" r:id="rId11"/>
    <p:sldId id="466" r:id="rId12"/>
    <p:sldId id="467" r:id="rId13"/>
    <p:sldId id="494" r:id="rId14"/>
    <p:sldId id="493" r:id="rId15"/>
    <p:sldId id="495" r:id="rId16"/>
    <p:sldId id="497" r:id="rId17"/>
    <p:sldId id="498" r:id="rId18"/>
    <p:sldId id="499" r:id="rId19"/>
    <p:sldId id="492" r:id="rId20"/>
    <p:sldId id="491" r:id="rId21"/>
    <p:sldId id="514" r:id="rId22"/>
    <p:sldId id="500" r:id="rId23"/>
    <p:sldId id="503" r:id="rId24"/>
    <p:sldId id="504" r:id="rId25"/>
    <p:sldId id="505" r:id="rId26"/>
    <p:sldId id="506" r:id="rId27"/>
    <p:sldId id="507" r:id="rId28"/>
    <p:sldId id="515" r:id="rId29"/>
    <p:sldId id="501" r:id="rId30"/>
    <p:sldId id="516" r:id="rId31"/>
    <p:sldId id="518" r:id="rId32"/>
    <p:sldId id="510" r:id="rId33"/>
    <p:sldId id="509" r:id="rId34"/>
    <p:sldId id="502" r:id="rId35"/>
    <p:sldId id="517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17F17F"/>
    <a:srgbClr val="73F062"/>
    <a:srgbClr val="FFE07D"/>
    <a:srgbClr val="DBB4E2"/>
    <a:srgbClr val="8ACD11"/>
    <a:srgbClr val="008A3E"/>
    <a:srgbClr val="BC4C32"/>
    <a:srgbClr val="EBFB1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نمط متوسط 3 - تميي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نمط متوسط 3 - تميي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نمط داكن 1 - تميي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53" autoAdjust="0"/>
    <p:restoredTop sz="86891" autoAdjust="0"/>
  </p:normalViewPr>
  <p:slideViewPr>
    <p:cSldViewPr>
      <p:cViewPr varScale="1">
        <p:scale>
          <a:sx n="63" d="100"/>
          <a:sy n="63" d="100"/>
        </p:scale>
        <p:origin x="17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298A03F-A794-4759-8CAE-B13E9CA18F0D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4640B6-856F-45D4-B0CE-0A766449AFE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92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640B6-856F-45D4-B0CE-0A766449AFEF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91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22/04/42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635896" y="980728"/>
            <a:ext cx="2088232" cy="122413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2771800" y="2793702"/>
            <a:ext cx="37444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العلوم</a:t>
            </a:r>
            <a:endParaRPr lang="ar-SA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91680" y="3573016"/>
            <a:ext cx="6048672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الفصل السادس</a:t>
            </a:r>
          </a:p>
          <a:p>
            <a:pPr algn="ctr"/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endParaRPr lang="ar-SA" sz="1400" b="1" dirty="0">
              <a:solidFill>
                <a:schemeClr val="tx1">
                  <a:lumMod val="75000"/>
                  <a:lumOff val="25000"/>
                </a:scheme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الصف الثالث متوسط</a:t>
            </a:r>
          </a:p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الفصل الدراسي الأول</a:t>
            </a:r>
          </a:p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1439 هـ  - 1440 هـ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44624" y="5312608"/>
            <a:ext cx="7143800" cy="14287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19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1208" y="647690"/>
            <a:ext cx="2639144" cy="4770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5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التفاعلات الكيميائية</a:t>
            </a:r>
            <a:endParaRPr lang="ar-SA" sz="25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26378" y="332656"/>
            <a:ext cx="790038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7572151" y="1856410"/>
            <a:ext cx="578114" cy="54607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995936" y="1849077"/>
            <a:ext cx="3530442" cy="5460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B050"/>
                </a:solidFill>
              </a:rPr>
              <a:t>الأرقام السفلية 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3995936" y="1844824"/>
            <a:ext cx="0" cy="5460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3967767" y="2390898"/>
            <a:ext cx="4182498" cy="579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1187625" y="2708920"/>
            <a:ext cx="5768240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تعبر الارقام الصغيرة التي تكتب على يمين الذرات إلى الأسفل في الصيغة الكيميائية عن عدد الذرات كل عنصر في المركب</a:t>
            </a:r>
          </a:p>
        </p:txBody>
      </p:sp>
      <p:sp>
        <p:nvSpPr>
          <p:cNvPr id="23" name="شكل بيضاوي 22"/>
          <p:cNvSpPr/>
          <p:nvPr/>
        </p:nvSpPr>
        <p:spPr>
          <a:xfrm>
            <a:off x="7020272" y="2735722"/>
            <a:ext cx="603783" cy="69327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1</a:t>
            </a:r>
          </a:p>
        </p:txBody>
      </p:sp>
      <p:cxnSp>
        <p:nvCxnSpPr>
          <p:cNvPr id="27" name="رابط مستقيم 26"/>
          <p:cNvCxnSpPr/>
          <p:nvPr/>
        </p:nvCxnSpPr>
        <p:spPr>
          <a:xfrm>
            <a:off x="7337732" y="2395152"/>
            <a:ext cx="0" cy="1881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1187624" y="3573016"/>
            <a:ext cx="5768240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إذا لم يكتب بجانب ذرة العنصر رقم في الصيغة الكيميائية فهذا يعني أن لذلك العنصر ذرة واحدة فقط في المركب</a:t>
            </a:r>
          </a:p>
        </p:txBody>
      </p:sp>
      <p:sp>
        <p:nvSpPr>
          <p:cNvPr id="20" name="شكل بيضاوي 19"/>
          <p:cNvSpPr/>
          <p:nvPr/>
        </p:nvSpPr>
        <p:spPr>
          <a:xfrm>
            <a:off x="7040740" y="3599818"/>
            <a:ext cx="603783" cy="69327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2</a:t>
            </a:r>
          </a:p>
        </p:txBody>
      </p:sp>
      <p:sp>
        <p:nvSpPr>
          <p:cNvPr id="2" name="مخطط انسيابي: معالجة 1"/>
          <p:cNvSpPr/>
          <p:nvPr/>
        </p:nvSpPr>
        <p:spPr>
          <a:xfrm>
            <a:off x="3203848" y="4653136"/>
            <a:ext cx="2160240" cy="1224136"/>
          </a:xfrm>
          <a:prstGeom prst="flowChartProcess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Co</a:t>
            </a:r>
            <a:r>
              <a:rPr lang="en-US" sz="2400" dirty="0">
                <a:solidFill>
                  <a:srgbClr val="0070C0"/>
                </a:solidFill>
              </a:rPr>
              <a:t>2</a:t>
            </a:r>
            <a:endParaRPr lang="ar-S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8403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6" grpId="0" animBg="1"/>
      <p:bldP spid="13" grpId="0" animBg="1"/>
      <p:bldP spid="18" grpId="0" animBg="1"/>
      <p:bldP spid="23" grpId="0" animBg="1"/>
      <p:bldP spid="17" grpId="0" animBg="1"/>
      <p:bldP spid="2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256267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التغير الفيزيائي عملية تنتج تغيراً كيميائياً وينتج عنها موادّ جديدة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المتفاعلات هي المواد البادئة في التفاعل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97724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 المواد الناتجة عن التفاعل .. تسمى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المتفاعلات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النواتج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الادوات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التغير الفيزيائي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رموز توضح المواد المتفاعلة والمواد الناتجة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المعادلة الكيميائية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المعادلة الفيزيائية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المعادلة الرياضية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الادوات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4746956" y="4776644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6763180" y="555560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62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669538"/>
              </p:ext>
            </p:extLst>
          </p:nvPr>
        </p:nvGraphicFramePr>
        <p:xfrm>
          <a:off x="467544" y="1340768"/>
          <a:ext cx="8496944" cy="386939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353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983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التغير الفيزيائي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هو تغير في خصائص المادة الفيزيائية فقط  ومنها الحجم والشكل وحالتها </a:t>
                      </a:r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الصلبة أو السائلة أو الغازية </a:t>
                      </a:r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83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التغير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الكيميائي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هو عملية تنتج تغيراً كيميائياً وينتج عنها موادّ جديدة لها خصائص مختلفة عن خصائص الموادّ المتفاعلة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7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المعادلات الكيميائية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- المتفاعلات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هي المواد البادئة في التفاعل</a:t>
                      </a:r>
                      <a:endParaRPr lang="ar-SA" sz="2000" b="1" baseline="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baseline="0" dirty="0">
                          <a:solidFill>
                            <a:srgbClr val="C00000"/>
                          </a:solidFill>
                        </a:rPr>
                        <a:t>- النواتج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هي المواد الناتجة عن التفاعل</a:t>
                      </a:r>
                      <a:endParaRPr lang="ar-SA" sz="2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97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المعادلة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الكيميائية</a:t>
                      </a:r>
                      <a:endParaRPr lang="ar-SA" sz="2400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هي رموز توضح المواد المتفاعلة والمواد الناتجة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0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363138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السادس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1558957" y="4365104"/>
            <a:ext cx="625340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الصيغ والمعادلات الكيميائية</a:t>
            </a:r>
            <a:endParaRPr lang="ar-SA" sz="44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03848" y="1556792"/>
            <a:ext cx="3240360" cy="27820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62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تحدّد </a:t>
            </a:r>
            <a:r>
              <a:rPr lang="ar-SA" b="1" dirty="0">
                <a:solidFill>
                  <a:schemeClr val="tx1"/>
                </a:solidFill>
              </a:rPr>
              <a:t>إن كان التفاعل الكيميائي يحدث أم لا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تكتب </a:t>
            </a:r>
            <a:r>
              <a:rPr lang="ar-SA" b="1" dirty="0">
                <a:solidFill>
                  <a:sysClr val="windowText" lastClr="000000"/>
                </a:solidFill>
              </a:rPr>
              <a:t>معادلة كيميائية موزونة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948264" y="4990449"/>
            <a:ext cx="383468" cy="4491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259633" y="5085184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تختبر </a:t>
            </a:r>
            <a:r>
              <a:rPr lang="ar-SA" b="1" dirty="0">
                <a:solidFill>
                  <a:schemeClr val="tx1"/>
                </a:solidFill>
              </a:rPr>
              <a:t>بعض التفاعلات الطاردة للطاقة وبعض التفاعلات الماصة لها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6948264" y="5860132"/>
            <a:ext cx="383468" cy="449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1259632" y="586013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توضح </a:t>
            </a:r>
            <a:r>
              <a:rPr lang="ar-SA" b="1" dirty="0">
                <a:solidFill>
                  <a:schemeClr val="tx1"/>
                </a:solidFill>
              </a:rPr>
              <a:t>قانون حفظ الكتلة</a:t>
            </a:r>
          </a:p>
        </p:txBody>
      </p:sp>
    </p:spTree>
    <p:extLst>
      <p:ext uri="{BB962C8B-B14F-4D97-AF65-F5344CB8AC3E}">
        <p14:creationId xmlns:p14="http://schemas.microsoft.com/office/powerpoint/2010/main" val="80814862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1208" y="647690"/>
            <a:ext cx="2639144" cy="4770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5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التفاعلات الكيميائية</a:t>
            </a:r>
            <a:endParaRPr lang="ar-SA" sz="25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26378" y="332656"/>
            <a:ext cx="790038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1465235" y="3573016"/>
            <a:ext cx="6685030" cy="273630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3563888" y="1412776"/>
            <a:ext cx="2273751" cy="648072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حفظ  الكتلة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259632" y="2204864"/>
            <a:ext cx="669674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كتلة الموادّ الناتجة مساوية لكتلة الموادّ المتفاعلة </a:t>
            </a:r>
            <a:r>
              <a:rPr lang="ar-SA" b="1" dirty="0">
                <a:solidFill>
                  <a:schemeClr val="tx1"/>
                </a:solidFill>
              </a:rPr>
              <a:t>(</a:t>
            </a:r>
            <a:r>
              <a:rPr lang="ar-SA" b="1" dirty="0">
                <a:solidFill>
                  <a:srgbClr val="0070C0"/>
                </a:solidFill>
              </a:rPr>
              <a:t> أو الداخلة </a:t>
            </a:r>
            <a:r>
              <a:rPr lang="ar-SA" b="1" dirty="0">
                <a:solidFill>
                  <a:schemeClr val="tx1"/>
                </a:solidFill>
              </a:rPr>
              <a:t>)</a:t>
            </a:r>
            <a:r>
              <a:rPr lang="ar-SA" b="1" dirty="0">
                <a:solidFill>
                  <a:srgbClr val="0070C0"/>
                </a:solidFill>
              </a:rPr>
              <a:t> في التفاعل الكيميائي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4644008" y="2744924"/>
            <a:ext cx="0" cy="46805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1259633" y="2780928"/>
            <a:ext cx="3240359" cy="792088"/>
          </a:xfrm>
          <a:prstGeom prst="rect">
            <a:avLst/>
          </a:prstGeom>
          <a:solidFill>
            <a:schemeClr val="tx1"/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هذا قانون نصّ عليه عالم الكيمياء أنتوني </a:t>
            </a:r>
            <a:r>
              <a:rPr lang="ar-SA" b="1" dirty="0" err="1">
                <a:solidFill>
                  <a:schemeClr val="bg1"/>
                </a:solidFill>
              </a:rPr>
              <a:t>لافوازييه</a:t>
            </a:r>
            <a:r>
              <a:rPr lang="ar-SA" b="1" dirty="0">
                <a:solidFill>
                  <a:schemeClr val="bg1"/>
                </a:solidFill>
              </a:rPr>
              <a:t> ( 1743 – 1794 م )</a:t>
            </a:r>
          </a:p>
        </p:txBody>
      </p:sp>
    </p:spTree>
    <p:extLst>
      <p:ext uri="{BB962C8B-B14F-4D97-AF65-F5344CB8AC3E}">
        <p14:creationId xmlns:p14="http://schemas.microsoft.com/office/powerpoint/2010/main" val="48823460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4" grpId="0" animBg="1"/>
      <p:bldP spid="16" grpId="0" animBg="1"/>
      <p:bldP spid="17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1208" y="647690"/>
            <a:ext cx="2639144" cy="4770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5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التفاعلات الكيميائية</a:t>
            </a:r>
            <a:endParaRPr lang="ar-SA" sz="25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26378" y="332656"/>
            <a:ext cx="790038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3131840" y="1340768"/>
            <a:ext cx="3216932" cy="648072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موازنة المعادلة الكيميائية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763688" y="2636912"/>
            <a:ext cx="576269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Ag  + H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S              Ag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S      +     H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endParaRPr lang="ar-SA" sz="1400" b="1" dirty="0">
              <a:solidFill>
                <a:schemeClr val="tx1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3995936" y="2924944"/>
            <a:ext cx="74437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6156176" y="2924944"/>
            <a:ext cx="108012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هيدروجين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4740306" y="3068960"/>
            <a:ext cx="108012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كبريتيد الفضة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2987824" y="3068960"/>
            <a:ext cx="108012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كبريتيد الهيدروجين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2123728" y="2996952"/>
            <a:ext cx="108012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فضة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395628" y="2204864"/>
            <a:ext cx="1992796" cy="43204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معادلة غير موزونة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6395628" y="4149080"/>
            <a:ext cx="1992796" cy="43204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معادلة موزونة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1761638" y="4797152"/>
            <a:ext cx="576269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Ag  + H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S              Ag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S      +     H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endParaRPr lang="ar-SA" sz="1400" b="1" dirty="0">
              <a:solidFill>
                <a:schemeClr val="tx1"/>
              </a:solidFill>
            </a:endParaRPr>
          </a:p>
        </p:txBody>
      </p:sp>
      <p:cxnSp>
        <p:nvCxnSpPr>
          <p:cNvPr id="22" name="رابط كسهم مستقيم 21"/>
          <p:cNvCxnSpPr/>
          <p:nvPr/>
        </p:nvCxnSpPr>
        <p:spPr>
          <a:xfrm>
            <a:off x="3995936" y="5085184"/>
            <a:ext cx="74437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2123728" y="490516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2</a:t>
            </a:r>
            <a:endParaRPr lang="ar-SA" sz="2400" dirty="0"/>
          </a:p>
        </p:txBody>
      </p:sp>
      <p:sp>
        <p:nvSpPr>
          <p:cNvPr id="23" name="نجمة ذات 5 نقاط 22"/>
          <p:cNvSpPr/>
          <p:nvPr/>
        </p:nvSpPr>
        <p:spPr>
          <a:xfrm>
            <a:off x="7921397" y="5157192"/>
            <a:ext cx="467027" cy="432048"/>
          </a:xfrm>
          <a:prstGeom prst="star5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1078587" y="5805264"/>
            <a:ext cx="6949797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المعادلة الآن موزونة ، فهناك أعداد متساوية من ذرات الفضة في المتفاعلات والنواتج </a:t>
            </a:r>
          </a:p>
        </p:txBody>
      </p:sp>
      <p:cxnSp>
        <p:nvCxnSpPr>
          <p:cNvPr id="28" name="رابط مستقيم 27"/>
          <p:cNvCxnSpPr/>
          <p:nvPr/>
        </p:nvCxnSpPr>
        <p:spPr>
          <a:xfrm>
            <a:off x="8154910" y="5589240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59482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6" grpId="0" animBg="1"/>
      <p:bldP spid="2" grpId="0"/>
      <p:bldP spid="9" grpId="0"/>
      <p:bldP spid="15" grpId="0"/>
      <p:bldP spid="18" grpId="0"/>
      <p:bldP spid="19" grpId="0"/>
      <p:bldP spid="10" grpId="0" animBg="1"/>
      <p:bldP spid="20" grpId="0" animBg="1"/>
      <p:bldP spid="21" grpId="0"/>
      <p:bldP spid="11" grpId="0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4597152" y="1412776"/>
            <a:ext cx="3215208" cy="576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زن المعادلات التالية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1208" y="647690"/>
            <a:ext cx="2639144" cy="4770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5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التفاعلات الكيميائية</a:t>
            </a:r>
            <a:endParaRPr lang="ar-SA" sz="25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26378" y="332656"/>
            <a:ext cx="790038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1763688" y="2636912"/>
            <a:ext cx="576269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Fe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en-US" sz="1400" b="1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 + Co              Fe</a:t>
            </a:r>
            <a:r>
              <a:rPr lang="en-US" sz="1400" b="1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en-US" sz="1400" b="1" dirty="0">
                <a:solidFill>
                  <a:schemeClr val="tx1"/>
                </a:solidFill>
              </a:rPr>
              <a:t>4</a:t>
            </a:r>
            <a:r>
              <a:rPr lang="en-US" sz="2400" b="1" dirty="0">
                <a:solidFill>
                  <a:schemeClr val="tx1"/>
                </a:solidFill>
              </a:rPr>
              <a:t>  + Co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endParaRPr lang="ar-SA" sz="1000" b="1" dirty="0">
              <a:solidFill>
                <a:schemeClr val="tx1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4211960" y="2924944"/>
            <a:ext cx="74437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7526378" y="1412776"/>
            <a:ext cx="574014" cy="57606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رابط مستقيم 12"/>
          <p:cNvCxnSpPr/>
          <p:nvPr/>
        </p:nvCxnSpPr>
        <p:spPr>
          <a:xfrm>
            <a:off x="4597152" y="1412776"/>
            <a:ext cx="0" cy="5760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597152" y="1988840"/>
            <a:ext cx="321520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شكل بيضاوي 25"/>
          <p:cNvSpPr/>
          <p:nvPr/>
        </p:nvSpPr>
        <p:spPr>
          <a:xfrm>
            <a:off x="1619672" y="2636912"/>
            <a:ext cx="648072" cy="57606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1</a:t>
            </a:r>
          </a:p>
        </p:txBody>
      </p:sp>
      <p:cxnSp>
        <p:nvCxnSpPr>
          <p:cNvPr id="29" name="رابط مستقيم 28"/>
          <p:cNvCxnSpPr/>
          <p:nvPr/>
        </p:nvCxnSpPr>
        <p:spPr>
          <a:xfrm>
            <a:off x="6708812" y="3212976"/>
            <a:ext cx="0" cy="2880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 29"/>
          <p:cNvSpPr/>
          <p:nvPr/>
        </p:nvSpPr>
        <p:spPr>
          <a:xfrm>
            <a:off x="5940152" y="3284984"/>
            <a:ext cx="720080" cy="36004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الحل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1763688" y="3717032"/>
            <a:ext cx="576269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Fe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 + Co              Fe</a:t>
            </a:r>
            <a:r>
              <a:rPr lang="en-US" sz="1400" b="1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en-US" sz="1400" b="1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  + Co</a:t>
            </a:r>
            <a:endParaRPr lang="ar-SA" sz="1000" b="1" dirty="0">
              <a:solidFill>
                <a:schemeClr val="tx1"/>
              </a:solidFill>
            </a:endParaRPr>
          </a:p>
        </p:txBody>
      </p:sp>
      <p:cxnSp>
        <p:nvCxnSpPr>
          <p:cNvPr id="32" name="رابط كسهم مستقيم 31"/>
          <p:cNvCxnSpPr/>
          <p:nvPr/>
        </p:nvCxnSpPr>
        <p:spPr>
          <a:xfrm>
            <a:off x="4211960" y="4005064"/>
            <a:ext cx="74437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ستطيل 32"/>
          <p:cNvSpPr/>
          <p:nvPr/>
        </p:nvSpPr>
        <p:spPr>
          <a:xfrm>
            <a:off x="2231740" y="3789040"/>
            <a:ext cx="4680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3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4788024" y="3789040"/>
            <a:ext cx="4680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2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35" name="شكل بيضاوي 34"/>
          <p:cNvSpPr/>
          <p:nvPr/>
        </p:nvSpPr>
        <p:spPr>
          <a:xfrm>
            <a:off x="1619672" y="4437112"/>
            <a:ext cx="648072" cy="57606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2</a:t>
            </a:r>
            <a:endParaRPr lang="ar-SA" sz="2800" b="1" dirty="0"/>
          </a:p>
        </p:txBody>
      </p:sp>
      <p:sp>
        <p:nvSpPr>
          <p:cNvPr id="36" name="مستطيل 35"/>
          <p:cNvSpPr/>
          <p:nvPr/>
        </p:nvSpPr>
        <p:spPr>
          <a:xfrm>
            <a:off x="1931132" y="4437112"/>
            <a:ext cx="494512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Al + I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             AlI</a:t>
            </a:r>
            <a:r>
              <a:rPr lang="en-US" sz="1600" b="1" dirty="0">
                <a:solidFill>
                  <a:schemeClr val="tx1"/>
                </a:solidFill>
              </a:rPr>
              <a:t>3</a:t>
            </a:r>
            <a:endParaRPr lang="ar-SA" sz="700" b="1" dirty="0">
              <a:solidFill>
                <a:schemeClr val="tx1"/>
              </a:solidFill>
            </a:endParaRPr>
          </a:p>
        </p:txBody>
      </p:sp>
      <p:cxnSp>
        <p:nvCxnSpPr>
          <p:cNvPr id="37" name="رابط كسهم مستقيم 36"/>
          <p:cNvCxnSpPr/>
          <p:nvPr/>
        </p:nvCxnSpPr>
        <p:spPr>
          <a:xfrm>
            <a:off x="4211960" y="4725144"/>
            <a:ext cx="74437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>
            <a:off x="5652120" y="4941168"/>
            <a:ext cx="0" cy="2880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ستطيل 39"/>
          <p:cNvSpPr/>
          <p:nvPr/>
        </p:nvSpPr>
        <p:spPr>
          <a:xfrm>
            <a:off x="4860032" y="5013176"/>
            <a:ext cx="720080" cy="36004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الحل</a:t>
            </a:r>
          </a:p>
        </p:txBody>
      </p:sp>
      <p:sp>
        <p:nvSpPr>
          <p:cNvPr id="41" name="مستطيل 40"/>
          <p:cNvSpPr/>
          <p:nvPr/>
        </p:nvSpPr>
        <p:spPr>
          <a:xfrm>
            <a:off x="1931132" y="5589240"/>
            <a:ext cx="494512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Al +   I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               AlI</a:t>
            </a:r>
            <a:r>
              <a:rPr lang="en-US" sz="1600" b="1" dirty="0">
                <a:solidFill>
                  <a:schemeClr val="tx1"/>
                </a:solidFill>
              </a:rPr>
              <a:t>3</a:t>
            </a:r>
            <a:endParaRPr lang="ar-SA" sz="700" b="1" dirty="0">
              <a:solidFill>
                <a:schemeClr val="tx1"/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3527884" y="5661248"/>
            <a:ext cx="4680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3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2699792" y="5661248"/>
            <a:ext cx="4680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2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4896036" y="5661248"/>
            <a:ext cx="4680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2</a:t>
            </a:r>
            <a:endParaRPr lang="ar-SA" b="1" dirty="0">
              <a:solidFill>
                <a:srgbClr val="0070C0"/>
              </a:solidFill>
            </a:endParaRPr>
          </a:p>
        </p:txBody>
      </p:sp>
      <p:cxnSp>
        <p:nvCxnSpPr>
          <p:cNvPr id="45" name="رابط كسهم مستقيم 44"/>
          <p:cNvCxnSpPr/>
          <p:nvPr/>
        </p:nvCxnSpPr>
        <p:spPr>
          <a:xfrm>
            <a:off x="4211960" y="5877272"/>
            <a:ext cx="74437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77768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5" grpId="0" animBg="1"/>
      <p:bldP spid="12" grpId="0"/>
      <p:bldP spid="3" grpId="0" animBg="1"/>
      <p:bldP spid="2" grpId="0"/>
      <p:bldP spid="6" grpId="0" animBg="1"/>
      <p:bldP spid="26" grpId="0" animBg="1"/>
      <p:bldP spid="30" grpId="0" animBg="1"/>
      <p:bldP spid="31" grpId="0"/>
      <p:bldP spid="33" grpId="0"/>
      <p:bldP spid="34" grpId="0"/>
      <p:bldP spid="35" grpId="0" animBg="1"/>
      <p:bldP spid="36" grpId="0"/>
      <p:bldP spid="40" grpId="0" animBg="1"/>
      <p:bldP spid="41" grpId="0"/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1208" y="647690"/>
            <a:ext cx="2639144" cy="4770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5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التفاعلات الكيميائية</a:t>
            </a:r>
            <a:endParaRPr lang="ar-SA" sz="25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26378" y="332656"/>
            <a:ext cx="790038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3587316" y="1484784"/>
            <a:ext cx="1932502" cy="1188793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الطاقة في التفاعلات الكيميائية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891572" y="2076431"/>
            <a:ext cx="1992796" cy="43204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تفاعل ماص للحرارة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1211053" y="2082612"/>
            <a:ext cx="1992796" cy="43204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تفاعل طارد للحرارة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5891572" y="2673577"/>
            <a:ext cx="1992795" cy="6834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 cmpd="thickThin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تمتص خلاله الطاقة الحرارية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1211053" y="2673576"/>
            <a:ext cx="1992795" cy="6834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 cmpd="thickThin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تحرر خلاله الطاقة الحرارية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5891572" y="1772816"/>
            <a:ext cx="99639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2219164" y="1772816"/>
            <a:ext cx="11287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>
            <a:off x="6876255" y="1772816"/>
            <a:ext cx="1" cy="14401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>
            <a:off x="2195735" y="1772816"/>
            <a:ext cx="1" cy="14401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flipH="1">
            <a:off x="7584785" y="3501008"/>
            <a:ext cx="1" cy="39604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ستطيل 25"/>
          <p:cNvSpPr/>
          <p:nvPr/>
        </p:nvSpPr>
        <p:spPr>
          <a:xfrm>
            <a:off x="6755668" y="3699030"/>
            <a:ext cx="720080" cy="3600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مثال</a:t>
            </a:r>
          </a:p>
        </p:txBody>
      </p:sp>
      <p:sp>
        <p:nvSpPr>
          <p:cNvPr id="29" name="مستطيل 28"/>
          <p:cNvSpPr/>
          <p:nvPr/>
        </p:nvSpPr>
        <p:spPr>
          <a:xfrm>
            <a:off x="5891572" y="4185745"/>
            <a:ext cx="1992795" cy="6834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6350" cmpd="thickThin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الكمادات الباردة التي توضع في مكان الالم</a:t>
            </a:r>
          </a:p>
        </p:txBody>
      </p:sp>
      <p:cxnSp>
        <p:nvCxnSpPr>
          <p:cNvPr id="30" name="رابط مستقيم 29"/>
          <p:cNvCxnSpPr/>
          <p:nvPr/>
        </p:nvCxnSpPr>
        <p:spPr>
          <a:xfrm flipH="1">
            <a:off x="2939244" y="3501008"/>
            <a:ext cx="1" cy="39604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ستطيل 30"/>
          <p:cNvSpPr/>
          <p:nvPr/>
        </p:nvSpPr>
        <p:spPr>
          <a:xfrm>
            <a:off x="2147156" y="3717032"/>
            <a:ext cx="720080" cy="3600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مثال</a:t>
            </a:r>
          </a:p>
        </p:txBody>
      </p:sp>
      <p:sp>
        <p:nvSpPr>
          <p:cNvPr id="32" name="مستطيل 31"/>
          <p:cNvSpPr/>
          <p:nvPr/>
        </p:nvSpPr>
        <p:spPr>
          <a:xfrm>
            <a:off x="1211052" y="4185745"/>
            <a:ext cx="1992795" cy="6834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6350" cmpd="thickThin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الاحتراق مثلاً تفاعل طارد للحرارة</a:t>
            </a:r>
          </a:p>
        </p:txBody>
      </p:sp>
      <p:sp>
        <p:nvSpPr>
          <p:cNvPr id="33" name="مستطيل 32"/>
          <p:cNvSpPr/>
          <p:nvPr/>
        </p:nvSpPr>
        <p:spPr>
          <a:xfrm>
            <a:off x="5292080" y="5085184"/>
            <a:ext cx="33843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en-US" sz="1100" b="1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O  </a:t>
            </a:r>
            <a:r>
              <a:rPr lang="en-US" b="1" dirty="0">
                <a:solidFill>
                  <a:schemeClr val="tx1"/>
                </a:solidFill>
              </a:rPr>
              <a:t>+</a:t>
            </a:r>
            <a:r>
              <a:rPr lang="en-US" b="1" dirty="0">
                <a:solidFill>
                  <a:srgbClr val="0070C0"/>
                </a:solidFill>
              </a:rPr>
              <a:t>                    2H</a:t>
            </a:r>
            <a:r>
              <a:rPr lang="en-US" sz="1100" b="1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  </a:t>
            </a:r>
            <a:r>
              <a:rPr lang="en-US" b="1" dirty="0">
                <a:solidFill>
                  <a:schemeClr val="tx1"/>
                </a:solidFill>
              </a:rPr>
              <a:t>+</a:t>
            </a:r>
            <a:r>
              <a:rPr lang="en-US" b="1" dirty="0">
                <a:solidFill>
                  <a:srgbClr val="0070C0"/>
                </a:solidFill>
              </a:rPr>
              <a:t>  O</a:t>
            </a:r>
            <a:r>
              <a:rPr lang="en-US" sz="1100" b="1" dirty="0">
                <a:solidFill>
                  <a:srgbClr val="0070C0"/>
                </a:solidFill>
              </a:rPr>
              <a:t>2</a:t>
            </a:r>
            <a:endParaRPr lang="ar-SA" sz="1100" b="1" dirty="0">
              <a:solidFill>
                <a:srgbClr val="0070C0"/>
              </a:solidFill>
            </a:endParaRPr>
          </a:p>
        </p:txBody>
      </p:sp>
      <p:cxnSp>
        <p:nvCxnSpPr>
          <p:cNvPr id="34" name="رابط كسهم مستقيم 33"/>
          <p:cNvCxnSpPr/>
          <p:nvPr/>
        </p:nvCxnSpPr>
        <p:spPr>
          <a:xfrm>
            <a:off x="6936119" y="5301208"/>
            <a:ext cx="37218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6220277" y="5157192"/>
            <a:ext cx="799995" cy="341707"/>
          </a:xfrm>
          <a:prstGeom prst="rect">
            <a:avLst/>
          </a:prstGeom>
          <a:noFill/>
          <a:ln w="6350" cmpd="thickThin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طاقة</a:t>
            </a:r>
          </a:p>
        </p:txBody>
      </p:sp>
      <p:sp>
        <p:nvSpPr>
          <p:cNvPr id="37" name="مستطيل 36"/>
          <p:cNvSpPr/>
          <p:nvPr/>
        </p:nvSpPr>
        <p:spPr>
          <a:xfrm>
            <a:off x="5456432" y="5535565"/>
            <a:ext cx="799995" cy="341707"/>
          </a:xfrm>
          <a:prstGeom prst="rect">
            <a:avLst/>
          </a:prstGeom>
          <a:noFill/>
          <a:ln w="6350" cmpd="thickThin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ماء</a:t>
            </a:r>
          </a:p>
        </p:txBody>
      </p:sp>
      <p:sp>
        <p:nvSpPr>
          <p:cNvPr id="38" name="مستطيل 37"/>
          <p:cNvSpPr/>
          <p:nvPr/>
        </p:nvSpPr>
        <p:spPr>
          <a:xfrm>
            <a:off x="7092280" y="5535565"/>
            <a:ext cx="1044116" cy="341707"/>
          </a:xfrm>
          <a:prstGeom prst="rect">
            <a:avLst/>
          </a:prstGeom>
          <a:noFill/>
          <a:ln w="6350" cmpd="thickThin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هيدروجين</a:t>
            </a:r>
          </a:p>
        </p:txBody>
      </p:sp>
      <p:sp>
        <p:nvSpPr>
          <p:cNvPr id="39" name="مستطيل 38"/>
          <p:cNvSpPr/>
          <p:nvPr/>
        </p:nvSpPr>
        <p:spPr>
          <a:xfrm>
            <a:off x="8092485" y="5535565"/>
            <a:ext cx="799995" cy="341707"/>
          </a:xfrm>
          <a:prstGeom prst="rect">
            <a:avLst/>
          </a:prstGeom>
          <a:noFill/>
          <a:ln w="6350" cmpd="thickThin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أكسجين</a:t>
            </a:r>
          </a:p>
        </p:txBody>
      </p:sp>
      <p:sp>
        <p:nvSpPr>
          <p:cNvPr id="40" name="مستطيل 39"/>
          <p:cNvSpPr/>
          <p:nvPr/>
        </p:nvSpPr>
        <p:spPr>
          <a:xfrm>
            <a:off x="539552" y="5085184"/>
            <a:ext cx="4062595" cy="405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CH</a:t>
            </a:r>
            <a:r>
              <a:rPr lang="en-US" sz="1200" b="1" dirty="0">
                <a:solidFill>
                  <a:srgbClr val="0070C0"/>
                </a:solidFill>
              </a:rPr>
              <a:t>4 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n-US" b="1" dirty="0">
                <a:solidFill>
                  <a:schemeClr val="tx1"/>
                </a:solidFill>
              </a:rPr>
              <a:t>+</a:t>
            </a:r>
            <a:r>
              <a:rPr lang="en-US" b="1" dirty="0">
                <a:solidFill>
                  <a:srgbClr val="0070C0"/>
                </a:solidFill>
              </a:rPr>
              <a:t>   2O</a:t>
            </a:r>
            <a:r>
              <a:rPr lang="en-US" sz="1100" b="1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             CO</a:t>
            </a:r>
            <a:r>
              <a:rPr lang="en-US" sz="1100" b="1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n-US" b="1" dirty="0">
                <a:solidFill>
                  <a:schemeClr val="tx1"/>
                </a:solidFill>
              </a:rPr>
              <a:t>+</a:t>
            </a:r>
            <a:r>
              <a:rPr lang="en-US" b="1" dirty="0">
                <a:solidFill>
                  <a:srgbClr val="0070C0"/>
                </a:solidFill>
              </a:rPr>
              <a:t>   2H</a:t>
            </a:r>
            <a:r>
              <a:rPr lang="en-US" sz="1100" b="1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O  </a:t>
            </a:r>
            <a:r>
              <a:rPr lang="en-US" b="1" dirty="0">
                <a:solidFill>
                  <a:schemeClr val="tx1"/>
                </a:solidFill>
              </a:rPr>
              <a:t>+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4348069" y="5157192"/>
            <a:ext cx="799995" cy="341707"/>
          </a:xfrm>
          <a:prstGeom prst="rect">
            <a:avLst/>
          </a:prstGeom>
          <a:noFill/>
          <a:ln w="6350" cmpd="thickThin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طاقة</a:t>
            </a:r>
          </a:p>
        </p:txBody>
      </p:sp>
      <p:cxnSp>
        <p:nvCxnSpPr>
          <p:cNvPr id="42" name="رابط كسهم مستقيم 41"/>
          <p:cNvCxnSpPr/>
          <p:nvPr/>
        </p:nvCxnSpPr>
        <p:spPr>
          <a:xfrm>
            <a:off x="2255599" y="5301208"/>
            <a:ext cx="37218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>
            <a:off x="5148064" y="4833156"/>
            <a:ext cx="1" cy="147616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ستطيل 44"/>
          <p:cNvSpPr/>
          <p:nvPr/>
        </p:nvSpPr>
        <p:spPr>
          <a:xfrm>
            <a:off x="3563888" y="5508589"/>
            <a:ext cx="799995" cy="341707"/>
          </a:xfrm>
          <a:prstGeom prst="rect">
            <a:avLst/>
          </a:prstGeom>
          <a:noFill/>
          <a:ln w="6350" cmpd="thickThin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ماء</a:t>
            </a:r>
          </a:p>
        </p:txBody>
      </p:sp>
      <p:sp>
        <p:nvSpPr>
          <p:cNvPr id="46" name="مستطيل 45"/>
          <p:cNvSpPr/>
          <p:nvPr/>
        </p:nvSpPr>
        <p:spPr>
          <a:xfrm>
            <a:off x="2627784" y="5660989"/>
            <a:ext cx="799995" cy="341707"/>
          </a:xfrm>
          <a:prstGeom prst="rect">
            <a:avLst/>
          </a:prstGeom>
          <a:noFill/>
          <a:ln w="6350" cmpd="thickThin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ثاني أكسيد الكربون</a:t>
            </a:r>
          </a:p>
        </p:txBody>
      </p:sp>
      <p:sp>
        <p:nvSpPr>
          <p:cNvPr id="47" name="مستطيل 46"/>
          <p:cNvSpPr/>
          <p:nvPr/>
        </p:nvSpPr>
        <p:spPr>
          <a:xfrm>
            <a:off x="467544" y="5517232"/>
            <a:ext cx="799995" cy="341707"/>
          </a:xfrm>
          <a:prstGeom prst="rect">
            <a:avLst/>
          </a:prstGeom>
          <a:noFill/>
          <a:ln w="6350" cmpd="thickThin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ميثان</a:t>
            </a:r>
          </a:p>
        </p:txBody>
      </p:sp>
      <p:sp>
        <p:nvSpPr>
          <p:cNvPr id="48" name="مستطيل 47"/>
          <p:cNvSpPr/>
          <p:nvPr/>
        </p:nvSpPr>
        <p:spPr>
          <a:xfrm>
            <a:off x="1403648" y="5517232"/>
            <a:ext cx="799995" cy="341707"/>
          </a:xfrm>
          <a:prstGeom prst="rect">
            <a:avLst/>
          </a:prstGeom>
          <a:noFill/>
          <a:ln w="6350" cmpd="thickThin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أكسجين</a:t>
            </a:r>
          </a:p>
        </p:txBody>
      </p:sp>
    </p:spTree>
    <p:extLst>
      <p:ext uri="{BB962C8B-B14F-4D97-AF65-F5344CB8AC3E}">
        <p14:creationId xmlns:p14="http://schemas.microsoft.com/office/powerpoint/2010/main" val="175985405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6" grpId="0" build="p" animBg="1"/>
      <p:bldP spid="11" grpId="0" animBg="1"/>
      <p:bldP spid="15" grpId="0" animBg="1"/>
      <p:bldP spid="18" grpId="0" animBg="1"/>
      <p:bldP spid="19" grpId="0" animBg="1"/>
      <p:bldP spid="26" grpId="0" animBg="1"/>
      <p:bldP spid="29" grpId="0" animBg="1"/>
      <p:bldP spid="31" grpId="0" animBg="1"/>
      <p:bldP spid="32" grpId="0" animBg="1"/>
      <p:bldP spid="33" grpId="0"/>
      <p:bldP spid="36" grpId="0"/>
      <p:bldP spid="37" grpId="0"/>
      <p:bldP spid="38" grpId="0"/>
      <p:bldP spid="39" grpId="0"/>
      <p:bldP spid="40" grpId="0"/>
      <p:bldP spid="41" grpId="0"/>
      <p:bldP spid="45" grpId="0"/>
      <p:bldP spid="46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551182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التفاعل الطارد للحرارة تحرر خلاله الطاقة الحرارية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التفاعل الماص للحرارة  تمتص خلاله الطاقة الحرارية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132199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يعتبر الاحتراق مثالاً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على :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أ-التفاعل الطارد للحرارة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التفاعل الماص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للحرارة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التغير الفيزيائي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لا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شيء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تعتبر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الكمادات الباردة التي توضع في مكان الالم مثالاً على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أ-التفاعل الطارد للحرارة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التفاعل الماص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للحرارة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التغير الفيزيائي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لا</a:t>
                      </a:r>
                      <a:r>
                        <a:rPr lang="ar-SA" b="1" baseline="0" dirty="0">
                          <a:solidFill>
                            <a:srgbClr val="C00000"/>
                          </a:solidFill>
                        </a:rPr>
                        <a:t> شيء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763180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4572000" y="5582898"/>
            <a:ext cx="2191180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25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683568" y="4941168"/>
            <a:ext cx="7776864" cy="172819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التفاعلات الكيميائية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275856" y="4149080"/>
            <a:ext cx="273630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>
                    <a:lumMod val="75000"/>
                  </a:schemeClr>
                </a:solidFill>
              </a:rPr>
              <a:t>الفصل السادس</a:t>
            </a:r>
          </a:p>
        </p:txBody>
      </p:sp>
    </p:spTree>
    <p:extLst>
      <p:ext uri="{BB962C8B-B14F-4D97-AF65-F5344CB8AC3E}">
        <p14:creationId xmlns:p14="http://schemas.microsoft.com/office/powerpoint/2010/main" val="243522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86287"/>
              </p:ext>
            </p:extLst>
          </p:nvPr>
        </p:nvGraphicFramePr>
        <p:xfrm>
          <a:off x="179512" y="330787"/>
          <a:ext cx="8784976" cy="576072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433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87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قانون حفظ  الكتلة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هذا قانون نصّ عليه عالم الكيمياء أنتوني </a:t>
                      </a:r>
                      <a:r>
                        <a:rPr lang="ar-SA" sz="2000" b="1" dirty="0" err="1">
                          <a:solidFill>
                            <a:srgbClr val="C00000"/>
                          </a:solidFill>
                        </a:rPr>
                        <a:t>لافوازييه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 ( 1743 – 1794 م )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كتلة الموادّ الناتجة مساوية لكتلة الموادّ المتفاعلة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أو الداخلة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 في التفاعل الكيميائي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[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02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موازنة المعادلة الكيميائية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- معادلة غير موزونة :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    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. . . وزن المعادلة :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7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u="sng" dirty="0">
                          <a:solidFill>
                            <a:srgbClr val="FF000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تدريب :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زن المعادلات التالية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1-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الحل :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2-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الحل :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613507" y="1959240"/>
            <a:ext cx="576269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Ag  + H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S              Ag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S      +     H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endParaRPr lang="ar-SA" sz="14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83568" y="2852936"/>
            <a:ext cx="576269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 Ag  + H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S              Ag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S      +     H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endParaRPr lang="ar-SA" sz="1400" b="1" dirty="0">
              <a:solidFill>
                <a:schemeClr val="tx1"/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2915816" y="2247272"/>
            <a:ext cx="5790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3059832" y="3140968"/>
            <a:ext cx="5790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602552" y="3645024"/>
            <a:ext cx="576269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Fe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en-US" sz="1400" b="1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 + Co              Fe</a:t>
            </a:r>
            <a:r>
              <a:rPr lang="en-US" sz="1400" b="1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en-US" sz="1400" b="1" dirty="0">
                <a:solidFill>
                  <a:schemeClr val="tx1"/>
                </a:solidFill>
              </a:rPr>
              <a:t>4</a:t>
            </a:r>
            <a:r>
              <a:rPr lang="en-US" sz="2400" b="1" dirty="0">
                <a:solidFill>
                  <a:schemeClr val="tx1"/>
                </a:solidFill>
              </a:rPr>
              <a:t>  + Co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endParaRPr lang="ar-SA" sz="1000" b="1" dirty="0">
              <a:solidFill>
                <a:schemeClr val="tx1"/>
              </a:soli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3059832" y="3861048"/>
            <a:ext cx="5790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611560" y="4293096"/>
            <a:ext cx="576269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Fe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en-US" sz="1400" b="1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 + Co              </a:t>
            </a:r>
            <a:r>
              <a:rPr lang="en-US" sz="2400" b="1" dirty="0">
                <a:solidFill>
                  <a:srgbClr val="0070C0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Fe</a:t>
            </a:r>
            <a:r>
              <a:rPr lang="en-US" sz="1400" b="1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en-US" sz="1400" b="1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  + Co</a:t>
            </a:r>
            <a:endParaRPr lang="ar-SA" sz="1000" b="1" dirty="0">
              <a:solidFill>
                <a:schemeClr val="tx1"/>
              </a:solidFill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056860" y="4581128"/>
            <a:ext cx="5790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755576" y="5013176"/>
            <a:ext cx="494512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Al + I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             AlI</a:t>
            </a:r>
            <a:r>
              <a:rPr lang="en-US" sz="1600" b="1" dirty="0">
                <a:solidFill>
                  <a:schemeClr val="tx1"/>
                </a:solidFill>
              </a:rPr>
              <a:t>3</a:t>
            </a:r>
            <a:endParaRPr lang="ar-SA" sz="700" b="1" dirty="0">
              <a:solidFill>
                <a:schemeClr val="tx1"/>
              </a:solidFill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>
            <a:off x="3128868" y="5301208"/>
            <a:ext cx="5790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131840" y="5877272"/>
            <a:ext cx="5790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755576" y="5589240"/>
            <a:ext cx="494512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Al +   </a:t>
            </a:r>
            <a:r>
              <a:rPr lang="en-US" sz="2400" b="1" dirty="0">
                <a:solidFill>
                  <a:srgbClr val="0070C0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I</a:t>
            </a:r>
            <a:r>
              <a:rPr lang="en-US" sz="14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              </a:t>
            </a:r>
            <a:r>
              <a:rPr lang="en-US" sz="2400" b="1" dirty="0">
                <a:solidFill>
                  <a:srgbClr val="0070C0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 AlI</a:t>
            </a:r>
            <a:r>
              <a:rPr lang="en-US" sz="1600" b="1" dirty="0">
                <a:solidFill>
                  <a:schemeClr val="tx1"/>
                </a:solidFill>
              </a:rPr>
              <a:t>3</a:t>
            </a:r>
            <a:endParaRPr lang="ar-SA" sz="700" b="1" dirty="0">
              <a:solidFill>
                <a:schemeClr val="tx1"/>
              </a:solidFill>
            </a:endParaRPr>
          </a:p>
        </p:txBody>
      </p:sp>
      <p:sp>
        <p:nvSpPr>
          <p:cNvPr id="5" name="سهم إلى اليسار 4">
            <a:hlinkClick r:id="rId2" action="ppaction://hlinksldjump"/>
          </p:cNvPr>
          <p:cNvSpPr/>
          <p:nvPr/>
        </p:nvSpPr>
        <p:spPr>
          <a:xfrm>
            <a:off x="323528" y="6165304"/>
            <a:ext cx="1368152" cy="576064"/>
          </a:xfrm>
          <a:prstGeom prst="leftArrow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48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5612"/>
              </p:ext>
            </p:extLst>
          </p:nvPr>
        </p:nvGraphicFramePr>
        <p:xfrm>
          <a:off x="467544" y="1340768"/>
          <a:ext cx="8496944" cy="222504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353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الطاقة في التفاعلات الكيميائية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ysClr val="windowText" lastClr="000000"/>
                          </a:solidFill>
                        </a:rPr>
                        <a:t>1- 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تفاعل ماص للحرارة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ar-SA" sz="2000" b="1" baseline="0" dirty="0">
                          <a:solidFill>
                            <a:sysClr val="windowText" lastClr="000000"/>
                          </a:solidFill>
                        </a:rPr>
                        <a:t>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تمتص خلاله الطاقة الحرارية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مثل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الكمادات الباردة التي توضع في مكان الالم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dirty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dirty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C00000"/>
                          </a:solidFill>
                        </a:rPr>
                        <a:t>2- تفاعل طارد للحرارة</a:t>
                      </a:r>
                      <a:r>
                        <a:rPr lang="ar-SA" sz="2000" b="1" baseline="0" dirty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تحرر خلاله الطاقة الحرارية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مثل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الاحتراق مثلاً تفاعل طارد للحرارة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2051720" y="2132856"/>
            <a:ext cx="33843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en-US" sz="1100" b="1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O  </a:t>
            </a:r>
            <a:r>
              <a:rPr lang="en-US" b="1" dirty="0">
                <a:solidFill>
                  <a:schemeClr val="tx1"/>
                </a:solidFill>
              </a:rPr>
              <a:t>+</a:t>
            </a:r>
            <a:r>
              <a:rPr lang="en-US" b="1" dirty="0">
                <a:solidFill>
                  <a:srgbClr val="0070C0"/>
                </a:solidFill>
              </a:rPr>
              <a:t>                    2H</a:t>
            </a:r>
            <a:r>
              <a:rPr lang="en-US" sz="1100" b="1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  </a:t>
            </a:r>
            <a:r>
              <a:rPr lang="en-US" b="1" dirty="0">
                <a:solidFill>
                  <a:schemeClr val="tx1"/>
                </a:solidFill>
              </a:rPr>
              <a:t>+</a:t>
            </a:r>
            <a:r>
              <a:rPr lang="en-US" b="1" dirty="0">
                <a:solidFill>
                  <a:srgbClr val="0070C0"/>
                </a:solidFill>
              </a:rPr>
              <a:t>  O</a:t>
            </a:r>
            <a:r>
              <a:rPr lang="en-US" sz="1100" b="1" dirty="0">
                <a:solidFill>
                  <a:srgbClr val="0070C0"/>
                </a:solidFill>
              </a:rPr>
              <a:t>2</a:t>
            </a:r>
            <a:endParaRPr lang="ar-SA" sz="1100" b="1" dirty="0">
              <a:solidFill>
                <a:srgbClr val="0070C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385720" y="3205080"/>
            <a:ext cx="4062595" cy="405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CH</a:t>
            </a:r>
            <a:r>
              <a:rPr lang="en-US" sz="1200" b="1" dirty="0">
                <a:solidFill>
                  <a:srgbClr val="0070C0"/>
                </a:solidFill>
              </a:rPr>
              <a:t>4 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n-US" b="1" dirty="0">
                <a:solidFill>
                  <a:schemeClr val="tx1"/>
                </a:solidFill>
              </a:rPr>
              <a:t>+</a:t>
            </a:r>
            <a:r>
              <a:rPr lang="en-US" b="1" dirty="0">
                <a:solidFill>
                  <a:srgbClr val="0070C0"/>
                </a:solidFill>
              </a:rPr>
              <a:t>   2O</a:t>
            </a:r>
            <a:r>
              <a:rPr lang="en-US" sz="1100" b="1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             CO</a:t>
            </a:r>
            <a:r>
              <a:rPr lang="en-US" sz="1100" b="1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n-US" b="1" dirty="0">
                <a:solidFill>
                  <a:schemeClr val="tx1"/>
                </a:solidFill>
              </a:rPr>
              <a:t>+</a:t>
            </a:r>
            <a:r>
              <a:rPr lang="en-US" b="1" dirty="0">
                <a:solidFill>
                  <a:srgbClr val="0070C0"/>
                </a:solidFill>
              </a:rPr>
              <a:t>   2H</a:t>
            </a:r>
            <a:r>
              <a:rPr lang="en-US" sz="1100" b="1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O  </a:t>
            </a:r>
            <a:r>
              <a:rPr lang="en-US" b="1" dirty="0">
                <a:solidFill>
                  <a:schemeClr val="tx1"/>
                </a:solidFill>
              </a:rPr>
              <a:t>+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220072" y="3231309"/>
            <a:ext cx="799995" cy="341707"/>
          </a:xfrm>
          <a:prstGeom prst="rect">
            <a:avLst/>
          </a:prstGeom>
          <a:noFill/>
          <a:ln w="6350" cmpd="thickThin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طاقة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3560916" y="2348880"/>
            <a:ext cx="5790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2907909" y="2132856"/>
            <a:ext cx="799995" cy="341707"/>
          </a:xfrm>
          <a:prstGeom prst="rect">
            <a:avLst/>
          </a:prstGeom>
          <a:noFill/>
          <a:ln w="6350" cmpd="thickThin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طاقة</a:t>
            </a: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2984852" y="3429000"/>
            <a:ext cx="5790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0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318554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السادس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1558957" y="4365104"/>
            <a:ext cx="625340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سرعة التفاعلات الكيميائية</a:t>
            </a:r>
            <a:endParaRPr lang="ar-SA" sz="44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03848" y="1556792"/>
            <a:ext cx="3240360" cy="27820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63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تصف </a:t>
            </a:r>
            <a:r>
              <a:rPr lang="ar-SA" b="1" dirty="0">
                <a:solidFill>
                  <a:schemeClr val="tx1"/>
                </a:solidFill>
              </a:rPr>
              <a:t>سرعة التفاعل الكيميائي وتحدد كيفية قياسها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تعرف </a:t>
            </a:r>
            <a:r>
              <a:rPr lang="ar-SA" b="1" dirty="0">
                <a:solidFill>
                  <a:sysClr val="windowText" lastClr="000000"/>
                </a:solidFill>
              </a:rPr>
              <a:t>كيف تُسرِّع أو تبطئ التفاعلات الكيميائية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121134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1208" y="647690"/>
            <a:ext cx="2639144" cy="4770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5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التفاعلات الكيميائية</a:t>
            </a:r>
            <a:endParaRPr lang="ar-SA" sz="25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26378" y="332656"/>
            <a:ext cx="790038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3563888" y="1412776"/>
            <a:ext cx="2273751" cy="648072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حالة المادة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259632" y="2276872"/>
            <a:ext cx="669674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خاصية فيزيائية تعتمد على درجة الحرارة والضغط  , </a:t>
            </a:r>
            <a:r>
              <a:rPr lang="ar-SA" b="1" dirty="0">
                <a:solidFill>
                  <a:schemeClr val="tx1"/>
                </a:solidFill>
              </a:rPr>
              <a:t>وتظهر بأربعة أشكال :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5652120" y="2924944"/>
            <a:ext cx="1321296" cy="504056"/>
          </a:xfrm>
          <a:prstGeom prst="rect">
            <a:avLst/>
          </a:prstGeom>
          <a:solidFill>
            <a:srgbClr val="73F06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صلبة</a:t>
            </a:r>
          </a:p>
        </p:txBody>
      </p:sp>
      <p:cxnSp>
        <p:nvCxnSpPr>
          <p:cNvPr id="9" name="رابط مستقيم 8"/>
          <p:cNvCxnSpPr/>
          <p:nvPr/>
        </p:nvCxnSpPr>
        <p:spPr>
          <a:xfrm>
            <a:off x="7092280" y="2852936"/>
            <a:ext cx="0" cy="2880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6012160" y="3598168"/>
            <a:ext cx="0" cy="2880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5004048" y="4293096"/>
            <a:ext cx="0" cy="2880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3923928" y="4941168"/>
            <a:ext cx="0" cy="2880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4569175" y="3645024"/>
            <a:ext cx="1321296" cy="504056"/>
          </a:xfrm>
          <a:prstGeom prst="rect">
            <a:avLst/>
          </a:prstGeom>
          <a:solidFill>
            <a:srgbClr val="73F06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سائلة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3563888" y="4329100"/>
            <a:ext cx="1321296" cy="504056"/>
          </a:xfrm>
          <a:prstGeom prst="rect">
            <a:avLst/>
          </a:prstGeom>
          <a:solidFill>
            <a:srgbClr val="73F06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غازية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2516506" y="4980582"/>
            <a:ext cx="1321296" cy="504056"/>
          </a:xfrm>
          <a:prstGeom prst="rect">
            <a:avLst/>
          </a:prstGeom>
          <a:solidFill>
            <a:srgbClr val="73F06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بلازما</a:t>
            </a:r>
          </a:p>
        </p:txBody>
      </p:sp>
    </p:spTree>
    <p:extLst>
      <p:ext uri="{BB962C8B-B14F-4D97-AF65-F5344CB8AC3E}">
        <p14:creationId xmlns:p14="http://schemas.microsoft.com/office/powerpoint/2010/main" val="348592632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6" grpId="0" animBg="1"/>
      <p:bldP spid="17" grpId="0" animBg="1"/>
      <p:bldP spid="2" grpId="0" build="p" animBg="1"/>
      <p:bldP spid="14" grpId="0" build="p" animBg="1"/>
      <p:bldP spid="15" grpId="0" build="p" animBg="1"/>
      <p:bldP spid="18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1208" y="647690"/>
            <a:ext cx="2639144" cy="4770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5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التفاعلات الكيميائية</a:t>
            </a:r>
            <a:endParaRPr lang="ar-SA" sz="25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26378" y="332656"/>
            <a:ext cx="790038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3563888" y="1412776"/>
            <a:ext cx="2273751" cy="648072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طاقة التنشيط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259632" y="2276872"/>
            <a:ext cx="669674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الحد الأدنى من الطاقة اللازمة لبدء التفاعل الكيميائي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1259633" y="2852936"/>
            <a:ext cx="6696744" cy="2880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3491880" y="6021288"/>
            <a:ext cx="4417639" cy="5040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ماذا عن التفاعلات الطاردة للطاقة ؟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269901" y="6021288"/>
            <a:ext cx="1980220" cy="5040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نعم</a:t>
            </a:r>
          </a:p>
        </p:txBody>
      </p:sp>
      <p:sp>
        <p:nvSpPr>
          <p:cNvPr id="25" name="مستطيل 24"/>
          <p:cNvSpPr/>
          <p:nvPr/>
        </p:nvSpPr>
        <p:spPr>
          <a:xfrm>
            <a:off x="7668344" y="5991313"/>
            <a:ext cx="432048" cy="51984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3668638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6" grpId="0" animBg="1"/>
      <p:bldP spid="17" grpId="0" animBg="1"/>
      <p:bldP spid="19" grpId="0" animBg="1"/>
      <p:bldP spid="20" grpId="0" animBg="1"/>
      <p:bldP spid="8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1208" y="647690"/>
            <a:ext cx="2639144" cy="4770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5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التفاعلات الكيميائية</a:t>
            </a:r>
            <a:endParaRPr lang="ar-SA" sz="25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26378" y="332656"/>
            <a:ext cx="790038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3563888" y="1412776"/>
            <a:ext cx="2273751" cy="648072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سرعة التفاعل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979712" y="2276872"/>
            <a:ext cx="554666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قياس مدى سرعة حدوث التفاعل الكيميائي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1259633" y="2852936"/>
            <a:ext cx="2088231" cy="2880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3347864" y="3296913"/>
            <a:ext cx="4176463" cy="47579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ما الذي يمكنك قياسه لتحديد سرعة التفاعل؟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7596336" y="3196640"/>
            <a:ext cx="432048" cy="57606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مستطيل 24"/>
          <p:cNvSpPr/>
          <p:nvPr/>
        </p:nvSpPr>
        <p:spPr>
          <a:xfrm>
            <a:off x="3382842" y="3861048"/>
            <a:ext cx="4141486" cy="6013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سرعة اختفاء احد المتفاعلات أو سرعة تكوّن احد النواتج</a:t>
            </a:r>
          </a:p>
        </p:txBody>
      </p:sp>
    </p:spTree>
    <p:extLst>
      <p:ext uri="{BB962C8B-B14F-4D97-AF65-F5344CB8AC3E}">
        <p14:creationId xmlns:p14="http://schemas.microsoft.com/office/powerpoint/2010/main" val="347028876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6" grpId="0" animBg="1"/>
      <p:bldP spid="17" grpId="0" animBg="1"/>
      <p:bldP spid="19" grpId="0" animBg="1"/>
      <p:bldP spid="20" grpId="0" uiExpand="1" build="allAtOnce" animBg="1"/>
      <p:bldP spid="18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1208" y="647690"/>
            <a:ext cx="2639144" cy="4770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5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التفاعلات الكيميائية</a:t>
            </a:r>
            <a:endParaRPr lang="ar-SA" sz="25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26378" y="332656"/>
            <a:ext cx="790038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3851920" y="3140968"/>
            <a:ext cx="1543844" cy="864096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سرعة التفاعل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5605264" y="1556792"/>
            <a:ext cx="2639144" cy="5040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الحرارة تُغير السرعة</a:t>
            </a:r>
          </a:p>
        </p:txBody>
      </p:sp>
      <p:cxnSp>
        <p:nvCxnSpPr>
          <p:cNvPr id="27" name="رابط مستقيم 26"/>
          <p:cNvCxnSpPr/>
          <p:nvPr/>
        </p:nvCxnSpPr>
        <p:spPr>
          <a:xfrm>
            <a:off x="5220072" y="1772816"/>
            <a:ext cx="0" cy="122241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ستطيل 27"/>
          <p:cNvSpPr/>
          <p:nvPr/>
        </p:nvSpPr>
        <p:spPr>
          <a:xfrm>
            <a:off x="5652120" y="2186273"/>
            <a:ext cx="2639144" cy="1800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9" name="رابط مستقيم 28"/>
          <p:cNvCxnSpPr/>
          <p:nvPr/>
        </p:nvCxnSpPr>
        <p:spPr>
          <a:xfrm>
            <a:off x="4067944" y="1772816"/>
            <a:ext cx="0" cy="122241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 29"/>
          <p:cNvSpPr/>
          <p:nvPr/>
        </p:nvSpPr>
        <p:spPr>
          <a:xfrm>
            <a:off x="5626489" y="4653136"/>
            <a:ext cx="2639144" cy="5040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أثر التركيز</a:t>
            </a:r>
          </a:p>
        </p:txBody>
      </p:sp>
      <p:cxnSp>
        <p:nvCxnSpPr>
          <p:cNvPr id="31" name="رابط مستقيم 30"/>
          <p:cNvCxnSpPr/>
          <p:nvPr/>
        </p:nvCxnSpPr>
        <p:spPr>
          <a:xfrm flipH="1">
            <a:off x="5220072" y="1772816"/>
            <a:ext cx="28803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flipH="1">
            <a:off x="3779912" y="1772816"/>
            <a:ext cx="28803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ستطيل 32"/>
          <p:cNvSpPr/>
          <p:nvPr/>
        </p:nvSpPr>
        <p:spPr>
          <a:xfrm>
            <a:off x="1403648" y="2240868"/>
            <a:ext cx="2088232" cy="1800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34" name="رابط مستقيم 33"/>
          <p:cNvCxnSpPr/>
          <p:nvPr/>
        </p:nvCxnSpPr>
        <p:spPr>
          <a:xfrm>
            <a:off x="5220072" y="4257954"/>
            <a:ext cx="0" cy="61120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>
            <a:off x="5220072" y="4869160"/>
            <a:ext cx="28803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>
            <a:off x="4067944" y="4257092"/>
            <a:ext cx="0" cy="68407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>
            <a:off x="3779912" y="4941168"/>
            <a:ext cx="288032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971600" y="1484784"/>
            <a:ext cx="2639144" cy="5040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أثر درجات الحرارة</a:t>
            </a:r>
          </a:p>
        </p:txBody>
      </p:sp>
      <p:sp>
        <p:nvSpPr>
          <p:cNvPr id="39" name="مستطيل 38"/>
          <p:cNvSpPr/>
          <p:nvPr/>
        </p:nvSpPr>
        <p:spPr>
          <a:xfrm>
            <a:off x="971600" y="4689140"/>
            <a:ext cx="2639144" cy="5040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أثر مساحة السطح  </a:t>
            </a:r>
          </a:p>
        </p:txBody>
      </p:sp>
      <p:sp>
        <p:nvSpPr>
          <p:cNvPr id="40" name="مستطيل 39"/>
          <p:cNvSpPr/>
          <p:nvPr/>
        </p:nvSpPr>
        <p:spPr>
          <a:xfrm>
            <a:off x="5652120" y="5229200"/>
            <a:ext cx="2639144" cy="136815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/>
          <p:cNvSpPr/>
          <p:nvPr/>
        </p:nvSpPr>
        <p:spPr>
          <a:xfrm>
            <a:off x="971600" y="5288214"/>
            <a:ext cx="2639144" cy="136815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038217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6" grpId="0" build="p" bldLvl="3" animBg="1"/>
      <p:bldP spid="26" grpId="0" animBg="1"/>
      <p:bldP spid="28" grpId="0" animBg="1"/>
      <p:bldP spid="30" grpId="0" animBg="1"/>
      <p:bldP spid="33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81501"/>
              </p:ext>
            </p:extLst>
          </p:nvPr>
        </p:nvGraphicFramePr>
        <p:xfrm>
          <a:off x="755576" y="1628800"/>
          <a:ext cx="7992888" cy="111252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طاقة التنشيط هي الحد الأعلى من الطاقة اللازمة لبدء التفاعل الكيميائي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تعتبر الحالة الصلبة من الخصائص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  <a:cs typeface="+mn-cs"/>
                        </a:rPr>
                        <a:t> الفيزيائية </a:t>
                      </a:r>
                      <a:endParaRPr lang="ar-SA" b="1" dirty="0">
                        <a:solidFill>
                          <a:srgbClr val="00B050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√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970830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تشير نسبة المذاب إلى المذيب في المحلول إلى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التركيز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المذاب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المذيب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المحلول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قياس مدى سرعة حدوث التفاعل الكيميائي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المثبطات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التركيز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سرعة التفاعل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العامل المساعد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804248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2699792" y="5589240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370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8" grpId="0"/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87889"/>
              </p:ext>
            </p:extLst>
          </p:nvPr>
        </p:nvGraphicFramePr>
        <p:xfrm>
          <a:off x="179512" y="1196752"/>
          <a:ext cx="8856984" cy="4104456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453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3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907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حالة المادة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خاصية فيزيائية تعتمد على درجة الحرارة والضغط  ,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وتظهر بأربعة أشكال :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صلبة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ar-SA" sz="2000" b="1" dirty="0">
                          <a:solidFill>
                            <a:srgbClr val="FF0000"/>
                          </a:solidFill>
                        </a:rPr>
                        <a:t>سائلة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ar-SA" sz="2000" b="1" baseline="0" dirty="0">
                          <a:solidFill>
                            <a:srgbClr val="FF0000"/>
                          </a:solidFill>
                        </a:rPr>
                        <a:t>غازية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ar-SA" sz="2000" b="1" baseline="0" dirty="0">
                          <a:solidFill>
                            <a:srgbClr val="FF0000"/>
                          </a:solidFill>
                        </a:rPr>
                        <a:t>بلازما</a:t>
                      </a:r>
                      <a:r>
                        <a:rPr lang="ar-SA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[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17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طاقة التنشيط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هي الحد الأدنى من الطاقة اللازمة لبدء التفاعل الكيميائي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سرعة التفاعل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هي قياس مدى سرعة حدوث التفاعل الكيميائي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51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ما الذي يمكنك قياسه لتحديد سرعة التفاعل؟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سرعة اختفاء احد المتفاعلات أو سرعة تكوّن احد النواتج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35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التركيز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هو</a:t>
                      </a:r>
                      <a:r>
                        <a:rPr lang="ar-SA" sz="2000" b="1" baseline="0" dirty="0">
                          <a:solidFill>
                            <a:srgbClr val="0070C0"/>
                          </a:solidFill>
                        </a:rPr>
                        <a:t> نسبة المذاب إلى المذيب في المحلول</a:t>
                      </a: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4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481206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السادس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1558957" y="4365104"/>
            <a:ext cx="625340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الصيغ والمعادلات الكيميائية</a:t>
            </a:r>
            <a:endParaRPr lang="ar-SA" sz="44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03848" y="1556792"/>
            <a:ext cx="3240360" cy="27820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529433"/>
              </p:ext>
            </p:extLst>
          </p:nvPr>
        </p:nvGraphicFramePr>
        <p:xfrm>
          <a:off x="1187620" y="5805264"/>
          <a:ext cx="7272812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الفصل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اليوم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التاريخ 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رقم</a:t>
                      </a:r>
                      <a:r>
                        <a:rPr lang="ar-SA" b="1" baseline="0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 الصفحة</a:t>
                      </a:r>
                      <a:endParaRPr lang="ar-SA" b="1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0070C0"/>
                          </a:solidFill>
                        </a:rPr>
                        <a:t>السادس</a:t>
                      </a: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36000">
                          <a:schemeClr val="bg1">
                            <a:lumMod val="85000"/>
                          </a:schemeClr>
                        </a:gs>
                        <a:gs pos="68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1558957" y="4365104"/>
            <a:ext cx="6253403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سرعة التفاعلات الكيميائية</a:t>
            </a:r>
            <a:endParaRPr lang="ar-SA" sz="44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Old Antic Outline Shade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03848" y="1556792"/>
            <a:ext cx="3240360" cy="27820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39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تصف </a:t>
            </a:r>
            <a:r>
              <a:rPr lang="ar-SA" b="1" dirty="0">
                <a:solidFill>
                  <a:schemeClr val="tx1"/>
                </a:solidFill>
              </a:rPr>
              <a:t>سرعة التفاعل الكيميائي وتحدد كيفية قياسها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تعرف </a:t>
            </a:r>
            <a:r>
              <a:rPr lang="ar-SA" b="1" dirty="0">
                <a:solidFill>
                  <a:sysClr val="windowText" lastClr="000000"/>
                </a:solidFill>
              </a:rPr>
              <a:t>كيف تُسرِّع أو تبطئ التفاعلات الكيميائية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943826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1208" y="647690"/>
            <a:ext cx="2639144" cy="4770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5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التفاعلات الكيميائية</a:t>
            </a:r>
            <a:endParaRPr lang="ar-SA" sz="25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26378" y="332656"/>
            <a:ext cx="790038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3563888" y="1556792"/>
            <a:ext cx="2273751" cy="648072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إبطاء التفاعلات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259632" y="2492896"/>
            <a:ext cx="4578007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مواد تؤدي إلى إبطاء التفاعل الكيميائي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1456959" y="3140968"/>
            <a:ext cx="6464437" cy="316835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6012160" y="2492896"/>
            <a:ext cx="1994290" cy="5040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المثبطات</a:t>
            </a:r>
          </a:p>
        </p:txBody>
      </p:sp>
    </p:spTree>
    <p:extLst>
      <p:ext uri="{BB962C8B-B14F-4D97-AF65-F5344CB8AC3E}">
        <p14:creationId xmlns:p14="http://schemas.microsoft.com/office/powerpoint/2010/main" val="201310109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6" grpId="0" animBg="1"/>
      <p:bldP spid="17" grpId="0" animBg="1"/>
      <p:bldP spid="19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1208" y="647690"/>
            <a:ext cx="2639144" cy="4770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5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التفاعلات الكيميائية</a:t>
            </a:r>
            <a:endParaRPr lang="ar-SA" sz="25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26378" y="332656"/>
            <a:ext cx="790038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2874313" y="1412776"/>
            <a:ext cx="2993831" cy="648072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العامل المساعد ( المحفّز )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1259632" y="2276872"/>
            <a:ext cx="6696744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هو مادة تساعد على تسريع التفاعل الكيميائي ولا تستهلك في أثناء التفاعل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755577" y="2852936"/>
            <a:ext cx="3384376" cy="345638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3779913" y="3241241"/>
            <a:ext cx="4176463" cy="47579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ما دور العامل المساعد في التفاعل الكيميائي ؟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8028384" y="3234938"/>
            <a:ext cx="432048" cy="48209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مستطيل 24"/>
          <p:cNvSpPr/>
          <p:nvPr/>
        </p:nvSpPr>
        <p:spPr>
          <a:xfrm>
            <a:off x="3779911" y="3861048"/>
            <a:ext cx="4141486" cy="45738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يسرع التفاعل الكيميائي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6787480" y="5113449"/>
            <a:ext cx="1168896" cy="47579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الأنزيمات</a:t>
            </a:r>
          </a:p>
        </p:txBody>
      </p:sp>
      <p:sp>
        <p:nvSpPr>
          <p:cNvPr id="27" name="مستطيل 26"/>
          <p:cNvSpPr/>
          <p:nvPr/>
        </p:nvSpPr>
        <p:spPr>
          <a:xfrm>
            <a:off x="3797400" y="5661248"/>
            <a:ext cx="4141486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نوع من البروتينات ينظم التفاعلات الكيميائية في الخلية دون أن تغير</a:t>
            </a:r>
          </a:p>
        </p:txBody>
      </p:sp>
    </p:spTree>
    <p:extLst>
      <p:ext uri="{BB962C8B-B14F-4D97-AF65-F5344CB8AC3E}">
        <p14:creationId xmlns:p14="http://schemas.microsoft.com/office/powerpoint/2010/main" val="318929575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6" grpId="0" animBg="1"/>
      <p:bldP spid="17" grpId="0" animBg="1"/>
      <p:bldP spid="19" grpId="0" animBg="1"/>
      <p:bldP spid="20" grpId="0" build="allAtOnce" animBg="1"/>
      <p:bldP spid="18" grpId="0" animBg="1"/>
      <p:bldP spid="25" grpId="0" animBg="1"/>
      <p:bldP spid="26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47864" y="692696"/>
            <a:ext cx="3024336" cy="576064"/>
          </a:xfrm>
          <a:prstGeom prst="rect">
            <a:avLst/>
          </a:prstGeom>
          <a:gradFill>
            <a:gsLst>
              <a:gs pos="36000">
                <a:schemeClr val="accent4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التقويم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954548"/>
              </p:ext>
            </p:extLst>
          </p:nvPr>
        </p:nvGraphicFramePr>
        <p:xfrm>
          <a:off x="755576" y="1628800"/>
          <a:ext cx="7992888" cy="74168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666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ضع علامة (  √ ) أمام العبارة الصحيحة وعلامة ( × ) أمام العبارة الخاطئة  لما يلي  :</a:t>
                      </a:r>
                      <a:endParaRPr lang="ar-SA" sz="1800" b="1" dirty="0">
                        <a:solidFill>
                          <a:srgbClr val="0070C0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  <a:cs typeface="+mn-cs"/>
                        </a:rPr>
                        <a:t>المثبطات مواد تؤدي إلى تسريع التفاعل الكيميائي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1043608" y="1988840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  <a:latin typeface="Agency FB"/>
              </a:rPr>
              <a:t>×</a:t>
            </a:r>
            <a:endParaRPr lang="ar-SA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869269"/>
              </p:ext>
            </p:extLst>
          </p:nvPr>
        </p:nvGraphicFramePr>
        <p:xfrm>
          <a:off x="620271" y="4077072"/>
          <a:ext cx="8208912" cy="18542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none" kern="1200" dirty="0">
                          <a:solidFill>
                            <a:schemeClr val="tx1"/>
                          </a:solidFill>
                          <a:effectLst/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أختر الإجابة الصحيحة مما يلي  :</a:t>
                      </a:r>
                      <a:endParaRPr lang="ar-SA" u="none" dirty="0">
                        <a:solidFill>
                          <a:schemeClr val="tx1"/>
                        </a:solidFill>
                        <a:latin typeface="Monotype Koufi" pitchFamily="2" charset="-78"/>
                        <a:ea typeface="Monotype Koufi" pitchFamily="2" charset="-78"/>
                        <a:cs typeface="Monotype Koufi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مادة تساعد على تسريع التفاعل الكيميائي ولا تستهلك في أثناء التفاعل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المثبطات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التركيز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سرعة التفاعل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العامل المساعد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00B050"/>
                          </a:solidFill>
                        </a:rPr>
                        <a:t>نوع من البروتينات ينظم التفاعلات الكيميائية في الخلية دون أن تغير</a:t>
                      </a:r>
                      <a:r>
                        <a:rPr lang="ar-SA" b="1" baseline="0" dirty="0">
                          <a:solidFill>
                            <a:srgbClr val="00B050"/>
                          </a:solidFill>
                        </a:rPr>
                        <a:t> :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أ- التغير الفيزيائي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ب- حالة الماد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ج- الأنزيمات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rgbClr val="C00000"/>
                          </a:solidFill>
                        </a:rPr>
                        <a:t>د- المثبطات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611560" y="4797152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2699792" y="5589240"/>
            <a:ext cx="2016224" cy="360040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900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765791"/>
              </p:ext>
            </p:extLst>
          </p:nvPr>
        </p:nvGraphicFramePr>
        <p:xfrm>
          <a:off x="251520" y="1196752"/>
          <a:ext cx="8784976" cy="249936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433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87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المثبطات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هي مواد تؤدي إلى إبطاء التفاعل الكيميائي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02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العامل المساعد ( المحفّز 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هو مادة تساعد على تسريع التفاعل الكيميائي ولا تستهلك في أثناء التفاعل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7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00B050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ما دور العامل المساعد في التفاعل الكيميائي 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يسرع التفاعل الكيميائي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87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latin typeface="Monotype Koufi" pitchFamily="2" charset="-78"/>
                          <a:ea typeface="Monotype Koufi" pitchFamily="2" charset="-78"/>
                          <a:cs typeface="Monotype Koufi" pitchFamily="2" charset="-78"/>
                        </a:rPr>
                        <a:t>الأنزيمات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solidFill>
                            <a:srgbClr val="0070C0"/>
                          </a:solidFill>
                        </a:rPr>
                        <a:t>هي نوع من البروتينات ينظم التفاعلات الكيميائية في الخلية دون أن تغير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32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47420" y="620688"/>
            <a:ext cx="249293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 هذا الدرس</a:t>
            </a:r>
            <a:endParaRPr lang="ar-SA" sz="24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259632" y="3069146"/>
            <a:ext cx="5449180" cy="454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تحدّد </a:t>
            </a:r>
            <a:r>
              <a:rPr lang="ar-SA" b="1" dirty="0">
                <a:solidFill>
                  <a:schemeClr val="tx1"/>
                </a:solidFill>
              </a:rPr>
              <a:t>إن كان التفاعل الكيميائي يحدث أم لا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259632" y="407707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تكتب </a:t>
            </a:r>
            <a:r>
              <a:rPr lang="ar-SA" b="1" dirty="0">
                <a:solidFill>
                  <a:sysClr val="windowText" lastClr="000000"/>
                </a:solidFill>
              </a:rPr>
              <a:t>معادلة كيميائية موزونة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7236296" y="1340768"/>
            <a:ext cx="0" cy="305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5508104" y="1646548"/>
            <a:ext cx="1681336" cy="630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الأهداف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على شكل حرف L 7"/>
          <p:cNvSpPr/>
          <p:nvPr/>
        </p:nvSpPr>
        <p:spPr>
          <a:xfrm>
            <a:off x="5508104" y="1646548"/>
            <a:ext cx="840668" cy="630324"/>
          </a:xfrm>
          <a:prstGeom prst="corner">
            <a:avLst>
              <a:gd name="adj1" fmla="val 13733"/>
              <a:gd name="adj2" fmla="val 116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5508104" y="1646548"/>
            <a:ext cx="1728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6948264" y="3049327"/>
            <a:ext cx="383468" cy="44900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6948264" y="4066045"/>
            <a:ext cx="383468" cy="449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7740352" y="476672"/>
            <a:ext cx="648072" cy="720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948264" y="4990449"/>
            <a:ext cx="383468" cy="4491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259633" y="5085184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تختبر </a:t>
            </a:r>
            <a:r>
              <a:rPr lang="ar-SA" b="1" dirty="0">
                <a:solidFill>
                  <a:schemeClr val="tx1"/>
                </a:solidFill>
              </a:rPr>
              <a:t>بعض التفاعلات الطاردة للطاقة وبعض التفاعلات الماصة لها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6948264" y="5860132"/>
            <a:ext cx="383468" cy="449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1259632" y="5860132"/>
            <a:ext cx="5449180" cy="4491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توضح </a:t>
            </a:r>
            <a:r>
              <a:rPr lang="ar-SA" b="1" dirty="0">
                <a:solidFill>
                  <a:schemeClr val="tx1"/>
                </a:solidFill>
              </a:rPr>
              <a:t>قانون حفظ الكتلة</a:t>
            </a:r>
          </a:p>
        </p:txBody>
      </p:sp>
    </p:spTree>
    <p:extLst>
      <p:ext uri="{BB962C8B-B14F-4D97-AF65-F5344CB8AC3E}">
        <p14:creationId xmlns:p14="http://schemas.microsoft.com/office/powerpoint/2010/main" val="175629620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9" grpId="0" animBg="1"/>
      <p:bldP spid="10" grpId="0" animBg="1"/>
      <p:bldP spid="13" grpId="0" animBg="1"/>
      <p:bldP spid="8" grpId="0" animBg="1"/>
      <p:bldP spid="21" grpId="0" animBg="1"/>
      <p:bldP spid="22" grpId="0" animBg="1"/>
      <p:bldP spid="2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1208" y="647690"/>
            <a:ext cx="2639144" cy="4770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5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التفاعلات الكيميائية</a:t>
            </a:r>
            <a:endParaRPr lang="ar-SA" sz="25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26378" y="332656"/>
            <a:ext cx="790038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220179" y="2420888"/>
            <a:ext cx="2559733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هو عملية تنتج تغيراً كيميائياً وينتج عنها موادّ جديدة لها خصائص مختلفة عن خصائص الموادّ المتفاعلة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465235" y="1628800"/>
            <a:ext cx="2055676" cy="546074"/>
          </a:xfrm>
          <a:prstGeom prst="rect">
            <a:avLst/>
          </a:prstGeom>
          <a:solidFill>
            <a:srgbClr val="92D05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التفاعل الكيميائي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465235" y="4149080"/>
            <a:ext cx="6685030" cy="220023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5470702" y="1658790"/>
            <a:ext cx="2055676" cy="546074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التغير الفيزيائي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5252627" y="2420888"/>
            <a:ext cx="2559733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هو تغير في خصائص المادة الفيزيائية فقط  ومنها الحجم والشكل وحالتها </a:t>
            </a:r>
            <a:r>
              <a:rPr lang="ar-SA" b="1" dirty="0">
                <a:solidFill>
                  <a:sysClr val="windowText" lastClr="000000"/>
                </a:solidFill>
              </a:rPr>
              <a:t>(</a:t>
            </a:r>
            <a:r>
              <a:rPr lang="ar-SA" b="1" dirty="0">
                <a:solidFill>
                  <a:srgbClr val="0070C0"/>
                </a:solidFill>
              </a:rPr>
              <a:t> الصلبة أو السائلة أو الغازية </a:t>
            </a:r>
            <a:r>
              <a:rPr lang="ar-SA" b="1" dirty="0">
                <a:solidFill>
                  <a:sysClr val="windowText" lastClr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551624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9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1208" y="647690"/>
            <a:ext cx="2639144" cy="4770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5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التفاعلات الكيميائية</a:t>
            </a:r>
            <a:endParaRPr lang="ar-SA" sz="25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26378" y="332656"/>
            <a:ext cx="790038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563888" y="1484784"/>
            <a:ext cx="2088232" cy="944488"/>
          </a:xfrm>
          <a:prstGeom prst="rect">
            <a:avLst/>
          </a:prstGeom>
          <a:solidFill>
            <a:srgbClr val="C00000"/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المعادلات الكيميائية</a:t>
            </a: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6156176" y="2420888"/>
            <a:ext cx="1800200" cy="576064"/>
          </a:xfrm>
          <a:prstGeom prst="roundRect">
            <a:avLst/>
          </a:prstGeom>
          <a:solidFill>
            <a:srgbClr val="73F06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المتفاعلات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249485" y="2429272"/>
            <a:ext cx="1800200" cy="57606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/>
              <a:t>النواتج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771884" y="3140969"/>
            <a:ext cx="2559733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المواد البادئة في التفاعل</a:t>
            </a:r>
            <a:endParaRPr lang="ar-SA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869717" y="3140545"/>
            <a:ext cx="2559733" cy="4324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المواد الناتجة عن التفاعل</a:t>
            </a:r>
            <a:endParaRPr lang="ar-SA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501458" y="3821050"/>
            <a:ext cx="2222670" cy="256027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6683282" y="4077072"/>
            <a:ext cx="1777150" cy="2016224"/>
          </a:xfrm>
          <a:prstGeom prst="rect">
            <a:avLst/>
          </a:prstGeom>
          <a:blipFill dpi="0" rotWithShape="1">
            <a:blip r:embed="rId5">
              <a:alphaModFix amt="27000"/>
            </a:blip>
            <a:srcRect/>
            <a:stretch>
              <a:fillRect/>
            </a:stretch>
          </a:blipFill>
          <a:ln w="6350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عند مزج الخل بمسحوق الخبر يحدث تفاعل قوي ويمكن الاستدلال على هذا التفاعل من خلال الفقاقيع والرغوة التي تظهر في الاناء</a:t>
            </a:r>
            <a:endParaRPr lang="ar-SA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شارة رتبة 5"/>
          <p:cNvSpPr/>
          <p:nvPr/>
        </p:nvSpPr>
        <p:spPr>
          <a:xfrm>
            <a:off x="5796136" y="4149080"/>
            <a:ext cx="408620" cy="360040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1" name="شارة رتبة 20"/>
          <p:cNvSpPr/>
          <p:nvPr/>
        </p:nvSpPr>
        <p:spPr>
          <a:xfrm>
            <a:off x="6179604" y="4149080"/>
            <a:ext cx="408620" cy="360040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4" name="شارة رتبة 23"/>
          <p:cNvSpPr/>
          <p:nvPr/>
        </p:nvSpPr>
        <p:spPr>
          <a:xfrm rot="10800000">
            <a:off x="3059833" y="4077072"/>
            <a:ext cx="408620" cy="360040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5" name="شارة رتبة 24"/>
          <p:cNvSpPr/>
          <p:nvPr/>
        </p:nvSpPr>
        <p:spPr>
          <a:xfrm rot="10800000">
            <a:off x="2723220" y="4077072"/>
            <a:ext cx="408620" cy="360040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مخطط انسيابي: معالجة 8"/>
          <p:cNvSpPr/>
          <p:nvPr/>
        </p:nvSpPr>
        <p:spPr>
          <a:xfrm>
            <a:off x="395538" y="4005064"/>
            <a:ext cx="2194374" cy="504056"/>
          </a:xfrm>
          <a:prstGeom prst="flowChartProcess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وصف ما حدث</a:t>
            </a:r>
          </a:p>
        </p:txBody>
      </p:sp>
      <p:cxnSp>
        <p:nvCxnSpPr>
          <p:cNvPr id="14" name="رابط مستقيم 13"/>
          <p:cNvCxnSpPr/>
          <p:nvPr/>
        </p:nvCxnSpPr>
        <p:spPr>
          <a:xfrm>
            <a:off x="2555776" y="4686535"/>
            <a:ext cx="0" cy="504056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ستطيل 26"/>
          <p:cNvSpPr/>
          <p:nvPr/>
        </p:nvSpPr>
        <p:spPr>
          <a:xfrm>
            <a:off x="395537" y="4617793"/>
            <a:ext cx="2016223" cy="6834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تدل الفقاقيع على تصاعد غاز ما </a:t>
            </a:r>
            <a:endParaRPr lang="ar-SA" b="1" dirty="0">
              <a:solidFill>
                <a:sysClr val="windowText" lastClr="000000"/>
              </a:solidFill>
            </a:endParaRPr>
          </a:p>
        </p:txBody>
      </p:sp>
      <p:sp>
        <p:nvSpPr>
          <p:cNvPr id="32" name="مخطط انسيابي: معالجة 31"/>
          <p:cNvSpPr/>
          <p:nvPr/>
        </p:nvSpPr>
        <p:spPr>
          <a:xfrm>
            <a:off x="395537" y="5445224"/>
            <a:ext cx="2232248" cy="504056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المعادلة الكيميائية</a:t>
            </a:r>
          </a:p>
        </p:txBody>
      </p:sp>
      <p:cxnSp>
        <p:nvCxnSpPr>
          <p:cNvPr id="33" name="رابط مستقيم 32"/>
          <p:cNvCxnSpPr/>
          <p:nvPr/>
        </p:nvCxnSpPr>
        <p:spPr>
          <a:xfrm>
            <a:off x="2555776" y="6165304"/>
            <a:ext cx="0" cy="504056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ستطيل 33"/>
          <p:cNvSpPr/>
          <p:nvPr/>
        </p:nvSpPr>
        <p:spPr>
          <a:xfrm>
            <a:off x="395537" y="6057953"/>
            <a:ext cx="2016224" cy="68341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هي رموز توضح المواد المتفاعلة والمواد الناتجة</a:t>
            </a:r>
          </a:p>
        </p:txBody>
      </p:sp>
    </p:spTree>
    <p:extLst>
      <p:ext uri="{BB962C8B-B14F-4D97-AF65-F5344CB8AC3E}">
        <p14:creationId xmlns:p14="http://schemas.microsoft.com/office/powerpoint/2010/main" val="385676246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1" grpId="1" uiExpand="1" build="p" animBg="1"/>
      <p:bldP spid="2" grpId="0" animBg="1"/>
      <p:bldP spid="13" grpId="0" animBg="1"/>
      <p:bldP spid="15" grpId="0" animBg="1"/>
      <p:bldP spid="18" grpId="0" animBg="1"/>
      <p:bldP spid="19" grpId="0" animBg="1"/>
      <p:bldP spid="20" grpId="0" animBg="1"/>
      <p:bldP spid="6" grpId="0" animBg="1"/>
      <p:bldP spid="21" grpId="0" animBg="1"/>
      <p:bldP spid="24" grpId="0" animBg="1"/>
      <p:bldP spid="25" grpId="0" animBg="1"/>
      <p:bldP spid="9" grpId="0" animBg="1"/>
      <p:bldP spid="27" grpId="0" animBg="1"/>
      <p:bldP spid="3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1208" y="647690"/>
            <a:ext cx="2639144" cy="4770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5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التفاعلات الكيميائية</a:t>
            </a:r>
            <a:endParaRPr lang="ar-SA" sz="25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26378" y="332656"/>
            <a:ext cx="790038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1187624" y="4293096"/>
            <a:ext cx="5919857" cy="244827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7594286" y="1874814"/>
            <a:ext cx="578114" cy="54607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097760" y="1849077"/>
            <a:ext cx="2428618" cy="5718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B050"/>
                </a:solidFill>
              </a:rPr>
              <a:t>استخدام الكلمات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5097760" y="1849077"/>
            <a:ext cx="0" cy="5718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5101208" y="2420888"/>
            <a:ext cx="302735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1187624" y="2708920"/>
            <a:ext cx="5919857" cy="3332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تكتب المتفاعلات عن يمين السهم  ويفصل بينها بإشارة ( + )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1187624" y="3095762"/>
            <a:ext cx="5919857" cy="3332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أما النواتج فتكتب عن يسار السهم ويفصل بينها أيضاً بإشارة ( + )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1187624" y="3501008"/>
            <a:ext cx="5919857" cy="3332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السهم الذي يكتب بين المتفاعلات والنواتج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1187624" y="3887850"/>
            <a:ext cx="5919857" cy="3332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يمثّل السهم التغيرات التي تحدث أثناء التفاعل الكيميائي ويشار إليه بكلمة ينتج </a:t>
            </a:r>
          </a:p>
        </p:txBody>
      </p:sp>
      <p:sp>
        <p:nvSpPr>
          <p:cNvPr id="23" name="شكل بيضاوي 22"/>
          <p:cNvSpPr/>
          <p:nvPr/>
        </p:nvSpPr>
        <p:spPr>
          <a:xfrm>
            <a:off x="7164288" y="2708920"/>
            <a:ext cx="346889" cy="3332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1</a:t>
            </a:r>
          </a:p>
        </p:txBody>
      </p:sp>
      <p:sp>
        <p:nvSpPr>
          <p:cNvPr id="29" name="شكل بيضاوي 28"/>
          <p:cNvSpPr/>
          <p:nvPr/>
        </p:nvSpPr>
        <p:spPr>
          <a:xfrm>
            <a:off x="7164288" y="3095762"/>
            <a:ext cx="346889" cy="3332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2</a:t>
            </a:r>
          </a:p>
        </p:txBody>
      </p:sp>
      <p:sp>
        <p:nvSpPr>
          <p:cNvPr id="30" name="شكل بيضاوي 29"/>
          <p:cNvSpPr/>
          <p:nvPr/>
        </p:nvSpPr>
        <p:spPr>
          <a:xfrm>
            <a:off x="7164288" y="3501008"/>
            <a:ext cx="346889" cy="3332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3</a:t>
            </a:r>
          </a:p>
        </p:txBody>
      </p:sp>
      <p:sp>
        <p:nvSpPr>
          <p:cNvPr id="31" name="شكل بيضاوي 30"/>
          <p:cNvSpPr/>
          <p:nvPr/>
        </p:nvSpPr>
        <p:spPr>
          <a:xfrm>
            <a:off x="7164288" y="3933056"/>
            <a:ext cx="346889" cy="3332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4</a:t>
            </a:r>
          </a:p>
        </p:txBody>
      </p:sp>
      <p:cxnSp>
        <p:nvCxnSpPr>
          <p:cNvPr id="22" name="رابط مستقيم 21"/>
          <p:cNvCxnSpPr/>
          <p:nvPr/>
        </p:nvCxnSpPr>
        <p:spPr>
          <a:xfrm>
            <a:off x="5097760" y="1844824"/>
            <a:ext cx="11304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15705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4" grpId="0" animBg="1"/>
      <p:bldP spid="16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1208" y="647690"/>
            <a:ext cx="2639144" cy="4770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5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التفاعلات الكيميائية</a:t>
            </a:r>
            <a:endParaRPr lang="ar-SA" sz="25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26378" y="332656"/>
            <a:ext cx="790038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1216712" y="4545124"/>
            <a:ext cx="5919857" cy="10801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587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7572151" y="1856410"/>
            <a:ext cx="578114" cy="54607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995936" y="1849077"/>
            <a:ext cx="3530442" cy="5460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B050"/>
                </a:solidFill>
              </a:rPr>
              <a:t>استخدام الاسماء الكيميائية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3995936" y="1844824"/>
            <a:ext cx="0" cy="5460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3967767" y="2390898"/>
            <a:ext cx="4182498" cy="579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1187624" y="2708920"/>
            <a:ext cx="5919857" cy="3332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حمض </a:t>
            </a:r>
            <a:r>
              <a:rPr lang="ar-SA" b="1" dirty="0" err="1">
                <a:solidFill>
                  <a:srgbClr val="0070C0"/>
                </a:solidFill>
              </a:rPr>
              <a:t>الأستيك</a:t>
            </a:r>
            <a:r>
              <a:rPr lang="ar-SA" b="1" dirty="0">
                <a:solidFill>
                  <a:srgbClr val="0070C0"/>
                </a:solidFill>
              </a:rPr>
              <a:t> المذاب في الماء مثلاً هو الخل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1187624" y="3095762"/>
            <a:ext cx="5919857" cy="3332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ومسحوق الخبز له اسمان كيميائيان هما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4283968" y="3501008"/>
            <a:ext cx="2823513" cy="3332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بيكربونات الصوديوم</a:t>
            </a:r>
          </a:p>
        </p:txBody>
      </p:sp>
      <p:sp>
        <p:nvSpPr>
          <p:cNvPr id="23" name="شكل بيضاوي 22"/>
          <p:cNvSpPr/>
          <p:nvPr/>
        </p:nvSpPr>
        <p:spPr>
          <a:xfrm>
            <a:off x="7164288" y="2708920"/>
            <a:ext cx="346889" cy="3332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1</a:t>
            </a:r>
          </a:p>
        </p:txBody>
      </p:sp>
      <p:cxnSp>
        <p:nvCxnSpPr>
          <p:cNvPr id="27" name="رابط مستقيم 26"/>
          <p:cNvCxnSpPr/>
          <p:nvPr/>
        </p:nvCxnSpPr>
        <p:spPr>
          <a:xfrm>
            <a:off x="7337732" y="2395152"/>
            <a:ext cx="0" cy="1881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شكل بيضاوي 28"/>
          <p:cNvSpPr/>
          <p:nvPr/>
        </p:nvSpPr>
        <p:spPr>
          <a:xfrm>
            <a:off x="7164288" y="3095762"/>
            <a:ext cx="346889" cy="3332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2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1187624" y="3501008"/>
            <a:ext cx="2887921" cy="3332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كربونات الصوديوم الهيدروجينية</a:t>
            </a:r>
          </a:p>
        </p:txBody>
      </p:sp>
    </p:spTree>
    <p:extLst>
      <p:ext uri="{BB962C8B-B14F-4D97-AF65-F5344CB8AC3E}">
        <p14:creationId xmlns:p14="http://schemas.microsoft.com/office/powerpoint/2010/main" val="352352942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4" grpId="0" animBg="1"/>
      <p:bldP spid="16" grpId="0" animBg="1"/>
      <p:bldP spid="13" grpId="0" animBg="1"/>
      <p:bldP spid="18" grpId="0" animBg="1"/>
      <p:bldP spid="19" grpId="0" animBg="1"/>
      <p:bldP spid="20" grpId="0" animBg="1"/>
      <p:bldP spid="23" grpId="0" animBg="1"/>
      <p:bldP spid="2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101208" y="476672"/>
            <a:ext cx="3215208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نصف إطار 4"/>
          <p:cNvSpPr/>
          <p:nvPr/>
        </p:nvSpPr>
        <p:spPr>
          <a:xfrm>
            <a:off x="5097760" y="476672"/>
            <a:ext cx="914400" cy="720080"/>
          </a:xfrm>
          <a:prstGeom prst="halfFrame">
            <a:avLst>
              <a:gd name="adj1" fmla="val 10254"/>
              <a:gd name="adj2" fmla="val 1203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101208" y="647690"/>
            <a:ext cx="2639144" cy="4770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5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التفاعلات الكيميائية</a:t>
            </a:r>
            <a:endParaRPr lang="ar-SA" sz="25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526378" y="332656"/>
            <a:ext cx="790038" cy="8640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1216712" y="3789040"/>
            <a:ext cx="5919857" cy="10801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90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7572151" y="1856410"/>
            <a:ext cx="578114" cy="546074"/>
          </a:xfrm>
          <a:prstGeom prst="rect">
            <a:avLst/>
          </a:prstGeom>
          <a:solidFill>
            <a:schemeClr val="tx1"/>
          </a:solidFill>
          <a:ln w="254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b="1" dirty="0">
              <a:solidFill>
                <a:schemeClr val="bg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995936" y="1849077"/>
            <a:ext cx="3530442" cy="5460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B050"/>
                </a:solidFill>
              </a:rPr>
              <a:t>استخدام الصيغ الكيميائية</a:t>
            </a:r>
          </a:p>
        </p:txBody>
      </p:sp>
      <p:cxnSp>
        <p:nvCxnSpPr>
          <p:cNvPr id="6" name="رابط مستقيم 5"/>
          <p:cNvCxnSpPr/>
          <p:nvPr/>
        </p:nvCxnSpPr>
        <p:spPr>
          <a:xfrm>
            <a:off x="3995936" y="1844824"/>
            <a:ext cx="0" cy="5460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3967767" y="2390898"/>
            <a:ext cx="4182498" cy="579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1187624" y="2708920"/>
            <a:ext cx="5919857" cy="3332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استخدم الكيميائيون الصيغ الكيميائية للتعبير عن للمواد في المعادلة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1187624" y="3095762"/>
            <a:ext cx="5919857" cy="3332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تحويل المعادلة اللفظية إلى معادلة كيميائية رمزية باستمال الصيغ الكيميائية</a:t>
            </a:r>
          </a:p>
        </p:txBody>
      </p:sp>
      <p:sp>
        <p:nvSpPr>
          <p:cNvPr id="23" name="شكل بيضاوي 22"/>
          <p:cNvSpPr/>
          <p:nvPr/>
        </p:nvSpPr>
        <p:spPr>
          <a:xfrm>
            <a:off x="7164288" y="2708920"/>
            <a:ext cx="346889" cy="3332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1</a:t>
            </a:r>
          </a:p>
        </p:txBody>
      </p:sp>
      <p:cxnSp>
        <p:nvCxnSpPr>
          <p:cNvPr id="27" name="رابط مستقيم 26"/>
          <p:cNvCxnSpPr/>
          <p:nvPr/>
        </p:nvCxnSpPr>
        <p:spPr>
          <a:xfrm>
            <a:off x="7337732" y="2395152"/>
            <a:ext cx="0" cy="1881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شكل بيضاوي 28"/>
          <p:cNvSpPr/>
          <p:nvPr/>
        </p:nvSpPr>
        <p:spPr>
          <a:xfrm>
            <a:off x="7164288" y="3095762"/>
            <a:ext cx="346889" cy="33323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101064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3" grpId="0" animBg="1"/>
      <p:bldP spid="14" grpId="0" animBg="1"/>
      <p:bldP spid="16" grpId="0" animBg="1"/>
      <p:bldP spid="13" grpId="0" animBg="1"/>
      <p:bldP spid="18" grpId="0" animBg="1"/>
      <p:bldP spid="19" grpId="0" animBg="1"/>
      <p:bldP spid="23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17118</TotalTime>
  <Words>1358</Words>
  <Application>Microsoft Office PowerPoint</Application>
  <PresentationFormat>عرض على الشاشة (4:3)</PresentationFormat>
  <Paragraphs>336</Paragraphs>
  <Slides>35</Slides>
  <Notes>20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1" baseType="lpstr">
      <vt:lpstr>Agency FB</vt:lpstr>
      <vt:lpstr>Book Antiqua</vt:lpstr>
      <vt:lpstr>Calibri</vt:lpstr>
      <vt:lpstr>Monotype Koufi</vt:lpstr>
      <vt:lpstr>Wingdings</vt:lpstr>
      <vt:lpstr>غلاف فني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Welcome</dc:creator>
  <cp:lastModifiedBy>مازن المالكي</cp:lastModifiedBy>
  <cp:revision>1954</cp:revision>
  <dcterms:created xsi:type="dcterms:W3CDTF">2015-03-03T09:03:17Z</dcterms:created>
  <dcterms:modified xsi:type="dcterms:W3CDTF">2020-12-07T11:18:40Z</dcterms:modified>
</cp:coreProperties>
</file>