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  <p:sldMasterId id="2147484140" r:id="rId2"/>
    <p:sldMasterId id="2147484152" r:id="rId3"/>
    <p:sldMasterId id="2147484164" r:id="rId4"/>
  </p:sldMasterIdLst>
  <p:notesMasterIdLst>
    <p:notesMasterId r:id="rId49"/>
  </p:notesMasterIdLst>
  <p:sldIdLst>
    <p:sldId id="257" r:id="rId5"/>
    <p:sldId id="336" r:id="rId6"/>
    <p:sldId id="307" r:id="rId7"/>
    <p:sldId id="435" r:id="rId8"/>
    <p:sldId id="401" r:id="rId9"/>
    <p:sldId id="436" r:id="rId10"/>
    <p:sldId id="438" r:id="rId11"/>
    <p:sldId id="439" r:id="rId12"/>
    <p:sldId id="409" r:id="rId13"/>
    <p:sldId id="408" r:id="rId14"/>
    <p:sldId id="440" r:id="rId15"/>
    <p:sldId id="441" r:id="rId16"/>
    <p:sldId id="442" r:id="rId17"/>
    <p:sldId id="443" r:id="rId18"/>
    <p:sldId id="378" r:id="rId19"/>
    <p:sldId id="379" r:id="rId20"/>
    <p:sldId id="444" r:id="rId21"/>
    <p:sldId id="445" r:id="rId22"/>
    <p:sldId id="447" r:id="rId23"/>
    <p:sldId id="446" r:id="rId24"/>
    <p:sldId id="425" r:id="rId25"/>
    <p:sldId id="427" r:id="rId26"/>
    <p:sldId id="448" r:id="rId27"/>
    <p:sldId id="449" r:id="rId28"/>
    <p:sldId id="450" r:id="rId29"/>
    <p:sldId id="451" r:id="rId30"/>
    <p:sldId id="452" r:id="rId31"/>
    <p:sldId id="464" r:id="rId32"/>
    <p:sldId id="465" r:id="rId33"/>
    <p:sldId id="453" r:id="rId34"/>
    <p:sldId id="454" r:id="rId35"/>
    <p:sldId id="456" r:id="rId36"/>
    <p:sldId id="455" r:id="rId37"/>
    <p:sldId id="468" r:id="rId38"/>
    <p:sldId id="466" r:id="rId39"/>
    <p:sldId id="457" r:id="rId40"/>
    <p:sldId id="458" r:id="rId41"/>
    <p:sldId id="459" r:id="rId42"/>
    <p:sldId id="460" r:id="rId43"/>
    <p:sldId id="470" r:id="rId44"/>
    <p:sldId id="462" r:id="rId45"/>
    <p:sldId id="463" r:id="rId46"/>
    <p:sldId id="469" r:id="rId47"/>
    <p:sldId id="467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8ACD11"/>
    <a:srgbClr val="FFE07D"/>
    <a:srgbClr val="EBFB19"/>
    <a:srgbClr val="73F062"/>
    <a:srgbClr val="008A3E"/>
    <a:srgbClr val="17F17F"/>
    <a:srgbClr val="BC4C32"/>
    <a:srgbClr val="33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27" autoAdjust="0"/>
    <p:restoredTop sz="86891" autoAdjust="0"/>
  </p:normalViewPr>
  <p:slideViewPr>
    <p:cSldViewPr>
      <p:cViewPr varScale="1">
        <p:scale>
          <a:sx n="69" d="100"/>
          <a:sy n="69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ECE9C6"/>
                </a:solidFill>
              </a:rPr>
              <a:pPr/>
              <a:t>21/01/42</a:t>
            </a:fld>
            <a:endParaRPr lang="ar-SA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ECE9C6"/>
                </a:solidFill>
              </a:rPr>
              <a:pPr/>
              <a:t>‹#›</a:t>
            </a:fld>
            <a:endParaRPr lang="ar-SA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6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17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9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5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4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7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ECE9C6"/>
                </a:solidFill>
              </a:rPr>
              <a:pPr/>
              <a:t>21/01/42</a:t>
            </a:fld>
            <a:endParaRPr lang="ar-SA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ECE9C6"/>
                </a:solidFill>
              </a:rPr>
              <a:pPr/>
              <a:t>‹#›</a:t>
            </a:fld>
            <a:endParaRPr lang="ar-SA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80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23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7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3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7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3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3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ECE9C6"/>
                </a:solidFill>
              </a:rPr>
              <a:pPr/>
              <a:t>21/01/42</a:t>
            </a:fld>
            <a:endParaRPr lang="ar-SA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ECE9C6"/>
                </a:solidFill>
              </a:rPr>
              <a:pPr/>
              <a:t>‹#›</a:t>
            </a:fld>
            <a:endParaRPr lang="ar-SA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4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07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8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2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9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1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1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895D1D"/>
                </a:solidFill>
              </a:rPr>
              <a:pPr/>
              <a:t>21/01/42</a:t>
            </a:fld>
            <a:endParaRPr lang="ar-SA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895D1D"/>
                </a:solidFill>
              </a:rPr>
              <a:pPr/>
              <a:t>‹#›</a:t>
            </a:fld>
            <a:endParaRPr lang="ar-SA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الثاني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الأول</a:t>
            </a: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1439 هـ  - 1440 هـ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4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9465"/>
              </p:ext>
            </p:extLst>
          </p:nvPr>
        </p:nvGraphicFramePr>
        <p:xfrm>
          <a:off x="179512" y="1124744"/>
          <a:ext cx="8712968" cy="425150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98729"/>
                <a:gridCol w="6614239"/>
              </a:tblGrid>
              <a:tr h="55799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الزلزال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اهتزازات ناتجة عن تكسر الصخور وتحركها وانتقالها من باطن الأرض إلى السطح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61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الطاقة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القدرة على إحداث تغيير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40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الارتداد</a:t>
                      </a:r>
                      <a:r>
                        <a:rPr lang="ar-SA" sz="2800" b="1" baseline="0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المرن</a:t>
                      </a:r>
                      <a:endParaRPr lang="ar-SA" sz="2800" b="1" dirty="0" smtClean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عودة حواف الاجزاء المكسورة  سريعاً إلى مكانها الأصلي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الصدع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الكسر الذي تتحرك على امتداده الصخور وتنزلق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9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أنواع الصدوع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1- الصدع العادي :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ينتج عندما تسحب الصخور من الجانبين تحت تأثير إجهادات الشد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قوى الشد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[</a:t>
                      </a:r>
                      <a:endParaRPr lang="ar-SA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2- الصدع العكسي :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ينتج عندما تتعرض الصخور </a:t>
                      </a:r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لإجهادات ضغط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3- الصدع الجانبي </a:t>
                      </a:r>
                      <a:r>
                        <a:rPr lang="ar-SA" b="1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ar-SA" b="1" baseline="0" smtClean="0">
                          <a:solidFill>
                            <a:srgbClr val="C00000"/>
                          </a:solidFill>
                        </a:rPr>
                        <a:t>  ا</a:t>
                      </a:r>
                      <a:r>
                        <a:rPr lang="ar-SA" b="1" smtClean="0">
                          <a:solidFill>
                            <a:srgbClr val="C00000"/>
                          </a:solidFill>
                        </a:rPr>
                        <a:t>لانزلاقي </a:t>
                      </a:r>
                      <a:r>
                        <a:rPr lang="ar-SA" b="1" baseline="0" smtClean="0">
                          <a:solidFill>
                            <a:srgbClr val="C00000"/>
                          </a:solidFill>
                        </a:rPr>
                        <a:t> )</a:t>
                      </a:r>
                      <a:r>
                        <a:rPr lang="ar-SA" b="1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ينتج عندما تتعرض الصخور </a:t>
                      </a:r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لإجهادات القص 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53979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639958" y="3068960"/>
            <a:ext cx="4680520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الزلازل</a:t>
            </a:r>
            <a:endParaRPr lang="ar-SA" sz="9600" b="1" dirty="0">
              <a:solidFill>
                <a:prstClr val="white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635896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الموجات الزلزالية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83568" y="2276872"/>
            <a:ext cx="76328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موجات تصدر عن الزلزال عبر مواد الأرض وتشمل الموجات الأولية والثانوية والموجات السطحية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53269" y="2924944"/>
            <a:ext cx="1695195" cy="57606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بؤرة الزلزال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284022" y="2924944"/>
            <a:ext cx="4719971" cy="3744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67544" y="2924944"/>
            <a:ext cx="1695195" cy="576064"/>
          </a:xfrm>
          <a:prstGeom prst="rect">
            <a:avLst/>
          </a:prstGeom>
          <a:solidFill>
            <a:srgbClr val="3399FF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المركز السطحي للزلزال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053268" y="3626470"/>
            <a:ext cx="1695195" cy="18907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نقطة داخل الأرض تبدأ عندها الحركة وتتحرر الطاقة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995936" y="5517231"/>
            <a:ext cx="576063" cy="576065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4036413" y="4797152"/>
            <a:ext cx="576063" cy="576065"/>
          </a:xfrm>
          <a:prstGeom prst="ellipse">
            <a:avLst/>
          </a:prstGeom>
          <a:noFill/>
          <a:ln w="508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67543" y="3626469"/>
            <a:ext cx="1695195" cy="18907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نقطة تقع على سطح الأرض فوق بؤرة الزلزال مباشرة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نصف إطار 19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41062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1" grpId="0" animBg="1"/>
      <p:bldP spid="14" grpId="0" animBg="1"/>
      <p:bldP spid="17" grpId="0" animBg="1"/>
      <p:bldP spid="2" grpId="0" animBg="1"/>
      <p:bldP spid="18" grpId="0" animBg="1"/>
      <p:bldP spid="19" grpId="0" animBg="1"/>
      <p:bldP spid="16" grpId="0" animBg="1"/>
      <p:bldP spid="20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851920" y="1427770"/>
            <a:ext cx="2880320" cy="633077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أنواع الموجات الزلزالية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17735" y="2276872"/>
            <a:ext cx="2235145" cy="397402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الموجات الأولية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065041" y="2276872"/>
            <a:ext cx="4719971" cy="41786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05604" y="2743532"/>
            <a:ext cx="2246801" cy="7711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تعرف باسم موجات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ar-SA" b="1" dirty="0" smtClean="0">
                <a:solidFill>
                  <a:srgbClr val="0070C0"/>
                </a:solidFill>
              </a:rPr>
              <a:t> تنتقل بسرعة داخل الصخر وهي موجات طولية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5940152" y="5250516"/>
            <a:ext cx="1035775" cy="576065"/>
          </a:xfrm>
          <a:prstGeom prst="ellipse">
            <a:avLst/>
          </a:prstGeom>
          <a:noFill/>
          <a:ln w="50800">
            <a:solidFill>
              <a:srgbClr val="8AC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5816392" y="2722010"/>
            <a:ext cx="1178559" cy="576065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517734" y="4185869"/>
            <a:ext cx="2234671" cy="6832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تعرف باسم موجات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ar-SA" b="1" dirty="0" smtClean="0">
                <a:solidFill>
                  <a:srgbClr val="0070C0"/>
                </a:solidFill>
              </a:rPr>
              <a:t> وهي موجات مستعرضة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63561" y="3734204"/>
            <a:ext cx="2202925" cy="397402"/>
          </a:xfrm>
          <a:prstGeom prst="rect">
            <a:avLst/>
          </a:prstGeom>
          <a:solidFill>
            <a:srgbClr val="3399FF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الموجات الثانوية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26173" y="5119830"/>
            <a:ext cx="2184584" cy="397402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الموجات السطحية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23084" y="5608858"/>
            <a:ext cx="2202925" cy="8444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أول الموجات السطحية وأقلها سرعة وهي المسببة للدمار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نصف إطار 2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679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7" grpId="0" animBg="1"/>
      <p:bldP spid="2" grpId="0" animBg="1"/>
      <p:bldP spid="18" grpId="0" animBg="1"/>
      <p:bldP spid="19" grpId="0" animBg="1"/>
      <p:bldP spid="16" grpId="0" animBg="1"/>
      <p:bldP spid="20" grpId="0" animBg="1"/>
      <p:bldP spid="21" grpId="0" animBg="1"/>
      <p:bldP spid="26" grpId="0" animBg="1"/>
      <p:bldP spid="27" grpId="0" animBg="1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4584538" y="1931827"/>
            <a:ext cx="2376264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قياسات الزلازل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067944" y="2780928"/>
            <a:ext cx="352839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يسمى الجهاز الذي يستعملونه للحصول على تسجيل الموجات الزلزالية بجهاز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067944" y="4273822"/>
            <a:ext cx="3524216" cy="59533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راسم </a:t>
            </a:r>
            <a:r>
              <a:rPr lang="ar-SA" sz="2400" b="1" dirty="0" smtClean="0">
                <a:solidFill>
                  <a:schemeClr val="bg1"/>
                </a:solidFill>
              </a:rPr>
              <a:t>الهزة </a:t>
            </a:r>
            <a:r>
              <a:rPr lang="en-US" sz="2400" b="1" dirty="0" smtClean="0">
                <a:solidFill>
                  <a:schemeClr val="tx1"/>
                </a:solidFill>
              </a:rPr>
              <a:t>]</a:t>
            </a:r>
            <a:r>
              <a:rPr lang="ar-SA" sz="2400" b="1" dirty="0" smtClean="0">
                <a:solidFill>
                  <a:schemeClr val="bg1"/>
                </a:solidFill>
              </a:rPr>
              <a:t>  </a:t>
            </a:r>
            <a:r>
              <a:rPr lang="ar-SA" sz="2400" b="1" dirty="0" err="1" smtClean="0">
                <a:solidFill>
                  <a:schemeClr val="bg1"/>
                </a:solidFill>
              </a:rPr>
              <a:t>السيزموجراف</a:t>
            </a:r>
            <a:r>
              <a:rPr lang="ar-SA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[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576" y="1052736"/>
            <a:ext cx="2538282" cy="53706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1337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3" grpId="0" animBg="1"/>
      <p:bldP spid="6" grpId="0" animBg="1"/>
      <p:bldP spid="18" grpId="0" animBg="1"/>
      <p:bldP spid="19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  <a:endParaRPr lang="ar-SA" sz="24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77692"/>
              </p:ext>
            </p:extLst>
          </p:nvPr>
        </p:nvGraphicFramePr>
        <p:xfrm>
          <a:off x="755576" y="1628800"/>
          <a:ext cx="7992888" cy="13817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/>
                <a:gridCol w="133065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 smtClean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  <a:cs typeface="+mn-cs"/>
                        </a:rPr>
                        <a:t>بؤرة الزلزال نقطة تقع على سطح الأرض فوق بؤرة الزلزال مباشرة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يسمى الجهاز الذي يستعملونه للحصول على تسجيل الموجات الزلزالية بجهاز راسم الهزة  </a:t>
                      </a:r>
                      <a:r>
                        <a:rPr lang="ar-SA" b="1" dirty="0" err="1" smtClean="0">
                          <a:solidFill>
                            <a:srgbClr val="00B050"/>
                          </a:solidFill>
                        </a:rPr>
                        <a:t>السيزموجراف</a:t>
                      </a: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49289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5882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تعرف باسم موجات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 </a:t>
                      </a: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تنتقل بسرعة داخل الصخر وهي موجات طولية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الموجات الأولية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الموجات الثانوية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الموجات السطحية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الصدع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هي أول الموجات السطحية وأقلها سرعة وهي المسببة للدمار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:</a:t>
                      </a:r>
                      <a:endParaRPr lang="ar-SA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الموجات الأولية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الموجات الثانوية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الموجات السطحية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الصدع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4691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53807"/>
              </p:ext>
            </p:extLst>
          </p:nvPr>
        </p:nvGraphicFramePr>
        <p:xfrm>
          <a:off x="395536" y="1196752"/>
          <a:ext cx="8301608" cy="46024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/>
                <a:gridCol w="6002332"/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الموجات الزلزالية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هي موجات تصدر عن الزلزال عبر مواد الأرض وتشمل الموجات الأولية والثانوية والموجات السطحية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بؤرة الزلزال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هي نقطة داخل الأرض تبدأ عندها الحركة وتتحرر الطاقة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المركز السطحي</a:t>
                      </a:r>
                      <a:r>
                        <a:rPr lang="ar-SA" sz="2400" b="1" baseline="0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للزلزال</a:t>
                      </a:r>
                      <a:endParaRPr lang="ar-SA" sz="2400" b="1" dirty="0" smtClean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هي نقطة تقع على سطح الأرض فوق بؤرة الزلزال مباشرة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أنواع الموجات الزلزالية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1- الموجات الاولية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تعرف باسم موجات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 تنتقل بسرعة داخل الصخر وهي موجات طولية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2-</a:t>
                      </a:r>
                      <a:r>
                        <a:rPr lang="ar-SA" sz="2000" b="1" baseline="0" dirty="0" smtClean="0">
                          <a:solidFill>
                            <a:srgbClr val="C00000"/>
                          </a:solidFill>
                        </a:rPr>
                        <a:t> الموجات الثانوية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تعرف باسم موجات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 وهي موجات مستعرضة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3- الموجات السطحية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هي أول الموجات السطحية وأقلها سرعة وهي المسببة للدمار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قياسات الزلازل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يسمى الجهاز الذي يستعملونه للحصول على تسجيل الموجات الزلزالية بجهاز راسم الهزة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 err="1" smtClean="0">
                          <a:solidFill>
                            <a:srgbClr val="FF0000"/>
                          </a:solidFill>
                        </a:rPr>
                        <a:t>السيزموجراف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  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9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98317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639958" y="3068960"/>
            <a:ext cx="4680520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الزلازل</a:t>
            </a:r>
            <a:endParaRPr lang="ar-SA" sz="9600" b="1" dirty="0">
              <a:solidFill>
                <a:prstClr val="white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0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1571420" y="3888250"/>
            <a:ext cx="2104021" cy="17009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هو مقدار الطاقة المتحررة من الزلزال وتقاس </a:t>
            </a:r>
            <a:r>
              <a:rPr lang="ar-SA" sz="2000" b="1" dirty="0" err="1" smtClean="0">
                <a:solidFill>
                  <a:srgbClr val="0070C0"/>
                </a:solidFill>
              </a:rPr>
              <a:t>يمقياس</a:t>
            </a:r>
            <a:r>
              <a:rPr lang="ar-SA" sz="2000" b="1" dirty="0" smtClean="0">
                <a:solidFill>
                  <a:srgbClr val="0070C0"/>
                </a:solidFill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</a:rPr>
              <a:t>رختر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504122" y="1842779"/>
            <a:ext cx="792088" cy="648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699792" y="1988840"/>
            <a:ext cx="3948346" cy="502011"/>
          </a:xfrm>
          <a:prstGeom prst="rect">
            <a:avLst/>
          </a:prstGeom>
          <a:gradFill flip="none" rotWithShape="1">
            <a:gsLst>
              <a:gs pos="125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ما الفرق بين قوة الزلزال وشدة الزلزال ؟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571421" y="3102176"/>
            <a:ext cx="2115457" cy="579254"/>
          </a:xfrm>
          <a:prstGeom prst="rect">
            <a:avLst/>
          </a:prstGeom>
          <a:solidFill>
            <a:srgbClr val="3399FF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قوة الزلزال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190944" y="3105366"/>
            <a:ext cx="2104022" cy="57606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شدة الزلزال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190944" y="3888250"/>
            <a:ext cx="2104021" cy="17009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هو مقياس لمقدار التدمير الجيولوجي الناتج  في منطقة معينة عن الزلزال وتقاس بمقياس </a:t>
            </a:r>
            <a:r>
              <a:rPr lang="ar-SA" sz="2000" b="1" dirty="0" err="1" smtClean="0">
                <a:solidFill>
                  <a:srgbClr val="FF0000"/>
                </a:solidFill>
              </a:rPr>
              <a:t>ميركالي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نصف إطار 2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" name="رابط مستقيم 2"/>
          <p:cNvCxnSpPr>
            <a:stCxn id="14" idx="0"/>
          </p:cNvCxnSpPr>
          <p:nvPr/>
        </p:nvCxnSpPr>
        <p:spPr>
          <a:xfrm flipH="1">
            <a:off x="2699792" y="1988840"/>
            <a:ext cx="197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2699792" y="1988840"/>
            <a:ext cx="0" cy="50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699792" y="2492896"/>
            <a:ext cx="4200374" cy="204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8429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4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635896" y="1412776"/>
            <a:ext cx="2055676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تدمير الزلزال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51719" y="2132856"/>
            <a:ext cx="5040560" cy="42484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نصف إطار 1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2981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17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8" y="3717032"/>
            <a:ext cx="352839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الارض</a:t>
            </a:r>
            <a:endParaRPr lang="ar-SA" sz="48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23928" y="3374132"/>
            <a:ext cx="208823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الفصل الثاني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635896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التسونامي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331640" y="2276872"/>
            <a:ext cx="6516723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موجات زلزالية مائية وتصل سرعتها في المحيطات المفتوحة 950 كم / ساعة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31639" y="2852936"/>
            <a:ext cx="6516723" cy="3744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37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18" grpId="0" animBg="1"/>
      <p:bldP spid="19" grpId="0" animBg="1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95936" y="1556792"/>
            <a:ext cx="2747156" cy="50405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السلامة من الزلازل</a:t>
            </a:r>
            <a:endParaRPr lang="ar-SA" sz="2000" b="1" dirty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3995936" y="1556792"/>
            <a:ext cx="2484276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3995936" y="1556792"/>
            <a:ext cx="0" cy="50405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3995936" y="2060848"/>
            <a:ext cx="324036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6480212" y="1412776"/>
            <a:ext cx="900100" cy="648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 rot="20931427">
            <a:off x="1837372" y="3134973"/>
            <a:ext cx="4627430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الابتعاد عن النوافذ أثناء حدوث الزلزال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 rot="1088298">
            <a:off x="2817417" y="3320525"/>
            <a:ext cx="4627430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وضع الاجسام الثقيلة في الرفوف المنخفضة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rot="20931427">
            <a:off x="2534921" y="3741077"/>
            <a:ext cx="4627430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استخدام حساس الاهتزاز على خطوط الغاز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 rot="1435707">
            <a:off x="1680689" y="3938445"/>
            <a:ext cx="5378227" cy="3063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تحسين طرق بناء المنازل في المناطق التي تتعرض للزلزال باستمرار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 rot="20931427">
            <a:off x="3055798" y="4347182"/>
            <a:ext cx="4627430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التقّيّد بإرشادات السلامة العامة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نصف إطار 22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1945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3" grpId="0" animBg="1"/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41848"/>
              </p:ext>
            </p:extLst>
          </p:nvPr>
        </p:nvGraphicFramePr>
        <p:xfrm>
          <a:off x="251520" y="1772816"/>
          <a:ext cx="8568952" cy="359758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64039"/>
                <a:gridCol w="6504913"/>
              </a:tblGrid>
              <a:tr h="8204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الفرق بين قوة الزلزال وشدة الزلزال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1- قوة</a:t>
                      </a:r>
                      <a:r>
                        <a:rPr lang="ar-SA" sz="2000" b="1" baseline="0" dirty="0" smtClean="0">
                          <a:solidFill>
                            <a:srgbClr val="C00000"/>
                          </a:solidFill>
                        </a:rPr>
                        <a:t> الزلزال : 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مقدار الطاقة المتحررة من الزلزال وتقاس </a:t>
                      </a:r>
                      <a:r>
                        <a:rPr lang="ar-SA" sz="2000" b="1" dirty="0" err="1" smtClean="0">
                          <a:solidFill>
                            <a:srgbClr val="0070C0"/>
                          </a:solidFill>
                        </a:rPr>
                        <a:t>يمقياس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رختر</a:t>
                      </a:r>
                      <a:endParaRPr lang="ar-SA" sz="20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 smtClean="0">
                          <a:solidFill>
                            <a:srgbClr val="C00000"/>
                          </a:solidFill>
                        </a:rPr>
                        <a:t>2- شدة الزلزال : 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مقياس لمقدار التدمير الجيولوجي الناتج  في منطقة معينة عن الزلزال وتقاس بمقياس </a:t>
                      </a:r>
                      <a:r>
                        <a:rPr lang="ar-SA" sz="2000" b="1" dirty="0" err="1" smtClean="0">
                          <a:solidFill>
                            <a:srgbClr val="FF0000"/>
                          </a:solidFill>
                        </a:rPr>
                        <a:t>ميركالي</a:t>
                      </a:r>
                      <a:endParaRPr lang="ar-SA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3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التسونامي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موجات زلزالية مائية وتصل سرعتها في المحيطات المفتوحة 950 كم / ساعة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7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السلامة من الزلازل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 smtClean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1- الابتعاد عن النوافذ أثناء حدوث الزلزال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2- وضع الاجسام الثقيلة في الرفوف المنخفضة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3- استخدام حساس الاهتزاز على خطوط الغاز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4- تحسين طرق بناء المنازل في المناطق التي تتعرض للزلزال باستمرار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5- التقّيّد بإرشادات السلامة العامة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68095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411760" y="3659029"/>
            <a:ext cx="4680520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البراكين</a:t>
            </a:r>
            <a:endParaRPr lang="ar-SA" sz="9600" b="1" dirty="0">
              <a:solidFill>
                <a:prstClr val="white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90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899592" y="2405893"/>
            <a:ext cx="7308812" cy="3744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1239906" y="1988840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البركان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99592" y="2708920"/>
            <a:ext cx="273630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هضبة أو جبل مخروطي الشكل , تتدفق منه الصهارة الساخنة والمواد الصلبة والغازات إلى سطح الأرض عبر فوهة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8774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19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اللابة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صخور منصهرة تتدفق على سطح الأرض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233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18" grpId="0" animBg="1"/>
      <p:bldP spid="19" grpId="0" animBg="1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635896" y="1658790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أخطار البراكين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029200" y="5517232"/>
            <a:ext cx="283727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تدمير المدن والقرى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31640" y="2348880"/>
            <a:ext cx="6696744" cy="3024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475656" y="5517232"/>
            <a:ext cx="283727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خطورة تدفق الفتات البركاني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نصف إطار 19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28563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9" grpId="0" animBg="1"/>
      <p:bldP spid="20" grpId="0" animBg="1"/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610744" y="2678855"/>
            <a:ext cx="2055676" cy="1487017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أنواع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البراكين </a:t>
            </a:r>
            <a:endParaRPr lang="ar-SA" sz="2000" b="1" dirty="0" smtClean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42872" y="3029264"/>
            <a:ext cx="1773544" cy="753139"/>
          </a:xfrm>
          <a:prstGeom prst="rect">
            <a:avLst/>
          </a:prstGeom>
          <a:solidFill>
            <a:srgbClr val="92D050"/>
          </a:solidFill>
          <a:ln w="6350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البراكين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المخروطية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1" name="سهم مخطط إلى اليمين 30"/>
          <p:cNvSpPr/>
          <p:nvPr/>
        </p:nvSpPr>
        <p:spPr>
          <a:xfrm rot="16200000">
            <a:off x="4339385" y="1889049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1"/>
          <p:cNvSpPr/>
          <p:nvPr/>
        </p:nvSpPr>
        <p:spPr>
          <a:xfrm>
            <a:off x="5832140" y="3062323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مخطط إلى اليمين 32"/>
          <p:cNvSpPr/>
          <p:nvPr/>
        </p:nvSpPr>
        <p:spPr>
          <a:xfrm rot="5400000">
            <a:off x="4339385" y="4337320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33"/>
          <p:cNvSpPr/>
          <p:nvPr/>
        </p:nvSpPr>
        <p:spPr>
          <a:xfrm rot="10800000">
            <a:off x="2857482" y="3062323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3770564" y="1052736"/>
            <a:ext cx="1773544" cy="753139"/>
          </a:xfrm>
          <a:prstGeom prst="rect">
            <a:avLst/>
          </a:prstGeom>
          <a:solidFill>
            <a:srgbClr val="92D050"/>
          </a:solidFill>
          <a:ln w="6350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البراكين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الدرعية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51810" y="5062825"/>
            <a:ext cx="1773544" cy="753139"/>
          </a:xfrm>
          <a:prstGeom prst="rect">
            <a:avLst/>
          </a:prstGeom>
          <a:solidFill>
            <a:srgbClr val="92D050"/>
          </a:solidFill>
          <a:ln w="6350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البراكين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المركبة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935596" y="3029263"/>
            <a:ext cx="1773544" cy="753139"/>
          </a:xfrm>
          <a:prstGeom prst="rect">
            <a:avLst/>
          </a:prstGeom>
          <a:solidFill>
            <a:srgbClr val="92D050"/>
          </a:solidFill>
          <a:ln w="6350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ثوران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</a:rPr>
              <a:t>الشقوق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7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49041"/>
              </p:ext>
            </p:extLst>
          </p:nvPr>
        </p:nvGraphicFramePr>
        <p:xfrm>
          <a:off x="395536" y="2276872"/>
          <a:ext cx="8301608" cy="31699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/>
                <a:gridCol w="6002332"/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البركان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هضبة أو جبل مخروطي الشكل , تتدفق منه الصهارة الساخنة والمواد الصلبة والغازات إلى سطح الأرض عبر فوهة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اللابة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صخور منصهرة تتدفق على سطح الأرض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أخطار البراكين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1- تدمير المدن والقرى والموانئ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2- خطورة تدفق الفتات البركاني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أنواع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البراكين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1- البراكين الدرعية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2- البراكين المخروطية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3- البراكين المركبة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4-</a:t>
                      </a:r>
                      <a:r>
                        <a:rPr lang="ar-SA" sz="2000" b="0" baseline="0" dirty="0" smtClean="0">
                          <a:solidFill>
                            <a:srgbClr val="0070C0"/>
                          </a:solidFill>
                        </a:rPr>
                        <a:t> ثوران الشقوق </a:t>
                      </a:r>
                      <a:endParaRPr lang="ar-SA" sz="20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3885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411760" y="3659029"/>
            <a:ext cx="4680520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البراكين</a:t>
            </a:r>
            <a:endParaRPr lang="ar-SA" sz="9600" b="1" dirty="0">
              <a:solidFill>
                <a:prstClr val="white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3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7528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639958" y="3068960"/>
            <a:ext cx="4680520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الزلازل</a:t>
            </a:r>
            <a:endParaRPr lang="ar-SA" sz="96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554326" y="2204864"/>
            <a:ext cx="3027090" cy="624645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البركان الدرعي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54325" y="3068960"/>
            <a:ext cx="3009563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أكبر أنواع البراكين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29962" y="2204864"/>
            <a:ext cx="3870430" cy="42484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54326" y="4365104"/>
            <a:ext cx="300956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جوانبه قليلة الانحدار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54326" y="3711276"/>
            <a:ext cx="3009562" cy="4378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 smtClean="0">
                <a:solidFill>
                  <a:srgbClr val="0070C0"/>
                </a:solidFill>
              </a:rPr>
              <a:t>تتدفق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sz="1700" b="1" dirty="0" smtClean="0">
                <a:solidFill>
                  <a:srgbClr val="0070C0"/>
                </a:solidFill>
              </a:rPr>
              <a:t>اللابة الغنية بالماغنسيوم والحديد</a:t>
            </a:r>
            <a:endParaRPr lang="ar-SA" sz="1700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8233" y="5012659"/>
            <a:ext cx="3009562" cy="4325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تحوي اللابة نسبة قليلة من السليكا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9552" y="5661248"/>
            <a:ext cx="302709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مثل</a:t>
            </a:r>
            <a:r>
              <a:rPr lang="ar-SA" b="1" dirty="0" smtClean="0">
                <a:solidFill>
                  <a:srgbClr val="0070C0"/>
                </a:solidFill>
              </a:rPr>
              <a:t> : بركان ليمار في حرة رهط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77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710554" y="2053100"/>
            <a:ext cx="2637310" cy="655820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البركان المخروطي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39628" y="3068960"/>
            <a:ext cx="28082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بركان متوسط الشدة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59333" y="1822081"/>
            <a:ext cx="3348372" cy="43924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9628" y="3645024"/>
            <a:ext cx="2808236" cy="4187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مخروط الشكل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13154" y="4221088"/>
            <a:ext cx="2838158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يوجد على ارتفاعات  أقل من 300 م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9628" y="4801146"/>
            <a:ext cx="2811684" cy="4280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لا يدوم ثورانه فترة طويلة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39628" y="5409220"/>
            <a:ext cx="2811684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مثل</a:t>
            </a:r>
            <a:r>
              <a:rPr lang="ar-SA" b="1" dirty="0" smtClean="0">
                <a:solidFill>
                  <a:srgbClr val="0070C0"/>
                </a:solidFill>
              </a:rPr>
              <a:t> :بركان حرة البرك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972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 animBg="1"/>
      <p:bldP spid="18" grpId="0" animBg="1"/>
      <p:bldP spid="17" grpId="0" animBg="1"/>
      <p:bldP spid="19" grpId="0" animBg="1"/>
      <p:bldP spid="20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1108390" y="1939269"/>
            <a:ext cx="2383490" cy="697643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البراكين </a:t>
            </a:r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المركبة</a:t>
            </a:r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08390" y="2852936"/>
            <a:ext cx="2383490" cy="9521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يتكون من تتابع طبقات اللابة والمقذوفات الصلبة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04302" y="1723245"/>
            <a:ext cx="3348372" cy="43924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108390" y="4005064"/>
            <a:ext cx="2383490" cy="96745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تأخذ حوافه شكل حاد مع الجوانب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08390" y="5157192"/>
            <a:ext cx="2383490" cy="9066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مثل</a:t>
            </a:r>
            <a:r>
              <a:rPr lang="ar-SA" b="1" dirty="0" smtClean="0">
                <a:solidFill>
                  <a:srgbClr val="0070C0"/>
                </a:solidFill>
              </a:rPr>
              <a:t> : بركان جبل القدر شمال شرق المدينة المنورة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نصف إطار 1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9390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 animBg="1"/>
      <p:bldP spid="17" grpId="0" animBg="1"/>
      <p:bldP spid="18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897380" y="2162846"/>
            <a:ext cx="2234459" cy="690090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ثوران الشقوق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81605" y="3061665"/>
            <a:ext cx="2250234" cy="799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تتميز اللابة بلزوجة قليلة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83968" y="1712173"/>
            <a:ext cx="3348372" cy="43924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81605" y="4005064"/>
            <a:ext cx="2250233" cy="104411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تشكّل </a:t>
            </a:r>
            <a:r>
              <a:rPr lang="ar-SA" b="1" dirty="0" err="1" smtClean="0">
                <a:solidFill>
                  <a:srgbClr val="0070C0"/>
                </a:solidFill>
              </a:rPr>
              <a:t>الانسيابات</a:t>
            </a:r>
            <a:r>
              <a:rPr lang="ar-SA" b="1" dirty="0" smtClean="0">
                <a:solidFill>
                  <a:srgbClr val="0070C0"/>
                </a:solidFill>
              </a:rPr>
              <a:t> البازلتية  مناطق منبسطة تسمى الهضاب البازلتية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1605" y="5219885"/>
            <a:ext cx="2250233" cy="8460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مثل</a:t>
            </a:r>
            <a:r>
              <a:rPr lang="ar-SA" b="1" dirty="0" smtClean="0">
                <a:solidFill>
                  <a:srgbClr val="0070C0"/>
                </a:solidFill>
              </a:rPr>
              <a:t> : حرة رهط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نصف إطار 1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9016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 animBg="1"/>
      <p:bldP spid="17" grpId="0" animBg="1"/>
      <p:bldP spid="18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  <a:endParaRPr lang="ar-SA" sz="24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00596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/>
                <a:gridCol w="133065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 smtClean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  <a:cs typeface="+mn-cs"/>
                        </a:rPr>
                        <a:t>يعتبر البركان المخروطي أكبر أنواع البراكين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تشكّل </a:t>
                      </a:r>
                      <a:r>
                        <a:rPr lang="ar-SA" b="1" dirty="0" err="1" smtClean="0">
                          <a:solidFill>
                            <a:srgbClr val="00B050"/>
                          </a:solidFill>
                        </a:rPr>
                        <a:t>الانسيابات</a:t>
                      </a: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 البازلتية  مناطق منبسطة تسمى الهضاب البازلتية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62682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أكبر أنواع البراكين وجوانبه قليلة الانحدار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البركان الدرعي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البركان المخروطي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البركان المركب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الصدع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بركان جبل القدر شمال شرق المدينة المنورة يعتبر مثال على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البركان الدرعي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البركان المخروطي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البركان المركب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الصدع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4691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7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14751"/>
              </p:ext>
            </p:extLst>
          </p:nvPr>
        </p:nvGraphicFramePr>
        <p:xfrm>
          <a:off x="323528" y="476672"/>
          <a:ext cx="8424936" cy="583264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333434"/>
                <a:gridCol w="6091502"/>
              </a:tblGrid>
              <a:tr h="1652584">
                <a:tc row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أنواع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البراكين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1- البركان الدرعي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أ-</a:t>
                      </a:r>
                      <a:r>
                        <a:rPr lang="ar-SA" sz="18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أكبر أنواع البراكين</a:t>
                      </a:r>
                      <a:r>
                        <a:rPr lang="ar-SA" sz="1800" b="1" baseline="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جوانبه قليلة الانحدار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ج-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تتدفق اللابة الغنية بالماغنسيوم والحديد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تحوي اللابة نسبة قليلة من السليكا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هـ</a:t>
                      </a:r>
                      <a:r>
                        <a:rPr lang="ar-SA" sz="1800" b="1" baseline="0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 : بركان ليمار في حرة رهط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951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2- البركان المخروطي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أ-</a:t>
                      </a:r>
                      <a:r>
                        <a:rPr lang="ar-SA" sz="1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بركان متوسط الشدة</a:t>
                      </a:r>
                      <a:r>
                        <a:rPr lang="ar-SA" sz="18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مخروط الشكل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ج-</a:t>
                      </a:r>
                      <a:r>
                        <a:rPr lang="ar-SA" sz="1800" b="1" baseline="0" dirty="0" smtClean="0">
                          <a:solidFill>
                            <a:srgbClr val="0070C0"/>
                          </a:solidFill>
                        </a:rPr>
                        <a:t> يوجد على ارتفاعات  أقل من 300 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>
                          <a:solidFill>
                            <a:srgbClr val="C00000"/>
                          </a:solidFill>
                        </a:rPr>
                        <a:t>د-</a:t>
                      </a:r>
                      <a:r>
                        <a:rPr lang="ar-SA" sz="1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لا يدوم ثورانه فترة طويلة</a:t>
                      </a:r>
                      <a:r>
                        <a:rPr lang="ar-SA" sz="18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هـ - </a:t>
                      </a: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 :بركان حرة البرك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951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 smtClean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3- البراكين المركبة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أ- 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يتكون من تتابع طبقات اللابة والمقذوفات الصلبة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تأخذ حوافه شكل حاد مع الجوانب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C00000"/>
                          </a:solidFill>
                        </a:rPr>
                        <a:t>ج- </a:t>
                      </a:r>
                      <a:r>
                        <a:rPr lang="ar-SA" sz="1800" b="1" dirty="0" smtClean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1800" b="1" dirty="0" smtClean="0">
                          <a:solidFill>
                            <a:srgbClr val="0070C0"/>
                          </a:solidFill>
                        </a:rPr>
                        <a:t> : بركان جبل القدر شمال شرق المدينة المنورة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62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4- ثوران الشقوق</a:t>
                      </a:r>
                      <a:r>
                        <a:rPr lang="ar-SA" sz="2400" b="1" baseline="0" dirty="0" smtClean="0">
                          <a:solidFill>
                            <a:srgbClr val="C00000"/>
                          </a:solidFill>
                        </a:rPr>
                        <a:t>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 smtClean="0">
                          <a:solidFill>
                            <a:srgbClr val="C00000"/>
                          </a:solidFill>
                        </a:rPr>
                        <a:t>أ- 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تتميز اللابة بلزوجة قليلة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تشكّل </a:t>
                      </a:r>
                      <a:r>
                        <a:rPr lang="ar-SA" sz="2000" b="1" dirty="0" err="1" smtClean="0">
                          <a:solidFill>
                            <a:srgbClr val="0070C0"/>
                          </a:solidFill>
                        </a:rPr>
                        <a:t>الانسيابات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 البازلتية  مناطق منبسطة تسمى الهضاب البازلتية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ج-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 : حرة رهط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8412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الثاني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115616" y="3659029"/>
            <a:ext cx="6984776" cy="193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الصفائح الأرضية </a:t>
            </a:r>
          </a:p>
          <a:p>
            <a:pPr algn="ctr"/>
            <a:r>
              <a:rPr lang="ar-SA" sz="4800" b="1" dirty="0" smtClean="0">
                <a:solidFill>
                  <a:prstClr val="white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وعلاقتها بالزلازل والبراكين</a:t>
            </a:r>
            <a:endParaRPr lang="ar-SA" sz="4800" b="1" dirty="0">
              <a:solidFill>
                <a:prstClr val="white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65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الغلاف الصخري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عبارة عن الصفائح الأرضية المكونة من القشرة الأرضية والجزء العلوي من الستار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شكل بيضاوي 1"/>
          <p:cNvSpPr/>
          <p:nvPr/>
        </p:nvSpPr>
        <p:spPr>
          <a:xfrm>
            <a:off x="1403648" y="3933056"/>
            <a:ext cx="1728192" cy="504056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5076056" y="4221088"/>
            <a:ext cx="1728192" cy="504056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نصف إطار 16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59931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2" grpId="0" animBg="1"/>
      <p:bldP spid="14" grpId="0" animBg="1"/>
      <p:bldP spid="16" grpId="0" animBg="1"/>
      <p:bldP spid="17" grpId="0" animBg="1"/>
      <p:bldP spid="18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الصفيحة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قطع من الغلاف الصخري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صف إطار 13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84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الغلاف المائع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طبقة لدنة من الستار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1403648" y="4581128"/>
            <a:ext cx="2016224" cy="50405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نصف إطار 15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5352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946822"/>
            <a:ext cx="2055676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الزلازل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403648" y="2564904"/>
            <a:ext cx="6696744" cy="2952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نصف إطار 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9213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8" grpId="0" animBg="1"/>
      <p:bldP spid="9" grpId="0" animBg="1"/>
      <p:bldP spid="11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نصف إطار 25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779912" y="2060847"/>
            <a:ext cx="1872208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أنواع</a:t>
            </a:r>
            <a:endParaRPr lang="ar-SA" sz="2400" b="1" dirty="0" smtClean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حدود 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الصفائح </a:t>
            </a:r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المتحركة</a:t>
            </a:r>
            <a:endParaRPr lang="ar-SA" sz="24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سهم مخطط إلى اليمين 5"/>
          <p:cNvSpPr/>
          <p:nvPr/>
        </p:nvSpPr>
        <p:spPr>
          <a:xfrm>
            <a:off x="5868144" y="2420887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هم مخطط إلى اليمين 28"/>
          <p:cNvSpPr/>
          <p:nvPr/>
        </p:nvSpPr>
        <p:spPr>
          <a:xfrm rot="5400000">
            <a:off x="4488827" y="3584181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29"/>
          <p:cNvSpPr/>
          <p:nvPr/>
        </p:nvSpPr>
        <p:spPr>
          <a:xfrm rot="10800000">
            <a:off x="2987825" y="2420888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عالجة 30"/>
          <p:cNvSpPr/>
          <p:nvPr/>
        </p:nvSpPr>
        <p:spPr>
          <a:xfrm>
            <a:off x="6537353" y="2492895"/>
            <a:ext cx="1779063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الحدود المتقاربة</a:t>
            </a:r>
            <a:endParaRPr lang="ar-SA" sz="2000" b="1" dirty="0"/>
          </a:p>
        </p:txBody>
      </p:sp>
      <p:sp>
        <p:nvSpPr>
          <p:cNvPr id="33" name="مستطيل 32"/>
          <p:cNvSpPr/>
          <p:nvPr/>
        </p:nvSpPr>
        <p:spPr>
          <a:xfrm>
            <a:off x="6538546" y="3249161"/>
            <a:ext cx="1771600" cy="140397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إذا تحركت الصفائح نحو بعضها فتقاربت أو تصادمت</a:t>
            </a:r>
          </a:p>
        </p:txBody>
      </p:sp>
      <p:sp>
        <p:nvSpPr>
          <p:cNvPr id="34" name="مخطط انسيابي: معالجة 33"/>
          <p:cNvSpPr/>
          <p:nvPr/>
        </p:nvSpPr>
        <p:spPr>
          <a:xfrm>
            <a:off x="3880520" y="4365104"/>
            <a:ext cx="1771600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الحدود المتباعدة</a:t>
            </a:r>
            <a:endParaRPr lang="ar-SA" sz="2000" b="1" dirty="0"/>
          </a:p>
        </p:txBody>
      </p:sp>
      <p:sp>
        <p:nvSpPr>
          <p:cNvPr id="36" name="مستطيل 35"/>
          <p:cNvSpPr/>
          <p:nvPr/>
        </p:nvSpPr>
        <p:spPr>
          <a:xfrm>
            <a:off x="3851920" y="5085184"/>
            <a:ext cx="182839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</a:rPr>
              <a:t>إذا ابتعدت الصفائح عن بعضها البعض </a:t>
            </a:r>
          </a:p>
        </p:txBody>
      </p:sp>
      <p:sp>
        <p:nvSpPr>
          <p:cNvPr id="37" name="مخطط انسيابي: معالجة 36"/>
          <p:cNvSpPr/>
          <p:nvPr/>
        </p:nvSpPr>
        <p:spPr>
          <a:xfrm>
            <a:off x="683568" y="2492896"/>
            <a:ext cx="2153970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الحدود الجانبية</a:t>
            </a:r>
            <a:endParaRPr lang="ar-SA" sz="2000" b="1" dirty="0"/>
          </a:p>
        </p:txBody>
      </p:sp>
      <p:sp>
        <p:nvSpPr>
          <p:cNvPr id="39" name="مستطيل 38"/>
          <p:cNvSpPr/>
          <p:nvPr/>
        </p:nvSpPr>
        <p:spPr>
          <a:xfrm>
            <a:off x="683568" y="3212976"/>
            <a:ext cx="2153970" cy="1187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إذا تحركت الصفائح أو انزلق بعضها بمحاذاة بعض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683568" y="5517232"/>
            <a:ext cx="215397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C00000"/>
                </a:solidFill>
              </a:rPr>
              <a:t>ينجم عن حركة الصفائح الزلازل والبراكين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480633" y="4869160"/>
            <a:ext cx="713810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0817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 animBg="1"/>
      <p:bldP spid="3" grpId="0" animBg="1"/>
      <p:bldP spid="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19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حفر الانهدام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هي شقوق طويلة ناتجة من تباعد الصفائح الأرضية بعضها عن البعض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صف إطار 13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93609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07904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البقع الساخنة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03648" y="2276872"/>
            <a:ext cx="66967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تنتج من الصخور الساخنة والمنصهرة المندفعة من أعماق الارض .. </a:t>
            </a:r>
            <a:r>
              <a:rPr lang="ar-SA" b="1" dirty="0" smtClean="0">
                <a:solidFill>
                  <a:srgbClr val="FF0000"/>
                </a:solidFill>
              </a:rPr>
              <a:t>مثل : </a:t>
            </a:r>
            <a:r>
              <a:rPr lang="ar-SA" b="1" dirty="0" smtClean="0">
                <a:solidFill>
                  <a:srgbClr val="0070C0"/>
                </a:solidFill>
              </a:rPr>
              <a:t>جزر هاواي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2924944"/>
            <a:ext cx="6696744" cy="3312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صف إطار 13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632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9" grpId="0" animBg="1"/>
      <p:bldP spid="14" grpId="0" animBg="1"/>
      <p:bldP spid="16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  <a:endParaRPr lang="ar-SA" sz="24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90894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/>
                <a:gridCol w="133065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 smtClean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  <a:cs typeface="+mn-cs"/>
                        </a:rPr>
                        <a:t>إذا تحركت الصفائح نحو بعضها فتقاربت أو تصادمت تسمى صفائح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  <a:cs typeface="+mn-cs"/>
                        </a:rPr>
                        <a:t> متباعدة</a:t>
                      </a:r>
                      <a:endParaRPr lang="ar-SA" b="1" dirty="0" smtClean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ينجم عن حركة الصفائح الزلازل والبراكين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10891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عبارة عن الصفائح الأرضية المكونة من القشرة الأرضية والجزء العلوي من الستار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الغلاف الهوائي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الغلاف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المائع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الغلاف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المحيطي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الغلاف الصخري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شقوق طويلة ناتجة من تباعد الصفائح الأرضية بعضها عن البعض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الانهار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حفر الانهدام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الغلاف المائي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الغلاف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المائع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3568" y="4796665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730096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9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65096"/>
              </p:ext>
            </p:extLst>
          </p:nvPr>
        </p:nvGraphicFramePr>
        <p:xfrm>
          <a:off x="395536" y="404664"/>
          <a:ext cx="8301608" cy="621381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/>
                <a:gridCol w="6002332"/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الغلاف الصخري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عبارة عن الصفائح الأرضية المكونة من القشرة الأرضية والجزء العلوي من الستار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الصفيحة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هي قطع من الغلاف الصخري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الغلاف المائع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هو طبقة لدنة من الستار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5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أنواع </a:t>
                      </a:r>
                    </a:p>
                    <a:p>
                      <a:pPr algn="ctr"/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حدود الصفائح المتحركة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1- الحدود المتقاربة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إذا تحركت الصفائح نحو بعضها فتقاربت أو تصادمت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2- الحدود المتباعدة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إذا ابتعدت الصفائح عن بعضها البعض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3- الحدود الجانبية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>
                          <a:solidFill>
                            <a:srgbClr val="0070C0"/>
                          </a:solidFill>
                        </a:rPr>
                        <a:t>إذا تحركت الصفائح أو انزلق بعضها بمحاذاة بعض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ينجم عن حركة الصفائح الزلازل والبراكين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حفر الانهدام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هي شقوق طويلة ناتجة من تباعد الصفائح الأرضية بعضها عن البعض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البقع الساخنة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تنتج من الصخور الساخنة والمنصهرة المندفعة من أعماق الارض ..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مثل : </a:t>
                      </a:r>
                      <a:r>
                        <a:rPr lang="ar-SA" sz="2000" b="1" dirty="0" smtClean="0">
                          <a:solidFill>
                            <a:srgbClr val="0070C0"/>
                          </a:solidFill>
                        </a:rPr>
                        <a:t>جزر هاواي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259632" y="2420888"/>
            <a:ext cx="691276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اهتزازات ناتجة عن تكسر الصخور وتحركها وانتقالها من باطن الأرض إلى السطح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707904" y="1658790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الزلزال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6051392" y="5877272"/>
            <a:ext cx="1436932" cy="50405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الطاقة</a:t>
            </a:r>
            <a:endParaRPr lang="ar-SA" b="1" dirty="0"/>
          </a:p>
        </p:txBody>
      </p:sp>
      <p:sp>
        <p:nvSpPr>
          <p:cNvPr id="15" name="مستطيل 14"/>
          <p:cNvSpPr/>
          <p:nvPr/>
        </p:nvSpPr>
        <p:spPr>
          <a:xfrm>
            <a:off x="3203848" y="5877272"/>
            <a:ext cx="27279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القدرة على إحداث تغيير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84022" y="2996952"/>
            <a:ext cx="4719971" cy="25202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نصف إطار 21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48139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0" grpId="0" animBg="1"/>
      <p:bldP spid="20" grpId="1" animBg="1"/>
      <p:bldP spid="15" grpId="0" animBg="1"/>
      <p:bldP spid="16" grpId="0" animBg="1"/>
      <p:bldP spid="21" grpId="0" animBg="1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979712" y="2348880"/>
            <a:ext cx="5024281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عودة حواف الاجزاء المكسورة  سريعاً إلى مكانها الأصلي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707904" y="1658790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الارتداد المرن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979712" y="2996952"/>
            <a:ext cx="5024281" cy="25202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82868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18" grpId="0" animBg="1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3779912" y="1586782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الصدع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279358" y="2276872"/>
            <a:ext cx="678290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هو الكسر الذي تتحرك على امتداده الصخور وتنزلق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59632" y="2852936"/>
            <a:ext cx="6802630" cy="35283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نصف إطار 18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2433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5364088" y="476672"/>
            <a:ext cx="295232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نصف إطار 25"/>
          <p:cNvSpPr/>
          <p:nvPr/>
        </p:nvSpPr>
        <p:spPr>
          <a:xfrm>
            <a:off x="5364088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29208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تغيرات الأرض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488324" y="476672"/>
            <a:ext cx="720080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>
              <a:schemeClr val="bg1">
                <a:lumMod val="95000"/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779912" y="1556791"/>
            <a:ext cx="1872208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أنواع</a:t>
            </a:r>
            <a:endParaRPr lang="ar-SA" sz="2800" b="1" dirty="0" smtClean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32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الصدوع</a:t>
            </a:r>
            <a:endParaRPr lang="ar-SA" sz="28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سهم مخطط إلى اليمين 5"/>
          <p:cNvSpPr/>
          <p:nvPr/>
        </p:nvSpPr>
        <p:spPr>
          <a:xfrm>
            <a:off x="5868144" y="1916831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هم مخطط إلى اليمين 28"/>
          <p:cNvSpPr/>
          <p:nvPr/>
        </p:nvSpPr>
        <p:spPr>
          <a:xfrm rot="5400000">
            <a:off x="4488827" y="3080125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29"/>
          <p:cNvSpPr/>
          <p:nvPr/>
        </p:nvSpPr>
        <p:spPr>
          <a:xfrm rot="10800000">
            <a:off x="2987825" y="1916832"/>
            <a:ext cx="598394" cy="720080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عالجة 30"/>
          <p:cNvSpPr/>
          <p:nvPr/>
        </p:nvSpPr>
        <p:spPr>
          <a:xfrm>
            <a:off x="6537353" y="1988839"/>
            <a:ext cx="1779063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الصدع العادي</a:t>
            </a:r>
            <a:endParaRPr lang="ar-SA" sz="2000" b="1" dirty="0"/>
          </a:p>
        </p:txBody>
      </p:sp>
      <p:sp>
        <p:nvSpPr>
          <p:cNvPr id="32" name="مستطيل 31"/>
          <p:cNvSpPr/>
          <p:nvPr/>
        </p:nvSpPr>
        <p:spPr>
          <a:xfrm>
            <a:off x="6466538" y="4221087"/>
            <a:ext cx="2065902" cy="16561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6538546" y="2745105"/>
            <a:ext cx="1771600" cy="140397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ينتج عندما تسحب الصخور من الجانبين تحت تأثير إجهادات الشد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قوى الشد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4" name="مخطط انسيابي: معالجة 33"/>
          <p:cNvSpPr/>
          <p:nvPr/>
        </p:nvSpPr>
        <p:spPr>
          <a:xfrm>
            <a:off x="3880520" y="3861048"/>
            <a:ext cx="1771600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2- الصدع العكسي</a:t>
            </a:r>
            <a:endParaRPr lang="ar-SA" sz="2000" b="1" dirty="0"/>
          </a:p>
        </p:txBody>
      </p:sp>
      <p:sp>
        <p:nvSpPr>
          <p:cNvPr id="35" name="مستطيل 34"/>
          <p:cNvSpPr/>
          <p:nvPr/>
        </p:nvSpPr>
        <p:spPr>
          <a:xfrm>
            <a:off x="3779912" y="5448777"/>
            <a:ext cx="2232248" cy="12925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3880520" y="4509120"/>
            <a:ext cx="182839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ينتج عندما تتعرض الصخور </a:t>
            </a:r>
            <a:r>
              <a:rPr lang="ar-SA" sz="1600" b="1" dirty="0" smtClean="0">
                <a:solidFill>
                  <a:srgbClr val="FF0000"/>
                </a:solidFill>
              </a:rPr>
              <a:t>لإجهادات ضغط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37" name="مخطط انسيابي: معالجة 36"/>
          <p:cNvSpPr/>
          <p:nvPr/>
        </p:nvSpPr>
        <p:spPr>
          <a:xfrm>
            <a:off x="683568" y="1988840"/>
            <a:ext cx="2153970" cy="576064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3- الصدع الجانبي </a:t>
            </a:r>
          </a:p>
          <a:p>
            <a:pPr algn="ctr"/>
            <a:r>
              <a:rPr lang="ar-SA" sz="2000" b="1" dirty="0" smtClean="0"/>
              <a:t>( الانزلاقي )</a:t>
            </a:r>
            <a:endParaRPr lang="ar-SA" sz="2000" b="1" dirty="0"/>
          </a:p>
        </p:txBody>
      </p:sp>
      <p:sp>
        <p:nvSpPr>
          <p:cNvPr id="38" name="مستطيل 37"/>
          <p:cNvSpPr/>
          <p:nvPr/>
        </p:nvSpPr>
        <p:spPr>
          <a:xfrm>
            <a:off x="683568" y="4581128"/>
            <a:ext cx="2153970" cy="12979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683568" y="2708920"/>
            <a:ext cx="2153970" cy="1187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ينتج عندما تتعرض الصخور لإجهادات القص 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48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 animBg="1"/>
      <p:bldP spid="3" grpId="0" animBg="1"/>
      <p:bldP spid="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  <a:endParaRPr lang="ar-SA" sz="24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11786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/>
                <a:gridCol w="133065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 smtClean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  <a:cs typeface="+mn-cs"/>
                        </a:rPr>
                        <a:t>يقصد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  <a:cs typeface="+mn-cs"/>
                        </a:rPr>
                        <a:t> بالطاقة الكسر الذي تتحرك على امتداده الصخور وتنزلق</a:t>
                      </a:r>
                      <a:endParaRPr lang="ar-SA" b="1" dirty="0" smtClean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الارتداد المرن يعبر عن عودة حواف الاجزاء المكسورة  سريعاً إلى مكانها الأصلي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91319"/>
              </p:ext>
            </p:extLst>
          </p:nvPr>
        </p:nvGraphicFramePr>
        <p:xfrm>
          <a:off x="611560" y="3284984"/>
          <a:ext cx="8208912" cy="259588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ينتج عندما تسحب الصخور من الجانبين تحت تأثير إجهادات الشد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 الصدع العادي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الصدع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الجانبي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الصدع العكسي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جميع ما ذكر صحيح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ينتج عندما تتعرض الصخور لإجهادات ضغط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 الصدع العادي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الصدع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الجانبي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الصدع العكسي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جميع ما ذكر صحيح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ينتج عندما تتعرض الصخور لإجهادات القص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 الصدع العادي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الصدع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الجانبي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 الصدع العكسي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جميع ما ذكر صحيح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005064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4725144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716016" y="551723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14480</TotalTime>
  <Words>1566</Words>
  <Application>Microsoft Office PowerPoint</Application>
  <PresentationFormat>عرض على الشاشة (3:4)‏</PresentationFormat>
  <Paragraphs>368</Paragraphs>
  <Slides>44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44</vt:i4>
      </vt:variant>
    </vt:vector>
  </HeadingPairs>
  <TitlesOfParts>
    <vt:vector size="56" baseType="lpstr">
      <vt:lpstr>Agency FB</vt:lpstr>
      <vt:lpstr>Arial</vt:lpstr>
      <vt:lpstr>Book Antiqua</vt:lpstr>
      <vt:lpstr>Calibri</vt:lpstr>
      <vt:lpstr>Monotype Koufi</vt:lpstr>
      <vt:lpstr>Old Antic Outline Shaded</vt:lpstr>
      <vt:lpstr>Times New Roman</vt:lpstr>
      <vt:lpstr>Wingdings</vt:lpstr>
      <vt:lpstr>غلاف فني</vt:lpstr>
      <vt:lpstr>1_غلاف فني</vt:lpstr>
      <vt:lpstr>2_غلاف فني</vt:lpstr>
      <vt:lpstr>3_غلاف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Toshiba</cp:lastModifiedBy>
  <cp:revision>1636</cp:revision>
  <dcterms:created xsi:type="dcterms:W3CDTF">2015-03-03T09:03:17Z</dcterms:created>
  <dcterms:modified xsi:type="dcterms:W3CDTF">2020-09-08T19:47:29Z</dcterms:modified>
</cp:coreProperties>
</file>