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21" r:id="rId1"/>
  </p:sldMasterIdLst>
  <p:notesMasterIdLst>
    <p:notesMasterId r:id="rId29"/>
  </p:notesMasterIdLst>
  <p:sldIdLst>
    <p:sldId id="259" r:id="rId2"/>
    <p:sldId id="260" r:id="rId3"/>
    <p:sldId id="265" r:id="rId4"/>
    <p:sldId id="266" r:id="rId5"/>
    <p:sldId id="258" r:id="rId6"/>
    <p:sldId id="277" r:id="rId7"/>
    <p:sldId id="279" r:id="rId8"/>
    <p:sldId id="267" r:id="rId9"/>
    <p:sldId id="281" r:id="rId10"/>
    <p:sldId id="280" r:id="rId11"/>
    <p:sldId id="262" r:id="rId12"/>
    <p:sldId id="269" r:id="rId13"/>
    <p:sldId id="264" r:id="rId14"/>
    <p:sldId id="282" r:id="rId15"/>
    <p:sldId id="268" r:id="rId16"/>
    <p:sldId id="270" r:id="rId17"/>
    <p:sldId id="263" r:id="rId18"/>
    <p:sldId id="283" r:id="rId19"/>
    <p:sldId id="271" r:id="rId20"/>
    <p:sldId id="273" r:id="rId21"/>
    <p:sldId id="284" r:id="rId22"/>
    <p:sldId id="274" r:id="rId23"/>
    <p:sldId id="275" r:id="rId24"/>
    <p:sldId id="272" r:id="rId25"/>
    <p:sldId id="261" r:id="rId26"/>
    <p:sldId id="278" r:id="rId27"/>
    <p:sldId id="27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7" d="100"/>
          <a:sy n="77" d="100"/>
        </p:scale>
        <p:origin x="2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C32F15-9E2B-47EF-BAEF-3317A80DE392}" type="datetimeFigureOut">
              <a:rPr lang="ar-SA" smtClean="0"/>
              <a:t>27/02/44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0533A2E-804D-4C51-8F02-0DEC530B619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463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اضغط على الزر ابدأ لبدء الأسئلة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524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679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1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4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3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39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6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3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1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6969C88-B244-455D-A017-012B25B1ACDD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5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6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74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7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9.jp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16.pn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17.pn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jpg"/><Relationship Id="rId7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3.jpg"/><Relationship Id="rId10" Type="http://schemas.openxmlformats.org/officeDocument/2006/relationships/image" Target="../media/image22.jpg"/><Relationship Id="rId4" Type="http://schemas.openxmlformats.org/officeDocument/2006/relationships/image" Target="../media/image13.jpe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jpeg"/><Relationship Id="rId5" Type="http://schemas.openxmlformats.org/officeDocument/2006/relationships/image" Target="../media/image4.jpg"/><Relationship Id="rId10" Type="http://schemas.openxmlformats.org/officeDocument/2006/relationships/image" Target="../media/image25.png"/><Relationship Id="rId4" Type="http://schemas.openxmlformats.org/officeDocument/2006/relationships/image" Target="../media/image2.jpg"/><Relationship Id="rId9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4.jpg"/><Relationship Id="rId7" Type="http://schemas.openxmlformats.org/officeDocument/2006/relationships/image" Target="../media/image2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7.jp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3.jpg"/><Relationship Id="rId5" Type="http://schemas.openxmlformats.org/officeDocument/2006/relationships/image" Target="../media/image4.jpg"/><Relationship Id="rId10" Type="http://schemas.openxmlformats.org/officeDocument/2006/relationships/image" Target="../media/image30.png"/><Relationship Id="rId4" Type="http://schemas.openxmlformats.org/officeDocument/2006/relationships/image" Target="../media/image2.jpg"/><Relationship Id="rId9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jpeg"/><Relationship Id="rId5" Type="http://schemas.openxmlformats.org/officeDocument/2006/relationships/image" Target="../media/image4.jpg"/><Relationship Id="rId10" Type="http://schemas.openxmlformats.org/officeDocument/2006/relationships/image" Target="../media/image32.png"/><Relationship Id="rId4" Type="http://schemas.openxmlformats.org/officeDocument/2006/relationships/image" Target="../media/image2.jpg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jp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5.png"/><Relationship Id="rId5" Type="http://schemas.openxmlformats.org/officeDocument/2006/relationships/image" Target="../media/image4.jpg"/><Relationship Id="rId10" Type="http://schemas.openxmlformats.org/officeDocument/2006/relationships/image" Target="../media/image34.jpg"/><Relationship Id="rId4" Type="http://schemas.openxmlformats.org/officeDocument/2006/relationships/image" Target="../media/image2.jpg"/><Relationship Id="rId9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jp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3.jpeg"/><Relationship Id="rId5" Type="http://schemas.openxmlformats.org/officeDocument/2006/relationships/image" Target="../media/image4.jpg"/><Relationship Id="rId10" Type="http://schemas.openxmlformats.org/officeDocument/2006/relationships/image" Target="../media/image35.jpg"/><Relationship Id="rId4" Type="http://schemas.openxmlformats.org/officeDocument/2006/relationships/image" Target="../media/image2.jpg"/><Relationship Id="rId9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3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3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81E7CAD9-08C0-D0CD-F307-264195FDAA29}"/>
              </a:ext>
            </a:extLst>
          </p:cNvPr>
          <p:cNvSpPr txBox="1"/>
          <p:nvPr/>
        </p:nvSpPr>
        <p:spPr>
          <a:xfrm>
            <a:off x="2225422" y="3569404"/>
            <a:ext cx="77411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accent1"/>
                </a:solidFill>
              </a:rPr>
              <a:t>اللهم علمنا ما ينفعنا وانفعنا بما علمتنا وزدنا علمًا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1C113A3-C921-0C4E-7FF0-69C2E8865806}"/>
              </a:ext>
            </a:extLst>
          </p:cNvPr>
          <p:cNvSpPr txBox="1"/>
          <p:nvPr/>
        </p:nvSpPr>
        <p:spPr>
          <a:xfrm>
            <a:off x="3657601" y="1463040"/>
            <a:ext cx="5141094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1500" dirty="0">
                <a:solidFill>
                  <a:schemeClr val="bg2">
                    <a:lumMod val="5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بسم الله الرحمن الرحيم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1D30634-8C31-EF91-FB21-AFF630A8D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2342552" cy="264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8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6AA7AF6-BD17-3346-4857-B97DD0E07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19" y="1723680"/>
            <a:ext cx="3350029" cy="107031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1812168-3ED1-3E70-1126-763F24B2016E}"/>
              </a:ext>
            </a:extLst>
          </p:cNvPr>
          <p:cNvSpPr txBox="1"/>
          <p:nvPr/>
        </p:nvSpPr>
        <p:spPr>
          <a:xfrm>
            <a:off x="7036722" y="1853739"/>
            <a:ext cx="35412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إستراتيجية التصفح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0865CAFA-2E19-F5F9-6085-D167C5FA7DA2}"/>
              </a:ext>
            </a:extLst>
          </p:cNvPr>
          <p:cNvSpPr txBox="1"/>
          <p:nvPr/>
        </p:nvSpPr>
        <p:spPr>
          <a:xfrm>
            <a:off x="2718261" y="3401089"/>
            <a:ext cx="733598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عزيزتي بقراءة صامتة تصفحي كتابك صفحة 62</a:t>
            </a:r>
          </a:p>
          <a:p>
            <a:pPr algn="ctr"/>
            <a:r>
              <a:rPr lang="ar-SA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 استنتجي كلًا من :اهداف درسنا المفردات.</a:t>
            </a:r>
          </a:p>
        </p:txBody>
      </p:sp>
      <p:pic>
        <p:nvPicPr>
          <p:cNvPr id="12" name="صورة 11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4C7D1DE5-B8D4-212A-7F9B-CCDBED4AF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9" y="719313"/>
            <a:ext cx="3442173" cy="270968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B082A6F-8735-67D3-3026-69A552383F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739" y="3034458"/>
            <a:ext cx="2003913" cy="226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99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5EACB40-8361-CBD8-F7CC-EE1A0C879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302" y="2168685"/>
            <a:ext cx="5247686" cy="266101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0BBB3FC-9C0C-8E69-3B3B-2259FCA7B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20" y="964941"/>
            <a:ext cx="2902857" cy="441339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473B411-D4C5-9D91-0BA2-CA1DFC5C31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142" y="586348"/>
            <a:ext cx="1553765" cy="159065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348B4630-583D-6C42-3FB2-0CC23462A5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0" y="508903"/>
            <a:ext cx="1517368" cy="1711504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B6BC71D-A13A-1D9D-6727-8779EE455F25}"/>
              </a:ext>
            </a:extLst>
          </p:cNvPr>
          <p:cNvSpPr txBox="1"/>
          <p:nvPr/>
        </p:nvSpPr>
        <p:spPr>
          <a:xfrm>
            <a:off x="6559516" y="2550476"/>
            <a:ext cx="434788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accent1">
                    <a:lumMod val="75000"/>
                  </a:schemeClr>
                </a:solidFill>
              </a:rPr>
              <a:t>1- تنظيم البيانات في مصفوفة.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ar-SA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ar-SA" sz="2400" dirty="0">
                <a:solidFill>
                  <a:schemeClr val="accent1">
                    <a:lumMod val="75000"/>
                  </a:schemeClr>
                </a:solidFill>
              </a:rPr>
              <a:t>2- استعمال العمليات على عناصر صفوف او أعمدة مصفوفة لتحليل البيانات.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5996FE3-17FD-49F4-86F8-BC924B4A631A}"/>
              </a:ext>
            </a:extLst>
          </p:cNvPr>
          <p:cNvSpPr txBox="1"/>
          <p:nvPr/>
        </p:nvSpPr>
        <p:spPr>
          <a:xfrm>
            <a:off x="2956806" y="1782707"/>
            <a:ext cx="2388324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المصفوفة</a:t>
            </a:r>
          </a:p>
          <a:p>
            <a:pPr algn="ctr"/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العنصر</a:t>
            </a:r>
          </a:p>
          <a:p>
            <a:pPr algn="ctr"/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الرتبة</a:t>
            </a:r>
          </a:p>
          <a:p>
            <a:pPr algn="ctr"/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مصفوفة الصف</a:t>
            </a:r>
          </a:p>
          <a:p>
            <a:pPr algn="ctr"/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مصفوفة العامود</a:t>
            </a:r>
          </a:p>
          <a:p>
            <a:pPr algn="ctr"/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المصفوفة المربعة</a:t>
            </a:r>
          </a:p>
          <a:p>
            <a:pPr algn="ctr"/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المصفوفة الصفرية</a:t>
            </a:r>
          </a:p>
          <a:p>
            <a:pPr algn="ctr"/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المصفوفات المتساوية</a:t>
            </a:r>
          </a:p>
        </p:txBody>
      </p:sp>
    </p:spTree>
    <p:extLst>
      <p:ext uri="{BB962C8B-B14F-4D97-AF65-F5344CB8AC3E}">
        <p14:creationId xmlns:p14="http://schemas.microsoft.com/office/powerpoint/2010/main" val="477478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6AA7AF6-BD17-3346-4857-B97DD0E07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891" y="1573666"/>
            <a:ext cx="2785055" cy="88980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1812168-3ED1-3E70-1126-763F24B2016E}"/>
              </a:ext>
            </a:extLst>
          </p:cNvPr>
          <p:cNvSpPr txBox="1"/>
          <p:nvPr/>
        </p:nvSpPr>
        <p:spPr>
          <a:xfrm>
            <a:off x="9313174" y="1669086"/>
            <a:ext cx="182048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لماذا؟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E7951DD1-506B-E555-CA78-ED79DA15429C}"/>
              </a:ext>
            </a:extLst>
          </p:cNvPr>
          <p:cNvGrpSpPr/>
          <p:nvPr/>
        </p:nvGrpSpPr>
        <p:grpSpPr>
          <a:xfrm>
            <a:off x="580061" y="579119"/>
            <a:ext cx="2742259" cy="660401"/>
            <a:chOff x="435312" y="1021934"/>
            <a:chExt cx="2651252" cy="727408"/>
          </a:xfrm>
        </p:grpSpPr>
        <p:pic>
          <p:nvPicPr>
            <p:cNvPr id="6" name="Picture 2" descr="طلاب خلفية التعليم مناقشة تصميم الرسوم المتحركة رمز-رمز مكافحة ناقلات-ناقل  حر تحميل مجاني">
              <a:extLst>
                <a:ext uri="{FF2B5EF4-FFF2-40B4-BE49-F238E27FC236}">
                  <a16:creationId xmlns:a16="http://schemas.microsoft.com/office/drawing/2014/main" id="{5E13AA1F-4424-DD26-E3A9-003777D87E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09"/>
            <a:stretch/>
          </p:blipFill>
          <p:spPr bwMode="auto">
            <a:xfrm>
              <a:off x="435312" y="1207981"/>
              <a:ext cx="894733" cy="54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739BAF34-7B10-539D-99A1-68BC5B9246FF}"/>
                </a:ext>
              </a:extLst>
            </p:cNvPr>
            <p:cNvSpPr/>
            <p:nvPr/>
          </p:nvSpPr>
          <p:spPr>
            <a:xfrm>
              <a:off x="1257764" y="1021934"/>
              <a:ext cx="1828800" cy="480023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مناقشة نشطة </a:t>
              </a:r>
            </a:p>
          </p:txBody>
        </p:sp>
      </p:grpSp>
      <p:pic>
        <p:nvPicPr>
          <p:cNvPr id="8" name="صورة 7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613A814F-5D3E-7733-539B-693E6F3C6D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302" y="1014923"/>
            <a:ext cx="1716399" cy="135115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F2057DB-943A-6D58-4DF3-92D40449F4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71" y="1984927"/>
            <a:ext cx="1517368" cy="171150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39DF2FAF-5173-25C4-6490-3810BCE85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59825" y="2463475"/>
            <a:ext cx="8045617" cy="283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32559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8AF65E2-14FB-2781-6BF1-151B5659FA6B}"/>
              </a:ext>
            </a:extLst>
          </p:cNvPr>
          <p:cNvGrpSpPr/>
          <p:nvPr/>
        </p:nvGrpSpPr>
        <p:grpSpPr>
          <a:xfrm>
            <a:off x="477012" y="591820"/>
            <a:ext cx="3131027" cy="909536"/>
            <a:chOff x="-180157" y="986322"/>
            <a:chExt cx="3096115" cy="1076798"/>
          </a:xfrm>
        </p:grpSpPr>
        <p:pic>
          <p:nvPicPr>
            <p:cNvPr id="3" name="Picture 2" descr="Details">
              <a:extLst>
                <a:ext uri="{FF2B5EF4-FFF2-40B4-BE49-F238E27FC236}">
                  <a16:creationId xmlns:a16="http://schemas.microsoft.com/office/drawing/2014/main" id="{CF8ACAE3-F7A0-4364-63B9-FE4FF6D243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157" y="1081628"/>
              <a:ext cx="1012645" cy="981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5A852BEE-A100-9453-16CF-E1944917CBC4}"/>
                </a:ext>
              </a:extLst>
            </p:cNvPr>
            <p:cNvSpPr/>
            <p:nvPr/>
          </p:nvSpPr>
          <p:spPr>
            <a:xfrm>
              <a:off x="636633" y="986322"/>
              <a:ext cx="2279325" cy="490555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>
                  <a:solidFill>
                    <a:schemeClr val="tx1"/>
                  </a:solidFill>
                </a:rPr>
                <a:t>استراتيجية العصف الذهني </a:t>
              </a: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10128521-2899-CD58-4174-46271CB06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7" y="1881938"/>
            <a:ext cx="1517368" cy="171150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B74FA17-3B54-61E6-F4F8-943E98832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8549" y="1612962"/>
            <a:ext cx="7620000" cy="346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8BCC0AE-077D-084F-994E-3D1C6BB7DB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723" y="3423534"/>
            <a:ext cx="1517368" cy="155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93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8AF65E2-14FB-2781-6BF1-151B5659FA6B}"/>
              </a:ext>
            </a:extLst>
          </p:cNvPr>
          <p:cNvGrpSpPr/>
          <p:nvPr/>
        </p:nvGrpSpPr>
        <p:grpSpPr>
          <a:xfrm>
            <a:off x="477012" y="591820"/>
            <a:ext cx="3131027" cy="909536"/>
            <a:chOff x="-180157" y="986322"/>
            <a:chExt cx="3096115" cy="1076798"/>
          </a:xfrm>
        </p:grpSpPr>
        <p:pic>
          <p:nvPicPr>
            <p:cNvPr id="3" name="Picture 2" descr="Details">
              <a:extLst>
                <a:ext uri="{FF2B5EF4-FFF2-40B4-BE49-F238E27FC236}">
                  <a16:creationId xmlns:a16="http://schemas.microsoft.com/office/drawing/2014/main" id="{CF8ACAE3-F7A0-4364-63B9-FE4FF6D243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157" y="1081628"/>
              <a:ext cx="1012645" cy="981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5A852BEE-A100-9453-16CF-E1944917CBC4}"/>
                </a:ext>
              </a:extLst>
            </p:cNvPr>
            <p:cNvSpPr/>
            <p:nvPr/>
          </p:nvSpPr>
          <p:spPr>
            <a:xfrm>
              <a:off x="636633" y="986322"/>
              <a:ext cx="2279325" cy="490555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>
                  <a:solidFill>
                    <a:schemeClr val="tx1"/>
                  </a:solidFill>
                </a:rPr>
                <a:t>استراتيجية العصف الذهني </a:t>
              </a: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10128521-2899-CD58-4174-46271CB06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93" y="1067934"/>
            <a:ext cx="1371528" cy="1547005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DBFBA9F-678F-EE90-4264-37A58C5FE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7513" y="2676697"/>
            <a:ext cx="10176253" cy="219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009B899-79F9-BE01-E6FE-29175D77E5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52" y="610139"/>
            <a:ext cx="1891575" cy="193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1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6AA7AF6-BD17-3346-4857-B97DD0E07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35" y="659431"/>
            <a:ext cx="3350029" cy="107031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1812168-3ED1-3E70-1126-763F24B2016E}"/>
              </a:ext>
            </a:extLst>
          </p:cNvPr>
          <p:cNvSpPr txBox="1"/>
          <p:nvPr/>
        </p:nvSpPr>
        <p:spPr>
          <a:xfrm>
            <a:off x="5295205" y="797021"/>
            <a:ext cx="182048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مثال1: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E7951DD1-506B-E555-CA78-ED79DA15429C}"/>
              </a:ext>
            </a:extLst>
          </p:cNvPr>
          <p:cNvGrpSpPr/>
          <p:nvPr/>
        </p:nvGrpSpPr>
        <p:grpSpPr>
          <a:xfrm>
            <a:off x="580061" y="579119"/>
            <a:ext cx="2742259" cy="660401"/>
            <a:chOff x="435312" y="1021934"/>
            <a:chExt cx="2651252" cy="727408"/>
          </a:xfrm>
        </p:grpSpPr>
        <p:pic>
          <p:nvPicPr>
            <p:cNvPr id="6" name="Picture 2" descr="طلاب خلفية التعليم مناقشة تصميم الرسوم المتحركة رمز-رمز مكافحة ناقلات-ناقل  حر تحميل مجاني">
              <a:extLst>
                <a:ext uri="{FF2B5EF4-FFF2-40B4-BE49-F238E27FC236}">
                  <a16:creationId xmlns:a16="http://schemas.microsoft.com/office/drawing/2014/main" id="{5E13AA1F-4424-DD26-E3A9-003777D87E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09"/>
            <a:stretch/>
          </p:blipFill>
          <p:spPr bwMode="auto">
            <a:xfrm>
              <a:off x="435312" y="1207981"/>
              <a:ext cx="894733" cy="54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739BAF34-7B10-539D-99A1-68BC5B9246FF}"/>
                </a:ext>
              </a:extLst>
            </p:cNvPr>
            <p:cNvSpPr/>
            <p:nvPr/>
          </p:nvSpPr>
          <p:spPr>
            <a:xfrm>
              <a:off x="1257764" y="1021934"/>
              <a:ext cx="1828800" cy="480023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مناقشة نشطة </a:t>
              </a:r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0EBB9C96-894E-AE4C-25EF-088C1E3280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37" y="1113982"/>
            <a:ext cx="1361034" cy="153516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AA06426-C311-823B-A0CD-886F2DE4E7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229" y="1867336"/>
            <a:ext cx="7746336" cy="90201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661F1B4-0C54-90C0-C8F2-42D750F24A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745" y="2614483"/>
            <a:ext cx="9585440" cy="858659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FE5C082F-79BD-0EFD-567A-5192666DA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78687" y="3392898"/>
            <a:ext cx="23383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30083E2B-8D37-2DE0-33EF-A4277BF2E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08556" y="3620783"/>
            <a:ext cx="2391994" cy="175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صورة 1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1C524B6-8261-BC63-7387-325D1A1DE3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309" y="3516501"/>
            <a:ext cx="1708270" cy="145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2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6AA7AF6-BD17-3346-4857-B97DD0E07D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19" y="1723680"/>
            <a:ext cx="3350029" cy="107031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1812168-3ED1-3E70-1126-763F24B2016E}"/>
              </a:ext>
            </a:extLst>
          </p:cNvPr>
          <p:cNvSpPr txBox="1"/>
          <p:nvPr/>
        </p:nvSpPr>
        <p:spPr>
          <a:xfrm>
            <a:off x="7223760" y="1935671"/>
            <a:ext cx="30092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تحقق من فهمك: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E7951DD1-506B-E555-CA78-ED79DA15429C}"/>
              </a:ext>
            </a:extLst>
          </p:cNvPr>
          <p:cNvGrpSpPr/>
          <p:nvPr/>
        </p:nvGrpSpPr>
        <p:grpSpPr>
          <a:xfrm>
            <a:off x="580061" y="579119"/>
            <a:ext cx="2742259" cy="660401"/>
            <a:chOff x="435312" y="1021934"/>
            <a:chExt cx="2651252" cy="727408"/>
          </a:xfrm>
        </p:grpSpPr>
        <p:pic>
          <p:nvPicPr>
            <p:cNvPr id="6" name="Picture 2" descr="طلاب خلفية التعليم مناقشة تصميم الرسوم المتحركة رمز-رمز مكافحة ناقلات-ناقل  حر تحميل مجاني">
              <a:extLst>
                <a:ext uri="{FF2B5EF4-FFF2-40B4-BE49-F238E27FC236}">
                  <a16:creationId xmlns:a16="http://schemas.microsoft.com/office/drawing/2014/main" id="{5E13AA1F-4424-DD26-E3A9-003777D87E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09"/>
            <a:stretch/>
          </p:blipFill>
          <p:spPr bwMode="auto">
            <a:xfrm>
              <a:off x="435312" y="1207981"/>
              <a:ext cx="894733" cy="54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739BAF34-7B10-539D-99A1-68BC5B9246FF}"/>
                </a:ext>
              </a:extLst>
            </p:cNvPr>
            <p:cNvSpPr/>
            <p:nvPr/>
          </p:nvSpPr>
          <p:spPr>
            <a:xfrm>
              <a:off x="1257764" y="1021934"/>
              <a:ext cx="1828800" cy="480023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إستراتيجية الدقيقة الواحدة</a:t>
              </a:r>
            </a:p>
          </p:txBody>
        </p:sp>
      </p:grpSp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A6CEA06-9E35-C95F-9DB4-3FB6316819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37" y="2694401"/>
            <a:ext cx="1787740" cy="1696550"/>
          </a:xfrm>
          <a:prstGeom prst="rect">
            <a:avLst/>
          </a:prstGeom>
        </p:spPr>
      </p:pic>
      <p:pic>
        <p:nvPicPr>
          <p:cNvPr id="8" name="Countdown dynamite timer 1 MINUTE">
            <a:hlinkClick r:id="" action="ppaction://media"/>
            <a:extLst>
              <a:ext uri="{FF2B5EF4-FFF2-40B4-BE49-F238E27FC236}">
                <a16:creationId xmlns:a16="http://schemas.microsoft.com/office/drawing/2014/main" id="{D380FFD3-8EF7-18FD-A4F2-300D164AA0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t="6015" b="6015"/>
          <a:stretch/>
        </p:blipFill>
        <p:spPr>
          <a:xfrm>
            <a:off x="1579405" y="1101198"/>
            <a:ext cx="1483507" cy="83447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C5A1958-8809-3E15-AF6D-EF653CBC5A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43" y="3730215"/>
            <a:ext cx="1517368" cy="1711504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D3D472F6-4B04-94F4-C1B5-CF19F7073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15413" y="2714878"/>
            <a:ext cx="6555318" cy="217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2849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2830FAA-1C1F-694B-687F-3C7C49E94669}"/>
              </a:ext>
            </a:extLst>
          </p:cNvPr>
          <p:cNvGrpSpPr/>
          <p:nvPr/>
        </p:nvGrpSpPr>
        <p:grpSpPr>
          <a:xfrm>
            <a:off x="580061" y="579119"/>
            <a:ext cx="2742259" cy="660401"/>
            <a:chOff x="435312" y="1021934"/>
            <a:chExt cx="2651252" cy="727408"/>
          </a:xfrm>
        </p:grpSpPr>
        <p:pic>
          <p:nvPicPr>
            <p:cNvPr id="3" name="Picture 2" descr="طلاب خلفية التعليم مناقشة تصميم الرسوم المتحركة رمز-رمز مكافحة ناقلات-ناقل  حر تحميل مجاني">
              <a:extLst>
                <a:ext uri="{FF2B5EF4-FFF2-40B4-BE49-F238E27FC236}">
                  <a16:creationId xmlns:a16="http://schemas.microsoft.com/office/drawing/2014/main" id="{A19A07A1-B8D1-62F2-42D1-42F50D22B9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09"/>
            <a:stretch/>
          </p:blipFill>
          <p:spPr bwMode="auto">
            <a:xfrm>
              <a:off x="435312" y="1207981"/>
              <a:ext cx="894733" cy="54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13462A4F-4FDC-E191-A83E-618E94AD3DC0}"/>
                </a:ext>
              </a:extLst>
            </p:cNvPr>
            <p:cNvSpPr/>
            <p:nvPr/>
          </p:nvSpPr>
          <p:spPr>
            <a:xfrm>
              <a:off x="1257764" y="1021934"/>
              <a:ext cx="1828800" cy="480023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مناقشة نشطة </a:t>
              </a: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09B11EE9-230A-5A22-9F35-EFB4F6F48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50" y="1810746"/>
            <a:ext cx="1841959" cy="188568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69DCE23-9CCC-E618-2E23-1575DDF439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642" y="480060"/>
            <a:ext cx="1190724" cy="134306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0F68C02-2588-952D-274B-BFEB64D48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40647" y="2167212"/>
            <a:ext cx="8798915" cy="282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80685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2830FAA-1C1F-694B-687F-3C7C49E94669}"/>
              </a:ext>
            </a:extLst>
          </p:cNvPr>
          <p:cNvGrpSpPr/>
          <p:nvPr/>
        </p:nvGrpSpPr>
        <p:grpSpPr>
          <a:xfrm>
            <a:off x="580061" y="579119"/>
            <a:ext cx="2742259" cy="660401"/>
            <a:chOff x="435312" y="1021934"/>
            <a:chExt cx="2651252" cy="727408"/>
          </a:xfrm>
        </p:grpSpPr>
        <p:pic>
          <p:nvPicPr>
            <p:cNvPr id="3" name="Picture 2" descr="طلاب خلفية التعليم مناقشة تصميم الرسوم المتحركة رمز-رمز مكافحة ناقلات-ناقل  حر تحميل مجاني">
              <a:extLst>
                <a:ext uri="{FF2B5EF4-FFF2-40B4-BE49-F238E27FC236}">
                  <a16:creationId xmlns:a16="http://schemas.microsoft.com/office/drawing/2014/main" id="{A19A07A1-B8D1-62F2-42D1-42F50D22B9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09"/>
            <a:stretch/>
          </p:blipFill>
          <p:spPr bwMode="auto">
            <a:xfrm>
              <a:off x="435312" y="1207981"/>
              <a:ext cx="894733" cy="54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13462A4F-4FDC-E191-A83E-618E94AD3DC0}"/>
                </a:ext>
              </a:extLst>
            </p:cNvPr>
            <p:cNvSpPr/>
            <p:nvPr/>
          </p:nvSpPr>
          <p:spPr>
            <a:xfrm>
              <a:off x="1257764" y="1021934"/>
              <a:ext cx="1828800" cy="480023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مناقشة نشطة </a:t>
              </a: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09B11EE9-230A-5A22-9F35-EFB4F6F48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50" y="1810746"/>
            <a:ext cx="1841959" cy="188568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69DCE23-9CCC-E618-2E23-1575DDF439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642" y="480060"/>
            <a:ext cx="1190724" cy="1343069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E7D1B748-7A04-CC03-AAC6-4119E8CE1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06821" y="2240356"/>
            <a:ext cx="8220732" cy="283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416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6AA7AF6-BD17-3346-4857-B97DD0E07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122" y="659431"/>
            <a:ext cx="3350029" cy="107031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1812168-3ED1-3E70-1126-763F24B2016E}"/>
              </a:ext>
            </a:extLst>
          </p:cNvPr>
          <p:cNvSpPr txBox="1"/>
          <p:nvPr/>
        </p:nvSpPr>
        <p:spPr>
          <a:xfrm>
            <a:off x="4384268" y="884257"/>
            <a:ext cx="36257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مثال2: من واقع الحياة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E7951DD1-506B-E555-CA78-ED79DA15429C}"/>
              </a:ext>
            </a:extLst>
          </p:cNvPr>
          <p:cNvGrpSpPr/>
          <p:nvPr/>
        </p:nvGrpSpPr>
        <p:grpSpPr>
          <a:xfrm>
            <a:off x="580061" y="579119"/>
            <a:ext cx="2742259" cy="660401"/>
            <a:chOff x="435312" y="1021934"/>
            <a:chExt cx="2651252" cy="727408"/>
          </a:xfrm>
        </p:grpSpPr>
        <p:pic>
          <p:nvPicPr>
            <p:cNvPr id="6" name="Picture 2" descr="طلاب خلفية التعليم مناقشة تصميم الرسوم المتحركة رمز-رمز مكافحة ناقلات-ناقل  حر تحميل مجاني">
              <a:extLst>
                <a:ext uri="{FF2B5EF4-FFF2-40B4-BE49-F238E27FC236}">
                  <a16:creationId xmlns:a16="http://schemas.microsoft.com/office/drawing/2014/main" id="{5E13AA1F-4424-DD26-E3A9-003777D87E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09"/>
            <a:stretch/>
          </p:blipFill>
          <p:spPr bwMode="auto">
            <a:xfrm>
              <a:off x="435312" y="1207981"/>
              <a:ext cx="894733" cy="54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739BAF34-7B10-539D-99A1-68BC5B9246FF}"/>
                </a:ext>
              </a:extLst>
            </p:cNvPr>
            <p:cNvSpPr/>
            <p:nvPr/>
          </p:nvSpPr>
          <p:spPr>
            <a:xfrm>
              <a:off x="1257764" y="1021934"/>
              <a:ext cx="1828800" cy="480023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مناقشة نشطة </a:t>
              </a:r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A26AFDA0-8D1D-2F5F-0422-F4A8F43692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5" y="1526313"/>
            <a:ext cx="1891575" cy="193647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73B1D84-6085-7E86-DC75-1A9A361BF6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182" y="4251598"/>
            <a:ext cx="1187781" cy="133974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7C92C8E-AA70-C472-AB88-19EF5D17B9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272" y="1909117"/>
            <a:ext cx="7454885" cy="3398508"/>
          </a:xfrm>
          <a:prstGeom prst="rect">
            <a:avLst/>
          </a:prstGeom>
        </p:spPr>
      </p:pic>
      <p:pic>
        <p:nvPicPr>
          <p:cNvPr id="15" name="صورة 14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B515C713-36B2-6EEF-A957-A64735C3AC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571" y="2133943"/>
            <a:ext cx="7770586" cy="302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9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6AA7AF6-BD17-3346-4857-B97DD0E07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82" y="1697123"/>
            <a:ext cx="3350029" cy="107031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1812168-3ED1-3E70-1126-763F24B2016E}"/>
              </a:ext>
            </a:extLst>
          </p:cNvPr>
          <p:cNvSpPr txBox="1"/>
          <p:nvPr/>
        </p:nvSpPr>
        <p:spPr>
          <a:xfrm>
            <a:off x="8976152" y="1909114"/>
            <a:ext cx="182048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إشراقة</a:t>
            </a:r>
          </a:p>
        </p:txBody>
      </p:sp>
      <p:pic>
        <p:nvPicPr>
          <p:cNvPr id="6" name="صورة 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7C0FC53-A6A4-CECC-09B8-DAF94B3CB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979" y="740046"/>
            <a:ext cx="5027897" cy="4407378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0ADF0D9C-A958-4EBB-5726-D10F4433B1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2342552" cy="264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59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6AA7AF6-BD17-3346-4857-B97DD0E07D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70" y="1568289"/>
            <a:ext cx="3350029" cy="107031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1812168-3ED1-3E70-1126-763F24B2016E}"/>
              </a:ext>
            </a:extLst>
          </p:cNvPr>
          <p:cNvSpPr txBox="1"/>
          <p:nvPr/>
        </p:nvSpPr>
        <p:spPr>
          <a:xfrm>
            <a:off x="7232073" y="1732687"/>
            <a:ext cx="30092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تحقق من فهمك:</a:t>
            </a:r>
          </a:p>
        </p:txBody>
      </p:sp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6807400-98E8-7DD7-F1DF-3C16D07252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119" y="1188073"/>
            <a:ext cx="1421624" cy="1349109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8D7FA62B-C596-6151-D735-A36C41795E60}"/>
              </a:ext>
            </a:extLst>
          </p:cNvPr>
          <p:cNvGrpSpPr/>
          <p:nvPr/>
        </p:nvGrpSpPr>
        <p:grpSpPr>
          <a:xfrm>
            <a:off x="595860" y="594552"/>
            <a:ext cx="2742259" cy="660401"/>
            <a:chOff x="435312" y="1021934"/>
            <a:chExt cx="2651252" cy="727408"/>
          </a:xfrm>
        </p:grpSpPr>
        <p:pic>
          <p:nvPicPr>
            <p:cNvPr id="12" name="Picture 2" descr="طلاب خلفية التعليم مناقشة تصميم الرسوم المتحركة رمز-رمز مكافحة ناقلات-ناقل  حر تحميل مجاني">
              <a:extLst>
                <a:ext uri="{FF2B5EF4-FFF2-40B4-BE49-F238E27FC236}">
                  <a16:creationId xmlns:a16="http://schemas.microsoft.com/office/drawing/2014/main" id="{E6CFEEA0-F81C-D011-9004-4B8BAE2558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09"/>
            <a:stretch/>
          </p:blipFill>
          <p:spPr bwMode="auto">
            <a:xfrm>
              <a:off x="435312" y="1207981"/>
              <a:ext cx="894733" cy="54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B60B7DC5-977A-FACB-80B7-3E174FDDF55F}"/>
                </a:ext>
              </a:extLst>
            </p:cNvPr>
            <p:cNvSpPr/>
            <p:nvPr/>
          </p:nvSpPr>
          <p:spPr>
            <a:xfrm>
              <a:off x="1257764" y="1021934"/>
              <a:ext cx="1828800" cy="480023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إستراتيجية الدقيقة الواحدة</a:t>
              </a:r>
            </a:p>
          </p:txBody>
        </p:sp>
      </p:grpSp>
      <p:pic>
        <p:nvPicPr>
          <p:cNvPr id="2" name="Countdown dynamite timer 1 MINUTE">
            <a:hlinkClick r:id="" action="ppaction://media"/>
            <a:extLst>
              <a:ext uri="{FF2B5EF4-FFF2-40B4-BE49-F238E27FC236}">
                <a16:creationId xmlns:a16="http://schemas.microsoft.com/office/drawing/2014/main" id="{C7647D79-7160-CF1A-6160-53E53C8417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t="6015" b="6015"/>
          <a:stretch/>
        </p:blipFill>
        <p:spPr>
          <a:xfrm>
            <a:off x="1579405" y="1101198"/>
            <a:ext cx="1483507" cy="83447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E50603A-67F9-BE7B-4696-3216DDFC1F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287" y="3802178"/>
            <a:ext cx="1517368" cy="171150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6A91E6D-AE21-B4B8-E379-B3B24ABCE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97944" y="2613186"/>
            <a:ext cx="6996112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6468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6AA7AF6-BD17-3346-4857-B97DD0E07D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440" y="819362"/>
            <a:ext cx="2951988" cy="94314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1812168-3ED1-3E70-1126-763F24B2016E}"/>
              </a:ext>
            </a:extLst>
          </p:cNvPr>
          <p:cNvSpPr txBox="1"/>
          <p:nvPr/>
        </p:nvSpPr>
        <p:spPr>
          <a:xfrm>
            <a:off x="4810782" y="935886"/>
            <a:ext cx="30092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تحقق من فهمك:</a:t>
            </a: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8D7FA62B-C596-6151-D735-A36C41795E60}"/>
              </a:ext>
            </a:extLst>
          </p:cNvPr>
          <p:cNvGrpSpPr/>
          <p:nvPr/>
        </p:nvGrpSpPr>
        <p:grpSpPr>
          <a:xfrm>
            <a:off x="583773" y="598651"/>
            <a:ext cx="3187965" cy="660401"/>
            <a:chOff x="435312" y="1021934"/>
            <a:chExt cx="2651252" cy="727408"/>
          </a:xfrm>
        </p:grpSpPr>
        <p:pic>
          <p:nvPicPr>
            <p:cNvPr id="12" name="Picture 2" descr="طلاب خلفية التعليم مناقشة تصميم الرسوم المتحركة رمز-رمز مكافحة ناقلات-ناقل  حر تحميل مجاني">
              <a:extLst>
                <a:ext uri="{FF2B5EF4-FFF2-40B4-BE49-F238E27FC236}">
                  <a16:creationId xmlns:a16="http://schemas.microsoft.com/office/drawing/2014/main" id="{E6CFEEA0-F81C-D011-9004-4B8BAE2558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09"/>
            <a:stretch/>
          </p:blipFill>
          <p:spPr bwMode="auto">
            <a:xfrm>
              <a:off x="435312" y="1207981"/>
              <a:ext cx="894733" cy="54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B60B7DC5-977A-FACB-80B7-3E174FDDF55F}"/>
                </a:ext>
              </a:extLst>
            </p:cNvPr>
            <p:cNvSpPr/>
            <p:nvPr/>
          </p:nvSpPr>
          <p:spPr>
            <a:xfrm>
              <a:off x="1257764" y="1021934"/>
              <a:ext cx="1828800" cy="480023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6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ar-SA" sz="1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ar-SA" sz="1600" b="1" dirty="0">
                  <a:solidFill>
                    <a:schemeClr val="accent1">
                      <a:lumMod val="75000"/>
                    </a:schemeClr>
                  </a:solidFill>
                </a:rPr>
                <a:t>استراتيجية  اكشف ورقك 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ar-SA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" name="Countdown dynamite timer 1 MINUTE">
            <a:hlinkClick r:id="" action="ppaction://media"/>
            <a:extLst>
              <a:ext uri="{FF2B5EF4-FFF2-40B4-BE49-F238E27FC236}">
                <a16:creationId xmlns:a16="http://schemas.microsoft.com/office/drawing/2014/main" id="{C7647D79-7160-CF1A-6160-53E53C8417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t="6015" b="6015"/>
          <a:stretch/>
        </p:blipFill>
        <p:spPr>
          <a:xfrm>
            <a:off x="583773" y="1373354"/>
            <a:ext cx="873763" cy="49149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E50603A-67F9-BE7B-4696-3216DDFC1F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0" y="2737335"/>
            <a:ext cx="1886665" cy="212805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634F7011-B9C2-7290-8744-D4F2AD1CD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16567" y="1933387"/>
            <a:ext cx="8086456" cy="322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ABA6C56-274D-C757-974D-5F623AAD6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01003" y="1115560"/>
            <a:ext cx="2199018" cy="1007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5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6AA7AF6-BD17-3346-4857-B97DD0E07D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19" y="1723680"/>
            <a:ext cx="3350029" cy="107031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1812168-3ED1-3E70-1126-763F24B2016E}"/>
              </a:ext>
            </a:extLst>
          </p:cNvPr>
          <p:cNvSpPr txBox="1"/>
          <p:nvPr/>
        </p:nvSpPr>
        <p:spPr>
          <a:xfrm>
            <a:off x="7015941" y="1837113"/>
            <a:ext cx="346640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مهارات التفكير العليا:</a:t>
            </a: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86D03866-7342-6355-CE9F-7E1C2CD0AE3B}"/>
              </a:ext>
            </a:extLst>
          </p:cNvPr>
          <p:cNvGrpSpPr/>
          <p:nvPr/>
        </p:nvGrpSpPr>
        <p:grpSpPr>
          <a:xfrm>
            <a:off x="477012" y="591820"/>
            <a:ext cx="3131027" cy="909536"/>
            <a:chOff x="-180157" y="986322"/>
            <a:chExt cx="3096115" cy="1076798"/>
          </a:xfrm>
        </p:grpSpPr>
        <p:pic>
          <p:nvPicPr>
            <p:cNvPr id="14" name="Picture 2" descr="Details">
              <a:extLst>
                <a:ext uri="{FF2B5EF4-FFF2-40B4-BE49-F238E27FC236}">
                  <a16:creationId xmlns:a16="http://schemas.microsoft.com/office/drawing/2014/main" id="{D8FC82C1-1891-40BF-A2A4-5535743933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157" y="1081628"/>
              <a:ext cx="1012645" cy="981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مستطيل 14">
              <a:extLst>
                <a:ext uri="{FF2B5EF4-FFF2-40B4-BE49-F238E27FC236}">
                  <a16:creationId xmlns:a16="http://schemas.microsoft.com/office/drawing/2014/main" id="{83D116B2-3400-6A10-2BB2-DFFCB792E6D8}"/>
                </a:ext>
              </a:extLst>
            </p:cNvPr>
            <p:cNvSpPr/>
            <p:nvPr/>
          </p:nvSpPr>
          <p:spPr>
            <a:xfrm>
              <a:off x="636633" y="986322"/>
              <a:ext cx="2279325" cy="490555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>
                  <a:solidFill>
                    <a:schemeClr val="tx1"/>
                  </a:solidFill>
                </a:rPr>
                <a:t>استراتيجية العصف الذهني </a:t>
              </a:r>
            </a:p>
          </p:txBody>
        </p:sp>
      </p:grpSp>
      <p:pic>
        <p:nvPicPr>
          <p:cNvPr id="6" name="صورة 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7B662F9-BB6D-53DD-1884-60596A369F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95" y="1501356"/>
            <a:ext cx="1731862" cy="1643522"/>
          </a:xfrm>
          <a:prstGeom prst="rect">
            <a:avLst/>
          </a:prstGeom>
        </p:spPr>
      </p:pic>
      <p:pic>
        <p:nvPicPr>
          <p:cNvPr id="2" name="1 Minute Countdown Rainbow Timer 🌈">
            <a:hlinkClick r:id="" action="ppaction://media"/>
            <a:extLst>
              <a:ext uri="{FF2B5EF4-FFF2-40B4-BE49-F238E27FC236}">
                <a16:creationId xmlns:a16="http://schemas.microsoft.com/office/drawing/2014/main" id="{886B9CA5-D877-88A7-E60F-E19A361DADB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81328" y="419852"/>
            <a:ext cx="2001217" cy="1638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43B11C4-A53E-F0D2-0C9E-7D4D8EE2DA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454" y="3730215"/>
            <a:ext cx="1517368" cy="1711504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FE0C62B-F63A-310A-F44A-F3819CCA35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04" y="2732550"/>
            <a:ext cx="6793144" cy="26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1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6AA7AF6-BD17-3346-4857-B97DD0E07D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19" y="1723680"/>
            <a:ext cx="3350029" cy="107031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1812168-3ED1-3E70-1126-763F24B2016E}"/>
              </a:ext>
            </a:extLst>
          </p:cNvPr>
          <p:cNvSpPr txBox="1"/>
          <p:nvPr/>
        </p:nvSpPr>
        <p:spPr>
          <a:xfrm>
            <a:off x="7015941" y="1837113"/>
            <a:ext cx="346640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تدرب على اختبار: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E7951DD1-506B-E555-CA78-ED79DA15429C}"/>
              </a:ext>
            </a:extLst>
          </p:cNvPr>
          <p:cNvGrpSpPr/>
          <p:nvPr/>
        </p:nvGrpSpPr>
        <p:grpSpPr>
          <a:xfrm>
            <a:off x="580061" y="579119"/>
            <a:ext cx="2742259" cy="660401"/>
            <a:chOff x="435312" y="1021934"/>
            <a:chExt cx="2651252" cy="727408"/>
          </a:xfrm>
        </p:grpSpPr>
        <p:pic>
          <p:nvPicPr>
            <p:cNvPr id="6" name="Picture 2" descr="طلاب خلفية التعليم مناقشة تصميم الرسوم المتحركة رمز-رمز مكافحة ناقلات-ناقل  حر تحميل مجاني">
              <a:extLst>
                <a:ext uri="{FF2B5EF4-FFF2-40B4-BE49-F238E27FC236}">
                  <a16:creationId xmlns:a16="http://schemas.microsoft.com/office/drawing/2014/main" id="{5E13AA1F-4424-DD26-E3A9-003777D87E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09"/>
            <a:stretch/>
          </p:blipFill>
          <p:spPr bwMode="auto">
            <a:xfrm>
              <a:off x="435312" y="1207981"/>
              <a:ext cx="894733" cy="54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739BAF34-7B10-539D-99A1-68BC5B9246FF}"/>
                </a:ext>
              </a:extLst>
            </p:cNvPr>
            <p:cNvSpPr/>
            <p:nvPr/>
          </p:nvSpPr>
          <p:spPr>
            <a:xfrm>
              <a:off x="1257764" y="1021934"/>
              <a:ext cx="1828800" cy="480023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مناقشة نشطة </a:t>
              </a:r>
            </a:p>
          </p:txBody>
        </p:sp>
      </p:grpSp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73A6F86-17EA-239D-B5E1-F3C930D9A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745" y="1494983"/>
            <a:ext cx="1421624" cy="1349109"/>
          </a:xfrm>
          <a:prstGeom prst="rect">
            <a:avLst/>
          </a:prstGeom>
        </p:spPr>
      </p:pic>
      <p:pic>
        <p:nvPicPr>
          <p:cNvPr id="8" name="1 Minute Countdown Rainbow Timer 🌈">
            <a:hlinkClick r:id="" action="ppaction://media"/>
            <a:extLst>
              <a:ext uri="{FF2B5EF4-FFF2-40B4-BE49-F238E27FC236}">
                <a16:creationId xmlns:a16="http://schemas.microsoft.com/office/drawing/2014/main" id="{C92D03D1-55C5-1F0C-6C8B-A3D2368ED43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81328" y="419852"/>
            <a:ext cx="2001217" cy="1638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C3C4C51-BF68-65D0-CE3F-657A63AE93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556" y="3906981"/>
            <a:ext cx="1306535" cy="1473697"/>
          </a:xfrm>
          <a:prstGeom prst="rect">
            <a:avLst/>
          </a:prstGeom>
        </p:spPr>
      </p:pic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1B0FE9A-6F4A-34CC-DA10-1F868B9095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728" y="2885907"/>
            <a:ext cx="7728931" cy="235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3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2" name="صورة 1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1FDFCA78-7C7B-DBD9-7A5A-3238F398F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82" y="1250521"/>
            <a:ext cx="3920818" cy="308647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D5C61E7-174E-50F0-1B37-0F71425E806F}"/>
              </a:ext>
            </a:extLst>
          </p:cNvPr>
          <p:cNvSpPr txBox="1"/>
          <p:nvPr/>
        </p:nvSpPr>
        <p:spPr>
          <a:xfrm>
            <a:off x="5951224" y="3237696"/>
            <a:ext cx="392081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chemeClr val="accent2">
                    <a:lumMod val="60000"/>
                    <a:lumOff val="40000"/>
                  </a:schemeClr>
                </a:solidFill>
                <a:cs typeface="Akhbar MT" pitchFamily="2" charset="-78"/>
              </a:rPr>
              <a:t>الواجب:</a:t>
            </a:r>
          </a:p>
          <a:p>
            <a:pPr algn="ctr"/>
            <a:r>
              <a:rPr lang="ar-SA" sz="5400" dirty="0">
                <a:solidFill>
                  <a:schemeClr val="accent2">
                    <a:lumMod val="60000"/>
                    <a:lumOff val="40000"/>
                  </a:schemeClr>
                </a:solidFill>
                <a:cs typeface="Akhbar MT" pitchFamily="2" charset="-78"/>
              </a:rPr>
              <a:t>في منصة مدرستي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AEB84F9-1DB8-549F-527E-573F36D26925}"/>
              </a:ext>
            </a:extLst>
          </p:cNvPr>
          <p:cNvSpPr txBox="1"/>
          <p:nvPr/>
        </p:nvSpPr>
        <p:spPr>
          <a:xfrm>
            <a:off x="4942249" y="1670858"/>
            <a:ext cx="652654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chemeClr val="tx2">
                    <a:lumMod val="60000"/>
                    <a:lumOff val="40000"/>
                  </a:schemeClr>
                </a:solidFill>
                <a:cs typeface="Akhbar MT" pitchFamily="2" charset="-78"/>
              </a:rPr>
              <a:t>طالبتي العزيزة الواجب المنزلي يعينك على مراجعة ما تمت دراسته أثناء الحصة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268BCCF-7C2B-1DCF-DF4F-31CF3ADF5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042" y="3429000"/>
            <a:ext cx="1517368" cy="171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49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6" name="صورة 5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15A44F58-1634-F5D8-C7AC-EEE18D859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730">
            <a:off x="707414" y="660090"/>
            <a:ext cx="1896121" cy="1908595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4532787B-EF5F-40EE-3653-5E88C00A5C14}"/>
              </a:ext>
            </a:extLst>
          </p:cNvPr>
          <p:cNvSpPr txBox="1"/>
          <p:nvPr/>
        </p:nvSpPr>
        <p:spPr>
          <a:xfrm>
            <a:off x="3866023" y="1757213"/>
            <a:ext cx="566928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إستراتيجية شريط الذكريات</a:t>
            </a:r>
          </a:p>
        </p:txBody>
      </p:sp>
      <p:pic>
        <p:nvPicPr>
          <p:cNvPr id="13" name="صورة 12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DB037EA4-A403-E03B-55E6-B419ADA3A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405" y="2547333"/>
            <a:ext cx="7673947" cy="277182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27BB3ED5-D762-FA26-6704-9F5A580317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85" y="3127174"/>
            <a:ext cx="1517368" cy="171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53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2" name="صورة 1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1FDFCA78-7C7B-DBD9-7A5A-3238F398F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82" y="1250521"/>
            <a:ext cx="3920818" cy="308647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D5C61E7-174E-50F0-1B37-0F71425E806F}"/>
              </a:ext>
            </a:extLst>
          </p:cNvPr>
          <p:cNvSpPr txBox="1"/>
          <p:nvPr/>
        </p:nvSpPr>
        <p:spPr>
          <a:xfrm>
            <a:off x="5929764" y="2419004"/>
            <a:ext cx="392081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chemeClr val="accent2">
                    <a:lumMod val="60000"/>
                    <a:lumOff val="40000"/>
                  </a:schemeClr>
                </a:solidFill>
                <a:cs typeface="Akhbar MT" pitchFamily="2" charset="-78"/>
              </a:rPr>
              <a:t>انتهى الدرس</a:t>
            </a:r>
          </a:p>
          <a:p>
            <a:pPr algn="ctr"/>
            <a:r>
              <a:rPr lang="ar-SA" sz="5400" dirty="0">
                <a:solidFill>
                  <a:schemeClr val="accent2">
                    <a:lumMod val="60000"/>
                    <a:lumOff val="40000"/>
                  </a:schemeClr>
                </a:solidFill>
                <a:cs typeface="Akhbar MT" pitchFamily="2" charset="-78"/>
              </a:rPr>
              <a:t>نلتقي غدًا بإذن الله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C5B6B7E-2DE7-61DF-AA55-F06DBE54F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650" y="3564131"/>
            <a:ext cx="1517368" cy="171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28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8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6AA7AF6-BD17-3346-4857-B97DD0E07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19" y="1723680"/>
            <a:ext cx="3350029" cy="107031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1812168-3ED1-3E70-1126-763F24B2016E}"/>
              </a:ext>
            </a:extLst>
          </p:cNvPr>
          <p:cNvSpPr txBox="1"/>
          <p:nvPr/>
        </p:nvSpPr>
        <p:spPr>
          <a:xfrm>
            <a:off x="7805651" y="1909116"/>
            <a:ext cx="182048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قدرات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648DA0C-6ED8-3177-6294-838E56F1D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935" y="3429000"/>
            <a:ext cx="1656869" cy="1892588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55856851-F027-8EC6-6ADB-76A598D3A8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81" y="654480"/>
            <a:ext cx="2342552" cy="2642265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59C5CA4E-C0BB-1270-0980-E5446ADE267F}"/>
              </a:ext>
            </a:extLst>
          </p:cNvPr>
          <p:cNvSpPr txBox="1"/>
          <p:nvPr/>
        </p:nvSpPr>
        <p:spPr>
          <a:xfrm>
            <a:off x="3030559" y="2914230"/>
            <a:ext cx="6442364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إذا كان اليوم الأربعاء بعد 50 يوم من سيكون؟</a:t>
            </a:r>
          </a:p>
          <a:p>
            <a:pPr algn="ctr"/>
            <a:r>
              <a:rPr lang="ar-SA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1- السبت</a:t>
            </a:r>
          </a:p>
          <a:p>
            <a:pPr algn="ctr"/>
            <a:r>
              <a:rPr lang="ar-SA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2- الاحد</a:t>
            </a:r>
          </a:p>
          <a:p>
            <a:pPr algn="ctr"/>
            <a:r>
              <a:rPr lang="ar-SA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3-الجمعة</a:t>
            </a:r>
          </a:p>
          <a:p>
            <a:pPr algn="ctr"/>
            <a:r>
              <a:rPr lang="ar-SA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4-الخميس</a:t>
            </a:r>
          </a:p>
        </p:txBody>
      </p:sp>
    </p:spTree>
    <p:extLst>
      <p:ext uri="{BB962C8B-B14F-4D97-AF65-F5344CB8AC3E}">
        <p14:creationId xmlns:p14="http://schemas.microsoft.com/office/powerpoint/2010/main" val="1665564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6AA7AF6-BD17-3346-4857-B97DD0E07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812" y="2547251"/>
            <a:ext cx="5519651" cy="1763497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1812168-3ED1-3E70-1126-763F24B2016E}"/>
              </a:ext>
            </a:extLst>
          </p:cNvPr>
          <p:cNvSpPr txBox="1"/>
          <p:nvPr/>
        </p:nvSpPr>
        <p:spPr>
          <a:xfrm>
            <a:off x="4193768" y="3000035"/>
            <a:ext cx="413973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مراجعة الدرس السابق: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6BC3F30-9175-8463-1C6F-27110F6DB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843" y="2919569"/>
            <a:ext cx="2408428" cy="2465601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E4910D6E-917A-B6F7-FFD9-6F823D5930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2342552" cy="264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01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, طاولة طعام&#10;&#10;تم إنشاء الوصف تلقائياً">
            <a:extLst>
              <a:ext uri="{FF2B5EF4-FFF2-40B4-BE49-F238E27FC236}">
                <a16:creationId xmlns:a16="http://schemas.microsoft.com/office/drawing/2014/main" id="{A220B667-76F8-4CD8-B305-35796700E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39"/>
            <a:ext cx="12192000" cy="6857999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4561593" y="767376"/>
            <a:ext cx="29033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altLang="ja-JP" sz="2800" b="1" spc="50" dirty="0">
                <a:ln w="0"/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24000"/>
                    </a:prstClr>
                  </a:outerShdw>
                </a:effectLst>
                <a:latin typeface="Tajawal" pitchFamily="2" charset="-78"/>
                <a:cs typeface="Tajawal" pitchFamily="2" charset="-78"/>
              </a:rPr>
              <a:t>مراجعة الدرس السابق</a:t>
            </a:r>
            <a:endParaRPr lang="ja-JP" altLang="en-US" sz="2800" b="1" cap="none" spc="50" dirty="0">
              <a:ln w="0"/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24000"/>
                  </a:prstClr>
                </a:outerShdw>
              </a:effectLst>
              <a:latin typeface="Tajawal" pitchFamily="2" charset="-78"/>
              <a:cs typeface="Tajawal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F2930D70-54DA-DF4F-90F3-1A81DF836F9D}"/>
              </a:ext>
            </a:extLst>
          </p:cNvPr>
          <p:cNvGrpSpPr/>
          <p:nvPr/>
        </p:nvGrpSpPr>
        <p:grpSpPr>
          <a:xfrm>
            <a:off x="5398691" y="1437715"/>
            <a:ext cx="1229153" cy="1240514"/>
            <a:chOff x="5003707" y="3238545"/>
            <a:chExt cx="2184582" cy="2204774"/>
          </a:xfrm>
        </p:grpSpPr>
        <p:grpSp>
          <p:nvGrpSpPr>
            <p:cNvPr id="22" name="مجموعة 21">
              <a:extLst>
                <a:ext uri="{FF2B5EF4-FFF2-40B4-BE49-F238E27FC236}">
                  <a16:creationId xmlns:a16="http://schemas.microsoft.com/office/drawing/2014/main" id="{8D90DD2B-41B4-444A-9890-0FDC57716A43}"/>
                </a:ext>
              </a:extLst>
            </p:cNvPr>
            <p:cNvGrpSpPr/>
            <p:nvPr/>
          </p:nvGrpSpPr>
          <p:grpSpPr>
            <a:xfrm>
              <a:off x="5003707" y="3238545"/>
              <a:ext cx="2184582" cy="2204774"/>
              <a:chOff x="7539002" y="2628491"/>
              <a:chExt cx="741752" cy="748608"/>
            </a:xfrm>
          </p:grpSpPr>
          <p:sp>
            <p:nvSpPr>
              <p:cNvPr id="11" name="شكل بيضاوي 1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C7CB7908-3390-EA42-9152-A333A6F924DE}"/>
                  </a:ext>
                </a:extLst>
              </p:cNvPr>
              <p:cNvSpPr/>
              <p:nvPr/>
            </p:nvSpPr>
            <p:spPr>
              <a:xfrm>
                <a:off x="7539003" y="2628491"/>
                <a:ext cx="741751" cy="741751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4" name="شكل حر 13">
                <a:extLst>
                  <a:ext uri="{FF2B5EF4-FFF2-40B4-BE49-F238E27FC236}">
                    <a16:creationId xmlns:a16="http://schemas.microsoft.com/office/drawing/2014/main" id="{D442A797-EC9D-6841-AE1E-13E729AD15EB}"/>
                  </a:ext>
                </a:extLst>
              </p:cNvPr>
              <p:cNvSpPr/>
              <p:nvPr/>
            </p:nvSpPr>
            <p:spPr>
              <a:xfrm>
                <a:off x="7539002" y="2952596"/>
                <a:ext cx="741752" cy="424503"/>
              </a:xfrm>
              <a:custGeom>
                <a:avLst/>
                <a:gdLst>
                  <a:gd name="connsiteX0" fmla="*/ 736346 w 741752"/>
                  <a:gd name="connsiteY0" fmla="*/ 0 h 424503"/>
                  <a:gd name="connsiteX1" fmla="*/ 741752 w 741752"/>
                  <a:gd name="connsiteY1" fmla="*/ 53627 h 424503"/>
                  <a:gd name="connsiteX2" fmla="*/ 370876 w 741752"/>
                  <a:gd name="connsiteY2" fmla="*/ 424503 h 424503"/>
                  <a:gd name="connsiteX3" fmla="*/ 0 w 741752"/>
                  <a:gd name="connsiteY3" fmla="*/ 53627 h 424503"/>
                  <a:gd name="connsiteX4" fmla="*/ 5405 w 741752"/>
                  <a:gd name="connsiteY4" fmla="*/ 10 h 424503"/>
                  <a:gd name="connsiteX5" fmla="*/ 7534 w 741752"/>
                  <a:gd name="connsiteY5" fmla="*/ 21128 h 424503"/>
                  <a:gd name="connsiteX6" fmla="*/ 370875 w 741752"/>
                  <a:gd name="connsiteY6" fmla="*/ 317259 h 424503"/>
                  <a:gd name="connsiteX7" fmla="*/ 734216 w 741752"/>
                  <a:gd name="connsiteY7" fmla="*/ 21128 h 42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1752" h="424503">
                    <a:moveTo>
                      <a:pt x="736346" y="0"/>
                    </a:moveTo>
                    <a:lnTo>
                      <a:pt x="741752" y="53627"/>
                    </a:lnTo>
                    <a:cubicBezTo>
                      <a:pt x="741752" y="258456"/>
                      <a:pt x="575705" y="424503"/>
                      <a:pt x="370876" y="424503"/>
                    </a:cubicBezTo>
                    <a:cubicBezTo>
                      <a:pt x="166047" y="424503"/>
                      <a:pt x="0" y="258456"/>
                      <a:pt x="0" y="53627"/>
                    </a:cubicBezTo>
                    <a:lnTo>
                      <a:pt x="5405" y="10"/>
                    </a:lnTo>
                    <a:lnTo>
                      <a:pt x="7534" y="21128"/>
                    </a:lnTo>
                    <a:cubicBezTo>
                      <a:pt x="42117" y="190129"/>
                      <a:pt x="191650" y="317259"/>
                      <a:pt x="370875" y="317259"/>
                    </a:cubicBezTo>
                    <a:cubicBezTo>
                      <a:pt x="550101" y="317259"/>
                      <a:pt x="699634" y="190129"/>
                      <a:pt x="734216" y="21128"/>
                    </a:cubicBezTo>
                    <a:close/>
                  </a:path>
                </a:pathLst>
              </a:custGeom>
              <a:solidFill>
                <a:srgbClr val="659D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15" name="شكل بيضاوي 14">
                <a:extLst>
                  <a:ext uri="{FF2B5EF4-FFF2-40B4-BE49-F238E27FC236}">
                    <a16:creationId xmlns:a16="http://schemas.microsoft.com/office/drawing/2014/main" id="{F51511D2-6522-E34E-8C28-193F2A144A13}"/>
                  </a:ext>
                </a:extLst>
              </p:cNvPr>
              <p:cNvSpPr/>
              <p:nvPr/>
            </p:nvSpPr>
            <p:spPr>
              <a:xfrm>
                <a:off x="7998205" y="2681917"/>
                <a:ext cx="74780" cy="74780"/>
              </a:xfrm>
              <a:prstGeom prst="ellipse">
                <a:avLst/>
              </a:prstGeom>
              <a:solidFill>
                <a:schemeClr val="bg1"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1" name="شكل حر 20">
                <a:extLst>
                  <a:ext uri="{FF2B5EF4-FFF2-40B4-BE49-F238E27FC236}">
                    <a16:creationId xmlns:a16="http://schemas.microsoft.com/office/drawing/2014/main" id="{3B3055C7-C3A2-094F-B469-429E6B54DF73}"/>
                  </a:ext>
                </a:extLst>
              </p:cNvPr>
              <p:cNvSpPr/>
              <p:nvPr/>
            </p:nvSpPr>
            <p:spPr>
              <a:xfrm>
                <a:off x="8090280" y="2754942"/>
                <a:ext cx="138280" cy="201780"/>
              </a:xfrm>
              <a:custGeom>
                <a:avLst/>
                <a:gdLst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57842 w 138280"/>
                  <a:gd name="connsiteY18" fmla="*/ 116955 h 201780"/>
                  <a:gd name="connsiteX19" fmla="*/ 52226 w 138280"/>
                  <a:gd name="connsiteY19" fmla="*/ 114629 h 201780"/>
                  <a:gd name="connsiteX20" fmla="*/ 43199 w 138280"/>
                  <a:gd name="connsiteY20" fmla="*/ 92835 h 201780"/>
                  <a:gd name="connsiteX21" fmla="*/ 26826 w 138280"/>
                  <a:gd name="connsiteY21" fmla="*/ 86054 h 201780"/>
                  <a:gd name="connsiteX22" fmla="*/ 19001 w 138280"/>
                  <a:gd name="connsiteY22" fmla="*/ 67163 h 201780"/>
                  <a:gd name="connsiteX23" fmla="*/ 10951 w 138280"/>
                  <a:gd name="connsiteY23" fmla="*/ 63829 h 201780"/>
                  <a:gd name="connsiteX24" fmla="*/ 0 w 138280"/>
                  <a:gd name="connsiteY24" fmla="*/ 37390 h 201780"/>
                  <a:gd name="connsiteX25" fmla="*/ 37390 w 138280"/>
                  <a:gd name="connsiteY25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57842 w 138280"/>
                  <a:gd name="connsiteY18" fmla="*/ 116955 h 201780"/>
                  <a:gd name="connsiteX19" fmla="*/ 43199 w 138280"/>
                  <a:gd name="connsiteY19" fmla="*/ 92835 h 201780"/>
                  <a:gd name="connsiteX20" fmla="*/ 26826 w 138280"/>
                  <a:gd name="connsiteY20" fmla="*/ 86054 h 201780"/>
                  <a:gd name="connsiteX21" fmla="*/ 19001 w 138280"/>
                  <a:gd name="connsiteY21" fmla="*/ 67163 h 201780"/>
                  <a:gd name="connsiteX22" fmla="*/ 10951 w 138280"/>
                  <a:gd name="connsiteY22" fmla="*/ 63829 h 201780"/>
                  <a:gd name="connsiteX23" fmla="*/ 0 w 138280"/>
                  <a:gd name="connsiteY23" fmla="*/ 37390 h 201780"/>
                  <a:gd name="connsiteX24" fmla="*/ 37390 w 138280"/>
                  <a:gd name="connsiteY24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57842 w 138280"/>
                  <a:gd name="connsiteY18" fmla="*/ 116955 h 201780"/>
                  <a:gd name="connsiteX19" fmla="*/ 43199 w 138280"/>
                  <a:gd name="connsiteY19" fmla="*/ 92835 h 201780"/>
                  <a:gd name="connsiteX20" fmla="*/ 19001 w 138280"/>
                  <a:gd name="connsiteY20" fmla="*/ 67163 h 201780"/>
                  <a:gd name="connsiteX21" fmla="*/ 10951 w 138280"/>
                  <a:gd name="connsiteY21" fmla="*/ 63829 h 201780"/>
                  <a:gd name="connsiteX22" fmla="*/ 0 w 138280"/>
                  <a:gd name="connsiteY22" fmla="*/ 37390 h 201780"/>
                  <a:gd name="connsiteX23" fmla="*/ 37390 w 138280"/>
                  <a:gd name="connsiteY23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57842 w 138280"/>
                  <a:gd name="connsiteY18" fmla="*/ 116955 h 201780"/>
                  <a:gd name="connsiteX19" fmla="*/ 43199 w 138280"/>
                  <a:gd name="connsiteY19" fmla="*/ 92835 h 201780"/>
                  <a:gd name="connsiteX20" fmla="*/ 19001 w 138280"/>
                  <a:gd name="connsiteY20" fmla="*/ 67163 h 201780"/>
                  <a:gd name="connsiteX21" fmla="*/ 0 w 138280"/>
                  <a:gd name="connsiteY21" fmla="*/ 37390 h 201780"/>
                  <a:gd name="connsiteX22" fmla="*/ 37390 w 138280"/>
                  <a:gd name="connsiteY22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43199 w 138280"/>
                  <a:gd name="connsiteY18" fmla="*/ 92835 h 201780"/>
                  <a:gd name="connsiteX19" fmla="*/ 19001 w 138280"/>
                  <a:gd name="connsiteY19" fmla="*/ 67163 h 201780"/>
                  <a:gd name="connsiteX20" fmla="*/ 0 w 138280"/>
                  <a:gd name="connsiteY20" fmla="*/ 37390 h 201780"/>
                  <a:gd name="connsiteX21" fmla="*/ 37390 w 138280"/>
                  <a:gd name="connsiteY21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43199 w 138280"/>
                  <a:gd name="connsiteY17" fmla="*/ 92835 h 201780"/>
                  <a:gd name="connsiteX18" fmla="*/ 19001 w 138280"/>
                  <a:gd name="connsiteY18" fmla="*/ 67163 h 201780"/>
                  <a:gd name="connsiteX19" fmla="*/ 0 w 138280"/>
                  <a:gd name="connsiteY19" fmla="*/ 37390 h 201780"/>
                  <a:gd name="connsiteX20" fmla="*/ 37390 w 138280"/>
                  <a:gd name="connsiteY20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43199 w 138280"/>
                  <a:gd name="connsiteY16" fmla="*/ 92835 h 201780"/>
                  <a:gd name="connsiteX17" fmla="*/ 19001 w 138280"/>
                  <a:gd name="connsiteY17" fmla="*/ 67163 h 201780"/>
                  <a:gd name="connsiteX18" fmla="*/ 0 w 138280"/>
                  <a:gd name="connsiteY18" fmla="*/ 37390 h 201780"/>
                  <a:gd name="connsiteX19" fmla="*/ 37390 w 138280"/>
                  <a:gd name="connsiteY19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43199 w 138280"/>
                  <a:gd name="connsiteY15" fmla="*/ 92835 h 201780"/>
                  <a:gd name="connsiteX16" fmla="*/ 19001 w 138280"/>
                  <a:gd name="connsiteY16" fmla="*/ 67163 h 201780"/>
                  <a:gd name="connsiteX17" fmla="*/ 0 w 138280"/>
                  <a:gd name="connsiteY17" fmla="*/ 37390 h 201780"/>
                  <a:gd name="connsiteX18" fmla="*/ 37390 w 138280"/>
                  <a:gd name="connsiteY18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2188 w 138280"/>
                  <a:gd name="connsiteY6" fmla="*/ 97525 h 201780"/>
                  <a:gd name="connsiteX7" fmla="*/ 117804 w 138280"/>
                  <a:gd name="connsiteY7" fmla="*/ 99851 h 201780"/>
                  <a:gd name="connsiteX8" fmla="*/ 128755 w 138280"/>
                  <a:gd name="connsiteY8" fmla="*/ 126290 h 201780"/>
                  <a:gd name="connsiteX9" fmla="*/ 124424 w 138280"/>
                  <a:gd name="connsiteY9" fmla="*/ 136748 h 201780"/>
                  <a:gd name="connsiteX10" fmla="*/ 127329 w 138280"/>
                  <a:gd name="connsiteY10" fmla="*/ 137951 h 201780"/>
                  <a:gd name="connsiteX11" fmla="*/ 138280 w 138280"/>
                  <a:gd name="connsiteY11" fmla="*/ 164390 h 201780"/>
                  <a:gd name="connsiteX12" fmla="*/ 100890 w 138280"/>
                  <a:gd name="connsiteY12" fmla="*/ 201780 h 201780"/>
                  <a:gd name="connsiteX13" fmla="*/ 63500 w 138280"/>
                  <a:gd name="connsiteY13" fmla="*/ 164390 h 201780"/>
                  <a:gd name="connsiteX14" fmla="*/ 43199 w 138280"/>
                  <a:gd name="connsiteY14" fmla="*/ 92835 h 201780"/>
                  <a:gd name="connsiteX15" fmla="*/ 19001 w 138280"/>
                  <a:gd name="connsiteY15" fmla="*/ 67163 h 201780"/>
                  <a:gd name="connsiteX16" fmla="*/ 0 w 138280"/>
                  <a:gd name="connsiteY16" fmla="*/ 37390 h 201780"/>
                  <a:gd name="connsiteX17" fmla="*/ 37390 w 138280"/>
                  <a:gd name="connsiteY17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2188 w 138280"/>
                  <a:gd name="connsiteY6" fmla="*/ 97525 h 201780"/>
                  <a:gd name="connsiteX7" fmla="*/ 128755 w 138280"/>
                  <a:gd name="connsiteY7" fmla="*/ 126290 h 201780"/>
                  <a:gd name="connsiteX8" fmla="*/ 124424 w 138280"/>
                  <a:gd name="connsiteY8" fmla="*/ 136748 h 201780"/>
                  <a:gd name="connsiteX9" fmla="*/ 127329 w 138280"/>
                  <a:gd name="connsiteY9" fmla="*/ 137951 h 201780"/>
                  <a:gd name="connsiteX10" fmla="*/ 138280 w 138280"/>
                  <a:gd name="connsiteY10" fmla="*/ 164390 h 201780"/>
                  <a:gd name="connsiteX11" fmla="*/ 100890 w 138280"/>
                  <a:gd name="connsiteY11" fmla="*/ 201780 h 201780"/>
                  <a:gd name="connsiteX12" fmla="*/ 63500 w 138280"/>
                  <a:gd name="connsiteY12" fmla="*/ 164390 h 201780"/>
                  <a:gd name="connsiteX13" fmla="*/ 43199 w 138280"/>
                  <a:gd name="connsiteY13" fmla="*/ 92835 h 201780"/>
                  <a:gd name="connsiteX14" fmla="*/ 19001 w 138280"/>
                  <a:gd name="connsiteY14" fmla="*/ 67163 h 201780"/>
                  <a:gd name="connsiteX15" fmla="*/ 0 w 138280"/>
                  <a:gd name="connsiteY15" fmla="*/ 37390 h 201780"/>
                  <a:gd name="connsiteX16" fmla="*/ 37390 w 138280"/>
                  <a:gd name="connsiteY16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2188 w 138280"/>
                  <a:gd name="connsiteY6" fmla="*/ 97525 h 201780"/>
                  <a:gd name="connsiteX7" fmla="*/ 128755 w 138280"/>
                  <a:gd name="connsiteY7" fmla="*/ 126290 h 201780"/>
                  <a:gd name="connsiteX8" fmla="*/ 127329 w 138280"/>
                  <a:gd name="connsiteY8" fmla="*/ 137951 h 201780"/>
                  <a:gd name="connsiteX9" fmla="*/ 138280 w 138280"/>
                  <a:gd name="connsiteY9" fmla="*/ 164390 h 201780"/>
                  <a:gd name="connsiteX10" fmla="*/ 100890 w 138280"/>
                  <a:gd name="connsiteY10" fmla="*/ 201780 h 201780"/>
                  <a:gd name="connsiteX11" fmla="*/ 63500 w 138280"/>
                  <a:gd name="connsiteY11" fmla="*/ 164390 h 201780"/>
                  <a:gd name="connsiteX12" fmla="*/ 43199 w 138280"/>
                  <a:gd name="connsiteY12" fmla="*/ 92835 h 201780"/>
                  <a:gd name="connsiteX13" fmla="*/ 19001 w 138280"/>
                  <a:gd name="connsiteY13" fmla="*/ 67163 h 201780"/>
                  <a:gd name="connsiteX14" fmla="*/ 0 w 138280"/>
                  <a:gd name="connsiteY14" fmla="*/ 37390 h 201780"/>
                  <a:gd name="connsiteX15" fmla="*/ 37390 w 138280"/>
                  <a:gd name="connsiteY15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12188 w 138280"/>
                  <a:gd name="connsiteY5" fmla="*/ 97525 h 201780"/>
                  <a:gd name="connsiteX6" fmla="*/ 128755 w 138280"/>
                  <a:gd name="connsiteY6" fmla="*/ 126290 h 201780"/>
                  <a:gd name="connsiteX7" fmla="*/ 127329 w 138280"/>
                  <a:gd name="connsiteY7" fmla="*/ 137951 h 201780"/>
                  <a:gd name="connsiteX8" fmla="*/ 138280 w 138280"/>
                  <a:gd name="connsiteY8" fmla="*/ 164390 h 201780"/>
                  <a:gd name="connsiteX9" fmla="*/ 100890 w 138280"/>
                  <a:gd name="connsiteY9" fmla="*/ 201780 h 201780"/>
                  <a:gd name="connsiteX10" fmla="*/ 63500 w 138280"/>
                  <a:gd name="connsiteY10" fmla="*/ 164390 h 201780"/>
                  <a:gd name="connsiteX11" fmla="*/ 43199 w 138280"/>
                  <a:gd name="connsiteY11" fmla="*/ 92835 h 201780"/>
                  <a:gd name="connsiteX12" fmla="*/ 19001 w 138280"/>
                  <a:gd name="connsiteY12" fmla="*/ 67163 h 201780"/>
                  <a:gd name="connsiteX13" fmla="*/ 0 w 138280"/>
                  <a:gd name="connsiteY13" fmla="*/ 37390 h 201780"/>
                  <a:gd name="connsiteX14" fmla="*/ 37390 w 138280"/>
                  <a:gd name="connsiteY14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88731 w 138280"/>
                  <a:gd name="connsiteY3" fmla="*/ 54969 h 201780"/>
                  <a:gd name="connsiteX4" fmla="*/ 112188 w 138280"/>
                  <a:gd name="connsiteY4" fmla="*/ 97525 h 201780"/>
                  <a:gd name="connsiteX5" fmla="*/ 128755 w 138280"/>
                  <a:gd name="connsiteY5" fmla="*/ 126290 h 201780"/>
                  <a:gd name="connsiteX6" fmla="*/ 127329 w 138280"/>
                  <a:gd name="connsiteY6" fmla="*/ 137951 h 201780"/>
                  <a:gd name="connsiteX7" fmla="*/ 138280 w 138280"/>
                  <a:gd name="connsiteY7" fmla="*/ 164390 h 201780"/>
                  <a:gd name="connsiteX8" fmla="*/ 100890 w 138280"/>
                  <a:gd name="connsiteY8" fmla="*/ 201780 h 201780"/>
                  <a:gd name="connsiteX9" fmla="*/ 63500 w 138280"/>
                  <a:gd name="connsiteY9" fmla="*/ 164390 h 201780"/>
                  <a:gd name="connsiteX10" fmla="*/ 43199 w 138280"/>
                  <a:gd name="connsiteY10" fmla="*/ 92835 h 201780"/>
                  <a:gd name="connsiteX11" fmla="*/ 19001 w 138280"/>
                  <a:gd name="connsiteY11" fmla="*/ 67163 h 201780"/>
                  <a:gd name="connsiteX12" fmla="*/ 0 w 138280"/>
                  <a:gd name="connsiteY12" fmla="*/ 37390 h 201780"/>
                  <a:gd name="connsiteX13" fmla="*/ 37390 w 138280"/>
                  <a:gd name="connsiteY13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112188 w 138280"/>
                  <a:gd name="connsiteY3" fmla="*/ 97525 h 201780"/>
                  <a:gd name="connsiteX4" fmla="*/ 128755 w 138280"/>
                  <a:gd name="connsiteY4" fmla="*/ 126290 h 201780"/>
                  <a:gd name="connsiteX5" fmla="*/ 127329 w 138280"/>
                  <a:gd name="connsiteY5" fmla="*/ 137951 h 201780"/>
                  <a:gd name="connsiteX6" fmla="*/ 138280 w 138280"/>
                  <a:gd name="connsiteY6" fmla="*/ 164390 h 201780"/>
                  <a:gd name="connsiteX7" fmla="*/ 100890 w 138280"/>
                  <a:gd name="connsiteY7" fmla="*/ 201780 h 201780"/>
                  <a:gd name="connsiteX8" fmla="*/ 63500 w 138280"/>
                  <a:gd name="connsiteY8" fmla="*/ 164390 h 201780"/>
                  <a:gd name="connsiteX9" fmla="*/ 43199 w 138280"/>
                  <a:gd name="connsiteY9" fmla="*/ 92835 h 201780"/>
                  <a:gd name="connsiteX10" fmla="*/ 19001 w 138280"/>
                  <a:gd name="connsiteY10" fmla="*/ 67163 h 201780"/>
                  <a:gd name="connsiteX11" fmla="*/ 0 w 138280"/>
                  <a:gd name="connsiteY11" fmla="*/ 37390 h 201780"/>
                  <a:gd name="connsiteX12" fmla="*/ 37390 w 138280"/>
                  <a:gd name="connsiteY12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2188 w 138280"/>
                  <a:gd name="connsiteY2" fmla="*/ 97525 h 201780"/>
                  <a:gd name="connsiteX3" fmla="*/ 128755 w 138280"/>
                  <a:gd name="connsiteY3" fmla="*/ 126290 h 201780"/>
                  <a:gd name="connsiteX4" fmla="*/ 127329 w 138280"/>
                  <a:gd name="connsiteY4" fmla="*/ 137951 h 201780"/>
                  <a:gd name="connsiteX5" fmla="*/ 138280 w 138280"/>
                  <a:gd name="connsiteY5" fmla="*/ 164390 h 201780"/>
                  <a:gd name="connsiteX6" fmla="*/ 100890 w 138280"/>
                  <a:gd name="connsiteY6" fmla="*/ 201780 h 201780"/>
                  <a:gd name="connsiteX7" fmla="*/ 63500 w 138280"/>
                  <a:gd name="connsiteY7" fmla="*/ 164390 h 201780"/>
                  <a:gd name="connsiteX8" fmla="*/ 43199 w 138280"/>
                  <a:gd name="connsiteY8" fmla="*/ 92835 h 201780"/>
                  <a:gd name="connsiteX9" fmla="*/ 19001 w 138280"/>
                  <a:gd name="connsiteY9" fmla="*/ 67163 h 201780"/>
                  <a:gd name="connsiteX10" fmla="*/ 0 w 138280"/>
                  <a:gd name="connsiteY10" fmla="*/ 37390 h 201780"/>
                  <a:gd name="connsiteX11" fmla="*/ 37390 w 138280"/>
                  <a:gd name="connsiteY11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2188 w 138280"/>
                  <a:gd name="connsiteY2" fmla="*/ 97525 h 201780"/>
                  <a:gd name="connsiteX3" fmla="*/ 128755 w 138280"/>
                  <a:gd name="connsiteY3" fmla="*/ 126290 h 201780"/>
                  <a:gd name="connsiteX4" fmla="*/ 138280 w 138280"/>
                  <a:gd name="connsiteY4" fmla="*/ 164390 h 201780"/>
                  <a:gd name="connsiteX5" fmla="*/ 100890 w 138280"/>
                  <a:gd name="connsiteY5" fmla="*/ 201780 h 201780"/>
                  <a:gd name="connsiteX6" fmla="*/ 63500 w 138280"/>
                  <a:gd name="connsiteY6" fmla="*/ 164390 h 201780"/>
                  <a:gd name="connsiteX7" fmla="*/ 43199 w 138280"/>
                  <a:gd name="connsiteY7" fmla="*/ 92835 h 201780"/>
                  <a:gd name="connsiteX8" fmla="*/ 19001 w 138280"/>
                  <a:gd name="connsiteY8" fmla="*/ 67163 h 201780"/>
                  <a:gd name="connsiteX9" fmla="*/ 0 w 138280"/>
                  <a:gd name="connsiteY9" fmla="*/ 37390 h 201780"/>
                  <a:gd name="connsiteX10" fmla="*/ 37390 w 138280"/>
                  <a:gd name="connsiteY10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2188 w 138280"/>
                  <a:gd name="connsiteY2" fmla="*/ 97525 h 201780"/>
                  <a:gd name="connsiteX3" fmla="*/ 138280 w 138280"/>
                  <a:gd name="connsiteY3" fmla="*/ 164390 h 201780"/>
                  <a:gd name="connsiteX4" fmla="*/ 100890 w 138280"/>
                  <a:gd name="connsiteY4" fmla="*/ 201780 h 201780"/>
                  <a:gd name="connsiteX5" fmla="*/ 63500 w 138280"/>
                  <a:gd name="connsiteY5" fmla="*/ 164390 h 201780"/>
                  <a:gd name="connsiteX6" fmla="*/ 43199 w 138280"/>
                  <a:gd name="connsiteY6" fmla="*/ 92835 h 201780"/>
                  <a:gd name="connsiteX7" fmla="*/ 19001 w 138280"/>
                  <a:gd name="connsiteY7" fmla="*/ 67163 h 201780"/>
                  <a:gd name="connsiteX8" fmla="*/ 0 w 138280"/>
                  <a:gd name="connsiteY8" fmla="*/ 37390 h 201780"/>
                  <a:gd name="connsiteX9" fmla="*/ 37390 w 138280"/>
                  <a:gd name="connsiteY9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38280 w 138280"/>
                  <a:gd name="connsiteY2" fmla="*/ 164390 h 201780"/>
                  <a:gd name="connsiteX3" fmla="*/ 100890 w 138280"/>
                  <a:gd name="connsiteY3" fmla="*/ 201780 h 201780"/>
                  <a:gd name="connsiteX4" fmla="*/ 63500 w 138280"/>
                  <a:gd name="connsiteY4" fmla="*/ 164390 h 201780"/>
                  <a:gd name="connsiteX5" fmla="*/ 43199 w 138280"/>
                  <a:gd name="connsiteY5" fmla="*/ 92835 h 201780"/>
                  <a:gd name="connsiteX6" fmla="*/ 19001 w 138280"/>
                  <a:gd name="connsiteY6" fmla="*/ 67163 h 201780"/>
                  <a:gd name="connsiteX7" fmla="*/ 0 w 138280"/>
                  <a:gd name="connsiteY7" fmla="*/ 37390 h 201780"/>
                  <a:gd name="connsiteX8" fmla="*/ 37390 w 138280"/>
                  <a:gd name="connsiteY8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38280 w 138280"/>
                  <a:gd name="connsiteY2" fmla="*/ 164390 h 201780"/>
                  <a:gd name="connsiteX3" fmla="*/ 100890 w 138280"/>
                  <a:gd name="connsiteY3" fmla="*/ 201780 h 201780"/>
                  <a:gd name="connsiteX4" fmla="*/ 63500 w 138280"/>
                  <a:gd name="connsiteY4" fmla="*/ 164390 h 201780"/>
                  <a:gd name="connsiteX5" fmla="*/ 19001 w 138280"/>
                  <a:gd name="connsiteY5" fmla="*/ 67163 h 201780"/>
                  <a:gd name="connsiteX6" fmla="*/ 0 w 138280"/>
                  <a:gd name="connsiteY6" fmla="*/ 37390 h 201780"/>
                  <a:gd name="connsiteX7" fmla="*/ 37390 w 138280"/>
                  <a:gd name="connsiteY7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0645 w 138280"/>
                  <a:gd name="connsiteY2" fmla="*/ 118887 h 201780"/>
                  <a:gd name="connsiteX3" fmla="*/ 138280 w 138280"/>
                  <a:gd name="connsiteY3" fmla="*/ 164390 h 201780"/>
                  <a:gd name="connsiteX4" fmla="*/ 100890 w 138280"/>
                  <a:gd name="connsiteY4" fmla="*/ 201780 h 201780"/>
                  <a:gd name="connsiteX5" fmla="*/ 63500 w 138280"/>
                  <a:gd name="connsiteY5" fmla="*/ 164390 h 201780"/>
                  <a:gd name="connsiteX6" fmla="*/ 19001 w 138280"/>
                  <a:gd name="connsiteY6" fmla="*/ 67163 h 201780"/>
                  <a:gd name="connsiteX7" fmla="*/ 0 w 138280"/>
                  <a:gd name="connsiteY7" fmla="*/ 37390 h 201780"/>
                  <a:gd name="connsiteX8" fmla="*/ 37390 w 138280"/>
                  <a:gd name="connsiteY8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0645 w 138280"/>
                  <a:gd name="connsiteY2" fmla="*/ 118887 h 201780"/>
                  <a:gd name="connsiteX3" fmla="*/ 138280 w 138280"/>
                  <a:gd name="connsiteY3" fmla="*/ 164390 h 201780"/>
                  <a:gd name="connsiteX4" fmla="*/ 100890 w 138280"/>
                  <a:gd name="connsiteY4" fmla="*/ 201780 h 201780"/>
                  <a:gd name="connsiteX5" fmla="*/ 63500 w 138280"/>
                  <a:gd name="connsiteY5" fmla="*/ 164390 h 201780"/>
                  <a:gd name="connsiteX6" fmla="*/ 19001 w 138280"/>
                  <a:gd name="connsiteY6" fmla="*/ 67163 h 201780"/>
                  <a:gd name="connsiteX7" fmla="*/ 0 w 138280"/>
                  <a:gd name="connsiteY7" fmla="*/ 37390 h 201780"/>
                  <a:gd name="connsiteX8" fmla="*/ 37390 w 138280"/>
                  <a:gd name="connsiteY8" fmla="*/ 0 h 20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8280" h="201780">
                    <a:moveTo>
                      <a:pt x="37390" y="0"/>
                    </a:moveTo>
                    <a:cubicBezTo>
                      <a:pt x="47715" y="0"/>
                      <a:pt x="57062" y="4185"/>
                      <a:pt x="63829" y="10951"/>
                    </a:cubicBezTo>
                    <a:cubicBezTo>
                      <a:pt x="79434" y="46930"/>
                      <a:pt x="82296" y="51047"/>
                      <a:pt x="110645" y="118887"/>
                    </a:cubicBezTo>
                    <a:lnTo>
                      <a:pt x="138280" y="164390"/>
                    </a:lnTo>
                    <a:cubicBezTo>
                      <a:pt x="138280" y="185040"/>
                      <a:pt x="121540" y="201780"/>
                      <a:pt x="100890" y="201780"/>
                    </a:cubicBezTo>
                    <a:cubicBezTo>
                      <a:pt x="80240" y="201780"/>
                      <a:pt x="63500" y="185040"/>
                      <a:pt x="63500" y="164390"/>
                    </a:cubicBezTo>
                    <a:lnTo>
                      <a:pt x="19001" y="67163"/>
                    </a:lnTo>
                    <a:lnTo>
                      <a:pt x="0" y="37390"/>
                    </a:lnTo>
                    <a:cubicBezTo>
                      <a:pt x="0" y="16740"/>
                      <a:pt x="16740" y="0"/>
                      <a:pt x="37390" y="0"/>
                    </a:cubicBezTo>
                    <a:close/>
                  </a:path>
                </a:pathLst>
              </a:custGeom>
              <a:solidFill>
                <a:schemeClr val="bg1"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27" name="مجموعة 26">
              <a:extLst>
                <a:ext uri="{FF2B5EF4-FFF2-40B4-BE49-F238E27FC236}">
                  <a16:creationId xmlns:a16="http://schemas.microsoft.com/office/drawing/2014/main" id="{6B949B10-A6FF-E541-9EE0-CE454698487F}"/>
                </a:ext>
              </a:extLst>
            </p:cNvPr>
            <p:cNvGrpSpPr/>
            <p:nvPr/>
          </p:nvGrpSpPr>
          <p:grpSpPr>
            <a:xfrm rot="16200000">
              <a:off x="5559796" y="4005496"/>
              <a:ext cx="837637" cy="755043"/>
              <a:chOff x="4601055" y="1421417"/>
              <a:chExt cx="5544411" cy="4997716"/>
            </a:xfrm>
          </p:grpSpPr>
          <p:sp>
            <p:nvSpPr>
              <p:cNvPr id="23" name="مثلث 22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F292208C-3260-A046-8597-C83A17174062}"/>
                  </a:ext>
                </a:extLst>
              </p:cNvPr>
              <p:cNvSpPr/>
              <p:nvPr/>
            </p:nvSpPr>
            <p:spPr>
              <a:xfrm>
                <a:off x="4601055" y="1421417"/>
                <a:ext cx="5544411" cy="4997716"/>
              </a:xfrm>
              <a:custGeom>
                <a:avLst/>
                <a:gdLst>
                  <a:gd name="connsiteX0" fmla="*/ 0 w 4508204"/>
                  <a:gd name="connsiteY0" fmla="*/ 3886383 h 3886383"/>
                  <a:gd name="connsiteX1" fmla="*/ 2254102 w 4508204"/>
                  <a:gd name="connsiteY1" fmla="*/ 0 h 3886383"/>
                  <a:gd name="connsiteX2" fmla="*/ 4508204 w 4508204"/>
                  <a:gd name="connsiteY2" fmla="*/ 3886383 h 3886383"/>
                  <a:gd name="connsiteX3" fmla="*/ 0 w 4508204"/>
                  <a:gd name="connsiteY3" fmla="*/ 3886383 h 3886383"/>
                  <a:gd name="connsiteX0" fmla="*/ 0 w 4508204"/>
                  <a:gd name="connsiteY0" fmla="*/ 3886383 h 3886383"/>
                  <a:gd name="connsiteX1" fmla="*/ 2254102 w 4508204"/>
                  <a:gd name="connsiteY1" fmla="*/ 0 h 3886383"/>
                  <a:gd name="connsiteX2" fmla="*/ 4508204 w 4508204"/>
                  <a:gd name="connsiteY2" fmla="*/ 3886383 h 3886383"/>
                  <a:gd name="connsiteX3" fmla="*/ 0 w 4508204"/>
                  <a:gd name="connsiteY3" fmla="*/ 3886383 h 3886383"/>
                  <a:gd name="connsiteX0" fmla="*/ 0 w 4508204"/>
                  <a:gd name="connsiteY0" fmla="*/ 3886383 h 3886383"/>
                  <a:gd name="connsiteX1" fmla="*/ 2254102 w 4508204"/>
                  <a:gd name="connsiteY1" fmla="*/ 0 h 3886383"/>
                  <a:gd name="connsiteX2" fmla="*/ 4508204 w 4508204"/>
                  <a:gd name="connsiteY2" fmla="*/ 3886383 h 3886383"/>
                  <a:gd name="connsiteX3" fmla="*/ 0 w 4508204"/>
                  <a:gd name="connsiteY3" fmla="*/ 3886383 h 3886383"/>
                  <a:gd name="connsiteX0" fmla="*/ 0 w 4508204"/>
                  <a:gd name="connsiteY0" fmla="*/ 3886383 h 3886383"/>
                  <a:gd name="connsiteX1" fmla="*/ 2254102 w 4508204"/>
                  <a:gd name="connsiteY1" fmla="*/ 0 h 3886383"/>
                  <a:gd name="connsiteX2" fmla="*/ 4508204 w 4508204"/>
                  <a:gd name="connsiteY2" fmla="*/ 3886383 h 3886383"/>
                  <a:gd name="connsiteX3" fmla="*/ 0 w 4508204"/>
                  <a:gd name="connsiteY3" fmla="*/ 3886383 h 3886383"/>
                  <a:gd name="connsiteX0" fmla="*/ 15481 w 4523685"/>
                  <a:gd name="connsiteY0" fmla="*/ 3886383 h 3886383"/>
                  <a:gd name="connsiteX1" fmla="*/ 2269583 w 4523685"/>
                  <a:gd name="connsiteY1" fmla="*/ 0 h 3886383"/>
                  <a:gd name="connsiteX2" fmla="*/ 4523685 w 4523685"/>
                  <a:gd name="connsiteY2" fmla="*/ 3886383 h 3886383"/>
                  <a:gd name="connsiteX3" fmla="*/ 15481 w 4523685"/>
                  <a:gd name="connsiteY3" fmla="*/ 3886383 h 3886383"/>
                  <a:gd name="connsiteX0" fmla="*/ 15481 w 4523685"/>
                  <a:gd name="connsiteY0" fmla="*/ 3886383 h 4018699"/>
                  <a:gd name="connsiteX1" fmla="*/ 2269583 w 4523685"/>
                  <a:gd name="connsiteY1" fmla="*/ 0 h 4018699"/>
                  <a:gd name="connsiteX2" fmla="*/ 4523685 w 4523685"/>
                  <a:gd name="connsiteY2" fmla="*/ 3886383 h 4018699"/>
                  <a:gd name="connsiteX3" fmla="*/ 15481 w 4523685"/>
                  <a:gd name="connsiteY3" fmla="*/ 3886383 h 4018699"/>
                  <a:gd name="connsiteX0" fmla="*/ 15481 w 4550454"/>
                  <a:gd name="connsiteY0" fmla="*/ 3886383 h 4018699"/>
                  <a:gd name="connsiteX1" fmla="*/ 2269583 w 4550454"/>
                  <a:gd name="connsiteY1" fmla="*/ 0 h 4018699"/>
                  <a:gd name="connsiteX2" fmla="*/ 4523685 w 4550454"/>
                  <a:gd name="connsiteY2" fmla="*/ 3886383 h 4018699"/>
                  <a:gd name="connsiteX3" fmla="*/ 15481 w 4550454"/>
                  <a:gd name="connsiteY3" fmla="*/ 3886383 h 4018699"/>
                  <a:gd name="connsiteX0" fmla="*/ 15481 w 4550454"/>
                  <a:gd name="connsiteY0" fmla="*/ 3886383 h 4101766"/>
                  <a:gd name="connsiteX1" fmla="*/ 2269583 w 4550454"/>
                  <a:gd name="connsiteY1" fmla="*/ 0 h 4101766"/>
                  <a:gd name="connsiteX2" fmla="*/ 4523685 w 4550454"/>
                  <a:gd name="connsiteY2" fmla="*/ 3886383 h 4101766"/>
                  <a:gd name="connsiteX3" fmla="*/ 15481 w 4550454"/>
                  <a:gd name="connsiteY3" fmla="*/ 3886383 h 410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50454" h="4101766">
                    <a:moveTo>
                      <a:pt x="15481" y="3886383"/>
                    </a:moveTo>
                    <a:cubicBezTo>
                      <a:pt x="-190083" y="3760504"/>
                      <a:pt x="1709602" y="40820"/>
                      <a:pt x="2269583" y="0"/>
                    </a:cubicBezTo>
                    <a:cubicBezTo>
                      <a:pt x="2957155" y="40820"/>
                      <a:pt x="4793044" y="3484057"/>
                      <a:pt x="4523685" y="3886383"/>
                    </a:cubicBezTo>
                    <a:cubicBezTo>
                      <a:pt x="4318122" y="4162829"/>
                      <a:pt x="306104" y="4184095"/>
                      <a:pt x="15481" y="3886383"/>
                    </a:cubicBezTo>
                    <a:close/>
                  </a:path>
                </a:pathLst>
              </a:custGeom>
              <a:solidFill>
                <a:srgbClr val="FAF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6" name="شكل حر 25">
                <a:extLst>
                  <a:ext uri="{FF2B5EF4-FFF2-40B4-BE49-F238E27FC236}">
                    <a16:creationId xmlns:a16="http://schemas.microsoft.com/office/drawing/2014/main" id="{CB3E6F91-EF8B-294F-B43E-BC5FD81D2758}"/>
                  </a:ext>
                </a:extLst>
              </p:cNvPr>
              <p:cNvSpPr/>
              <p:nvPr/>
            </p:nvSpPr>
            <p:spPr>
              <a:xfrm flipH="1">
                <a:off x="4709384" y="1421417"/>
                <a:ext cx="5327761" cy="4997709"/>
              </a:xfrm>
              <a:custGeom>
                <a:avLst/>
                <a:gdLst>
                  <a:gd name="connsiteX0" fmla="*/ 2548684 w 5327766"/>
                  <a:gd name="connsiteY0" fmla="*/ 0 h 4997716"/>
                  <a:gd name="connsiteX1" fmla="*/ 5295150 w 5327766"/>
                  <a:gd name="connsiteY1" fmla="*/ 4735287 h 4997716"/>
                  <a:gd name="connsiteX2" fmla="*/ 13807 w 5327766"/>
                  <a:gd name="connsiteY2" fmla="*/ 4827125 h 4997716"/>
                  <a:gd name="connsiteX3" fmla="*/ 0 w 5327766"/>
                  <a:gd name="connsiteY3" fmla="*/ 4822972 h 4997716"/>
                  <a:gd name="connsiteX4" fmla="*/ 37642 w 5327766"/>
                  <a:gd name="connsiteY4" fmla="*/ 4828281 h 4997716"/>
                  <a:gd name="connsiteX5" fmla="*/ 4913629 w 5327766"/>
                  <a:gd name="connsiteY5" fmla="*/ 4664717 h 4997716"/>
                  <a:gd name="connsiteX6" fmla="*/ 2436408 w 5327766"/>
                  <a:gd name="connsiteY6" fmla="*/ 46258 h 4997716"/>
                  <a:gd name="connsiteX7" fmla="*/ 2432186 w 5327766"/>
                  <a:gd name="connsiteY7" fmla="*/ 43603 h 4997716"/>
                  <a:gd name="connsiteX8" fmla="*/ 2480065 w 5327766"/>
                  <a:gd name="connsiteY8" fmla="*/ 17525 h 4997716"/>
                  <a:gd name="connsiteX9" fmla="*/ 2548684 w 5327766"/>
                  <a:gd name="connsiteY9" fmla="*/ 0 h 499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27766" h="4997716">
                    <a:moveTo>
                      <a:pt x="2548684" y="0"/>
                    </a:moveTo>
                    <a:cubicBezTo>
                      <a:pt x="3386442" y="49737"/>
                      <a:pt x="5623345" y="4245081"/>
                      <a:pt x="5295150" y="4735287"/>
                    </a:cubicBezTo>
                    <a:cubicBezTo>
                      <a:pt x="5068167" y="5040539"/>
                      <a:pt x="1032127" y="5090437"/>
                      <a:pt x="13807" y="4827125"/>
                    </a:cubicBezTo>
                    <a:lnTo>
                      <a:pt x="0" y="4822972"/>
                    </a:lnTo>
                    <a:lnTo>
                      <a:pt x="37642" y="4828281"/>
                    </a:lnTo>
                    <a:cubicBezTo>
                      <a:pt x="1444886" y="5006811"/>
                      <a:pt x="4710127" y="4938392"/>
                      <a:pt x="4913629" y="4664717"/>
                    </a:cubicBezTo>
                    <a:cubicBezTo>
                      <a:pt x="5211056" y="4220468"/>
                      <a:pt x="3401796" y="733229"/>
                      <a:pt x="2436408" y="46258"/>
                    </a:cubicBezTo>
                    <a:lnTo>
                      <a:pt x="2432186" y="43603"/>
                    </a:lnTo>
                    <a:lnTo>
                      <a:pt x="2480065" y="17525"/>
                    </a:lnTo>
                    <a:cubicBezTo>
                      <a:pt x="2504447" y="7486"/>
                      <a:pt x="2527362" y="1554"/>
                      <a:pt x="2548684" y="0"/>
                    </a:cubicBezTo>
                    <a:close/>
                  </a:path>
                </a:pathLst>
              </a:custGeom>
              <a:solidFill>
                <a:schemeClr val="tx1">
                  <a:lumMod val="40000"/>
                  <a:lumOff val="60000"/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</p:grpSp>
      </p:grpSp>
      <p:sp>
        <p:nvSpPr>
          <p:cNvPr id="29" name="正方形/長方形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624A43-882C-B849-9123-51A91A3136B8}"/>
              </a:ext>
            </a:extLst>
          </p:cNvPr>
          <p:cNvSpPr/>
          <p:nvPr/>
        </p:nvSpPr>
        <p:spPr>
          <a:xfrm>
            <a:off x="5572760" y="2875739"/>
            <a:ext cx="7489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altLang="ja-JP" sz="2800" b="1" spc="50" dirty="0">
                <a:ln w="0"/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4000"/>
                    </a:prstClr>
                  </a:outerShdw>
                </a:effectLst>
                <a:latin typeface="Tajawal" pitchFamily="2" charset="-78"/>
                <a:cs typeface="Tajawal" pitchFamily="2" charset="-78"/>
              </a:rPr>
              <a:t>ابدأ</a:t>
            </a:r>
            <a:endParaRPr lang="ja-JP" altLang="en-US" sz="2800" b="1" cap="none" spc="50" dirty="0">
              <a:ln w="0"/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4000"/>
                  </a:prstClr>
                </a:outerShdw>
              </a:effectLst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6281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sp>
        <p:nvSpPr>
          <p:cNvPr id="2" name="Question box">
            <a:extLst>
              <a:ext uri="{FF2B5EF4-FFF2-40B4-BE49-F238E27FC236}">
                <a16:creationId xmlns:a16="http://schemas.microsoft.com/office/drawing/2014/main" id="{84880080-359E-E744-F396-6F61128620DC}"/>
              </a:ext>
            </a:extLst>
          </p:cNvPr>
          <p:cNvSpPr/>
          <p:nvPr/>
        </p:nvSpPr>
        <p:spPr>
          <a:xfrm>
            <a:off x="1749468" y="2477193"/>
            <a:ext cx="9348023" cy="2208357"/>
          </a:xfrm>
          <a:prstGeom prst="roundRect">
            <a:avLst/>
          </a:prstGeom>
          <a:solidFill>
            <a:schemeClr val="bg2">
              <a:alpha val="50000"/>
            </a:schemeClr>
          </a:solidFill>
          <a:ln w="76200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اوجدي النظير الجمعي لـ </a:t>
            </a:r>
          </a:p>
          <a:p>
            <a:pPr algn="ctr"/>
            <a:r>
              <a:rPr lang="ar-SA" sz="4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-15</a:t>
            </a:r>
            <a:endParaRPr lang="en-GB" sz="4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373F7F1-13C8-85B8-7A8E-1BAEBD8B3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56" y="549737"/>
            <a:ext cx="1138712" cy="116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9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Question box">
                <a:extLst>
                  <a:ext uri="{FF2B5EF4-FFF2-40B4-BE49-F238E27FC236}">
                    <a16:creationId xmlns:a16="http://schemas.microsoft.com/office/drawing/2014/main" id="{84880080-359E-E744-F396-6F61128620DC}"/>
                  </a:ext>
                </a:extLst>
              </p:cNvPr>
              <p:cNvSpPr/>
              <p:nvPr/>
            </p:nvSpPr>
            <p:spPr>
              <a:xfrm>
                <a:off x="1749468" y="2324821"/>
                <a:ext cx="9348023" cy="2208357"/>
              </a:xfrm>
              <a:prstGeom prst="roundRect">
                <a:avLst/>
              </a:prstGeom>
              <a:solidFill>
                <a:schemeClr val="bg2">
                  <a:alpha val="50000"/>
                </a:schemeClr>
              </a:solidFill>
              <a:ln w="76200">
                <a:solidFill>
                  <a:schemeClr val="bg2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sz="44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بسطي العبارة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4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4800" dirty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Question box">
                <a:extLst>
                  <a:ext uri="{FF2B5EF4-FFF2-40B4-BE49-F238E27FC236}">
                    <a16:creationId xmlns:a16="http://schemas.microsoft.com/office/drawing/2014/main" id="{84880080-359E-E744-F396-6F61128620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68" y="2324821"/>
                <a:ext cx="9348023" cy="220835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solidFill>
                  <a:schemeClr val="bg2">
                    <a:lumMod val="9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صورة 6">
            <a:extLst>
              <a:ext uri="{FF2B5EF4-FFF2-40B4-BE49-F238E27FC236}">
                <a16:creationId xmlns:a16="http://schemas.microsoft.com/office/drawing/2014/main" id="{F4AB14FD-CE95-6B69-C8F6-5EC3B1E5C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56" y="549737"/>
            <a:ext cx="1138712" cy="116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86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6AA7AF6-BD17-3346-4857-B97DD0E07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300" y="1563169"/>
            <a:ext cx="2375085" cy="74246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1812168-3ED1-3E70-1126-763F24B2016E}"/>
              </a:ext>
            </a:extLst>
          </p:cNvPr>
          <p:cNvSpPr txBox="1"/>
          <p:nvPr/>
        </p:nvSpPr>
        <p:spPr>
          <a:xfrm>
            <a:off x="8830798" y="1625803"/>
            <a:ext cx="325415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التعلم بالاكتشاف</a:t>
            </a:r>
          </a:p>
          <a:p>
            <a:pPr algn="ctr"/>
            <a:endParaRPr lang="ar-SA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صورة 11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4C7D1DE5-B8D4-212A-7F9B-CCDBED4AF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98895"/>
            <a:ext cx="2573759" cy="202606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B082A6F-8735-67D3-3026-69A552383F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24" y="2872101"/>
            <a:ext cx="1517368" cy="1711504"/>
          </a:xfrm>
          <a:prstGeom prst="rect">
            <a:avLst/>
          </a:prstGeom>
        </p:spPr>
      </p:pic>
      <p:pic>
        <p:nvPicPr>
          <p:cNvPr id="10" name="86C2EBC3-C1C0-49BB-BD25-CBB228348C65-L0-001.jpeg" descr="86C2EBC3-C1C0-49BB-BD25-CBB228348C65-L0-001.jpeg">
            <a:extLst>
              <a:ext uri="{FF2B5EF4-FFF2-40B4-BE49-F238E27FC236}">
                <a16:creationId xmlns:a16="http://schemas.microsoft.com/office/drawing/2014/main" id="{FA3304D2-B48D-F85C-DFA0-ED38E6CB82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4401" y="3441469"/>
            <a:ext cx="7015191" cy="1934550"/>
          </a:xfrm>
          <a:prstGeom prst="rect">
            <a:avLst/>
          </a:prstGeom>
          <a:ln w="88900">
            <a:miter lim="400000"/>
          </a:ln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319119B1-6ACE-C849-3BE2-AE511CB9E611}"/>
              </a:ext>
            </a:extLst>
          </p:cNvPr>
          <p:cNvSpPr/>
          <p:nvPr/>
        </p:nvSpPr>
        <p:spPr>
          <a:xfrm>
            <a:off x="4520155" y="2269862"/>
            <a:ext cx="3784259" cy="11369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739E0225-AA5C-5889-8C59-9CD597081490}"/>
              </a:ext>
            </a:extLst>
          </p:cNvPr>
          <p:cNvSpPr/>
          <p:nvPr/>
        </p:nvSpPr>
        <p:spPr>
          <a:xfrm>
            <a:off x="4793009" y="2473575"/>
            <a:ext cx="3233651" cy="838251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 </a:t>
            </a:r>
            <a:r>
              <a:rPr lang="en-US" dirty="0"/>
              <a:t>^ @ </a:t>
            </a:r>
            <a:r>
              <a:rPr lang="ar-SA" dirty="0"/>
              <a:t> ،</a:t>
            </a:r>
            <a:r>
              <a:rPr lang="en-US" dirty="0"/>
              <a:t>M </a:t>
            </a:r>
            <a:r>
              <a:rPr lang="ar-SA" dirty="0"/>
              <a:t>،</a:t>
            </a:r>
            <a:r>
              <a:rPr lang="en-US" dirty="0"/>
              <a:t> ( ! ~ @</a:t>
            </a:r>
            <a:endParaRPr lang="ar-SA" dirty="0"/>
          </a:p>
        </p:txBody>
      </p:sp>
      <p:sp>
        <p:nvSpPr>
          <p:cNvPr id="16" name="طالباتي الذكية…">
            <a:extLst>
              <a:ext uri="{FF2B5EF4-FFF2-40B4-BE49-F238E27FC236}">
                <a16:creationId xmlns:a16="http://schemas.microsoft.com/office/drawing/2014/main" id="{4AF02C5C-472D-BFC1-7908-A9171DC11A03}"/>
              </a:ext>
            </a:extLst>
          </p:cNvPr>
          <p:cNvSpPr txBox="1">
            <a:spLocks/>
          </p:cNvSpPr>
          <p:nvPr/>
        </p:nvSpPr>
        <p:spPr>
          <a:xfrm>
            <a:off x="1223797" y="913516"/>
            <a:ext cx="9744405" cy="113692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defTabSz="205718" rtl="1">
              <a:defRPr sz="4608"/>
            </a:pPr>
            <a:r>
              <a:rPr lang="ar-SA" sz="4000" b="1" dirty="0">
                <a:solidFill>
                  <a:schemeClr val="tx2">
                    <a:lumMod val="60000"/>
                    <a:lumOff val="40000"/>
                  </a:schemeClr>
                </a:solidFill>
                <a:cs typeface="Akhbar MT" pitchFamily="2" charset="-78"/>
              </a:rPr>
              <a:t>طالبتي الذكية</a:t>
            </a:r>
            <a:endParaRPr lang="ar-SA" sz="2800" b="1" dirty="0">
              <a:solidFill>
                <a:schemeClr val="tx2">
                  <a:lumMod val="60000"/>
                  <a:lumOff val="40000"/>
                </a:schemeClr>
              </a:solidFill>
              <a:cs typeface="Akhbar MT" pitchFamily="2" charset="-78"/>
            </a:endParaRPr>
          </a:p>
          <a:p>
            <a:pPr algn="ctr" defTabSz="205718">
              <a:defRPr sz="4608"/>
            </a:pPr>
            <a:r>
              <a:rPr lang="ar-SA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Akhbar MT" pitchFamily="2" charset="-78"/>
              </a:rPr>
              <a:t>فكي الشفرة التالية للتوصل الى عنوان درس اليوم..</a:t>
            </a:r>
          </a:p>
        </p:txBody>
      </p:sp>
    </p:spTree>
    <p:extLst>
      <p:ext uri="{BB962C8B-B14F-4D97-AF65-F5344CB8AC3E}">
        <p14:creationId xmlns:p14="http://schemas.microsoft.com/office/powerpoint/2010/main" val="2600710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6AA7AF6-BD17-3346-4857-B97DD0E07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87596"/>
            <a:ext cx="4699711" cy="1501531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1812168-3ED1-3E70-1126-763F24B2016E}"/>
              </a:ext>
            </a:extLst>
          </p:cNvPr>
          <p:cNvSpPr txBox="1"/>
          <p:nvPr/>
        </p:nvSpPr>
        <p:spPr>
          <a:xfrm>
            <a:off x="6894199" y="1975612"/>
            <a:ext cx="38262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5856851-F027-8EC6-6ADB-76A598D3A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17" y="480060"/>
            <a:ext cx="1542263" cy="1739585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E2DDF316-18E9-E958-5680-19E650819D6B}"/>
              </a:ext>
            </a:extLst>
          </p:cNvPr>
          <p:cNvSpPr txBox="1"/>
          <p:nvPr/>
        </p:nvSpPr>
        <p:spPr>
          <a:xfrm>
            <a:off x="1811603" y="3777980"/>
            <a:ext cx="90509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(فِيهَا سُرُرٌ مَّرْفُوعَةٌ، وَأَكْوَابٌ مَّوْضُوعَةٌ، وَنَمَارِقُ مَصْفُوفَة)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60E9177-1484-2099-EF6A-AA001C97558F}"/>
              </a:ext>
            </a:extLst>
          </p:cNvPr>
          <p:cNvSpPr txBox="1"/>
          <p:nvPr/>
        </p:nvSpPr>
        <p:spPr>
          <a:xfrm>
            <a:off x="5026123" y="2204666"/>
            <a:ext cx="6839463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اهم الأمثلة في القران الكريم على المصفوفات</a:t>
            </a:r>
          </a:p>
          <a:p>
            <a:pPr algn="ctr"/>
            <a:r>
              <a:rPr lang="ar-SA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ذكرت في سورة الغاشية قولة تعالى :</a:t>
            </a:r>
          </a:p>
          <a:p>
            <a:pPr algn="ctr"/>
            <a:endParaRPr lang="ar-SA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95485"/>
      </p:ext>
    </p:extLst>
  </p:cSld>
  <p:clrMapOvr>
    <a:masterClrMapping/>
  </p:clrMapOvr>
</p:sld>
</file>

<file path=ppt/theme/theme1.xml><?xml version="1.0" encoding="utf-8"?>
<a:theme xmlns:a="http://schemas.openxmlformats.org/drawingml/2006/main" name="أثر رجعي">
  <a:themeElements>
    <a:clrScheme name="أثر رجعي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أثر رجعي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ثر رجعي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248</Words>
  <Application>Microsoft Office PowerPoint</Application>
  <PresentationFormat>شاشة عريضة</PresentationFormat>
  <Paragraphs>67</Paragraphs>
  <Slides>27</Slides>
  <Notes>1</Notes>
  <HiddenSlides>0</HiddenSlides>
  <MMClips>5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4" baseType="lpstr">
      <vt:lpstr>Aldhabi</vt:lpstr>
      <vt:lpstr>Arabic Typesetting</vt:lpstr>
      <vt:lpstr>Calibri</vt:lpstr>
      <vt:lpstr>Calibri Light</vt:lpstr>
      <vt:lpstr>Cambria Math</vt:lpstr>
      <vt:lpstr>Tajawal</vt:lpstr>
      <vt:lpstr>أثر رجعي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ASHWAQ,MUHAMMAD,AUAD,ALSHEMI</dc:creator>
  <cp:lastModifiedBy>ASHWAQ,MUHAMMAD,AUAD,ALSHEMI</cp:lastModifiedBy>
  <cp:revision>8</cp:revision>
  <dcterms:created xsi:type="dcterms:W3CDTF">2022-09-23T02:55:33Z</dcterms:created>
  <dcterms:modified xsi:type="dcterms:W3CDTF">2022-09-23T11:44:21Z</dcterms:modified>
</cp:coreProperties>
</file>