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5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108143-E73B-4D7D-AEE1-850ED23B3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D85DF0B-570C-4F12-8680-E51CA513B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34F681-EB82-417E-A09F-4A1E7757C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A355-CE48-44A2-BB47-E7D4E666D4BB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3F88AB-B6A6-4CD6-915C-55026D3C2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A8613E-9A9D-4805-AA86-DA3CAC15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2793-6505-4BDE-A2F0-1682819990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526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E5FEB1-D818-43D1-A0DC-DD56FD44E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4642F3A-C1F2-47A8-A941-43194CE30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EB4CA7-CFE1-4E30-9347-BC25EF4C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A355-CE48-44A2-BB47-E7D4E666D4BB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3CB716-8F17-4798-A314-5626278F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0EB800-20F1-4353-8D06-FDA0373A4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2793-6505-4BDE-A2F0-1682819990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9151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06D5089-E91B-4526-85F7-DC10966523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B994F86-980E-43E4-99D9-1DB82E1B6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C3524C-31DD-4683-8DC2-93B92AA18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A355-CE48-44A2-BB47-E7D4E666D4BB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06C4243-7CD9-404D-9D99-D03562E1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FEAFC-1491-425E-B0C2-C1418CBB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2793-6505-4BDE-A2F0-1682819990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238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5F04A4-68F2-493A-B245-B6990ECF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7670E7-F76D-43B1-9AD2-F8845F3A0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35BC85D-4E38-4190-83CE-E68F47AA3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A355-CE48-44A2-BB47-E7D4E666D4BB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458D049-ACEF-49A9-875A-3CAC939E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3802603-9F39-410B-86D0-931816ACC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2793-6505-4BDE-A2F0-1682819990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865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DE5231-8398-4A50-9B34-42245EFDD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945446F-5E0D-4400-8DEF-91EAB08F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F362E6-1E68-4C04-ACCE-A95ECD240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A355-CE48-44A2-BB47-E7D4E666D4BB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C681433-8B2B-4C81-82C7-289908C7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8AFEA4-3608-4018-9ED6-BDAEDAFCB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2793-6505-4BDE-A2F0-1682819990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309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8BEBE1-C2DE-48CE-AB4E-D745F173B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B7E1A19-15F1-4994-82A7-B58AE8708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24143DD-9D33-4AF4-9963-84CCB698D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1D4016C-7E0D-43E0-80E9-036394BA3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A355-CE48-44A2-BB47-E7D4E666D4BB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700F2CB-65C3-4BC9-8E3E-AEC75213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6332A7D-AC7D-47DB-A52F-37536067B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2793-6505-4BDE-A2F0-1682819990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7496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00B660-4DFE-4EC5-B6E0-D4462B21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55B34C-0DCB-47AC-AA56-B2CE9069B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66D4226-D7BD-4E3C-95C5-22C1B5B96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C7096B1-DF54-4A4A-B350-713656D7E3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462C612-760B-48D5-8DF6-89E6BE053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CDFBCC6-EF26-4998-80B6-0F8D38E8A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A355-CE48-44A2-BB47-E7D4E666D4BB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DCD1286-F316-4B16-B826-F4BFD0002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E197E34-D0DC-4300-91B6-D2757BD2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2793-6505-4BDE-A2F0-1682819990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875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091728-A6E8-4831-941C-39CDD9AC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C39B911-E76D-48D0-9C4E-8359620B0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A355-CE48-44A2-BB47-E7D4E666D4BB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322CAF-E031-4D31-BFDF-BF05F86F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E73B9CB-DBA8-43D1-A83A-2D0794EA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2793-6505-4BDE-A2F0-1682819990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270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0DA2F27-F929-41AB-9D0C-9E3241662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A355-CE48-44A2-BB47-E7D4E666D4BB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436FB1C-3C62-47F0-94FE-916DDFC3C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0B93453-39DA-4940-91B6-59ECE54A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2793-6505-4BDE-A2F0-1682819990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5414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36B77E-08CF-4125-BC84-503F65FD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DAF981E-981E-431F-9330-93453641C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AC6C7A7-DA81-4377-88FE-E05977600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8D09CBE-C4DE-45AA-A74D-5EA7576E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A355-CE48-44A2-BB47-E7D4E666D4BB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3F340A9-1B0F-4F04-9B7F-9A64322E5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57672D4-C982-412F-A96F-C7F7FF61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2793-6505-4BDE-A2F0-1682819990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67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A63864-2431-4737-AA9F-E8DD3AEDD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C6A4B69-7420-4DF7-93A3-E11CB4616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C03A75-7218-4BD6-AD06-77A2F0EF5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87E1FA2-27EE-4256-AD94-F83AA0823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A355-CE48-44A2-BB47-E7D4E666D4BB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0B90CBD-3295-41C6-BF99-3ED2C22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0A2D2EB-0C15-4941-9E66-973368F91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2793-6505-4BDE-A2F0-1682819990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793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87A87BB-2601-49DB-B49C-5DA9604B1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6732F05-DD45-4A96-A7A6-413861C14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D6DE638-CB4F-44CB-A916-D9C1225832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5A355-CE48-44A2-BB47-E7D4E666D4BB}" type="datetimeFigureOut">
              <a:rPr lang="ar-SA" smtClean="0"/>
              <a:t>10/05/44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8D2A2B-8D24-4A93-A446-50BE01452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2F35B79-4718-4A93-B937-D9B99A164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02793-6505-4BDE-A2F0-1682819990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915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B8C0BFA4-2E7D-4E39-9DBC-F9FBF36EDD4A}"/>
              </a:ext>
            </a:extLst>
          </p:cNvPr>
          <p:cNvSpPr/>
          <p:nvPr/>
        </p:nvSpPr>
        <p:spPr>
          <a:xfrm>
            <a:off x="494030" y="385762"/>
            <a:ext cx="10974070" cy="6086475"/>
          </a:xfrm>
          <a:custGeom>
            <a:avLst/>
            <a:gdLst>
              <a:gd name="connsiteX0" fmla="*/ 2634531 w 10974070"/>
              <a:gd name="connsiteY0" fmla="*/ 0 h 6086475"/>
              <a:gd name="connsiteX1" fmla="*/ 7930833 w 10974070"/>
              <a:gd name="connsiteY1" fmla="*/ 0 h 6086475"/>
              <a:gd name="connsiteX2" fmla="*/ 10974071 w 10974070"/>
              <a:gd name="connsiteY2" fmla="*/ 3043238 h 6086475"/>
              <a:gd name="connsiteX3" fmla="*/ 10974070 w 10974070"/>
              <a:gd name="connsiteY3" fmla="*/ 3451944 h 6086475"/>
              <a:gd name="connsiteX4" fmla="*/ 8339539 w 10974070"/>
              <a:gd name="connsiteY4" fmla="*/ 6086475 h 6086475"/>
              <a:gd name="connsiteX5" fmla="*/ 3043238 w 10974070"/>
              <a:gd name="connsiteY5" fmla="*/ 6086475 h 6086475"/>
              <a:gd name="connsiteX6" fmla="*/ 0 w 10974070"/>
              <a:gd name="connsiteY6" fmla="*/ 3043237 h 6086475"/>
              <a:gd name="connsiteX7" fmla="*/ 0 w 10974070"/>
              <a:gd name="connsiteY7" fmla="*/ 2634531 h 6086475"/>
              <a:gd name="connsiteX8" fmla="*/ 2634531 w 10974070"/>
              <a:gd name="connsiteY8" fmla="*/ 0 h 60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4070" h="6086475" fill="none" extrusionOk="0">
                <a:moveTo>
                  <a:pt x="2634531" y="0"/>
                </a:moveTo>
                <a:cubicBezTo>
                  <a:pt x="3781127" y="-72415"/>
                  <a:pt x="6090791" y="78118"/>
                  <a:pt x="7930833" y="0"/>
                </a:cubicBezTo>
                <a:cubicBezTo>
                  <a:pt x="9399037" y="12614"/>
                  <a:pt x="10982743" y="1381828"/>
                  <a:pt x="10974071" y="3043238"/>
                </a:cubicBezTo>
                <a:cubicBezTo>
                  <a:pt x="10970905" y="3157680"/>
                  <a:pt x="10969064" y="3314195"/>
                  <a:pt x="10974070" y="3451944"/>
                </a:cubicBezTo>
                <a:cubicBezTo>
                  <a:pt x="11111830" y="4999127"/>
                  <a:pt x="9681607" y="6309305"/>
                  <a:pt x="8339539" y="6086475"/>
                </a:cubicBezTo>
                <a:cubicBezTo>
                  <a:pt x="6252164" y="5922747"/>
                  <a:pt x="3727265" y="6199474"/>
                  <a:pt x="3043238" y="6086475"/>
                </a:cubicBezTo>
                <a:cubicBezTo>
                  <a:pt x="1547992" y="6152663"/>
                  <a:pt x="23595" y="5021264"/>
                  <a:pt x="0" y="3043237"/>
                </a:cubicBezTo>
                <a:cubicBezTo>
                  <a:pt x="16737" y="2950909"/>
                  <a:pt x="-3572" y="2709085"/>
                  <a:pt x="0" y="2634531"/>
                </a:cubicBezTo>
                <a:cubicBezTo>
                  <a:pt x="123807" y="949029"/>
                  <a:pt x="1113449" y="-170434"/>
                  <a:pt x="2634531" y="0"/>
                </a:cubicBezTo>
                <a:close/>
              </a:path>
              <a:path w="10974070" h="6086475" stroke="0" extrusionOk="0">
                <a:moveTo>
                  <a:pt x="2634531" y="0"/>
                </a:moveTo>
                <a:cubicBezTo>
                  <a:pt x="5019378" y="-133594"/>
                  <a:pt x="6570829" y="63808"/>
                  <a:pt x="7930833" y="0"/>
                </a:cubicBezTo>
                <a:cubicBezTo>
                  <a:pt x="9649972" y="25797"/>
                  <a:pt x="10859423" y="1497360"/>
                  <a:pt x="10974071" y="3043238"/>
                </a:cubicBezTo>
                <a:cubicBezTo>
                  <a:pt x="10967579" y="3174525"/>
                  <a:pt x="10980261" y="3303227"/>
                  <a:pt x="10974070" y="3451944"/>
                </a:cubicBezTo>
                <a:cubicBezTo>
                  <a:pt x="11170271" y="4740139"/>
                  <a:pt x="9841019" y="6052998"/>
                  <a:pt x="8339539" y="6086475"/>
                </a:cubicBezTo>
                <a:cubicBezTo>
                  <a:pt x="7297030" y="6080722"/>
                  <a:pt x="4939343" y="6137958"/>
                  <a:pt x="3043238" y="6086475"/>
                </a:cubicBezTo>
                <a:cubicBezTo>
                  <a:pt x="1340525" y="5997225"/>
                  <a:pt x="-121886" y="4787181"/>
                  <a:pt x="0" y="3043237"/>
                </a:cubicBezTo>
                <a:cubicBezTo>
                  <a:pt x="3047" y="2861648"/>
                  <a:pt x="35383" y="2686946"/>
                  <a:pt x="0" y="2634531"/>
                </a:cubicBezTo>
                <a:cubicBezTo>
                  <a:pt x="-49539" y="1358426"/>
                  <a:pt x="962554" y="80485"/>
                  <a:pt x="263453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2DiagRect">
                    <a:avLst>
                      <a:gd name="adj1" fmla="val 43285"/>
                      <a:gd name="adj2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9231BA0-677E-426E-A288-7584AD45B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92" y="3625456"/>
            <a:ext cx="3029968" cy="42862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66ABE61-88C3-45A3-92C2-2B5C93C0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84" y="2971811"/>
            <a:ext cx="1318032" cy="186451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9120A03-E56F-4A0A-BB88-5CADFE2CC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593670"/>
            <a:ext cx="1862000" cy="2634020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055CA31-9EE2-43D3-B3F1-FF8F4E9A7D72}"/>
              </a:ext>
            </a:extLst>
          </p:cNvPr>
          <p:cNvSpPr txBox="1"/>
          <p:nvPr/>
        </p:nvSpPr>
        <p:spPr>
          <a:xfrm>
            <a:off x="3591106" y="1895402"/>
            <a:ext cx="4120902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الصف/ الرابع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اليوم /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التاريخ /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المادة / رياضيات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5F69D96-8BC4-4E70-BC88-1101B98F29F5}"/>
              </a:ext>
            </a:extLst>
          </p:cNvPr>
          <p:cNvSpPr txBox="1"/>
          <p:nvPr/>
        </p:nvSpPr>
        <p:spPr>
          <a:xfrm>
            <a:off x="3789065" y="667055"/>
            <a:ext cx="39928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بسم الله الرحمن الرحيم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1AF1DCE-84B4-4B1A-880E-7D8B0ADAB3B2}"/>
              </a:ext>
            </a:extLst>
          </p:cNvPr>
          <p:cNvSpPr txBox="1"/>
          <p:nvPr/>
        </p:nvSpPr>
        <p:spPr>
          <a:xfrm>
            <a:off x="3437582" y="5414638"/>
            <a:ext cx="531683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(A) Arslan Wessam B" panose="03020402040406030203" pitchFamily="66" charset="-78"/>
                <a:ea typeface="+mn-ea"/>
                <a:cs typeface="(A) Arslan Wessam B" panose="03020402040406030203" pitchFamily="66" charset="-78"/>
              </a:rPr>
              <a:t>معلمة المادة / مباركة الزبيدي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E36D4B7-C89F-4E45-A7DF-8AA26D25C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527852"/>
            <a:ext cx="1704975" cy="13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5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B8C0BFA4-2E7D-4E39-9DBC-F9FBF36EDD4A}"/>
              </a:ext>
            </a:extLst>
          </p:cNvPr>
          <p:cNvSpPr/>
          <p:nvPr/>
        </p:nvSpPr>
        <p:spPr>
          <a:xfrm>
            <a:off x="494030" y="385762"/>
            <a:ext cx="10974070" cy="6086475"/>
          </a:xfrm>
          <a:custGeom>
            <a:avLst/>
            <a:gdLst>
              <a:gd name="connsiteX0" fmla="*/ 2634531 w 10974070"/>
              <a:gd name="connsiteY0" fmla="*/ 0 h 6086475"/>
              <a:gd name="connsiteX1" fmla="*/ 7930833 w 10974070"/>
              <a:gd name="connsiteY1" fmla="*/ 0 h 6086475"/>
              <a:gd name="connsiteX2" fmla="*/ 10974071 w 10974070"/>
              <a:gd name="connsiteY2" fmla="*/ 3043238 h 6086475"/>
              <a:gd name="connsiteX3" fmla="*/ 10974070 w 10974070"/>
              <a:gd name="connsiteY3" fmla="*/ 3451944 h 6086475"/>
              <a:gd name="connsiteX4" fmla="*/ 8339539 w 10974070"/>
              <a:gd name="connsiteY4" fmla="*/ 6086475 h 6086475"/>
              <a:gd name="connsiteX5" fmla="*/ 3043238 w 10974070"/>
              <a:gd name="connsiteY5" fmla="*/ 6086475 h 6086475"/>
              <a:gd name="connsiteX6" fmla="*/ 0 w 10974070"/>
              <a:gd name="connsiteY6" fmla="*/ 3043237 h 6086475"/>
              <a:gd name="connsiteX7" fmla="*/ 0 w 10974070"/>
              <a:gd name="connsiteY7" fmla="*/ 2634531 h 6086475"/>
              <a:gd name="connsiteX8" fmla="*/ 2634531 w 10974070"/>
              <a:gd name="connsiteY8" fmla="*/ 0 h 60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4070" h="6086475" fill="none" extrusionOk="0">
                <a:moveTo>
                  <a:pt x="2634531" y="0"/>
                </a:moveTo>
                <a:cubicBezTo>
                  <a:pt x="3781127" y="-72415"/>
                  <a:pt x="6090791" y="78118"/>
                  <a:pt x="7930833" y="0"/>
                </a:cubicBezTo>
                <a:cubicBezTo>
                  <a:pt x="9399037" y="12614"/>
                  <a:pt x="10982743" y="1381828"/>
                  <a:pt x="10974071" y="3043238"/>
                </a:cubicBezTo>
                <a:cubicBezTo>
                  <a:pt x="10970905" y="3157680"/>
                  <a:pt x="10969064" y="3314195"/>
                  <a:pt x="10974070" y="3451944"/>
                </a:cubicBezTo>
                <a:cubicBezTo>
                  <a:pt x="11111830" y="4999127"/>
                  <a:pt x="9681607" y="6309305"/>
                  <a:pt x="8339539" y="6086475"/>
                </a:cubicBezTo>
                <a:cubicBezTo>
                  <a:pt x="6252164" y="5922747"/>
                  <a:pt x="3727265" y="6199474"/>
                  <a:pt x="3043238" y="6086475"/>
                </a:cubicBezTo>
                <a:cubicBezTo>
                  <a:pt x="1547992" y="6152663"/>
                  <a:pt x="23595" y="5021264"/>
                  <a:pt x="0" y="3043237"/>
                </a:cubicBezTo>
                <a:cubicBezTo>
                  <a:pt x="16737" y="2950909"/>
                  <a:pt x="-3572" y="2709085"/>
                  <a:pt x="0" y="2634531"/>
                </a:cubicBezTo>
                <a:cubicBezTo>
                  <a:pt x="123807" y="949029"/>
                  <a:pt x="1113449" y="-170434"/>
                  <a:pt x="2634531" y="0"/>
                </a:cubicBezTo>
                <a:close/>
              </a:path>
              <a:path w="10974070" h="6086475" stroke="0" extrusionOk="0">
                <a:moveTo>
                  <a:pt x="2634531" y="0"/>
                </a:moveTo>
                <a:cubicBezTo>
                  <a:pt x="5019378" y="-133594"/>
                  <a:pt x="6570829" y="63808"/>
                  <a:pt x="7930833" y="0"/>
                </a:cubicBezTo>
                <a:cubicBezTo>
                  <a:pt x="9649972" y="25797"/>
                  <a:pt x="10859423" y="1497360"/>
                  <a:pt x="10974071" y="3043238"/>
                </a:cubicBezTo>
                <a:cubicBezTo>
                  <a:pt x="10967579" y="3174525"/>
                  <a:pt x="10980261" y="3303227"/>
                  <a:pt x="10974070" y="3451944"/>
                </a:cubicBezTo>
                <a:cubicBezTo>
                  <a:pt x="11170271" y="4740139"/>
                  <a:pt x="9841019" y="6052998"/>
                  <a:pt x="8339539" y="6086475"/>
                </a:cubicBezTo>
                <a:cubicBezTo>
                  <a:pt x="7297030" y="6080722"/>
                  <a:pt x="4939343" y="6137958"/>
                  <a:pt x="3043238" y="6086475"/>
                </a:cubicBezTo>
                <a:cubicBezTo>
                  <a:pt x="1340525" y="5997225"/>
                  <a:pt x="-121886" y="4787181"/>
                  <a:pt x="0" y="3043237"/>
                </a:cubicBezTo>
                <a:cubicBezTo>
                  <a:pt x="3047" y="2861648"/>
                  <a:pt x="35383" y="2686946"/>
                  <a:pt x="0" y="2634531"/>
                </a:cubicBezTo>
                <a:cubicBezTo>
                  <a:pt x="-49539" y="1358426"/>
                  <a:pt x="962554" y="80485"/>
                  <a:pt x="2634531" y="0"/>
                </a:cubicBezTo>
                <a:close/>
              </a:path>
            </a:pathLst>
          </a:custGeom>
          <a:solidFill>
            <a:srgbClr val="E6F3BB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2DiagRect">
                    <a:avLst>
                      <a:gd name="adj1" fmla="val 43285"/>
                      <a:gd name="adj2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9231BA0-677E-426E-A288-7584AD45B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92" y="3625456"/>
            <a:ext cx="3029968" cy="42862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66ABE61-88C3-45A3-92C2-2B5C93C0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84" y="2971811"/>
            <a:ext cx="1318032" cy="186451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9120A03-E56F-4A0A-BB88-5CADFE2CC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593670"/>
            <a:ext cx="1862000" cy="263402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F2C774A-45BB-4182-B275-A963CE68E46A}"/>
              </a:ext>
            </a:extLst>
          </p:cNvPr>
          <p:cNvSpPr/>
          <p:nvPr/>
        </p:nvSpPr>
        <p:spPr>
          <a:xfrm>
            <a:off x="7596048" y="1498140"/>
            <a:ext cx="21996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sng" strike="noStrike" kern="1200" cap="none" spc="0" normalizeH="0" baseline="0" noProof="0" dirty="0">
                <a:ln/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GA Aladdin Regular" pitchFamily="2" charset="-78"/>
              </a:rPr>
              <a:t>الفصل 5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BB67E8E-FF42-4EF7-A1DB-5694984F29F9}"/>
              </a:ext>
            </a:extLst>
          </p:cNvPr>
          <p:cNvSpPr/>
          <p:nvPr/>
        </p:nvSpPr>
        <p:spPr>
          <a:xfrm>
            <a:off x="2999283" y="3108025"/>
            <a:ext cx="5649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الضرب في عدد من رقم واحد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77D6E17-18D6-4CE6-B3D8-C3BB8DCEB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527852"/>
            <a:ext cx="1704975" cy="13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2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B8C0BFA4-2E7D-4E39-9DBC-F9FBF36EDD4A}"/>
              </a:ext>
            </a:extLst>
          </p:cNvPr>
          <p:cNvSpPr/>
          <p:nvPr/>
        </p:nvSpPr>
        <p:spPr>
          <a:xfrm>
            <a:off x="494030" y="255396"/>
            <a:ext cx="10974070" cy="6086475"/>
          </a:xfrm>
          <a:custGeom>
            <a:avLst/>
            <a:gdLst>
              <a:gd name="connsiteX0" fmla="*/ 2634531 w 10974070"/>
              <a:gd name="connsiteY0" fmla="*/ 0 h 6086475"/>
              <a:gd name="connsiteX1" fmla="*/ 7930833 w 10974070"/>
              <a:gd name="connsiteY1" fmla="*/ 0 h 6086475"/>
              <a:gd name="connsiteX2" fmla="*/ 10974071 w 10974070"/>
              <a:gd name="connsiteY2" fmla="*/ 3043238 h 6086475"/>
              <a:gd name="connsiteX3" fmla="*/ 10974070 w 10974070"/>
              <a:gd name="connsiteY3" fmla="*/ 3451944 h 6086475"/>
              <a:gd name="connsiteX4" fmla="*/ 8339539 w 10974070"/>
              <a:gd name="connsiteY4" fmla="*/ 6086475 h 6086475"/>
              <a:gd name="connsiteX5" fmla="*/ 3043238 w 10974070"/>
              <a:gd name="connsiteY5" fmla="*/ 6086475 h 6086475"/>
              <a:gd name="connsiteX6" fmla="*/ 0 w 10974070"/>
              <a:gd name="connsiteY6" fmla="*/ 3043237 h 6086475"/>
              <a:gd name="connsiteX7" fmla="*/ 0 w 10974070"/>
              <a:gd name="connsiteY7" fmla="*/ 2634531 h 6086475"/>
              <a:gd name="connsiteX8" fmla="*/ 2634531 w 10974070"/>
              <a:gd name="connsiteY8" fmla="*/ 0 h 60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4070" h="6086475" fill="none" extrusionOk="0">
                <a:moveTo>
                  <a:pt x="2634531" y="0"/>
                </a:moveTo>
                <a:cubicBezTo>
                  <a:pt x="3781127" y="-72415"/>
                  <a:pt x="6090791" y="78118"/>
                  <a:pt x="7930833" y="0"/>
                </a:cubicBezTo>
                <a:cubicBezTo>
                  <a:pt x="9399037" y="12614"/>
                  <a:pt x="10982743" y="1381828"/>
                  <a:pt x="10974071" y="3043238"/>
                </a:cubicBezTo>
                <a:cubicBezTo>
                  <a:pt x="10970905" y="3157680"/>
                  <a:pt x="10969064" y="3314195"/>
                  <a:pt x="10974070" y="3451944"/>
                </a:cubicBezTo>
                <a:cubicBezTo>
                  <a:pt x="11111830" y="4999127"/>
                  <a:pt x="9681607" y="6309305"/>
                  <a:pt x="8339539" y="6086475"/>
                </a:cubicBezTo>
                <a:cubicBezTo>
                  <a:pt x="6252164" y="5922747"/>
                  <a:pt x="3727265" y="6199474"/>
                  <a:pt x="3043238" y="6086475"/>
                </a:cubicBezTo>
                <a:cubicBezTo>
                  <a:pt x="1547992" y="6152663"/>
                  <a:pt x="23595" y="5021264"/>
                  <a:pt x="0" y="3043237"/>
                </a:cubicBezTo>
                <a:cubicBezTo>
                  <a:pt x="16737" y="2950909"/>
                  <a:pt x="-3572" y="2709085"/>
                  <a:pt x="0" y="2634531"/>
                </a:cubicBezTo>
                <a:cubicBezTo>
                  <a:pt x="123807" y="949029"/>
                  <a:pt x="1113449" y="-170434"/>
                  <a:pt x="2634531" y="0"/>
                </a:cubicBezTo>
                <a:close/>
              </a:path>
              <a:path w="10974070" h="6086475" stroke="0" extrusionOk="0">
                <a:moveTo>
                  <a:pt x="2634531" y="0"/>
                </a:moveTo>
                <a:cubicBezTo>
                  <a:pt x="5019378" y="-133594"/>
                  <a:pt x="6570829" y="63808"/>
                  <a:pt x="7930833" y="0"/>
                </a:cubicBezTo>
                <a:cubicBezTo>
                  <a:pt x="9649972" y="25797"/>
                  <a:pt x="10859423" y="1497360"/>
                  <a:pt x="10974071" y="3043238"/>
                </a:cubicBezTo>
                <a:cubicBezTo>
                  <a:pt x="10967579" y="3174525"/>
                  <a:pt x="10980261" y="3303227"/>
                  <a:pt x="10974070" y="3451944"/>
                </a:cubicBezTo>
                <a:cubicBezTo>
                  <a:pt x="11170271" y="4740139"/>
                  <a:pt x="9841019" y="6052998"/>
                  <a:pt x="8339539" y="6086475"/>
                </a:cubicBezTo>
                <a:cubicBezTo>
                  <a:pt x="7297030" y="6080722"/>
                  <a:pt x="4939343" y="6137958"/>
                  <a:pt x="3043238" y="6086475"/>
                </a:cubicBezTo>
                <a:cubicBezTo>
                  <a:pt x="1340525" y="5997225"/>
                  <a:pt x="-121886" y="4787181"/>
                  <a:pt x="0" y="3043237"/>
                </a:cubicBezTo>
                <a:cubicBezTo>
                  <a:pt x="3047" y="2861648"/>
                  <a:pt x="35383" y="2686946"/>
                  <a:pt x="0" y="2634531"/>
                </a:cubicBezTo>
                <a:cubicBezTo>
                  <a:pt x="-49539" y="1358426"/>
                  <a:pt x="962554" y="80485"/>
                  <a:pt x="263453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2DiagRect">
                    <a:avLst>
                      <a:gd name="adj1" fmla="val 43285"/>
                      <a:gd name="adj2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9231BA0-677E-426E-A288-7584AD45B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92" y="3625456"/>
            <a:ext cx="3029968" cy="42862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66ABE61-88C3-45A3-92C2-2B5C93C0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84" y="2971811"/>
            <a:ext cx="1318032" cy="186451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BAF724B-6BDF-48BB-99D3-4251336D4E6C}"/>
              </a:ext>
            </a:extLst>
          </p:cNvPr>
          <p:cNvSpPr txBox="1"/>
          <p:nvPr/>
        </p:nvSpPr>
        <p:spPr>
          <a:xfrm>
            <a:off x="6198780" y="1639832"/>
            <a:ext cx="334564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 كيف تضرب في عدد من رقم واحد ؟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F5306DA-B71C-45D4-8887-43AD4370E2CD}"/>
              </a:ext>
            </a:extLst>
          </p:cNvPr>
          <p:cNvSpPr txBox="1"/>
          <p:nvPr/>
        </p:nvSpPr>
        <p:spPr>
          <a:xfrm>
            <a:off x="1594883" y="2166203"/>
            <a:ext cx="84977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اضرب كل رقم من أرقام العدد في الرقم الواحد مبتدئاً بالآحاد ، ثم أعد التجميع إن كان ذلك ضرورياً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08EBC68-A054-489B-AF88-72FE11D55986}"/>
              </a:ext>
            </a:extLst>
          </p:cNvPr>
          <p:cNvSpPr txBox="1"/>
          <p:nvPr/>
        </p:nvSpPr>
        <p:spPr>
          <a:xfrm>
            <a:off x="5209953" y="631036"/>
            <a:ext cx="221821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الفكرة العامة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BC026FD-F5A8-45AD-AD46-5A63F370F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185" y="769641"/>
            <a:ext cx="491226" cy="49222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1DDD5E5-6111-4701-9180-8A866839E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527852"/>
            <a:ext cx="1704975" cy="136398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D9CB54C-2075-423D-BF22-F90656E05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3784" y="856995"/>
            <a:ext cx="1327991" cy="1327991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F6849AB-A586-45CC-94F3-DCBFA9F7FD46}"/>
              </a:ext>
            </a:extLst>
          </p:cNvPr>
          <p:cNvSpPr txBox="1"/>
          <p:nvPr/>
        </p:nvSpPr>
        <p:spPr>
          <a:xfrm>
            <a:off x="1450422" y="3110746"/>
            <a:ext cx="883467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مثال /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يصل طول فم بعض أنواع سمك القرش إلى 5 أقدام ( القدم = 30 سم تقريباً) ،في كل قدم منها حوالي 580 سناً . فما عدد الأسنان في فم السمكة الواحدة ؟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7708569-2390-4F7E-A84F-733590D53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855" y="2437144"/>
            <a:ext cx="1327991" cy="1327991"/>
          </a:xfrm>
          <a:prstGeom prst="rect">
            <a:avLst/>
          </a:prstGeom>
        </p:spPr>
      </p:pic>
      <p:pic>
        <p:nvPicPr>
          <p:cNvPr id="5" name="صورة 4" descr="صورة تحتوي على رسوم المتجهات&#10;&#10;تم إنشاء الوصف تلقائياً">
            <a:extLst>
              <a:ext uri="{FF2B5EF4-FFF2-40B4-BE49-F238E27FC236}">
                <a16:creationId xmlns:a16="http://schemas.microsoft.com/office/drawing/2014/main" id="{4879FD36-4BF9-45EB-AB1C-657EF19C4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" y="2653248"/>
            <a:ext cx="2019767" cy="201976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9120A03-E56F-4A0A-BB88-5CADFE2CC2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593670"/>
            <a:ext cx="1862000" cy="263402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7B19688-E8D5-4DF8-8026-2DA5912AE81E}"/>
              </a:ext>
            </a:extLst>
          </p:cNvPr>
          <p:cNvSpPr txBox="1"/>
          <p:nvPr/>
        </p:nvSpPr>
        <p:spPr>
          <a:xfrm>
            <a:off x="6418366" y="4011295"/>
            <a:ext cx="201976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/>
              <a:t>   580</a:t>
            </a:r>
          </a:p>
          <a:p>
            <a:r>
              <a:rPr lang="ar-SA" sz="4000" dirty="0"/>
              <a:t>× 5</a:t>
            </a:r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76B97132-459C-448A-B661-E9C1F61E4F13}"/>
              </a:ext>
            </a:extLst>
          </p:cNvPr>
          <p:cNvCxnSpPr/>
          <p:nvPr/>
        </p:nvCxnSpPr>
        <p:spPr>
          <a:xfrm flipH="1">
            <a:off x="6908331" y="5191920"/>
            <a:ext cx="155146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B0EC7084-A465-482D-8907-369256749A0A}"/>
              </a:ext>
            </a:extLst>
          </p:cNvPr>
          <p:cNvSpPr/>
          <p:nvPr/>
        </p:nvSpPr>
        <p:spPr>
          <a:xfrm>
            <a:off x="7624685" y="4116196"/>
            <a:ext cx="358173" cy="10612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5609117-CA35-47BB-9286-DB5C05401ED5}"/>
              </a:ext>
            </a:extLst>
          </p:cNvPr>
          <p:cNvSpPr txBox="1"/>
          <p:nvPr/>
        </p:nvSpPr>
        <p:spPr>
          <a:xfrm>
            <a:off x="7624684" y="5099019"/>
            <a:ext cx="3841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/>
              <a:t>0</a:t>
            </a:r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62F5E260-AE9B-4E1D-88BC-5B40D30771F6}"/>
              </a:ext>
            </a:extLst>
          </p:cNvPr>
          <p:cNvSpPr/>
          <p:nvPr/>
        </p:nvSpPr>
        <p:spPr>
          <a:xfrm rot="20038090">
            <a:off x="7509141" y="4105321"/>
            <a:ext cx="332162" cy="108296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5F7FA7C-B6C3-44C0-A446-433CA67B0EBF}"/>
              </a:ext>
            </a:extLst>
          </p:cNvPr>
          <p:cNvSpPr txBox="1"/>
          <p:nvPr/>
        </p:nvSpPr>
        <p:spPr>
          <a:xfrm>
            <a:off x="7379367" y="5098371"/>
            <a:ext cx="3841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/>
              <a:t>0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7E11AA3-2A63-4918-9A42-547E796D99AA}"/>
              </a:ext>
            </a:extLst>
          </p:cNvPr>
          <p:cNvSpPr txBox="1"/>
          <p:nvPr/>
        </p:nvSpPr>
        <p:spPr>
          <a:xfrm>
            <a:off x="6878150" y="3827670"/>
            <a:ext cx="3841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0EE54726-0005-4286-9EBA-A3B95BAE8BAD}"/>
              </a:ext>
            </a:extLst>
          </p:cNvPr>
          <p:cNvSpPr/>
          <p:nvPr/>
        </p:nvSpPr>
        <p:spPr>
          <a:xfrm rot="19290287">
            <a:off x="7377672" y="4088850"/>
            <a:ext cx="307615" cy="113264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316DA2A-7A7E-4CB9-A939-048D3BF6722C}"/>
              </a:ext>
            </a:extLst>
          </p:cNvPr>
          <p:cNvSpPr txBox="1"/>
          <p:nvPr/>
        </p:nvSpPr>
        <p:spPr>
          <a:xfrm>
            <a:off x="6697197" y="5125999"/>
            <a:ext cx="8573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30319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  <p:bldP spid="23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B8C0BFA4-2E7D-4E39-9DBC-F9FBF36EDD4A}"/>
              </a:ext>
            </a:extLst>
          </p:cNvPr>
          <p:cNvSpPr/>
          <p:nvPr/>
        </p:nvSpPr>
        <p:spPr>
          <a:xfrm>
            <a:off x="494030" y="385762"/>
            <a:ext cx="10974070" cy="6086475"/>
          </a:xfrm>
          <a:custGeom>
            <a:avLst/>
            <a:gdLst>
              <a:gd name="connsiteX0" fmla="*/ 2634531 w 10974070"/>
              <a:gd name="connsiteY0" fmla="*/ 0 h 6086475"/>
              <a:gd name="connsiteX1" fmla="*/ 7930833 w 10974070"/>
              <a:gd name="connsiteY1" fmla="*/ 0 h 6086475"/>
              <a:gd name="connsiteX2" fmla="*/ 10974071 w 10974070"/>
              <a:gd name="connsiteY2" fmla="*/ 3043238 h 6086475"/>
              <a:gd name="connsiteX3" fmla="*/ 10974070 w 10974070"/>
              <a:gd name="connsiteY3" fmla="*/ 3451944 h 6086475"/>
              <a:gd name="connsiteX4" fmla="*/ 8339539 w 10974070"/>
              <a:gd name="connsiteY4" fmla="*/ 6086475 h 6086475"/>
              <a:gd name="connsiteX5" fmla="*/ 3043238 w 10974070"/>
              <a:gd name="connsiteY5" fmla="*/ 6086475 h 6086475"/>
              <a:gd name="connsiteX6" fmla="*/ 0 w 10974070"/>
              <a:gd name="connsiteY6" fmla="*/ 3043237 h 6086475"/>
              <a:gd name="connsiteX7" fmla="*/ 0 w 10974070"/>
              <a:gd name="connsiteY7" fmla="*/ 2634531 h 6086475"/>
              <a:gd name="connsiteX8" fmla="*/ 2634531 w 10974070"/>
              <a:gd name="connsiteY8" fmla="*/ 0 h 60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4070" h="6086475" fill="none" extrusionOk="0">
                <a:moveTo>
                  <a:pt x="2634531" y="0"/>
                </a:moveTo>
                <a:cubicBezTo>
                  <a:pt x="3781127" y="-72415"/>
                  <a:pt x="6090791" y="78118"/>
                  <a:pt x="7930833" y="0"/>
                </a:cubicBezTo>
                <a:cubicBezTo>
                  <a:pt x="9399037" y="12614"/>
                  <a:pt x="10982743" y="1381828"/>
                  <a:pt x="10974071" y="3043238"/>
                </a:cubicBezTo>
                <a:cubicBezTo>
                  <a:pt x="10970905" y="3157680"/>
                  <a:pt x="10969064" y="3314195"/>
                  <a:pt x="10974070" y="3451944"/>
                </a:cubicBezTo>
                <a:cubicBezTo>
                  <a:pt x="11111830" y="4999127"/>
                  <a:pt x="9681607" y="6309305"/>
                  <a:pt x="8339539" y="6086475"/>
                </a:cubicBezTo>
                <a:cubicBezTo>
                  <a:pt x="6252164" y="5922747"/>
                  <a:pt x="3727265" y="6199474"/>
                  <a:pt x="3043238" y="6086475"/>
                </a:cubicBezTo>
                <a:cubicBezTo>
                  <a:pt x="1547992" y="6152663"/>
                  <a:pt x="23595" y="5021264"/>
                  <a:pt x="0" y="3043237"/>
                </a:cubicBezTo>
                <a:cubicBezTo>
                  <a:pt x="16737" y="2950909"/>
                  <a:pt x="-3572" y="2709085"/>
                  <a:pt x="0" y="2634531"/>
                </a:cubicBezTo>
                <a:cubicBezTo>
                  <a:pt x="123807" y="949029"/>
                  <a:pt x="1113449" y="-170434"/>
                  <a:pt x="2634531" y="0"/>
                </a:cubicBezTo>
                <a:close/>
              </a:path>
              <a:path w="10974070" h="6086475" stroke="0" extrusionOk="0">
                <a:moveTo>
                  <a:pt x="2634531" y="0"/>
                </a:moveTo>
                <a:cubicBezTo>
                  <a:pt x="5019378" y="-133594"/>
                  <a:pt x="6570829" y="63808"/>
                  <a:pt x="7930833" y="0"/>
                </a:cubicBezTo>
                <a:cubicBezTo>
                  <a:pt x="9649972" y="25797"/>
                  <a:pt x="10859423" y="1497360"/>
                  <a:pt x="10974071" y="3043238"/>
                </a:cubicBezTo>
                <a:cubicBezTo>
                  <a:pt x="10967579" y="3174525"/>
                  <a:pt x="10980261" y="3303227"/>
                  <a:pt x="10974070" y="3451944"/>
                </a:cubicBezTo>
                <a:cubicBezTo>
                  <a:pt x="11170271" y="4740139"/>
                  <a:pt x="9841019" y="6052998"/>
                  <a:pt x="8339539" y="6086475"/>
                </a:cubicBezTo>
                <a:cubicBezTo>
                  <a:pt x="7297030" y="6080722"/>
                  <a:pt x="4939343" y="6137958"/>
                  <a:pt x="3043238" y="6086475"/>
                </a:cubicBezTo>
                <a:cubicBezTo>
                  <a:pt x="1340525" y="5997225"/>
                  <a:pt x="-121886" y="4787181"/>
                  <a:pt x="0" y="3043237"/>
                </a:cubicBezTo>
                <a:cubicBezTo>
                  <a:pt x="3047" y="2861648"/>
                  <a:pt x="35383" y="2686946"/>
                  <a:pt x="0" y="2634531"/>
                </a:cubicBezTo>
                <a:cubicBezTo>
                  <a:pt x="-49539" y="1358426"/>
                  <a:pt x="962554" y="80485"/>
                  <a:pt x="2634531" y="0"/>
                </a:cubicBezTo>
                <a:close/>
              </a:path>
            </a:pathLst>
          </a:custGeom>
          <a:solidFill>
            <a:srgbClr val="E6F3BB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2DiagRect">
                    <a:avLst>
                      <a:gd name="adj1" fmla="val 43285"/>
                      <a:gd name="adj2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9231BA0-677E-426E-A288-7584AD45B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92" y="3625456"/>
            <a:ext cx="3029968" cy="42862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66ABE61-88C3-45A3-92C2-2B5C93C0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84" y="2971811"/>
            <a:ext cx="1318032" cy="186451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9120A03-E56F-4A0A-BB88-5CADFE2CC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593670"/>
            <a:ext cx="1862000" cy="263402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F2C774A-45BB-4182-B275-A963CE68E46A}"/>
              </a:ext>
            </a:extLst>
          </p:cNvPr>
          <p:cNvSpPr/>
          <p:nvPr/>
        </p:nvSpPr>
        <p:spPr>
          <a:xfrm>
            <a:off x="4353637" y="855899"/>
            <a:ext cx="36968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sng" strike="noStrike" kern="1200" cap="none" spc="0" normalizeH="0" baseline="0" noProof="0" dirty="0">
                <a:ln/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ماذا أتعلم في هذا الفصل: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BB67E8E-FF42-4EF7-A1DB-5694984F29F9}"/>
              </a:ext>
            </a:extLst>
          </p:cNvPr>
          <p:cNvSpPr/>
          <p:nvPr/>
        </p:nvSpPr>
        <p:spPr>
          <a:xfrm>
            <a:off x="1143500" y="1891832"/>
            <a:ext cx="916629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marR="0" lvl="0" indent="-68580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4800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الضرب في مضاعفات الأعداد 10 ، 100 ، 1000</a:t>
            </a:r>
          </a:p>
          <a:p>
            <a:pPr marL="685800" marR="0" lvl="0" indent="-68580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4800" dirty="0">
                <a:ln/>
                <a:latin typeface="Traditional Arabic" panose="02020603050405020304" pitchFamily="18" charset="-78"/>
                <a:cs typeface="Traditional Arabic" panose="02020603050405020304" pitchFamily="18" charset="-78"/>
              </a:rPr>
              <a:t>تقدير نواتج الضرب باستعمال التقريب</a:t>
            </a:r>
          </a:p>
          <a:p>
            <a:pPr marL="685800" marR="0" lvl="0" indent="-68580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4800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ضرب عدد من عدة أرقام في عدد من رقم واحد</a:t>
            </a:r>
          </a:p>
          <a:p>
            <a:pPr marL="685800" marR="0" lvl="0" indent="-68580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A" sz="4800" dirty="0">
                <a:ln/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حل المسائل باستعمال مهارة تحديد معقولية الإجابة.</a:t>
            </a:r>
            <a:endParaRPr kumimoji="0" lang="ar-SA" sz="4800" i="0" u="none" strike="noStrike" kern="1200" cap="none" spc="0" normalizeH="0" baseline="0" noProof="0" dirty="0">
              <a:ln/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77D6E17-18D6-4CE6-B3D8-C3BB8DCEB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527852"/>
            <a:ext cx="1704975" cy="13639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E48A279-E6F3-4D57-B2A3-6C5E66414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9489" y="657808"/>
            <a:ext cx="957141" cy="95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4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B8C0BFA4-2E7D-4E39-9DBC-F9FBF36EDD4A}"/>
              </a:ext>
            </a:extLst>
          </p:cNvPr>
          <p:cNvSpPr/>
          <p:nvPr/>
        </p:nvSpPr>
        <p:spPr>
          <a:xfrm>
            <a:off x="494030" y="255396"/>
            <a:ext cx="10974070" cy="6086475"/>
          </a:xfrm>
          <a:custGeom>
            <a:avLst/>
            <a:gdLst>
              <a:gd name="connsiteX0" fmla="*/ 2634531 w 10974070"/>
              <a:gd name="connsiteY0" fmla="*/ 0 h 6086475"/>
              <a:gd name="connsiteX1" fmla="*/ 7930833 w 10974070"/>
              <a:gd name="connsiteY1" fmla="*/ 0 h 6086475"/>
              <a:gd name="connsiteX2" fmla="*/ 10974071 w 10974070"/>
              <a:gd name="connsiteY2" fmla="*/ 3043238 h 6086475"/>
              <a:gd name="connsiteX3" fmla="*/ 10974070 w 10974070"/>
              <a:gd name="connsiteY3" fmla="*/ 3451944 h 6086475"/>
              <a:gd name="connsiteX4" fmla="*/ 8339539 w 10974070"/>
              <a:gd name="connsiteY4" fmla="*/ 6086475 h 6086475"/>
              <a:gd name="connsiteX5" fmla="*/ 3043238 w 10974070"/>
              <a:gd name="connsiteY5" fmla="*/ 6086475 h 6086475"/>
              <a:gd name="connsiteX6" fmla="*/ 0 w 10974070"/>
              <a:gd name="connsiteY6" fmla="*/ 3043237 h 6086475"/>
              <a:gd name="connsiteX7" fmla="*/ 0 w 10974070"/>
              <a:gd name="connsiteY7" fmla="*/ 2634531 h 6086475"/>
              <a:gd name="connsiteX8" fmla="*/ 2634531 w 10974070"/>
              <a:gd name="connsiteY8" fmla="*/ 0 h 60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4070" h="6086475" fill="none" extrusionOk="0">
                <a:moveTo>
                  <a:pt x="2634531" y="0"/>
                </a:moveTo>
                <a:cubicBezTo>
                  <a:pt x="3781127" y="-72415"/>
                  <a:pt x="6090791" y="78118"/>
                  <a:pt x="7930833" y="0"/>
                </a:cubicBezTo>
                <a:cubicBezTo>
                  <a:pt x="9399037" y="12614"/>
                  <a:pt x="10982743" y="1381828"/>
                  <a:pt x="10974071" y="3043238"/>
                </a:cubicBezTo>
                <a:cubicBezTo>
                  <a:pt x="10970905" y="3157680"/>
                  <a:pt x="10969064" y="3314195"/>
                  <a:pt x="10974070" y="3451944"/>
                </a:cubicBezTo>
                <a:cubicBezTo>
                  <a:pt x="11111830" y="4999127"/>
                  <a:pt x="9681607" y="6309305"/>
                  <a:pt x="8339539" y="6086475"/>
                </a:cubicBezTo>
                <a:cubicBezTo>
                  <a:pt x="6252164" y="5922747"/>
                  <a:pt x="3727265" y="6199474"/>
                  <a:pt x="3043238" y="6086475"/>
                </a:cubicBezTo>
                <a:cubicBezTo>
                  <a:pt x="1547992" y="6152663"/>
                  <a:pt x="23595" y="5021264"/>
                  <a:pt x="0" y="3043237"/>
                </a:cubicBezTo>
                <a:cubicBezTo>
                  <a:pt x="16737" y="2950909"/>
                  <a:pt x="-3572" y="2709085"/>
                  <a:pt x="0" y="2634531"/>
                </a:cubicBezTo>
                <a:cubicBezTo>
                  <a:pt x="123807" y="949029"/>
                  <a:pt x="1113449" y="-170434"/>
                  <a:pt x="2634531" y="0"/>
                </a:cubicBezTo>
                <a:close/>
              </a:path>
              <a:path w="10974070" h="6086475" stroke="0" extrusionOk="0">
                <a:moveTo>
                  <a:pt x="2634531" y="0"/>
                </a:moveTo>
                <a:cubicBezTo>
                  <a:pt x="5019378" y="-133594"/>
                  <a:pt x="6570829" y="63808"/>
                  <a:pt x="7930833" y="0"/>
                </a:cubicBezTo>
                <a:cubicBezTo>
                  <a:pt x="9649972" y="25797"/>
                  <a:pt x="10859423" y="1497360"/>
                  <a:pt x="10974071" y="3043238"/>
                </a:cubicBezTo>
                <a:cubicBezTo>
                  <a:pt x="10967579" y="3174525"/>
                  <a:pt x="10980261" y="3303227"/>
                  <a:pt x="10974070" y="3451944"/>
                </a:cubicBezTo>
                <a:cubicBezTo>
                  <a:pt x="11170271" y="4740139"/>
                  <a:pt x="9841019" y="6052998"/>
                  <a:pt x="8339539" y="6086475"/>
                </a:cubicBezTo>
                <a:cubicBezTo>
                  <a:pt x="7297030" y="6080722"/>
                  <a:pt x="4939343" y="6137958"/>
                  <a:pt x="3043238" y="6086475"/>
                </a:cubicBezTo>
                <a:cubicBezTo>
                  <a:pt x="1340525" y="5997225"/>
                  <a:pt x="-121886" y="4787181"/>
                  <a:pt x="0" y="3043237"/>
                </a:cubicBezTo>
                <a:cubicBezTo>
                  <a:pt x="3047" y="2861648"/>
                  <a:pt x="35383" y="2686946"/>
                  <a:pt x="0" y="2634531"/>
                </a:cubicBezTo>
                <a:cubicBezTo>
                  <a:pt x="-49539" y="1358426"/>
                  <a:pt x="962554" y="80485"/>
                  <a:pt x="263453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2DiagRect">
                    <a:avLst>
                      <a:gd name="adj1" fmla="val 43285"/>
                      <a:gd name="adj2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9231BA0-677E-426E-A288-7584AD45B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92" y="3625456"/>
            <a:ext cx="3029968" cy="42862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66ABE61-88C3-45A3-92C2-2B5C93C0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84" y="2971811"/>
            <a:ext cx="1318032" cy="186451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9120A03-E56F-4A0A-BB88-5CADFE2CC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593670"/>
            <a:ext cx="1862000" cy="263402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BAF724B-6BDF-48BB-99D3-4251336D4E6C}"/>
              </a:ext>
            </a:extLst>
          </p:cNvPr>
          <p:cNvSpPr txBox="1"/>
          <p:nvPr/>
        </p:nvSpPr>
        <p:spPr>
          <a:xfrm>
            <a:off x="8616555" y="1891832"/>
            <a:ext cx="170497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الضرب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08EBC68-A054-489B-AF88-72FE11D55986}"/>
              </a:ext>
            </a:extLst>
          </p:cNvPr>
          <p:cNvSpPr txBox="1"/>
          <p:nvPr/>
        </p:nvSpPr>
        <p:spPr>
          <a:xfrm>
            <a:off x="5715000" y="631036"/>
            <a:ext cx="171316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المفردات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BC026FD-F5A8-45AD-AD46-5A63F370F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4061" y="255396"/>
            <a:ext cx="947231" cy="133997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1DDD5E5-6111-4701-9180-8A866839E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527852"/>
            <a:ext cx="1704975" cy="1363980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65344AA-CF77-4FBF-A1B5-778F4C9F973E}"/>
              </a:ext>
            </a:extLst>
          </p:cNvPr>
          <p:cNvSpPr txBox="1"/>
          <p:nvPr/>
        </p:nvSpPr>
        <p:spPr>
          <a:xfrm>
            <a:off x="7162417" y="2930197"/>
            <a:ext cx="170497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التقدير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B168776-0C50-4CDF-B68A-7B6212C869C6}"/>
              </a:ext>
            </a:extLst>
          </p:cNvPr>
          <p:cNvSpPr txBox="1"/>
          <p:nvPr/>
        </p:nvSpPr>
        <p:spPr>
          <a:xfrm>
            <a:off x="5457442" y="4337320"/>
            <a:ext cx="170497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الناتج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33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B8C0BFA4-2E7D-4E39-9DBC-F9FBF36EDD4A}"/>
              </a:ext>
            </a:extLst>
          </p:cNvPr>
          <p:cNvSpPr/>
          <p:nvPr/>
        </p:nvSpPr>
        <p:spPr>
          <a:xfrm>
            <a:off x="494030" y="385762"/>
            <a:ext cx="10974070" cy="6086475"/>
          </a:xfrm>
          <a:custGeom>
            <a:avLst/>
            <a:gdLst>
              <a:gd name="connsiteX0" fmla="*/ 2634531 w 10974070"/>
              <a:gd name="connsiteY0" fmla="*/ 0 h 6086475"/>
              <a:gd name="connsiteX1" fmla="*/ 7930833 w 10974070"/>
              <a:gd name="connsiteY1" fmla="*/ 0 h 6086475"/>
              <a:gd name="connsiteX2" fmla="*/ 10974071 w 10974070"/>
              <a:gd name="connsiteY2" fmla="*/ 3043238 h 6086475"/>
              <a:gd name="connsiteX3" fmla="*/ 10974070 w 10974070"/>
              <a:gd name="connsiteY3" fmla="*/ 3451944 h 6086475"/>
              <a:gd name="connsiteX4" fmla="*/ 8339539 w 10974070"/>
              <a:gd name="connsiteY4" fmla="*/ 6086475 h 6086475"/>
              <a:gd name="connsiteX5" fmla="*/ 3043238 w 10974070"/>
              <a:gd name="connsiteY5" fmla="*/ 6086475 h 6086475"/>
              <a:gd name="connsiteX6" fmla="*/ 0 w 10974070"/>
              <a:gd name="connsiteY6" fmla="*/ 3043237 h 6086475"/>
              <a:gd name="connsiteX7" fmla="*/ 0 w 10974070"/>
              <a:gd name="connsiteY7" fmla="*/ 2634531 h 6086475"/>
              <a:gd name="connsiteX8" fmla="*/ 2634531 w 10974070"/>
              <a:gd name="connsiteY8" fmla="*/ 0 h 60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4070" h="6086475" fill="none" extrusionOk="0">
                <a:moveTo>
                  <a:pt x="2634531" y="0"/>
                </a:moveTo>
                <a:cubicBezTo>
                  <a:pt x="3781127" y="-72415"/>
                  <a:pt x="6090791" y="78118"/>
                  <a:pt x="7930833" y="0"/>
                </a:cubicBezTo>
                <a:cubicBezTo>
                  <a:pt x="9399037" y="12614"/>
                  <a:pt x="10982743" y="1381828"/>
                  <a:pt x="10974071" y="3043238"/>
                </a:cubicBezTo>
                <a:cubicBezTo>
                  <a:pt x="10970905" y="3157680"/>
                  <a:pt x="10969064" y="3314195"/>
                  <a:pt x="10974070" y="3451944"/>
                </a:cubicBezTo>
                <a:cubicBezTo>
                  <a:pt x="11111830" y="4999127"/>
                  <a:pt x="9681607" y="6309305"/>
                  <a:pt x="8339539" y="6086475"/>
                </a:cubicBezTo>
                <a:cubicBezTo>
                  <a:pt x="6252164" y="5922747"/>
                  <a:pt x="3727265" y="6199474"/>
                  <a:pt x="3043238" y="6086475"/>
                </a:cubicBezTo>
                <a:cubicBezTo>
                  <a:pt x="1547992" y="6152663"/>
                  <a:pt x="23595" y="5021264"/>
                  <a:pt x="0" y="3043237"/>
                </a:cubicBezTo>
                <a:cubicBezTo>
                  <a:pt x="16737" y="2950909"/>
                  <a:pt x="-3572" y="2709085"/>
                  <a:pt x="0" y="2634531"/>
                </a:cubicBezTo>
                <a:cubicBezTo>
                  <a:pt x="123807" y="949029"/>
                  <a:pt x="1113449" y="-170434"/>
                  <a:pt x="2634531" y="0"/>
                </a:cubicBezTo>
                <a:close/>
              </a:path>
              <a:path w="10974070" h="6086475" stroke="0" extrusionOk="0">
                <a:moveTo>
                  <a:pt x="2634531" y="0"/>
                </a:moveTo>
                <a:cubicBezTo>
                  <a:pt x="5019378" y="-133594"/>
                  <a:pt x="6570829" y="63808"/>
                  <a:pt x="7930833" y="0"/>
                </a:cubicBezTo>
                <a:cubicBezTo>
                  <a:pt x="9649972" y="25797"/>
                  <a:pt x="10859423" y="1497360"/>
                  <a:pt x="10974071" y="3043238"/>
                </a:cubicBezTo>
                <a:cubicBezTo>
                  <a:pt x="10967579" y="3174525"/>
                  <a:pt x="10980261" y="3303227"/>
                  <a:pt x="10974070" y="3451944"/>
                </a:cubicBezTo>
                <a:cubicBezTo>
                  <a:pt x="11170271" y="4740139"/>
                  <a:pt x="9841019" y="6052998"/>
                  <a:pt x="8339539" y="6086475"/>
                </a:cubicBezTo>
                <a:cubicBezTo>
                  <a:pt x="7297030" y="6080722"/>
                  <a:pt x="4939343" y="6137958"/>
                  <a:pt x="3043238" y="6086475"/>
                </a:cubicBezTo>
                <a:cubicBezTo>
                  <a:pt x="1340525" y="5997225"/>
                  <a:pt x="-121886" y="4787181"/>
                  <a:pt x="0" y="3043237"/>
                </a:cubicBezTo>
                <a:cubicBezTo>
                  <a:pt x="3047" y="2861648"/>
                  <a:pt x="35383" y="2686946"/>
                  <a:pt x="0" y="2634531"/>
                </a:cubicBezTo>
                <a:cubicBezTo>
                  <a:pt x="-49539" y="1358426"/>
                  <a:pt x="962554" y="80485"/>
                  <a:pt x="2634531" y="0"/>
                </a:cubicBezTo>
                <a:close/>
              </a:path>
            </a:pathLst>
          </a:custGeom>
          <a:solidFill>
            <a:srgbClr val="E6F3BB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2DiagRect">
                    <a:avLst>
                      <a:gd name="adj1" fmla="val 43285"/>
                      <a:gd name="adj2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9231BA0-677E-426E-A288-7584AD45B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92" y="3625456"/>
            <a:ext cx="3029968" cy="42862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66ABE61-88C3-45A3-92C2-2B5C93C0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84" y="2971811"/>
            <a:ext cx="1318032" cy="186451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9120A03-E56F-4A0A-BB88-5CADFE2CC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593670"/>
            <a:ext cx="1862000" cy="263402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F2C774A-45BB-4182-B275-A963CE68E46A}"/>
              </a:ext>
            </a:extLst>
          </p:cNvPr>
          <p:cNvSpPr/>
          <p:nvPr/>
        </p:nvSpPr>
        <p:spPr>
          <a:xfrm>
            <a:off x="5051163" y="527852"/>
            <a:ext cx="18598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sng" strike="noStrike" kern="1200" cap="none" spc="0" normalizeH="0" baseline="0" noProof="0" dirty="0">
                <a:ln/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GA Aladdin Regular" pitchFamily="2" charset="-78"/>
              </a:rPr>
              <a:t>التهيئة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77D6E17-18D6-4CE6-B3D8-C3BB8DCEB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527852"/>
            <a:ext cx="1704975" cy="136398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B7E2370-F811-479B-B22F-2E449061730D}"/>
              </a:ext>
            </a:extLst>
          </p:cNvPr>
          <p:cNvSpPr/>
          <p:nvPr/>
        </p:nvSpPr>
        <p:spPr>
          <a:xfrm>
            <a:off x="4260446" y="1537889"/>
            <a:ext cx="64524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أكتب جملة الضرب لكل من الترتيبات الآتية /</a:t>
            </a:r>
          </a:p>
        </p:txBody>
      </p:sp>
      <p:sp>
        <p:nvSpPr>
          <p:cNvPr id="2" name="نجمة: 5 نقاط 1">
            <a:extLst>
              <a:ext uri="{FF2B5EF4-FFF2-40B4-BE49-F238E27FC236}">
                <a16:creationId xmlns:a16="http://schemas.microsoft.com/office/drawing/2014/main" id="{EA56FA42-CDBB-492C-AAD6-979521FA5C14}"/>
              </a:ext>
            </a:extLst>
          </p:cNvPr>
          <p:cNvSpPr/>
          <p:nvPr/>
        </p:nvSpPr>
        <p:spPr>
          <a:xfrm>
            <a:off x="9505254" y="2638727"/>
            <a:ext cx="579730" cy="51483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نجمة: 5 نقاط 16">
            <a:extLst>
              <a:ext uri="{FF2B5EF4-FFF2-40B4-BE49-F238E27FC236}">
                <a16:creationId xmlns:a16="http://schemas.microsoft.com/office/drawing/2014/main" id="{B782696F-B5AE-4752-81C9-B575B614EFA5}"/>
              </a:ext>
            </a:extLst>
          </p:cNvPr>
          <p:cNvSpPr/>
          <p:nvPr/>
        </p:nvSpPr>
        <p:spPr>
          <a:xfrm>
            <a:off x="8187222" y="2649642"/>
            <a:ext cx="579730" cy="51483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نجمة: 5 نقاط 17">
            <a:extLst>
              <a:ext uri="{FF2B5EF4-FFF2-40B4-BE49-F238E27FC236}">
                <a16:creationId xmlns:a16="http://schemas.microsoft.com/office/drawing/2014/main" id="{9B9E5CBC-734D-4F97-9CF7-44434772C4BF}"/>
              </a:ext>
            </a:extLst>
          </p:cNvPr>
          <p:cNvSpPr/>
          <p:nvPr/>
        </p:nvSpPr>
        <p:spPr>
          <a:xfrm>
            <a:off x="8846238" y="2643384"/>
            <a:ext cx="579730" cy="51483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نجمة: 5 نقاط 18">
            <a:extLst>
              <a:ext uri="{FF2B5EF4-FFF2-40B4-BE49-F238E27FC236}">
                <a16:creationId xmlns:a16="http://schemas.microsoft.com/office/drawing/2014/main" id="{305373A0-F46B-4E09-A1ED-60119EB2979E}"/>
              </a:ext>
            </a:extLst>
          </p:cNvPr>
          <p:cNvSpPr/>
          <p:nvPr/>
        </p:nvSpPr>
        <p:spPr>
          <a:xfrm>
            <a:off x="7521905" y="2649642"/>
            <a:ext cx="579730" cy="51483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نجمة: 5 نقاط 19">
            <a:extLst>
              <a:ext uri="{FF2B5EF4-FFF2-40B4-BE49-F238E27FC236}">
                <a16:creationId xmlns:a16="http://schemas.microsoft.com/office/drawing/2014/main" id="{2D97A622-34DF-4964-8009-52B1AB6D2D49}"/>
              </a:ext>
            </a:extLst>
          </p:cNvPr>
          <p:cNvSpPr/>
          <p:nvPr/>
        </p:nvSpPr>
        <p:spPr>
          <a:xfrm>
            <a:off x="9505254" y="3252040"/>
            <a:ext cx="579730" cy="51483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نجمة: 5 نقاط 20">
            <a:extLst>
              <a:ext uri="{FF2B5EF4-FFF2-40B4-BE49-F238E27FC236}">
                <a16:creationId xmlns:a16="http://schemas.microsoft.com/office/drawing/2014/main" id="{A8DD773D-06D9-46E0-A309-04ED54B06F59}"/>
              </a:ext>
            </a:extLst>
          </p:cNvPr>
          <p:cNvSpPr/>
          <p:nvPr/>
        </p:nvSpPr>
        <p:spPr>
          <a:xfrm>
            <a:off x="8187222" y="3262955"/>
            <a:ext cx="579730" cy="51483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نجمة: 5 نقاط 21">
            <a:extLst>
              <a:ext uri="{FF2B5EF4-FFF2-40B4-BE49-F238E27FC236}">
                <a16:creationId xmlns:a16="http://schemas.microsoft.com/office/drawing/2014/main" id="{8D151E76-1B93-402F-85AC-6C526ED7E5B4}"/>
              </a:ext>
            </a:extLst>
          </p:cNvPr>
          <p:cNvSpPr/>
          <p:nvPr/>
        </p:nvSpPr>
        <p:spPr>
          <a:xfrm>
            <a:off x="8846238" y="3256697"/>
            <a:ext cx="579730" cy="51483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نجمة: 5 نقاط 22">
            <a:extLst>
              <a:ext uri="{FF2B5EF4-FFF2-40B4-BE49-F238E27FC236}">
                <a16:creationId xmlns:a16="http://schemas.microsoft.com/office/drawing/2014/main" id="{17EA7841-200D-4008-B5AB-FC66AD651122}"/>
              </a:ext>
            </a:extLst>
          </p:cNvPr>
          <p:cNvSpPr/>
          <p:nvPr/>
        </p:nvSpPr>
        <p:spPr>
          <a:xfrm>
            <a:off x="7521905" y="3262955"/>
            <a:ext cx="579730" cy="51483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نجمة: 5 نقاط 23">
            <a:extLst>
              <a:ext uri="{FF2B5EF4-FFF2-40B4-BE49-F238E27FC236}">
                <a16:creationId xmlns:a16="http://schemas.microsoft.com/office/drawing/2014/main" id="{909CA370-2CB2-4E0D-ACB2-52632EABAE56}"/>
              </a:ext>
            </a:extLst>
          </p:cNvPr>
          <p:cNvSpPr/>
          <p:nvPr/>
        </p:nvSpPr>
        <p:spPr>
          <a:xfrm>
            <a:off x="9504809" y="3853940"/>
            <a:ext cx="579730" cy="51483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نجمة: 5 نقاط 24">
            <a:extLst>
              <a:ext uri="{FF2B5EF4-FFF2-40B4-BE49-F238E27FC236}">
                <a16:creationId xmlns:a16="http://schemas.microsoft.com/office/drawing/2014/main" id="{45B8D70E-203A-48A8-802A-003415936B7E}"/>
              </a:ext>
            </a:extLst>
          </p:cNvPr>
          <p:cNvSpPr/>
          <p:nvPr/>
        </p:nvSpPr>
        <p:spPr>
          <a:xfrm>
            <a:off x="8186777" y="3864855"/>
            <a:ext cx="579730" cy="51483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نجمة: 5 نقاط 25">
            <a:extLst>
              <a:ext uri="{FF2B5EF4-FFF2-40B4-BE49-F238E27FC236}">
                <a16:creationId xmlns:a16="http://schemas.microsoft.com/office/drawing/2014/main" id="{BB5DCE41-A747-4B7B-AFEA-858E3F44711F}"/>
              </a:ext>
            </a:extLst>
          </p:cNvPr>
          <p:cNvSpPr/>
          <p:nvPr/>
        </p:nvSpPr>
        <p:spPr>
          <a:xfrm>
            <a:off x="8845793" y="3858597"/>
            <a:ext cx="579730" cy="51483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نجمة: 5 نقاط 26">
            <a:extLst>
              <a:ext uri="{FF2B5EF4-FFF2-40B4-BE49-F238E27FC236}">
                <a16:creationId xmlns:a16="http://schemas.microsoft.com/office/drawing/2014/main" id="{742EC790-34B1-4585-8127-372950E10DE8}"/>
              </a:ext>
            </a:extLst>
          </p:cNvPr>
          <p:cNvSpPr/>
          <p:nvPr/>
        </p:nvSpPr>
        <p:spPr>
          <a:xfrm>
            <a:off x="7521460" y="3864855"/>
            <a:ext cx="579730" cy="51483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قلب 27">
            <a:extLst>
              <a:ext uri="{FF2B5EF4-FFF2-40B4-BE49-F238E27FC236}">
                <a16:creationId xmlns:a16="http://schemas.microsoft.com/office/drawing/2014/main" id="{E9DA9252-CC97-4948-9F34-22A269A8D3BE}"/>
              </a:ext>
            </a:extLst>
          </p:cNvPr>
          <p:cNvSpPr/>
          <p:nvPr/>
        </p:nvSpPr>
        <p:spPr>
          <a:xfrm>
            <a:off x="4308274" y="2595629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قلب 28">
            <a:extLst>
              <a:ext uri="{FF2B5EF4-FFF2-40B4-BE49-F238E27FC236}">
                <a16:creationId xmlns:a16="http://schemas.microsoft.com/office/drawing/2014/main" id="{815F3479-BB77-485A-9E41-BD04C6D2F5A8}"/>
              </a:ext>
            </a:extLst>
          </p:cNvPr>
          <p:cNvSpPr/>
          <p:nvPr/>
        </p:nvSpPr>
        <p:spPr>
          <a:xfrm>
            <a:off x="3617542" y="2595629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قلب 29">
            <a:extLst>
              <a:ext uri="{FF2B5EF4-FFF2-40B4-BE49-F238E27FC236}">
                <a16:creationId xmlns:a16="http://schemas.microsoft.com/office/drawing/2014/main" id="{E3851B5E-DB4C-4477-AEEB-C6A8CF4F7B5B}"/>
              </a:ext>
            </a:extLst>
          </p:cNvPr>
          <p:cNvSpPr/>
          <p:nvPr/>
        </p:nvSpPr>
        <p:spPr>
          <a:xfrm>
            <a:off x="2926810" y="2603259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قلب 34">
            <a:extLst>
              <a:ext uri="{FF2B5EF4-FFF2-40B4-BE49-F238E27FC236}">
                <a16:creationId xmlns:a16="http://schemas.microsoft.com/office/drawing/2014/main" id="{D9AB0498-160F-4B5E-BBC3-F17EFB0CCC1E}"/>
              </a:ext>
            </a:extLst>
          </p:cNvPr>
          <p:cNvSpPr/>
          <p:nvPr/>
        </p:nvSpPr>
        <p:spPr>
          <a:xfrm>
            <a:off x="4308274" y="3098385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قلب 35">
            <a:extLst>
              <a:ext uri="{FF2B5EF4-FFF2-40B4-BE49-F238E27FC236}">
                <a16:creationId xmlns:a16="http://schemas.microsoft.com/office/drawing/2014/main" id="{87912149-3F3C-4A35-8FA8-478E97C71693}"/>
              </a:ext>
            </a:extLst>
          </p:cNvPr>
          <p:cNvSpPr/>
          <p:nvPr/>
        </p:nvSpPr>
        <p:spPr>
          <a:xfrm>
            <a:off x="3617542" y="3098385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قلب 36">
            <a:extLst>
              <a:ext uri="{FF2B5EF4-FFF2-40B4-BE49-F238E27FC236}">
                <a16:creationId xmlns:a16="http://schemas.microsoft.com/office/drawing/2014/main" id="{8C0105AC-51EB-457B-91CB-9BE7445E27A9}"/>
              </a:ext>
            </a:extLst>
          </p:cNvPr>
          <p:cNvSpPr/>
          <p:nvPr/>
        </p:nvSpPr>
        <p:spPr>
          <a:xfrm>
            <a:off x="2926810" y="3106015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قلب 37">
            <a:extLst>
              <a:ext uri="{FF2B5EF4-FFF2-40B4-BE49-F238E27FC236}">
                <a16:creationId xmlns:a16="http://schemas.microsoft.com/office/drawing/2014/main" id="{489D02FD-CF50-4EA4-B813-884CF914719B}"/>
              </a:ext>
            </a:extLst>
          </p:cNvPr>
          <p:cNvSpPr/>
          <p:nvPr/>
        </p:nvSpPr>
        <p:spPr>
          <a:xfrm>
            <a:off x="4308274" y="3597439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قلب 38">
            <a:extLst>
              <a:ext uri="{FF2B5EF4-FFF2-40B4-BE49-F238E27FC236}">
                <a16:creationId xmlns:a16="http://schemas.microsoft.com/office/drawing/2014/main" id="{81154394-7657-4D1F-96AE-C273B7904A71}"/>
              </a:ext>
            </a:extLst>
          </p:cNvPr>
          <p:cNvSpPr/>
          <p:nvPr/>
        </p:nvSpPr>
        <p:spPr>
          <a:xfrm>
            <a:off x="3617542" y="3597439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قلب 39">
            <a:extLst>
              <a:ext uri="{FF2B5EF4-FFF2-40B4-BE49-F238E27FC236}">
                <a16:creationId xmlns:a16="http://schemas.microsoft.com/office/drawing/2014/main" id="{CE171151-2B4F-4638-81DA-D09412F82620}"/>
              </a:ext>
            </a:extLst>
          </p:cNvPr>
          <p:cNvSpPr/>
          <p:nvPr/>
        </p:nvSpPr>
        <p:spPr>
          <a:xfrm>
            <a:off x="2926810" y="3605069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قلب 40">
            <a:extLst>
              <a:ext uri="{FF2B5EF4-FFF2-40B4-BE49-F238E27FC236}">
                <a16:creationId xmlns:a16="http://schemas.microsoft.com/office/drawing/2014/main" id="{62194F11-81A1-453D-850E-8AE1FAD39119}"/>
              </a:ext>
            </a:extLst>
          </p:cNvPr>
          <p:cNvSpPr/>
          <p:nvPr/>
        </p:nvSpPr>
        <p:spPr>
          <a:xfrm>
            <a:off x="4308274" y="4100195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قلب 41">
            <a:extLst>
              <a:ext uri="{FF2B5EF4-FFF2-40B4-BE49-F238E27FC236}">
                <a16:creationId xmlns:a16="http://schemas.microsoft.com/office/drawing/2014/main" id="{9FDE3277-CE55-4C38-A13C-616AC7F9E4B0}"/>
              </a:ext>
            </a:extLst>
          </p:cNvPr>
          <p:cNvSpPr/>
          <p:nvPr/>
        </p:nvSpPr>
        <p:spPr>
          <a:xfrm>
            <a:off x="3617542" y="4100195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قلب 42">
            <a:extLst>
              <a:ext uri="{FF2B5EF4-FFF2-40B4-BE49-F238E27FC236}">
                <a16:creationId xmlns:a16="http://schemas.microsoft.com/office/drawing/2014/main" id="{0DD2879E-5B69-4142-A6A8-467D8B2D808A}"/>
              </a:ext>
            </a:extLst>
          </p:cNvPr>
          <p:cNvSpPr/>
          <p:nvPr/>
        </p:nvSpPr>
        <p:spPr>
          <a:xfrm>
            <a:off x="2926810" y="4107825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قلب 43">
            <a:extLst>
              <a:ext uri="{FF2B5EF4-FFF2-40B4-BE49-F238E27FC236}">
                <a16:creationId xmlns:a16="http://schemas.microsoft.com/office/drawing/2014/main" id="{DBBACABB-2306-413A-8600-C5C22CD1BAC7}"/>
              </a:ext>
            </a:extLst>
          </p:cNvPr>
          <p:cNvSpPr/>
          <p:nvPr/>
        </p:nvSpPr>
        <p:spPr>
          <a:xfrm>
            <a:off x="4308274" y="4599249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قلب 44">
            <a:extLst>
              <a:ext uri="{FF2B5EF4-FFF2-40B4-BE49-F238E27FC236}">
                <a16:creationId xmlns:a16="http://schemas.microsoft.com/office/drawing/2014/main" id="{5EA547F9-D00D-4045-9B4F-54D2CD447E78}"/>
              </a:ext>
            </a:extLst>
          </p:cNvPr>
          <p:cNvSpPr/>
          <p:nvPr/>
        </p:nvSpPr>
        <p:spPr>
          <a:xfrm>
            <a:off x="3617542" y="4599249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قلب 45">
            <a:extLst>
              <a:ext uri="{FF2B5EF4-FFF2-40B4-BE49-F238E27FC236}">
                <a16:creationId xmlns:a16="http://schemas.microsoft.com/office/drawing/2014/main" id="{B3ECDCD3-D05B-4E66-B61E-E98ADB39D5AD}"/>
              </a:ext>
            </a:extLst>
          </p:cNvPr>
          <p:cNvSpPr/>
          <p:nvPr/>
        </p:nvSpPr>
        <p:spPr>
          <a:xfrm>
            <a:off x="2926810" y="4606879"/>
            <a:ext cx="579730" cy="51483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D45C666C-AF89-4359-B8F7-C73BCAFEC962}"/>
              </a:ext>
            </a:extLst>
          </p:cNvPr>
          <p:cNvSpPr/>
          <p:nvPr/>
        </p:nvSpPr>
        <p:spPr>
          <a:xfrm>
            <a:off x="10515166" y="2440635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1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4C74BFEC-2172-43CD-8663-3194720C83D8}"/>
              </a:ext>
            </a:extLst>
          </p:cNvPr>
          <p:cNvSpPr/>
          <p:nvPr/>
        </p:nvSpPr>
        <p:spPr>
          <a:xfrm>
            <a:off x="5257878" y="2421413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00891F64-1F0A-47B9-8429-6354217961ED}"/>
              </a:ext>
            </a:extLst>
          </p:cNvPr>
          <p:cNvSpPr/>
          <p:nvPr/>
        </p:nvSpPr>
        <p:spPr>
          <a:xfrm>
            <a:off x="9444338" y="2440635"/>
            <a:ext cx="645259" cy="21530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33B38FA3-81F3-4231-B66D-6BFB64EDD20B}"/>
              </a:ext>
            </a:extLst>
          </p:cNvPr>
          <p:cNvSpPr/>
          <p:nvPr/>
        </p:nvSpPr>
        <p:spPr>
          <a:xfrm>
            <a:off x="8799079" y="2418654"/>
            <a:ext cx="645259" cy="21530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6B9D58E1-BB6F-4761-96EA-FD8617A405F7}"/>
              </a:ext>
            </a:extLst>
          </p:cNvPr>
          <p:cNvSpPr/>
          <p:nvPr/>
        </p:nvSpPr>
        <p:spPr>
          <a:xfrm>
            <a:off x="8152259" y="2418653"/>
            <a:ext cx="645259" cy="21530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21556426-930E-4664-A7AE-2E2CB293B2D9}"/>
              </a:ext>
            </a:extLst>
          </p:cNvPr>
          <p:cNvSpPr/>
          <p:nvPr/>
        </p:nvSpPr>
        <p:spPr>
          <a:xfrm>
            <a:off x="7500556" y="2418652"/>
            <a:ext cx="645259" cy="21530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F008851-4034-419B-9B73-D931B33F9E07}"/>
              </a:ext>
            </a:extLst>
          </p:cNvPr>
          <p:cNvSpPr txBox="1"/>
          <p:nvPr/>
        </p:nvSpPr>
        <p:spPr>
          <a:xfrm>
            <a:off x="6200248" y="4737533"/>
            <a:ext cx="335787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4 × 3= 12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E9D2D041-C1FB-4C4B-B884-2DDAF2F3E645}"/>
              </a:ext>
            </a:extLst>
          </p:cNvPr>
          <p:cNvSpPr/>
          <p:nvPr/>
        </p:nvSpPr>
        <p:spPr>
          <a:xfrm>
            <a:off x="4257743" y="2481153"/>
            <a:ext cx="687727" cy="26405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6D356BE7-8068-4261-BEFF-AC2610358ABE}"/>
              </a:ext>
            </a:extLst>
          </p:cNvPr>
          <p:cNvSpPr/>
          <p:nvPr/>
        </p:nvSpPr>
        <p:spPr>
          <a:xfrm>
            <a:off x="3538300" y="2473523"/>
            <a:ext cx="687727" cy="26405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8A74E8FC-9B28-410F-BD05-920C8AC117DF}"/>
              </a:ext>
            </a:extLst>
          </p:cNvPr>
          <p:cNvSpPr/>
          <p:nvPr/>
        </p:nvSpPr>
        <p:spPr>
          <a:xfrm>
            <a:off x="2849012" y="2470055"/>
            <a:ext cx="687727" cy="26405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38BEBA10-3668-4CAE-BCF7-7FBB97AE771D}"/>
              </a:ext>
            </a:extLst>
          </p:cNvPr>
          <p:cNvSpPr txBox="1"/>
          <p:nvPr/>
        </p:nvSpPr>
        <p:spPr>
          <a:xfrm>
            <a:off x="2235199" y="5109039"/>
            <a:ext cx="281596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3× 5 = 15</a:t>
            </a:r>
          </a:p>
        </p:txBody>
      </p:sp>
    </p:spTree>
    <p:extLst>
      <p:ext uri="{BB962C8B-B14F-4D97-AF65-F5344CB8AC3E}">
        <p14:creationId xmlns:p14="http://schemas.microsoft.com/office/powerpoint/2010/main" val="3234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B8C0BFA4-2E7D-4E39-9DBC-F9FBF36EDD4A}"/>
              </a:ext>
            </a:extLst>
          </p:cNvPr>
          <p:cNvSpPr/>
          <p:nvPr/>
        </p:nvSpPr>
        <p:spPr>
          <a:xfrm>
            <a:off x="494030" y="255396"/>
            <a:ext cx="10974070" cy="6086475"/>
          </a:xfrm>
          <a:custGeom>
            <a:avLst/>
            <a:gdLst>
              <a:gd name="connsiteX0" fmla="*/ 2634531 w 10974070"/>
              <a:gd name="connsiteY0" fmla="*/ 0 h 6086475"/>
              <a:gd name="connsiteX1" fmla="*/ 7930833 w 10974070"/>
              <a:gd name="connsiteY1" fmla="*/ 0 h 6086475"/>
              <a:gd name="connsiteX2" fmla="*/ 10974071 w 10974070"/>
              <a:gd name="connsiteY2" fmla="*/ 3043238 h 6086475"/>
              <a:gd name="connsiteX3" fmla="*/ 10974070 w 10974070"/>
              <a:gd name="connsiteY3" fmla="*/ 3451944 h 6086475"/>
              <a:gd name="connsiteX4" fmla="*/ 8339539 w 10974070"/>
              <a:gd name="connsiteY4" fmla="*/ 6086475 h 6086475"/>
              <a:gd name="connsiteX5" fmla="*/ 3043238 w 10974070"/>
              <a:gd name="connsiteY5" fmla="*/ 6086475 h 6086475"/>
              <a:gd name="connsiteX6" fmla="*/ 0 w 10974070"/>
              <a:gd name="connsiteY6" fmla="*/ 3043237 h 6086475"/>
              <a:gd name="connsiteX7" fmla="*/ 0 w 10974070"/>
              <a:gd name="connsiteY7" fmla="*/ 2634531 h 6086475"/>
              <a:gd name="connsiteX8" fmla="*/ 2634531 w 10974070"/>
              <a:gd name="connsiteY8" fmla="*/ 0 h 60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4070" h="6086475" fill="none" extrusionOk="0">
                <a:moveTo>
                  <a:pt x="2634531" y="0"/>
                </a:moveTo>
                <a:cubicBezTo>
                  <a:pt x="3781127" y="-72415"/>
                  <a:pt x="6090791" y="78118"/>
                  <a:pt x="7930833" y="0"/>
                </a:cubicBezTo>
                <a:cubicBezTo>
                  <a:pt x="9399037" y="12614"/>
                  <a:pt x="10982743" y="1381828"/>
                  <a:pt x="10974071" y="3043238"/>
                </a:cubicBezTo>
                <a:cubicBezTo>
                  <a:pt x="10970905" y="3157680"/>
                  <a:pt x="10969064" y="3314195"/>
                  <a:pt x="10974070" y="3451944"/>
                </a:cubicBezTo>
                <a:cubicBezTo>
                  <a:pt x="11111830" y="4999127"/>
                  <a:pt x="9681607" y="6309305"/>
                  <a:pt x="8339539" y="6086475"/>
                </a:cubicBezTo>
                <a:cubicBezTo>
                  <a:pt x="6252164" y="5922747"/>
                  <a:pt x="3727265" y="6199474"/>
                  <a:pt x="3043238" y="6086475"/>
                </a:cubicBezTo>
                <a:cubicBezTo>
                  <a:pt x="1547992" y="6152663"/>
                  <a:pt x="23595" y="5021264"/>
                  <a:pt x="0" y="3043237"/>
                </a:cubicBezTo>
                <a:cubicBezTo>
                  <a:pt x="16737" y="2950909"/>
                  <a:pt x="-3572" y="2709085"/>
                  <a:pt x="0" y="2634531"/>
                </a:cubicBezTo>
                <a:cubicBezTo>
                  <a:pt x="123807" y="949029"/>
                  <a:pt x="1113449" y="-170434"/>
                  <a:pt x="2634531" y="0"/>
                </a:cubicBezTo>
                <a:close/>
              </a:path>
              <a:path w="10974070" h="6086475" stroke="0" extrusionOk="0">
                <a:moveTo>
                  <a:pt x="2634531" y="0"/>
                </a:moveTo>
                <a:cubicBezTo>
                  <a:pt x="5019378" y="-133594"/>
                  <a:pt x="6570829" y="63808"/>
                  <a:pt x="7930833" y="0"/>
                </a:cubicBezTo>
                <a:cubicBezTo>
                  <a:pt x="9649972" y="25797"/>
                  <a:pt x="10859423" y="1497360"/>
                  <a:pt x="10974071" y="3043238"/>
                </a:cubicBezTo>
                <a:cubicBezTo>
                  <a:pt x="10967579" y="3174525"/>
                  <a:pt x="10980261" y="3303227"/>
                  <a:pt x="10974070" y="3451944"/>
                </a:cubicBezTo>
                <a:cubicBezTo>
                  <a:pt x="11170271" y="4740139"/>
                  <a:pt x="9841019" y="6052998"/>
                  <a:pt x="8339539" y="6086475"/>
                </a:cubicBezTo>
                <a:cubicBezTo>
                  <a:pt x="7297030" y="6080722"/>
                  <a:pt x="4939343" y="6137958"/>
                  <a:pt x="3043238" y="6086475"/>
                </a:cubicBezTo>
                <a:cubicBezTo>
                  <a:pt x="1340525" y="5997225"/>
                  <a:pt x="-121886" y="4787181"/>
                  <a:pt x="0" y="3043237"/>
                </a:cubicBezTo>
                <a:cubicBezTo>
                  <a:pt x="3047" y="2861648"/>
                  <a:pt x="35383" y="2686946"/>
                  <a:pt x="0" y="2634531"/>
                </a:cubicBezTo>
                <a:cubicBezTo>
                  <a:pt x="-49539" y="1358426"/>
                  <a:pt x="962554" y="80485"/>
                  <a:pt x="263453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2DiagRect">
                    <a:avLst>
                      <a:gd name="adj1" fmla="val 43285"/>
                      <a:gd name="adj2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9231BA0-677E-426E-A288-7584AD45B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92" y="3625456"/>
            <a:ext cx="3029968" cy="42862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66ABE61-88C3-45A3-92C2-2B5C93C0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84" y="2971811"/>
            <a:ext cx="1318032" cy="186451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9120A03-E56F-4A0A-BB88-5CADFE2CC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593670"/>
            <a:ext cx="1862000" cy="263402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1DDD5E5-6111-4701-9180-8A866839E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527852"/>
            <a:ext cx="1704975" cy="1363980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EB999E4D-96FE-4258-8295-703BE8367E9B}"/>
              </a:ext>
            </a:extLst>
          </p:cNvPr>
          <p:cNvSpPr/>
          <p:nvPr/>
        </p:nvSpPr>
        <p:spPr>
          <a:xfrm>
            <a:off x="3813785" y="786811"/>
            <a:ext cx="58352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أوجد ناتج الضرب ، استعمل النماذج إذا لزم الأمر: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DAA8C84-7B8C-4FB3-AB08-3157FFCFD455}"/>
              </a:ext>
            </a:extLst>
          </p:cNvPr>
          <p:cNvSpPr/>
          <p:nvPr/>
        </p:nvSpPr>
        <p:spPr>
          <a:xfrm>
            <a:off x="10130399" y="1703061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742AD84-4771-4D21-9AB2-F2AD0FC0C11E}"/>
              </a:ext>
            </a:extLst>
          </p:cNvPr>
          <p:cNvSpPr/>
          <p:nvPr/>
        </p:nvSpPr>
        <p:spPr>
          <a:xfrm>
            <a:off x="8789967" y="1688600"/>
            <a:ext cx="13404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2 × 3 =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DC28F0B-213E-477E-B3F1-D5C4429F3639}"/>
              </a:ext>
            </a:extLst>
          </p:cNvPr>
          <p:cNvSpPr/>
          <p:nvPr/>
        </p:nvSpPr>
        <p:spPr>
          <a:xfrm>
            <a:off x="6186926" y="1688600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FD42417-022C-45C6-B410-247FD36AED1E}"/>
              </a:ext>
            </a:extLst>
          </p:cNvPr>
          <p:cNvSpPr/>
          <p:nvPr/>
        </p:nvSpPr>
        <p:spPr>
          <a:xfrm>
            <a:off x="4796001" y="1674139"/>
            <a:ext cx="14414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2 × 4 = 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9EE947C-E604-4472-9CBE-34E739B90788}"/>
              </a:ext>
            </a:extLst>
          </p:cNvPr>
          <p:cNvSpPr/>
          <p:nvPr/>
        </p:nvSpPr>
        <p:spPr>
          <a:xfrm>
            <a:off x="9334137" y="2787987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63E737B-9D65-44DA-8B07-CC3C634AFB77}"/>
              </a:ext>
            </a:extLst>
          </p:cNvPr>
          <p:cNvSpPr/>
          <p:nvPr/>
        </p:nvSpPr>
        <p:spPr>
          <a:xfrm>
            <a:off x="8307894" y="2773526"/>
            <a:ext cx="71205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  9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ln/>
                <a:latin typeface="Traditional Arabic" panose="02020603050405020304" pitchFamily="18" charset="-78"/>
                <a:cs typeface="Traditional Arabic" panose="02020603050405020304" pitchFamily="18" charset="-78"/>
              </a:rPr>
              <a:t>× 4</a:t>
            </a:r>
            <a:endParaRPr kumimoji="0" lang="ar-SA" sz="3200" b="1" i="0" u="none" strike="noStrike" kern="1200" cap="none" spc="0" normalizeH="0" baseline="0" noProof="0" dirty="0">
              <a:ln/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6EF19BE3-66CB-4A04-BB64-B5F3080778D0}"/>
              </a:ext>
            </a:extLst>
          </p:cNvPr>
          <p:cNvSpPr/>
          <p:nvPr/>
        </p:nvSpPr>
        <p:spPr>
          <a:xfrm>
            <a:off x="5390664" y="2773526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4A6D25BC-BCFC-4A4D-A4BC-1026197AF21E}"/>
              </a:ext>
            </a:extLst>
          </p:cNvPr>
          <p:cNvSpPr/>
          <p:nvPr/>
        </p:nvSpPr>
        <p:spPr>
          <a:xfrm>
            <a:off x="4364422" y="2759065"/>
            <a:ext cx="71205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ln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8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× 3</a:t>
            </a:r>
          </a:p>
        </p:txBody>
      </p:sp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4DE2071C-8035-4AA0-A87D-F39FDE8D252C}"/>
              </a:ext>
            </a:extLst>
          </p:cNvPr>
          <p:cNvCxnSpPr/>
          <p:nvPr/>
        </p:nvCxnSpPr>
        <p:spPr>
          <a:xfrm flipH="1">
            <a:off x="8152823" y="3751164"/>
            <a:ext cx="8671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21FEC3F1-645E-417B-A686-296D4DE79960}"/>
              </a:ext>
            </a:extLst>
          </p:cNvPr>
          <p:cNvCxnSpPr/>
          <p:nvPr/>
        </p:nvCxnSpPr>
        <p:spPr>
          <a:xfrm flipH="1">
            <a:off x="4129149" y="3751164"/>
            <a:ext cx="8671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13372B1-267B-49CE-B9E9-3A0323C668A7}"/>
              </a:ext>
            </a:extLst>
          </p:cNvPr>
          <p:cNvSpPr/>
          <p:nvPr/>
        </p:nvSpPr>
        <p:spPr>
          <a:xfrm>
            <a:off x="8268460" y="4375156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6CCA3A19-66B4-414A-864C-6E2D48443A85}"/>
              </a:ext>
            </a:extLst>
          </p:cNvPr>
          <p:cNvSpPr/>
          <p:nvPr/>
        </p:nvSpPr>
        <p:spPr>
          <a:xfrm>
            <a:off x="7242217" y="4360695"/>
            <a:ext cx="71205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   7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ln/>
                <a:latin typeface="Traditional Arabic" panose="02020603050405020304" pitchFamily="18" charset="-78"/>
                <a:cs typeface="Traditional Arabic" panose="02020603050405020304" pitchFamily="18" charset="-78"/>
              </a:rPr>
              <a:t>× 5</a:t>
            </a:r>
            <a:endParaRPr kumimoji="0" lang="ar-SA" sz="3200" b="1" i="0" u="none" strike="noStrike" kern="1200" cap="none" spc="0" normalizeH="0" baseline="0" noProof="0" dirty="0">
              <a:ln/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AA887C82-1007-4934-A0CD-93D45EAAAF6F}"/>
              </a:ext>
            </a:extLst>
          </p:cNvPr>
          <p:cNvSpPr/>
          <p:nvPr/>
        </p:nvSpPr>
        <p:spPr>
          <a:xfrm>
            <a:off x="4324987" y="4360695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11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314BAF06-1869-4608-A2F9-8A93E7F6EB50}"/>
              </a:ext>
            </a:extLst>
          </p:cNvPr>
          <p:cNvSpPr/>
          <p:nvPr/>
        </p:nvSpPr>
        <p:spPr>
          <a:xfrm>
            <a:off x="3298745" y="4346234"/>
            <a:ext cx="71205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ln/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9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× 9</a:t>
            </a:r>
          </a:p>
        </p:txBody>
      </p: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193CDC0F-7695-4FB3-88E4-385793F317EC}"/>
              </a:ext>
            </a:extLst>
          </p:cNvPr>
          <p:cNvCxnSpPr/>
          <p:nvPr/>
        </p:nvCxnSpPr>
        <p:spPr>
          <a:xfrm flipH="1">
            <a:off x="7087146" y="5317958"/>
            <a:ext cx="8671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E93C6161-6194-441C-B6A5-6718A999860C}"/>
              </a:ext>
            </a:extLst>
          </p:cNvPr>
          <p:cNvCxnSpPr/>
          <p:nvPr/>
        </p:nvCxnSpPr>
        <p:spPr>
          <a:xfrm flipH="1">
            <a:off x="3063472" y="5317958"/>
            <a:ext cx="8671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95FB564-8034-4649-95BC-721F2A35932C}"/>
              </a:ext>
            </a:extLst>
          </p:cNvPr>
          <p:cNvSpPr txBox="1"/>
          <p:nvPr/>
        </p:nvSpPr>
        <p:spPr>
          <a:xfrm>
            <a:off x="7969056" y="1473915"/>
            <a:ext cx="71205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6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EC98DC5-8781-49B0-8FFF-878A959D82D9}"/>
              </a:ext>
            </a:extLst>
          </p:cNvPr>
          <p:cNvSpPr txBox="1"/>
          <p:nvPr/>
        </p:nvSpPr>
        <p:spPr>
          <a:xfrm>
            <a:off x="4266943" y="1464300"/>
            <a:ext cx="71205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8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664735C-E42D-4D6D-9F20-FE2D005CAE66}"/>
              </a:ext>
            </a:extLst>
          </p:cNvPr>
          <p:cNvSpPr txBox="1"/>
          <p:nvPr/>
        </p:nvSpPr>
        <p:spPr>
          <a:xfrm>
            <a:off x="7856548" y="3606141"/>
            <a:ext cx="110856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36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89AB84BE-993A-463C-BC85-0B4E8CB8E1D4}"/>
              </a:ext>
            </a:extLst>
          </p:cNvPr>
          <p:cNvSpPr txBox="1"/>
          <p:nvPr/>
        </p:nvSpPr>
        <p:spPr>
          <a:xfrm>
            <a:off x="3854427" y="3625456"/>
            <a:ext cx="110856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24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5245370E-D0C3-433D-9C98-FF2442BC77FC}"/>
              </a:ext>
            </a:extLst>
          </p:cNvPr>
          <p:cNvSpPr txBox="1"/>
          <p:nvPr/>
        </p:nvSpPr>
        <p:spPr>
          <a:xfrm>
            <a:off x="6854853" y="5270405"/>
            <a:ext cx="110856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35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0DEAFBBD-9FAC-41BF-9953-F1E04BCD9310}"/>
              </a:ext>
            </a:extLst>
          </p:cNvPr>
          <p:cNvSpPr txBox="1"/>
          <p:nvPr/>
        </p:nvSpPr>
        <p:spPr>
          <a:xfrm>
            <a:off x="2791061" y="5220028"/>
            <a:ext cx="110856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30657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B8C0BFA4-2E7D-4E39-9DBC-F9FBF36EDD4A}"/>
              </a:ext>
            </a:extLst>
          </p:cNvPr>
          <p:cNvSpPr/>
          <p:nvPr/>
        </p:nvSpPr>
        <p:spPr>
          <a:xfrm>
            <a:off x="608965" y="385762"/>
            <a:ext cx="10974070" cy="6086475"/>
          </a:xfrm>
          <a:custGeom>
            <a:avLst/>
            <a:gdLst>
              <a:gd name="connsiteX0" fmla="*/ 2634531 w 10974070"/>
              <a:gd name="connsiteY0" fmla="*/ 0 h 6086475"/>
              <a:gd name="connsiteX1" fmla="*/ 7930833 w 10974070"/>
              <a:gd name="connsiteY1" fmla="*/ 0 h 6086475"/>
              <a:gd name="connsiteX2" fmla="*/ 10974071 w 10974070"/>
              <a:gd name="connsiteY2" fmla="*/ 3043238 h 6086475"/>
              <a:gd name="connsiteX3" fmla="*/ 10974070 w 10974070"/>
              <a:gd name="connsiteY3" fmla="*/ 3451944 h 6086475"/>
              <a:gd name="connsiteX4" fmla="*/ 8339539 w 10974070"/>
              <a:gd name="connsiteY4" fmla="*/ 6086475 h 6086475"/>
              <a:gd name="connsiteX5" fmla="*/ 3043238 w 10974070"/>
              <a:gd name="connsiteY5" fmla="*/ 6086475 h 6086475"/>
              <a:gd name="connsiteX6" fmla="*/ 0 w 10974070"/>
              <a:gd name="connsiteY6" fmla="*/ 3043237 h 6086475"/>
              <a:gd name="connsiteX7" fmla="*/ 0 w 10974070"/>
              <a:gd name="connsiteY7" fmla="*/ 2634531 h 6086475"/>
              <a:gd name="connsiteX8" fmla="*/ 2634531 w 10974070"/>
              <a:gd name="connsiteY8" fmla="*/ 0 h 60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4070" h="6086475" fill="none" extrusionOk="0">
                <a:moveTo>
                  <a:pt x="2634531" y="0"/>
                </a:moveTo>
                <a:cubicBezTo>
                  <a:pt x="3781127" y="-72415"/>
                  <a:pt x="6090791" y="78118"/>
                  <a:pt x="7930833" y="0"/>
                </a:cubicBezTo>
                <a:cubicBezTo>
                  <a:pt x="9399037" y="12614"/>
                  <a:pt x="10982743" y="1381828"/>
                  <a:pt x="10974071" y="3043238"/>
                </a:cubicBezTo>
                <a:cubicBezTo>
                  <a:pt x="10970905" y="3157680"/>
                  <a:pt x="10969064" y="3314195"/>
                  <a:pt x="10974070" y="3451944"/>
                </a:cubicBezTo>
                <a:cubicBezTo>
                  <a:pt x="11111830" y="4999127"/>
                  <a:pt x="9681607" y="6309305"/>
                  <a:pt x="8339539" y="6086475"/>
                </a:cubicBezTo>
                <a:cubicBezTo>
                  <a:pt x="6252164" y="5922747"/>
                  <a:pt x="3727265" y="6199474"/>
                  <a:pt x="3043238" y="6086475"/>
                </a:cubicBezTo>
                <a:cubicBezTo>
                  <a:pt x="1547992" y="6152663"/>
                  <a:pt x="23595" y="5021264"/>
                  <a:pt x="0" y="3043237"/>
                </a:cubicBezTo>
                <a:cubicBezTo>
                  <a:pt x="16737" y="2950909"/>
                  <a:pt x="-3572" y="2709085"/>
                  <a:pt x="0" y="2634531"/>
                </a:cubicBezTo>
                <a:cubicBezTo>
                  <a:pt x="123807" y="949029"/>
                  <a:pt x="1113449" y="-170434"/>
                  <a:pt x="2634531" y="0"/>
                </a:cubicBezTo>
                <a:close/>
              </a:path>
              <a:path w="10974070" h="6086475" stroke="0" extrusionOk="0">
                <a:moveTo>
                  <a:pt x="2634531" y="0"/>
                </a:moveTo>
                <a:cubicBezTo>
                  <a:pt x="5019378" y="-133594"/>
                  <a:pt x="6570829" y="63808"/>
                  <a:pt x="7930833" y="0"/>
                </a:cubicBezTo>
                <a:cubicBezTo>
                  <a:pt x="9649972" y="25797"/>
                  <a:pt x="10859423" y="1497360"/>
                  <a:pt x="10974071" y="3043238"/>
                </a:cubicBezTo>
                <a:cubicBezTo>
                  <a:pt x="10967579" y="3174525"/>
                  <a:pt x="10980261" y="3303227"/>
                  <a:pt x="10974070" y="3451944"/>
                </a:cubicBezTo>
                <a:cubicBezTo>
                  <a:pt x="11170271" y="4740139"/>
                  <a:pt x="9841019" y="6052998"/>
                  <a:pt x="8339539" y="6086475"/>
                </a:cubicBezTo>
                <a:cubicBezTo>
                  <a:pt x="7297030" y="6080722"/>
                  <a:pt x="4939343" y="6137958"/>
                  <a:pt x="3043238" y="6086475"/>
                </a:cubicBezTo>
                <a:cubicBezTo>
                  <a:pt x="1340525" y="5997225"/>
                  <a:pt x="-121886" y="4787181"/>
                  <a:pt x="0" y="3043237"/>
                </a:cubicBezTo>
                <a:cubicBezTo>
                  <a:pt x="3047" y="2861648"/>
                  <a:pt x="35383" y="2686946"/>
                  <a:pt x="0" y="2634531"/>
                </a:cubicBezTo>
                <a:cubicBezTo>
                  <a:pt x="-49539" y="1358426"/>
                  <a:pt x="962554" y="80485"/>
                  <a:pt x="2634531" y="0"/>
                </a:cubicBezTo>
                <a:close/>
              </a:path>
            </a:pathLst>
          </a:custGeom>
          <a:solidFill>
            <a:srgbClr val="E6F3BB"/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2DiagRect">
                    <a:avLst>
                      <a:gd name="adj1" fmla="val 43285"/>
                      <a:gd name="adj2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9231BA0-677E-426E-A288-7584AD45B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92" y="3625456"/>
            <a:ext cx="3029968" cy="42862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66ABE61-88C3-45A3-92C2-2B5C93C0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84" y="2971811"/>
            <a:ext cx="1318032" cy="186451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9120A03-E56F-4A0A-BB88-5CADFE2CC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593670"/>
            <a:ext cx="1862000" cy="263402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77D6E17-18D6-4CE6-B3D8-C3BB8DCEB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527852"/>
            <a:ext cx="1704975" cy="136398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FB7E2370-F811-479B-B22F-2E449061730D}"/>
              </a:ext>
            </a:extLst>
          </p:cNvPr>
          <p:cNvSpPr/>
          <p:nvPr/>
        </p:nvSpPr>
        <p:spPr>
          <a:xfrm>
            <a:off x="3912758" y="757256"/>
            <a:ext cx="52565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/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أوجد القيمة المنزلية للرقم الذي تحته خط:</a:t>
            </a: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D45C666C-AF89-4359-B8F7-C73BCAFEC962}"/>
              </a:ext>
            </a:extLst>
          </p:cNvPr>
          <p:cNvSpPr/>
          <p:nvPr/>
        </p:nvSpPr>
        <p:spPr>
          <a:xfrm>
            <a:off x="9869023" y="1711256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4C74BFEC-2172-43CD-8663-3194720C83D8}"/>
              </a:ext>
            </a:extLst>
          </p:cNvPr>
          <p:cNvSpPr/>
          <p:nvPr/>
        </p:nvSpPr>
        <p:spPr>
          <a:xfrm>
            <a:off x="6164359" y="1711255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B2A2EAD4-E6FD-43B5-80E7-9A8783DD37F9}"/>
              </a:ext>
            </a:extLst>
          </p:cNvPr>
          <p:cNvSpPr/>
          <p:nvPr/>
        </p:nvSpPr>
        <p:spPr>
          <a:xfrm>
            <a:off x="8792698" y="1656232"/>
            <a:ext cx="10374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1</a:t>
            </a:r>
            <a:r>
              <a:rPr kumimoji="0" lang="ar-SA" sz="3200" b="1" i="0" u="sng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6</a:t>
            </a: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30</a:t>
            </a: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510FFFEB-C3F6-430E-9BF1-CF38A69BDE41}"/>
              </a:ext>
            </a:extLst>
          </p:cNvPr>
          <p:cNvSpPr/>
          <p:nvPr/>
        </p:nvSpPr>
        <p:spPr>
          <a:xfrm>
            <a:off x="5058537" y="1711255"/>
            <a:ext cx="10374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sng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5</a:t>
            </a: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367</a:t>
            </a: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C3ADB1CB-AE83-4A11-9BEE-CC116269E482}"/>
              </a:ext>
            </a:extLst>
          </p:cNvPr>
          <p:cNvSpPr/>
          <p:nvPr/>
        </p:nvSpPr>
        <p:spPr>
          <a:xfrm>
            <a:off x="9881914" y="2474944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F7878E76-CEAA-417A-B3D2-96DF740E36F8}"/>
              </a:ext>
            </a:extLst>
          </p:cNvPr>
          <p:cNvSpPr/>
          <p:nvPr/>
        </p:nvSpPr>
        <p:spPr>
          <a:xfrm>
            <a:off x="6177250" y="2474943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AF2ED841-51E0-441A-B5B9-397A6AE623B0}"/>
              </a:ext>
            </a:extLst>
          </p:cNvPr>
          <p:cNvSpPr/>
          <p:nvPr/>
        </p:nvSpPr>
        <p:spPr>
          <a:xfrm>
            <a:off x="8698989" y="2419920"/>
            <a:ext cx="12506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204</a:t>
            </a:r>
            <a:r>
              <a:rPr kumimoji="0" lang="ar-SA" sz="3200" b="1" i="0" u="sng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9</a:t>
            </a: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5</a:t>
            </a: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8CB0BA3F-A83E-4706-9A9D-4313D8AB0430}"/>
              </a:ext>
            </a:extLst>
          </p:cNvPr>
          <p:cNvSpPr/>
          <p:nvPr/>
        </p:nvSpPr>
        <p:spPr>
          <a:xfrm>
            <a:off x="4964828" y="2474943"/>
            <a:ext cx="12506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sng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8</a:t>
            </a:r>
            <a:r>
              <a:rPr kumimoji="0" lang="ar-SA" sz="3200" b="1" i="0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9196</a:t>
            </a: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B79DB784-4776-46DC-9FB8-E816587F76BE}"/>
              </a:ext>
            </a:extLst>
          </p:cNvPr>
          <p:cNvSpPr/>
          <p:nvPr/>
        </p:nvSpPr>
        <p:spPr>
          <a:xfrm>
            <a:off x="3083985" y="3346243"/>
            <a:ext cx="64492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/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قرب كل عدد من الأعداد الآتية إلى أكبر منزلة فيه:</a:t>
            </a: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3B404694-2330-4BD0-BCD9-0B943CDB3189}"/>
              </a:ext>
            </a:extLst>
          </p:cNvPr>
          <p:cNvSpPr/>
          <p:nvPr/>
        </p:nvSpPr>
        <p:spPr>
          <a:xfrm>
            <a:off x="8675027" y="4234153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45133935-EE1E-4FD4-99E6-BB42E9066A50}"/>
              </a:ext>
            </a:extLst>
          </p:cNvPr>
          <p:cNvSpPr/>
          <p:nvPr/>
        </p:nvSpPr>
        <p:spPr>
          <a:xfrm>
            <a:off x="4970363" y="4234152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0FA77DD5-2A8A-4802-A75B-A5D79C2CA351}"/>
              </a:ext>
            </a:extLst>
          </p:cNvPr>
          <p:cNvSpPr/>
          <p:nvPr/>
        </p:nvSpPr>
        <p:spPr>
          <a:xfrm>
            <a:off x="7811901" y="4179129"/>
            <a:ext cx="6110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26</a:t>
            </a: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8DACBFE5-17AD-4655-A98E-C3AAC7331144}"/>
              </a:ext>
            </a:extLst>
          </p:cNvPr>
          <p:cNvSpPr/>
          <p:nvPr/>
        </p:nvSpPr>
        <p:spPr>
          <a:xfrm>
            <a:off x="3971140" y="4234152"/>
            <a:ext cx="8242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251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854FF6BD-3FF1-4E53-B7B4-DBEE1F13A4EB}"/>
              </a:ext>
            </a:extLst>
          </p:cNvPr>
          <p:cNvSpPr/>
          <p:nvPr/>
        </p:nvSpPr>
        <p:spPr>
          <a:xfrm>
            <a:off x="8687918" y="4997841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A279D92B-13EF-4CE1-9C09-D18946B68A7D}"/>
              </a:ext>
            </a:extLst>
          </p:cNvPr>
          <p:cNvSpPr/>
          <p:nvPr/>
        </p:nvSpPr>
        <p:spPr>
          <a:xfrm>
            <a:off x="4983254" y="4997840"/>
            <a:ext cx="522752" cy="474731"/>
          </a:xfrm>
          <a:prstGeom prst="rect">
            <a:avLst/>
          </a:prstGeom>
          <a:solidFill>
            <a:srgbClr val="F9B5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678078C3-FD1B-4E3E-95B4-95D5B977D734}"/>
              </a:ext>
            </a:extLst>
          </p:cNvPr>
          <p:cNvSpPr/>
          <p:nvPr/>
        </p:nvSpPr>
        <p:spPr>
          <a:xfrm>
            <a:off x="7611593" y="4942817"/>
            <a:ext cx="10374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4499</a:t>
            </a:r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CF4C7262-C3DA-485A-A89B-0BB4F2EE1DA7}"/>
              </a:ext>
            </a:extLst>
          </p:cNvPr>
          <p:cNvSpPr/>
          <p:nvPr/>
        </p:nvSpPr>
        <p:spPr>
          <a:xfrm>
            <a:off x="3770832" y="4997840"/>
            <a:ext cx="12506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strike="noStrike" kern="1200" cap="none" spc="0" normalizeH="0" baseline="0" noProof="0" dirty="0">
                <a:ln/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33103</a:t>
            </a: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EEA7E36D-80B4-4690-A3AF-C0548EA68FD2}"/>
              </a:ext>
            </a:extLst>
          </p:cNvPr>
          <p:cNvSpPr txBox="1"/>
          <p:nvPr/>
        </p:nvSpPr>
        <p:spPr>
          <a:xfrm>
            <a:off x="6591849" y="1451585"/>
            <a:ext cx="211497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600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369A8961-DFBB-4468-8367-490F772C2C01}"/>
              </a:ext>
            </a:extLst>
          </p:cNvPr>
          <p:cNvSpPr txBox="1"/>
          <p:nvPr/>
        </p:nvSpPr>
        <p:spPr>
          <a:xfrm>
            <a:off x="2713344" y="1519624"/>
            <a:ext cx="211497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5000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695E43C2-C0A8-4B4F-9F78-FA432BFFB402}"/>
              </a:ext>
            </a:extLst>
          </p:cNvPr>
          <p:cNvSpPr txBox="1"/>
          <p:nvPr/>
        </p:nvSpPr>
        <p:spPr>
          <a:xfrm>
            <a:off x="7754139" y="2252818"/>
            <a:ext cx="9796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90</a:t>
            </a: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D55A852F-1AC7-4963-B06C-561E32814603}"/>
              </a:ext>
            </a:extLst>
          </p:cNvPr>
          <p:cNvSpPr txBox="1"/>
          <p:nvPr/>
        </p:nvSpPr>
        <p:spPr>
          <a:xfrm>
            <a:off x="6657887" y="3969000"/>
            <a:ext cx="102786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30</a:t>
            </a:r>
          </a:p>
        </p:txBody>
      </p:sp>
      <p:sp>
        <p:nvSpPr>
          <p:cNvPr id="68" name="مربع نص 67">
            <a:extLst>
              <a:ext uri="{FF2B5EF4-FFF2-40B4-BE49-F238E27FC236}">
                <a16:creationId xmlns:a16="http://schemas.microsoft.com/office/drawing/2014/main" id="{D3BCD363-B07F-47B1-880C-B34733B0511E}"/>
              </a:ext>
            </a:extLst>
          </p:cNvPr>
          <p:cNvSpPr txBox="1"/>
          <p:nvPr/>
        </p:nvSpPr>
        <p:spPr>
          <a:xfrm>
            <a:off x="2585900" y="4064874"/>
            <a:ext cx="138524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300</a:t>
            </a:r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45D632A2-E2A7-470C-995B-471E2863FCEF}"/>
              </a:ext>
            </a:extLst>
          </p:cNvPr>
          <p:cNvSpPr txBox="1"/>
          <p:nvPr/>
        </p:nvSpPr>
        <p:spPr>
          <a:xfrm>
            <a:off x="5888269" y="4777931"/>
            <a:ext cx="17475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4000</a:t>
            </a: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853C3D6E-0290-42C3-B441-BFA1B36E73ED}"/>
              </a:ext>
            </a:extLst>
          </p:cNvPr>
          <p:cNvSpPr txBox="1"/>
          <p:nvPr/>
        </p:nvSpPr>
        <p:spPr>
          <a:xfrm>
            <a:off x="1302387" y="4809842"/>
            <a:ext cx="260588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30000</a:t>
            </a:r>
          </a:p>
        </p:txBody>
      </p:sp>
    </p:spTree>
    <p:extLst>
      <p:ext uri="{BB962C8B-B14F-4D97-AF65-F5344CB8AC3E}">
        <p14:creationId xmlns:p14="http://schemas.microsoft.com/office/powerpoint/2010/main" val="75936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قطرية مستديرة 7">
            <a:extLst>
              <a:ext uri="{FF2B5EF4-FFF2-40B4-BE49-F238E27FC236}">
                <a16:creationId xmlns:a16="http://schemas.microsoft.com/office/drawing/2014/main" id="{B8C0BFA4-2E7D-4E39-9DBC-F9FBF36EDD4A}"/>
              </a:ext>
            </a:extLst>
          </p:cNvPr>
          <p:cNvSpPr/>
          <p:nvPr/>
        </p:nvSpPr>
        <p:spPr>
          <a:xfrm>
            <a:off x="494030" y="255396"/>
            <a:ext cx="10974070" cy="6086475"/>
          </a:xfrm>
          <a:custGeom>
            <a:avLst/>
            <a:gdLst>
              <a:gd name="connsiteX0" fmla="*/ 2634531 w 10974070"/>
              <a:gd name="connsiteY0" fmla="*/ 0 h 6086475"/>
              <a:gd name="connsiteX1" fmla="*/ 7930833 w 10974070"/>
              <a:gd name="connsiteY1" fmla="*/ 0 h 6086475"/>
              <a:gd name="connsiteX2" fmla="*/ 10974071 w 10974070"/>
              <a:gd name="connsiteY2" fmla="*/ 3043238 h 6086475"/>
              <a:gd name="connsiteX3" fmla="*/ 10974070 w 10974070"/>
              <a:gd name="connsiteY3" fmla="*/ 3451944 h 6086475"/>
              <a:gd name="connsiteX4" fmla="*/ 8339539 w 10974070"/>
              <a:gd name="connsiteY4" fmla="*/ 6086475 h 6086475"/>
              <a:gd name="connsiteX5" fmla="*/ 3043238 w 10974070"/>
              <a:gd name="connsiteY5" fmla="*/ 6086475 h 6086475"/>
              <a:gd name="connsiteX6" fmla="*/ 0 w 10974070"/>
              <a:gd name="connsiteY6" fmla="*/ 3043237 h 6086475"/>
              <a:gd name="connsiteX7" fmla="*/ 0 w 10974070"/>
              <a:gd name="connsiteY7" fmla="*/ 2634531 h 6086475"/>
              <a:gd name="connsiteX8" fmla="*/ 2634531 w 10974070"/>
              <a:gd name="connsiteY8" fmla="*/ 0 h 60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4070" h="6086475" fill="none" extrusionOk="0">
                <a:moveTo>
                  <a:pt x="2634531" y="0"/>
                </a:moveTo>
                <a:cubicBezTo>
                  <a:pt x="3781127" y="-72415"/>
                  <a:pt x="6090791" y="78118"/>
                  <a:pt x="7930833" y="0"/>
                </a:cubicBezTo>
                <a:cubicBezTo>
                  <a:pt x="9399037" y="12614"/>
                  <a:pt x="10982743" y="1381828"/>
                  <a:pt x="10974071" y="3043238"/>
                </a:cubicBezTo>
                <a:cubicBezTo>
                  <a:pt x="10970905" y="3157680"/>
                  <a:pt x="10969064" y="3314195"/>
                  <a:pt x="10974070" y="3451944"/>
                </a:cubicBezTo>
                <a:cubicBezTo>
                  <a:pt x="11111830" y="4999127"/>
                  <a:pt x="9681607" y="6309305"/>
                  <a:pt x="8339539" y="6086475"/>
                </a:cubicBezTo>
                <a:cubicBezTo>
                  <a:pt x="6252164" y="5922747"/>
                  <a:pt x="3727265" y="6199474"/>
                  <a:pt x="3043238" y="6086475"/>
                </a:cubicBezTo>
                <a:cubicBezTo>
                  <a:pt x="1547992" y="6152663"/>
                  <a:pt x="23595" y="5021264"/>
                  <a:pt x="0" y="3043237"/>
                </a:cubicBezTo>
                <a:cubicBezTo>
                  <a:pt x="16737" y="2950909"/>
                  <a:pt x="-3572" y="2709085"/>
                  <a:pt x="0" y="2634531"/>
                </a:cubicBezTo>
                <a:cubicBezTo>
                  <a:pt x="123807" y="949029"/>
                  <a:pt x="1113449" y="-170434"/>
                  <a:pt x="2634531" y="0"/>
                </a:cubicBezTo>
                <a:close/>
              </a:path>
              <a:path w="10974070" h="6086475" stroke="0" extrusionOk="0">
                <a:moveTo>
                  <a:pt x="2634531" y="0"/>
                </a:moveTo>
                <a:cubicBezTo>
                  <a:pt x="5019378" y="-133594"/>
                  <a:pt x="6570829" y="63808"/>
                  <a:pt x="7930833" y="0"/>
                </a:cubicBezTo>
                <a:cubicBezTo>
                  <a:pt x="9649972" y="25797"/>
                  <a:pt x="10859423" y="1497360"/>
                  <a:pt x="10974071" y="3043238"/>
                </a:cubicBezTo>
                <a:cubicBezTo>
                  <a:pt x="10967579" y="3174525"/>
                  <a:pt x="10980261" y="3303227"/>
                  <a:pt x="10974070" y="3451944"/>
                </a:cubicBezTo>
                <a:cubicBezTo>
                  <a:pt x="11170271" y="4740139"/>
                  <a:pt x="9841019" y="6052998"/>
                  <a:pt x="8339539" y="6086475"/>
                </a:cubicBezTo>
                <a:cubicBezTo>
                  <a:pt x="7297030" y="6080722"/>
                  <a:pt x="4939343" y="6137958"/>
                  <a:pt x="3043238" y="6086475"/>
                </a:cubicBezTo>
                <a:cubicBezTo>
                  <a:pt x="1340525" y="5997225"/>
                  <a:pt x="-121886" y="4787181"/>
                  <a:pt x="0" y="3043237"/>
                </a:cubicBezTo>
                <a:cubicBezTo>
                  <a:pt x="3047" y="2861648"/>
                  <a:pt x="35383" y="2686946"/>
                  <a:pt x="0" y="2634531"/>
                </a:cubicBezTo>
                <a:cubicBezTo>
                  <a:pt x="-49539" y="1358426"/>
                  <a:pt x="962554" y="80485"/>
                  <a:pt x="263453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2DiagRect">
                    <a:avLst>
                      <a:gd name="adj1" fmla="val 43285"/>
                      <a:gd name="adj2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9231BA0-677E-426E-A288-7584AD45B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92" y="3625456"/>
            <a:ext cx="3029968" cy="428625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66ABE61-88C3-45A3-92C2-2B5C93C0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84" y="2971811"/>
            <a:ext cx="1318032" cy="186451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9120A03-E56F-4A0A-BB88-5CADFE2CC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593670"/>
            <a:ext cx="1862000" cy="263402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1DDD5E5-6111-4701-9180-8A866839E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527852"/>
            <a:ext cx="1704975" cy="136398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8EBB49-026D-4109-9FC0-905CECAE5B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b="23486"/>
          <a:stretch/>
        </p:blipFill>
        <p:spPr>
          <a:xfrm>
            <a:off x="3863950" y="1060726"/>
            <a:ext cx="4847949" cy="4475814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EB999E4D-96FE-4258-8295-703BE8367E9B}"/>
              </a:ext>
            </a:extLst>
          </p:cNvPr>
          <p:cNvSpPr/>
          <p:nvPr/>
        </p:nvSpPr>
        <p:spPr>
          <a:xfrm>
            <a:off x="5275978" y="1499313"/>
            <a:ext cx="1779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الواجب 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6CCA3A19-66B4-414A-864C-6E2D48443A85}"/>
              </a:ext>
            </a:extLst>
          </p:cNvPr>
          <p:cNvSpPr/>
          <p:nvPr/>
        </p:nvSpPr>
        <p:spPr>
          <a:xfrm>
            <a:off x="4502819" y="2310847"/>
            <a:ext cx="35702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/>
                <a:solidFill>
                  <a:srgbClr val="00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رقم 12 – 21 صفحة  146</a:t>
            </a:r>
          </a:p>
        </p:txBody>
      </p:sp>
      <p:pic>
        <p:nvPicPr>
          <p:cNvPr id="32" name="صورة 31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5AFF79E9-0CD2-448A-9396-02EE91B97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86" y="2895622"/>
            <a:ext cx="1908585" cy="9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4985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نص متحرك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D1F88E1-7421-4540-B634-F97886E8C365}">
  <we:reference id="wa104380121" version="2.0.0.0" store="ar-SA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259</Words>
  <Application>Microsoft Office PowerPoint</Application>
  <PresentationFormat>شاشة عريضة</PresentationFormat>
  <Paragraphs>83</Paragraphs>
  <Slides>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5" baseType="lpstr">
      <vt:lpstr>(A) Arslan Wessam B</vt:lpstr>
      <vt:lpstr>Arial</vt:lpstr>
      <vt:lpstr>Calibri</vt:lpstr>
      <vt:lpstr>Calibri Light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Mubarkah -- --</dc:creator>
  <cp:lastModifiedBy>Mubarkah -- --</cp:lastModifiedBy>
  <cp:revision>10</cp:revision>
  <dcterms:created xsi:type="dcterms:W3CDTF">2021-12-05T08:00:38Z</dcterms:created>
  <dcterms:modified xsi:type="dcterms:W3CDTF">2022-12-03T16:31:29Z</dcterms:modified>
</cp:coreProperties>
</file>