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60" r:id="rId3"/>
    <p:sldId id="261" r:id="rId4"/>
    <p:sldId id="1164" r:id="rId5"/>
    <p:sldId id="710" r:id="rId6"/>
    <p:sldId id="711" r:id="rId7"/>
    <p:sldId id="262" r:id="rId8"/>
    <p:sldId id="1195" r:id="rId9"/>
    <p:sldId id="1193" r:id="rId10"/>
    <p:sldId id="1186" r:id="rId11"/>
    <p:sldId id="1188" r:id="rId12"/>
    <p:sldId id="704" r:id="rId13"/>
    <p:sldId id="712" r:id="rId14"/>
    <p:sldId id="1184" r:id="rId15"/>
    <p:sldId id="1189" r:id="rId16"/>
    <p:sldId id="1183" r:id="rId17"/>
    <p:sldId id="715" r:id="rId18"/>
    <p:sldId id="716" r:id="rId19"/>
    <p:sldId id="1180" r:id="rId20"/>
    <p:sldId id="274" r:id="rId21"/>
    <p:sldId id="717" r:id="rId22"/>
    <p:sldId id="1190" r:id="rId23"/>
    <p:sldId id="721" r:id="rId24"/>
    <p:sldId id="720" r:id="rId25"/>
    <p:sldId id="722" r:id="rId26"/>
    <p:sldId id="1179" r:id="rId27"/>
    <p:sldId id="256" r:id="rId28"/>
    <p:sldId id="1192" r:id="rId29"/>
    <p:sldId id="1191" r:id="rId30"/>
    <p:sldId id="1194" r:id="rId31"/>
    <p:sldId id="291" r:id="rId32"/>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AB5DA2"/>
    <a:srgbClr val="FF99FF"/>
    <a:srgbClr val="00FF99"/>
    <a:srgbClr val="FF3399"/>
    <a:srgbClr val="FF9966"/>
    <a:srgbClr val="5F95AD"/>
    <a:srgbClr val="CC66FF"/>
    <a:srgbClr val="B0EA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7" autoAdjust="0"/>
    <p:restoredTop sz="94660"/>
  </p:normalViewPr>
  <p:slideViewPr>
    <p:cSldViewPr snapToGrid="0">
      <p:cViewPr varScale="1">
        <p:scale>
          <a:sx n="82" d="100"/>
          <a:sy n="82" d="100"/>
        </p:scale>
        <p:origin x="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87949B6-40E0-8DA1-9731-3A565337DE6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BA26C871-E209-74FE-25EB-1DFDB6D8C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45255B62-461D-E512-2BDD-4342DBF8DD75}"/>
              </a:ext>
            </a:extLst>
          </p:cNvPr>
          <p:cNvSpPr>
            <a:spLocks noGrp="1"/>
          </p:cNvSpPr>
          <p:nvPr>
            <p:ph type="dt" sz="half" idx="10"/>
          </p:nvPr>
        </p:nvSpPr>
        <p:spPr/>
        <p:txBody>
          <a:bodyPr/>
          <a:lstStyle/>
          <a:p>
            <a:fld id="{6F9A9DDC-C8F4-49D3-B6FE-89355B047FFB}" type="datetimeFigureOut">
              <a:rPr lang="en-US" smtClean="0"/>
              <a:t>9/10/2022</a:t>
            </a:fld>
            <a:endParaRPr lang="en-US"/>
          </a:p>
        </p:txBody>
      </p:sp>
      <p:sp>
        <p:nvSpPr>
          <p:cNvPr id="5" name="عنصر نائب للتذييل 4">
            <a:extLst>
              <a:ext uri="{FF2B5EF4-FFF2-40B4-BE49-F238E27FC236}">
                <a16:creationId xmlns:a16="http://schemas.microsoft.com/office/drawing/2014/main" id="{3E2F4230-B3C8-6630-2C49-D21302DF3EA8}"/>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3BA87CFF-02BD-F66E-8D2F-F00D9231103C}"/>
              </a:ext>
            </a:extLst>
          </p:cNvPr>
          <p:cNvSpPr>
            <a:spLocks noGrp="1"/>
          </p:cNvSpPr>
          <p:nvPr>
            <p:ph type="sldNum" sz="quarter" idx="12"/>
          </p:nvPr>
        </p:nvSpPr>
        <p:spPr/>
        <p:txBody>
          <a:bodyPr/>
          <a:lstStyle/>
          <a:p>
            <a:fld id="{4C3982CE-1EE0-4B98-AC01-67E4CAF3B961}" type="slidenum">
              <a:rPr lang="en-US" smtClean="0"/>
              <a:t>‹#›</a:t>
            </a:fld>
            <a:endParaRPr lang="en-US"/>
          </a:p>
        </p:txBody>
      </p:sp>
    </p:spTree>
    <p:extLst>
      <p:ext uri="{BB962C8B-B14F-4D97-AF65-F5344CB8AC3E}">
        <p14:creationId xmlns:p14="http://schemas.microsoft.com/office/powerpoint/2010/main" val="34252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3E988E3-641A-06D1-5B40-A6DCBD8B57DB}"/>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6260F70D-4E77-1180-6800-659340F4A514}"/>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69EF9032-47BA-B00A-E55D-EBB26AD02BFA}"/>
              </a:ext>
            </a:extLst>
          </p:cNvPr>
          <p:cNvSpPr>
            <a:spLocks noGrp="1"/>
          </p:cNvSpPr>
          <p:nvPr>
            <p:ph type="dt" sz="half" idx="10"/>
          </p:nvPr>
        </p:nvSpPr>
        <p:spPr/>
        <p:txBody>
          <a:bodyPr/>
          <a:lstStyle/>
          <a:p>
            <a:fld id="{6F9A9DDC-C8F4-49D3-B6FE-89355B047FFB}" type="datetimeFigureOut">
              <a:rPr lang="en-US" smtClean="0"/>
              <a:t>9/10/2022</a:t>
            </a:fld>
            <a:endParaRPr lang="en-US"/>
          </a:p>
        </p:txBody>
      </p:sp>
      <p:sp>
        <p:nvSpPr>
          <p:cNvPr id="5" name="عنصر نائب للتذييل 4">
            <a:extLst>
              <a:ext uri="{FF2B5EF4-FFF2-40B4-BE49-F238E27FC236}">
                <a16:creationId xmlns:a16="http://schemas.microsoft.com/office/drawing/2014/main" id="{E84F450A-E5D0-FBF1-1447-C2AA098B1DD4}"/>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057B8C04-B61F-A310-F9E6-8A578DB44F20}"/>
              </a:ext>
            </a:extLst>
          </p:cNvPr>
          <p:cNvSpPr>
            <a:spLocks noGrp="1"/>
          </p:cNvSpPr>
          <p:nvPr>
            <p:ph type="sldNum" sz="quarter" idx="12"/>
          </p:nvPr>
        </p:nvSpPr>
        <p:spPr/>
        <p:txBody>
          <a:bodyPr/>
          <a:lstStyle/>
          <a:p>
            <a:fld id="{4C3982CE-1EE0-4B98-AC01-67E4CAF3B961}" type="slidenum">
              <a:rPr lang="en-US" smtClean="0"/>
              <a:t>‹#›</a:t>
            </a:fld>
            <a:endParaRPr lang="en-US"/>
          </a:p>
        </p:txBody>
      </p:sp>
    </p:spTree>
    <p:extLst>
      <p:ext uri="{BB962C8B-B14F-4D97-AF65-F5344CB8AC3E}">
        <p14:creationId xmlns:p14="http://schemas.microsoft.com/office/powerpoint/2010/main" val="2431787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82CB88AC-7D82-26AE-4FB9-04312CE090F0}"/>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B781080F-BE67-C097-8F3F-B57C8813CC63}"/>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2160A083-5ED8-29DB-7FC7-45004339A9E9}"/>
              </a:ext>
            </a:extLst>
          </p:cNvPr>
          <p:cNvSpPr>
            <a:spLocks noGrp="1"/>
          </p:cNvSpPr>
          <p:nvPr>
            <p:ph type="dt" sz="half" idx="10"/>
          </p:nvPr>
        </p:nvSpPr>
        <p:spPr/>
        <p:txBody>
          <a:bodyPr/>
          <a:lstStyle/>
          <a:p>
            <a:fld id="{6F9A9DDC-C8F4-49D3-B6FE-89355B047FFB}" type="datetimeFigureOut">
              <a:rPr lang="en-US" smtClean="0"/>
              <a:t>9/10/2022</a:t>
            </a:fld>
            <a:endParaRPr lang="en-US"/>
          </a:p>
        </p:txBody>
      </p:sp>
      <p:sp>
        <p:nvSpPr>
          <p:cNvPr id="5" name="عنصر نائب للتذييل 4">
            <a:extLst>
              <a:ext uri="{FF2B5EF4-FFF2-40B4-BE49-F238E27FC236}">
                <a16:creationId xmlns:a16="http://schemas.microsoft.com/office/drawing/2014/main" id="{4914CDCC-B30A-CC0D-2B7D-AC7B2726DAB0}"/>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36BF4FB8-BAE1-D3BE-724F-45308AF6A461}"/>
              </a:ext>
            </a:extLst>
          </p:cNvPr>
          <p:cNvSpPr>
            <a:spLocks noGrp="1"/>
          </p:cNvSpPr>
          <p:nvPr>
            <p:ph type="sldNum" sz="quarter" idx="12"/>
          </p:nvPr>
        </p:nvSpPr>
        <p:spPr/>
        <p:txBody>
          <a:bodyPr/>
          <a:lstStyle/>
          <a:p>
            <a:fld id="{4C3982CE-1EE0-4B98-AC01-67E4CAF3B961}" type="slidenum">
              <a:rPr lang="en-US" smtClean="0"/>
              <a:t>‹#›</a:t>
            </a:fld>
            <a:endParaRPr lang="en-US"/>
          </a:p>
        </p:txBody>
      </p:sp>
    </p:spTree>
    <p:extLst>
      <p:ext uri="{BB962C8B-B14F-4D97-AF65-F5344CB8AC3E}">
        <p14:creationId xmlns:p14="http://schemas.microsoft.com/office/powerpoint/2010/main" val="385592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2A84DCA-D4DA-DF78-8F31-EADE76B81BFC}"/>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603BA049-402D-B3C3-F708-EAE7C7C9AFF4}"/>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A903F39D-B363-00EE-21FD-371B072D0A0F}"/>
              </a:ext>
            </a:extLst>
          </p:cNvPr>
          <p:cNvSpPr>
            <a:spLocks noGrp="1"/>
          </p:cNvSpPr>
          <p:nvPr>
            <p:ph type="dt" sz="half" idx="10"/>
          </p:nvPr>
        </p:nvSpPr>
        <p:spPr/>
        <p:txBody>
          <a:bodyPr/>
          <a:lstStyle/>
          <a:p>
            <a:fld id="{6F9A9DDC-C8F4-49D3-B6FE-89355B047FFB}" type="datetimeFigureOut">
              <a:rPr lang="en-US" smtClean="0"/>
              <a:t>9/10/2022</a:t>
            </a:fld>
            <a:endParaRPr lang="en-US"/>
          </a:p>
        </p:txBody>
      </p:sp>
      <p:sp>
        <p:nvSpPr>
          <p:cNvPr id="5" name="عنصر نائب للتذييل 4">
            <a:extLst>
              <a:ext uri="{FF2B5EF4-FFF2-40B4-BE49-F238E27FC236}">
                <a16:creationId xmlns:a16="http://schemas.microsoft.com/office/drawing/2014/main" id="{E1AC0867-B647-2906-C3EB-8E4C62F54077}"/>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5A142F92-1D71-064A-F5DD-DA4DDFCA6ABF}"/>
              </a:ext>
            </a:extLst>
          </p:cNvPr>
          <p:cNvSpPr>
            <a:spLocks noGrp="1"/>
          </p:cNvSpPr>
          <p:nvPr>
            <p:ph type="sldNum" sz="quarter" idx="12"/>
          </p:nvPr>
        </p:nvSpPr>
        <p:spPr/>
        <p:txBody>
          <a:bodyPr/>
          <a:lstStyle/>
          <a:p>
            <a:fld id="{4C3982CE-1EE0-4B98-AC01-67E4CAF3B961}" type="slidenum">
              <a:rPr lang="en-US" smtClean="0"/>
              <a:t>‹#›</a:t>
            </a:fld>
            <a:endParaRPr lang="en-US"/>
          </a:p>
        </p:txBody>
      </p:sp>
    </p:spTree>
    <p:extLst>
      <p:ext uri="{BB962C8B-B14F-4D97-AF65-F5344CB8AC3E}">
        <p14:creationId xmlns:p14="http://schemas.microsoft.com/office/powerpoint/2010/main" val="414877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C85245A-507F-3E20-8C59-AFB5CBA192DF}"/>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1335007A-7263-A5E0-F6D8-106D22A48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8C98FFB6-4144-D176-5426-EDE7F4617FEC}"/>
              </a:ext>
            </a:extLst>
          </p:cNvPr>
          <p:cNvSpPr>
            <a:spLocks noGrp="1"/>
          </p:cNvSpPr>
          <p:nvPr>
            <p:ph type="dt" sz="half" idx="10"/>
          </p:nvPr>
        </p:nvSpPr>
        <p:spPr/>
        <p:txBody>
          <a:bodyPr/>
          <a:lstStyle/>
          <a:p>
            <a:fld id="{6F9A9DDC-C8F4-49D3-B6FE-89355B047FFB}" type="datetimeFigureOut">
              <a:rPr lang="en-US" smtClean="0"/>
              <a:t>9/10/2022</a:t>
            </a:fld>
            <a:endParaRPr lang="en-US"/>
          </a:p>
        </p:txBody>
      </p:sp>
      <p:sp>
        <p:nvSpPr>
          <p:cNvPr id="5" name="عنصر نائب للتذييل 4">
            <a:extLst>
              <a:ext uri="{FF2B5EF4-FFF2-40B4-BE49-F238E27FC236}">
                <a16:creationId xmlns:a16="http://schemas.microsoft.com/office/drawing/2014/main" id="{ED766FEC-11BF-B7DA-960B-D781DBA45C64}"/>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3AF0141C-897E-614B-9309-5514015B6CAB}"/>
              </a:ext>
            </a:extLst>
          </p:cNvPr>
          <p:cNvSpPr>
            <a:spLocks noGrp="1"/>
          </p:cNvSpPr>
          <p:nvPr>
            <p:ph type="sldNum" sz="quarter" idx="12"/>
          </p:nvPr>
        </p:nvSpPr>
        <p:spPr/>
        <p:txBody>
          <a:bodyPr/>
          <a:lstStyle/>
          <a:p>
            <a:fld id="{4C3982CE-1EE0-4B98-AC01-67E4CAF3B961}" type="slidenum">
              <a:rPr lang="en-US" smtClean="0"/>
              <a:t>‹#›</a:t>
            </a:fld>
            <a:endParaRPr lang="en-US"/>
          </a:p>
        </p:txBody>
      </p:sp>
    </p:spTree>
    <p:extLst>
      <p:ext uri="{BB962C8B-B14F-4D97-AF65-F5344CB8AC3E}">
        <p14:creationId xmlns:p14="http://schemas.microsoft.com/office/powerpoint/2010/main" val="152727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C5AC89F-294F-2817-CB92-CABE0553CBF3}"/>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45F5E590-5011-EE61-815C-AFC0190DA7C0}"/>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FE84CE10-7E77-DCA3-3DFE-D5A02E985CED}"/>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BE00E6BF-75A5-0223-0146-8C33B45B7EE5}"/>
              </a:ext>
            </a:extLst>
          </p:cNvPr>
          <p:cNvSpPr>
            <a:spLocks noGrp="1"/>
          </p:cNvSpPr>
          <p:nvPr>
            <p:ph type="dt" sz="half" idx="10"/>
          </p:nvPr>
        </p:nvSpPr>
        <p:spPr/>
        <p:txBody>
          <a:bodyPr/>
          <a:lstStyle/>
          <a:p>
            <a:fld id="{6F9A9DDC-C8F4-49D3-B6FE-89355B047FFB}" type="datetimeFigureOut">
              <a:rPr lang="en-US" smtClean="0"/>
              <a:t>9/10/2022</a:t>
            </a:fld>
            <a:endParaRPr lang="en-US"/>
          </a:p>
        </p:txBody>
      </p:sp>
      <p:sp>
        <p:nvSpPr>
          <p:cNvPr id="6" name="عنصر نائب للتذييل 5">
            <a:extLst>
              <a:ext uri="{FF2B5EF4-FFF2-40B4-BE49-F238E27FC236}">
                <a16:creationId xmlns:a16="http://schemas.microsoft.com/office/drawing/2014/main" id="{2EF30DA1-4F9F-E952-580B-24E3CAD4317D}"/>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CCCFE481-DE35-4F8A-DABB-305AB00C91F8}"/>
              </a:ext>
            </a:extLst>
          </p:cNvPr>
          <p:cNvSpPr>
            <a:spLocks noGrp="1"/>
          </p:cNvSpPr>
          <p:nvPr>
            <p:ph type="sldNum" sz="quarter" idx="12"/>
          </p:nvPr>
        </p:nvSpPr>
        <p:spPr/>
        <p:txBody>
          <a:bodyPr/>
          <a:lstStyle/>
          <a:p>
            <a:fld id="{4C3982CE-1EE0-4B98-AC01-67E4CAF3B961}" type="slidenum">
              <a:rPr lang="en-US" smtClean="0"/>
              <a:t>‹#›</a:t>
            </a:fld>
            <a:endParaRPr lang="en-US"/>
          </a:p>
        </p:txBody>
      </p:sp>
    </p:spTree>
    <p:extLst>
      <p:ext uri="{BB962C8B-B14F-4D97-AF65-F5344CB8AC3E}">
        <p14:creationId xmlns:p14="http://schemas.microsoft.com/office/powerpoint/2010/main" val="1555583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DB21A77-3BCC-69E9-7987-11D8B8E8E6FC}"/>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C54A45AB-95AC-0C16-9EB7-BE34D36A79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1BF25DE2-38F4-709D-37F6-16B13527BD12}"/>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2EDD8D22-4B35-5314-48FC-F611B06BAA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5EABF514-6B8E-0C7B-6D93-E10B47CEA9B0}"/>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80AAFA27-FFF2-3110-FAB6-C9520AFC2FC7}"/>
              </a:ext>
            </a:extLst>
          </p:cNvPr>
          <p:cNvSpPr>
            <a:spLocks noGrp="1"/>
          </p:cNvSpPr>
          <p:nvPr>
            <p:ph type="dt" sz="half" idx="10"/>
          </p:nvPr>
        </p:nvSpPr>
        <p:spPr/>
        <p:txBody>
          <a:bodyPr/>
          <a:lstStyle/>
          <a:p>
            <a:fld id="{6F9A9DDC-C8F4-49D3-B6FE-89355B047FFB}" type="datetimeFigureOut">
              <a:rPr lang="en-US" smtClean="0"/>
              <a:t>9/10/2022</a:t>
            </a:fld>
            <a:endParaRPr lang="en-US"/>
          </a:p>
        </p:txBody>
      </p:sp>
      <p:sp>
        <p:nvSpPr>
          <p:cNvPr id="8" name="عنصر نائب للتذييل 7">
            <a:extLst>
              <a:ext uri="{FF2B5EF4-FFF2-40B4-BE49-F238E27FC236}">
                <a16:creationId xmlns:a16="http://schemas.microsoft.com/office/drawing/2014/main" id="{A31BB4A1-D480-DE62-240A-E378F9182C81}"/>
              </a:ext>
            </a:extLst>
          </p:cNvPr>
          <p:cNvSpPr>
            <a:spLocks noGrp="1"/>
          </p:cNvSpPr>
          <p:nvPr>
            <p:ph type="ftr" sz="quarter" idx="11"/>
          </p:nvPr>
        </p:nvSpPr>
        <p:spPr/>
        <p:txBody>
          <a:bodyPr/>
          <a:lstStyle/>
          <a:p>
            <a:endParaRPr lang="en-US"/>
          </a:p>
        </p:txBody>
      </p:sp>
      <p:sp>
        <p:nvSpPr>
          <p:cNvPr id="9" name="عنصر نائب لرقم الشريحة 8">
            <a:extLst>
              <a:ext uri="{FF2B5EF4-FFF2-40B4-BE49-F238E27FC236}">
                <a16:creationId xmlns:a16="http://schemas.microsoft.com/office/drawing/2014/main" id="{40A37C33-30E9-9632-A119-5216F933933A}"/>
              </a:ext>
            </a:extLst>
          </p:cNvPr>
          <p:cNvSpPr>
            <a:spLocks noGrp="1"/>
          </p:cNvSpPr>
          <p:nvPr>
            <p:ph type="sldNum" sz="quarter" idx="12"/>
          </p:nvPr>
        </p:nvSpPr>
        <p:spPr/>
        <p:txBody>
          <a:bodyPr/>
          <a:lstStyle/>
          <a:p>
            <a:fld id="{4C3982CE-1EE0-4B98-AC01-67E4CAF3B961}" type="slidenum">
              <a:rPr lang="en-US" smtClean="0"/>
              <a:t>‹#›</a:t>
            </a:fld>
            <a:endParaRPr lang="en-US"/>
          </a:p>
        </p:txBody>
      </p:sp>
    </p:spTree>
    <p:extLst>
      <p:ext uri="{BB962C8B-B14F-4D97-AF65-F5344CB8AC3E}">
        <p14:creationId xmlns:p14="http://schemas.microsoft.com/office/powerpoint/2010/main" val="2910780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4C9A24A-831B-DD49-1F34-BDBAFAEFF763}"/>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E637EA8F-6C5D-3021-9964-38CE7AE00358}"/>
              </a:ext>
            </a:extLst>
          </p:cNvPr>
          <p:cNvSpPr>
            <a:spLocks noGrp="1"/>
          </p:cNvSpPr>
          <p:nvPr>
            <p:ph type="dt" sz="half" idx="10"/>
          </p:nvPr>
        </p:nvSpPr>
        <p:spPr/>
        <p:txBody>
          <a:bodyPr/>
          <a:lstStyle/>
          <a:p>
            <a:fld id="{6F9A9DDC-C8F4-49D3-B6FE-89355B047FFB}" type="datetimeFigureOut">
              <a:rPr lang="en-US" smtClean="0"/>
              <a:t>9/10/2022</a:t>
            </a:fld>
            <a:endParaRPr lang="en-US"/>
          </a:p>
        </p:txBody>
      </p:sp>
      <p:sp>
        <p:nvSpPr>
          <p:cNvPr id="4" name="عنصر نائب للتذييل 3">
            <a:extLst>
              <a:ext uri="{FF2B5EF4-FFF2-40B4-BE49-F238E27FC236}">
                <a16:creationId xmlns:a16="http://schemas.microsoft.com/office/drawing/2014/main" id="{6B24D3EB-812F-D305-BFCB-7F113749CDD8}"/>
              </a:ext>
            </a:extLst>
          </p:cNvPr>
          <p:cNvSpPr>
            <a:spLocks noGrp="1"/>
          </p:cNvSpPr>
          <p:nvPr>
            <p:ph type="ftr" sz="quarter" idx="11"/>
          </p:nvPr>
        </p:nvSpPr>
        <p:spPr/>
        <p:txBody>
          <a:bodyPr/>
          <a:lstStyle/>
          <a:p>
            <a:endParaRPr lang="en-US"/>
          </a:p>
        </p:txBody>
      </p:sp>
      <p:sp>
        <p:nvSpPr>
          <p:cNvPr id="5" name="عنصر نائب لرقم الشريحة 4">
            <a:extLst>
              <a:ext uri="{FF2B5EF4-FFF2-40B4-BE49-F238E27FC236}">
                <a16:creationId xmlns:a16="http://schemas.microsoft.com/office/drawing/2014/main" id="{87DE0616-E509-DD8E-AB70-1F5312BA1106}"/>
              </a:ext>
            </a:extLst>
          </p:cNvPr>
          <p:cNvSpPr>
            <a:spLocks noGrp="1"/>
          </p:cNvSpPr>
          <p:nvPr>
            <p:ph type="sldNum" sz="quarter" idx="12"/>
          </p:nvPr>
        </p:nvSpPr>
        <p:spPr/>
        <p:txBody>
          <a:bodyPr/>
          <a:lstStyle/>
          <a:p>
            <a:fld id="{4C3982CE-1EE0-4B98-AC01-67E4CAF3B961}" type="slidenum">
              <a:rPr lang="en-US" smtClean="0"/>
              <a:t>‹#›</a:t>
            </a:fld>
            <a:endParaRPr lang="en-US"/>
          </a:p>
        </p:txBody>
      </p:sp>
    </p:spTree>
    <p:extLst>
      <p:ext uri="{BB962C8B-B14F-4D97-AF65-F5344CB8AC3E}">
        <p14:creationId xmlns:p14="http://schemas.microsoft.com/office/powerpoint/2010/main" val="132595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79858BC-605F-E308-3C88-481EEAD6F4DB}"/>
              </a:ext>
            </a:extLst>
          </p:cNvPr>
          <p:cNvSpPr>
            <a:spLocks noGrp="1"/>
          </p:cNvSpPr>
          <p:nvPr>
            <p:ph type="dt" sz="half" idx="10"/>
          </p:nvPr>
        </p:nvSpPr>
        <p:spPr/>
        <p:txBody>
          <a:bodyPr/>
          <a:lstStyle/>
          <a:p>
            <a:fld id="{6F9A9DDC-C8F4-49D3-B6FE-89355B047FFB}" type="datetimeFigureOut">
              <a:rPr lang="en-US" smtClean="0"/>
              <a:t>9/10/2022</a:t>
            </a:fld>
            <a:endParaRPr lang="en-US"/>
          </a:p>
        </p:txBody>
      </p:sp>
      <p:sp>
        <p:nvSpPr>
          <p:cNvPr id="3" name="عنصر نائب للتذييل 2">
            <a:extLst>
              <a:ext uri="{FF2B5EF4-FFF2-40B4-BE49-F238E27FC236}">
                <a16:creationId xmlns:a16="http://schemas.microsoft.com/office/drawing/2014/main" id="{74F6B7D1-CBC3-69DE-61A8-097435EE9D5C}"/>
              </a:ext>
            </a:extLst>
          </p:cNvPr>
          <p:cNvSpPr>
            <a:spLocks noGrp="1"/>
          </p:cNvSpPr>
          <p:nvPr>
            <p:ph type="ftr" sz="quarter" idx="11"/>
          </p:nvPr>
        </p:nvSpPr>
        <p:spPr/>
        <p:txBody>
          <a:bodyPr/>
          <a:lstStyle/>
          <a:p>
            <a:endParaRPr lang="en-US"/>
          </a:p>
        </p:txBody>
      </p:sp>
      <p:sp>
        <p:nvSpPr>
          <p:cNvPr id="4" name="عنصر نائب لرقم الشريحة 3">
            <a:extLst>
              <a:ext uri="{FF2B5EF4-FFF2-40B4-BE49-F238E27FC236}">
                <a16:creationId xmlns:a16="http://schemas.microsoft.com/office/drawing/2014/main" id="{1F339FCC-8B7D-9709-DB9C-4A20725BA76F}"/>
              </a:ext>
            </a:extLst>
          </p:cNvPr>
          <p:cNvSpPr>
            <a:spLocks noGrp="1"/>
          </p:cNvSpPr>
          <p:nvPr>
            <p:ph type="sldNum" sz="quarter" idx="12"/>
          </p:nvPr>
        </p:nvSpPr>
        <p:spPr/>
        <p:txBody>
          <a:bodyPr/>
          <a:lstStyle/>
          <a:p>
            <a:fld id="{4C3982CE-1EE0-4B98-AC01-67E4CAF3B961}" type="slidenum">
              <a:rPr lang="en-US" smtClean="0"/>
              <a:t>‹#›</a:t>
            </a:fld>
            <a:endParaRPr lang="en-US"/>
          </a:p>
        </p:txBody>
      </p:sp>
    </p:spTree>
    <p:extLst>
      <p:ext uri="{BB962C8B-B14F-4D97-AF65-F5344CB8AC3E}">
        <p14:creationId xmlns:p14="http://schemas.microsoft.com/office/powerpoint/2010/main" val="1339215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CCA99FF-D8CA-894B-FC15-14080FAFD63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CF768B01-1007-5838-631A-5B10830BD7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9BA8D239-A3C4-6DC5-0913-4F823BC5E6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B92FE1F-E613-FC10-10A6-D13A301C01EF}"/>
              </a:ext>
            </a:extLst>
          </p:cNvPr>
          <p:cNvSpPr>
            <a:spLocks noGrp="1"/>
          </p:cNvSpPr>
          <p:nvPr>
            <p:ph type="dt" sz="half" idx="10"/>
          </p:nvPr>
        </p:nvSpPr>
        <p:spPr/>
        <p:txBody>
          <a:bodyPr/>
          <a:lstStyle/>
          <a:p>
            <a:fld id="{6F9A9DDC-C8F4-49D3-B6FE-89355B047FFB}" type="datetimeFigureOut">
              <a:rPr lang="en-US" smtClean="0"/>
              <a:t>9/10/2022</a:t>
            </a:fld>
            <a:endParaRPr lang="en-US"/>
          </a:p>
        </p:txBody>
      </p:sp>
      <p:sp>
        <p:nvSpPr>
          <p:cNvPr id="6" name="عنصر نائب للتذييل 5">
            <a:extLst>
              <a:ext uri="{FF2B5EF4-FFF2-40B4-BE49-F238E27FC236}">
                <a16:creationId xmlns:a16="http://schemas.microsoft.com/office/drawing/2014/main" id="{F7BD782D-038C-7D8F-F488-91F728FEA092}"/>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0C446F63-1262-3819-2876-70E3CC263967}"/>
              </a:ext>
            </a:extLst>
          </p:cNvPr>
          <p:cNvSpPr>
            <a:spLocks noGrp="1"/>
          </p:cNvSpPr>
          <p:nvPr>
            <p:ph type="sldNum" sz="quarter" idx="12"/>
          </p:nvPr>
        </p:nvSpPr>
        <p:spPr/>
        <p:txBody>
          <a:bodyPr/>
          <a:lstStyle/>
          <a:p>
            <a:fld id="{4C3982CE-1EE0-4B98-AC01-67E4CAF3B961}" type="slidenum">
              <a:rPr lang="en-US" smtClean="0"/>
              <a:t>‹#›</a:t>
            </a:fld>
            <a:endParaRPr lang="en-US"/>
          </a:p>
        </p:txBody>
      </p:sp>
    </p:spTree>
    <p:extLst>
      <p:ext uri="{BB962C8B-B14F-4D97-AF65-F5344CB8AC3E}">
        <p14:creationId xmlns:p14="http://schemas.microsoft.com/office/powerpoint/2010/main" val="126424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98F9BD1-E3D3-5F5A-E009-366691C82DD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205FBF95-4ACE-54FC-C832-7F73AF0BA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a:extLst>
              <a:ext uri="{FF2B5EF4-FFF2-40B4-BE49-F238E27FC236}">
                <a16:creationId xmlns:a16="http://schemas.microsoft.com/office/drawing/2014/main" id="{0D9C3E1A-C9BB-7392-47C4-D21FC592B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1AD4539-9912-3383-2C01-48756ACA813B}"/>
              </a:ext>
            </a:extLst>
          </p:cNvPr>
          <p:cNvSpPr>
            <a:spLocks noGrp="1"/>
          </p:cNvSpPr>
          <p:nvPr>
            <p:ph type="dt" sz="half" idx="10"/>
          </p:nvPr>
        </p:nvSpPr>
        <p:spPr/>
        <p:txBody>
          <a:bodyPr/>
          <a:lstStyle/>
          <a:p>
            <a:fld id="{6F9A9DDC-C8F4-49D3-B6FE-89355B047FFB}" type="datetimeFigureOut">
              <a:rPr lang="en-US" smtClean="0"/>
              <a:t>9/10/2022</a:t>
            </a:fld>
            <a:endParaRPr lang="en-US"/>
          </a:p>
        </p:txBody>
      </p:sp>
      <p:sp>
        <p:nvSpPr>
          <p:cNvPr id="6" name="عنصر نائب للتذييل 5">
            <a:extLst>
              <a:ext uri="{FF2B5EF4-FFF2-40B4-BE49-F238E27FC236}">
                <a16:creationId xmlns:a16="http://schemas.microsoft.com/office/drawing/2014/main" id="{C2479E0C-BC35-155C-54D9-FECDF57E9402}"/>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E9C7D111-8D6F-65E0-102C-8DEFA9770848}"/>
              </a:ext>
            </a:extLst>
          </p:cNvPr>
          <p:cNvSpPr>
            <a:spLocks noGrp="1"/>
          </p:cNvSpPr>
          <p:nvPr>
            <p:ph type="sldNum" sz="quarter" idx="12"/>
          </p:nvPr>
        </p:nvSpPr>
        <p:spPr/>
        <p:txBody>
          <a:bodyPr/>
          <a:lstStyle/>
          <a:p>
            <a:fld id="{4C3982CE-1EE0-4B98-AC01-67E4CAF3B961}" type="slidenum">
              <a:rPr lang="en-US" smtClean="0"/>
              <a:t>‹#›</a:t>
            </a:fld>
            <a:endParaRPr lang="en-US"/>
          </a:p>
        </p:txBody>
      </p:sp>
    </p:spTree>
    <p:extLst>
      <p:ext uri="{BB962C8B-B14F-4D97-AF65-F5344CB8AC3E}">
        <p14:creationId xmlns:p14="http://schemas.microsoft.com/office/powerpoint/2010/main" val="219469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AAE2C96E-E0C6-35CB-A055-885CB056C67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F8440AFE-4634-97BB-59A0-ADFE259869A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57E30D0F-0484-6263-D3B0-98467B5A7AF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F9A9DDC-C8F4-49D3-B6FE-89355B047FFB}" type="datetimeFigureOut">
              <a:rPr lang="en-US" smtClean="0"/>
              <a:t>9/10/2022</a:t>
            </a:fld>
            <a:endParaRPr lang="en-US"/>
          </a:p>
        </p:txBody>
      </p:sp>
      <p:sp>
        <p:nvSpPr>
          <p:cNvPr id="5" name="عنصر نائب للتذييل 4">
            <a:extLst>
              <a:ext uri="{FF2B5EF4-FFF2-40B4-BE49-F238E27FC236}">
                <a16:creationId xmlns:a16="http://schemas.microsoft.com/office/drawing/2014/main" id="{8D382276-740B-DB83-DE3E-C9E0BDA2E0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عنصر نائب لرقم الشريحة 5">
            <a:extLst>
              <a:ext uri="{FF2B5EF4-FFF2-40B4-BE49-F238E27FC236}">
                <a16:creationId xmlns:a16="http://schemas.microsoft.com/office/drawing/2014/main" id="{D09938D9-80EF-3FD3-4203-1345F1D702C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C3982CE-1EE0-4B98-AC01-67E4CAF3B961}" type="slidenum">
              <a:rPr lang="en-US" smtClean="0"/>
              <a:t>‹#›</a:t>
            </a:fld>
            <a:endParaRPr lang="en-US"/>
          </a:p>
        </p:txBody>
      </p:sp>
    </p:spTree>
    <p:extLst>
      <p:ext uri="{BB962C8B-B14F-4D97-AF65-F5344CB8AC3E}">
        <p14:creationId xmlns:p14="http://schemas.microsoft.com/office/powerpoint/2010/main" val="3057353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EBB3CF1B-E1C7-299E-5D07-D2045399E13B}"/>
              </a:ext>
            </a:extLst>
          </p:cNvPr>
          <p:cNvSpPr txBox="1"/>
          <p:nvPr/>
        </p:nvSpPr>
        <p:spPr>
          <a:xfrm>
            <a:off x="3014663" y="1141214"/>
            <a:ext cx="6097904" cy="1754326"/>
          </a:xfrm>
          <a:prstGeom prst="rect">
            <a:avLst/>
          </a:prstGeom>
          <a:solidFill>
            <a:srgbClr val="AB5DA2"/>
          </a:solidFill>
        </p:spPr>
        <p:txBody>
          <a:bodyPr wrap="square">
            <a:spAutoFit/>
          </a:bodyPr>
          <a:lstStyle/>
          <a:p>
            <a:pPr algn="ctr">
              <a:defRPr/>
            </a:pPr>
            <a:r>
              <a:rPr lang="ar-SA" sz="5400" b="1" kern="0" dirty="0">
                <a:solidFill>
                  <a:srgbClr val="080808"/>
                </a:solidFill>
              </a:rPr>
              <a:t>الانعكاس عن المرايا المستوية</a:t>
            </a:r>
          </a:p>
        </p:txBody>
      </p:sp>
      <p:pic>
        <p:nvPicPr>
          <p:cNvPr id="9" name="صورة 8">
            <a:extLst>
              <a:ext uri="{FF2B5EF4-FFF2-40B4-BE49-F238E27FC236}">
                <a16:creationId xmlns:a16="http://schemas.microsoft.com/office/drawing/2014/main" id="{03D8023B-6E45-A074-A4C3-30F62D51E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542" y="3417570"/>
            <a:ext cx="3058478" cy="2308860"/>
          </a:xfrm>
          <a:prstGeom prst="rect">
            <a:avLst/>
          </a:prstGeom>
          <a:scene3d>
            <a:camera prst="orthographicFront"/>
            <a:lightRig rig="threePt" dir="t"/>
          </a:scene3d>
          <a:sp3d>
            <a:bevelT w="114300" prst="artDeco"/>
          </a:sp3d>
        </p:spPr>
      </p:pic>
      <p:sp>
        <p:nvSpPr>
          <p:cNvPr id="10" name="مستطيل 9">
            <a:extLst>
              <a:ext uri="{FF2B5EF4-FFF2-40B4-BE49-F238E27FC236}">
                <a16:creationId xmlns:a16="http://schemas.microsoft.com/office/drawing/2014/main" id="{1BA72897-00D0-4359-4521-45B9FD1731E4}"/>
              </a:ext>
            </a:extLst>
          </p:cNvPr>
          <p:cNvSpPr/>
          <p:nvPr/>
        </p:nvSpPr>
        <p:spPr>
          <a:xfrm>
            <a:off x="4248694" y="5847695"/>
            <a:ext cx="3991797" cy="584775"/>
          </a:xfrm>
          <a:prstGeom prst="rect">
            <a:avLst/>
          </a:prstGeom>
          <a:solidFill>
            <a:srgbClr val="FF3399"/>
          </a:solidFill>
        </p:spPr>
        <p:txBody>
          <a:bodyPr wrap="non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اعداد المعلمة :- فايزة الدهاس</a:t>
            </a:r>
          </a:p>
        </p:txBody>
      </p:sp>
      <p:pic>
        <p:nvPicPr>
          <p:cNvPr id="12" name="صورة 11">
            <a:extLst>
              <a:ext uri="{FF2B5EF4-FFF2-40B4-BE49-F238E27FC236}">
                <a16:creationId xmlns:a16="http://schemas.microsoft.com/office/drawing/2014/main" id="{616A1D91-FC5E-069E-B00D-2B6929AB7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2907" y="3589020"/>
            <a:ext cx="3932873" cy="2578417"/>
          </a:xfrm>
          <a:prstGeom prst="rect">
            <a:avLst/>
          </a:prstGeom>
        </p:spPr>
      </p:pic>
      <p:sp>
        <p:nvSpPr>
          <p:cNvPr id="2" name="مستطيل 1">
            <a:extLst>
              <a:ext uri="{FF2B5EF4-FFF2-40B4-BE49-F238E27FC236}">
                <a16:creationId xmlns:a16="http://schemas.microsoft.com/office/drawing/2014/main" id="{A114C9B0-6F74-5B00-8AAE-6FE18BE6C8FB}"/>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50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2800881-6ADC-E59A-9167-261A9B08244C}"/>
              </a:ext>
            </a:extLst>
          </p:cNvPr>
          <p:cNvSpPr/>
          <p:nvPr/>
        </p:nvSpPr>
        <p:spPr>
          <a:xfrm>
            <a:off x="1470434" y="1961495"/>
            <a:ext cx="10206640" cy="341632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امامك عدة مرايا ماذا تلاحظين عند النظر اليها</a:t>
            </a:r>
          </a:p>
          <a:p>
            <a:pPr algn="ctr"/>
            <a:r>
              <a:rPr lang="ar-SA" sz="5400" b="0" cap="none" spc="0" dirty="0">
                <a:ln w="0"/>
                <a:solidFill>
                  <a:schemeClr val="tx1"/>
                </a:solidFill>
                <a:effectLst>
                  <a:outerShdw blurRad="38100" dist="19050" dir="2700000" algn="tl" rotWithShape="0">
                    <a:schemeClr val="dk1">
                      <a:alpha val="40000"/>
                    </a:schemeClr>
                  </a:outerShdw>
                </a:effectLst>
              </a:rPr>
              <a:t> وعند ملامسة سطحها.</a:t>
            </a:r>
          </a:p>
          <a:p>
            <a:pPr algn="ctr"/>
            <a:endParaRPr lang="ar-SA" sz="5400" b="0" cap="none" spc="0" dirty="0">
              <a:ln w="0"/>
              <a:solidFill>
                <a:schemeClr val="tx1"/>
              </a:solidFill>
              <a:effectLst>
                <a:outerShdw blurRad="38100" dist="19050" dir="2700000" algn="tl" rotWithShape="0">
                  <a:schemeClr val="dk1">
                    <a:alpha val="40000"/>
                  </a:schemeClr>
                </a:outerShdw>
              </a:effectLst>
            </a:endParaRPr>
          </a:p>
          <a:p>
            <a:pPr algn="ct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3" name="شكل بيضاوي 2">
            <a:extLst>
              <a:ext uri="{FF2B5EF4-FFF2-40B4-BE49-F238E27FC236}">
                <a16:creationId xmlns:a16="http://schemas.microsoft.com/office/drawing/2014/main" id="{DE6DD5CC-421E-9417-D5C2-0D7A5E84B777}"/>
              </a:ext>
            </a:extLst>
          </p:cNvPr>
          <p:cNvSpPr/>
          <p:nvPr/>
        </p:nvSpPr>
        <p:spPr>
          <a:xfrm>
            <a:off x="7977639" y="322532"/>
            <a:ext cx="3967713" cy="1298377"/>
          </a:xfrm>
          <a:prstGeom prst="ellipse">
            <a:avLst/>
          </a:prstGeom>
          <a:solidFill>
            <a:srgbClr val="FF3399"/>
          </a:solidFill>
          <a:scene3d>
            <a:camera prst="obliqueTopLeft"/>
            <a:lightRig rig="soft" dir="t">
              <a:rot lat="0" lon="0" rev="15600000"/>
            </a:lightRig>
          </a:scene3d>
          <a:sp3d>
            <a:bevelT/>
          </a:sp3d>
        </p:spPr>
        <p:txBody>
          <a:bodyPr wrap="none" lIns="91440" tIns="45720" rIns="91440" bIns="45720">
            <a:spAutoFit/>
            <a:sp3d extrusionH="57150" prstMaterial="softEdge">
              <a:bevelT w="25400" h="38100"/>
            </a:sp3d>
          </a:bodyPr>
          <a:lstStyle/>
          <a:p>
            <a:pPr algn="ctr"/>
            <a:r>
              <a:rPr lang="ar-SA" sz="5400" b="1" cap="none" spc="0" dirty="0">
                <a:ln/>
                <a:solidFill>
                  <a:schemeClr val="accent4"/>
                </a:solidFill>
                <a:effectLst/>
              </a:rPr>
              <a:t>نشاط حركي</a:t>
            </a:r>
          </a:p>
        </p:txBody>
      </p:sp>
      <p:pic>
        <p:nvPicPr>
          <p:cNvPr id="5" name="صورة 4">
            <a:extLst>
              <a:ext uri="{FF2B5EF4-FFF2-40B4-BE49-F238E27FC236}">
                <a16:creationId xmlns:a16="http://schemas.microsoft.com/office/drawing/2014/main" id="{FA1D726C-6578-A55B-0E92-AFFA9DE02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257" y="4243387"/>
            <a:ext cx="2143125" cy="2143125"/>
          </a:xfrm>
          <a:prstGeom prst="rect">
            <a:avLst/>
          </a:prstGeom>
          <a:scene3d>
            <a:camera prst="perspectiveBelow"/>
            <a:lightRig rig="threePt" dir="t"/>
          </a:scene3d>
          <a:sp3d>
            <a:bevelT prst="slope"/>
          </a:sp3d>
        </p:spPr>
      </p:pic>
      <p:pic>
        <p:nvPicPr>
          <p:cNvPr id="7" name="صورة 6">
            <a:extLst>
              <a:ext uri="{FF2B5EF4-FFF2-40B4-BE49-F238E27FC236}">
                <a16:creationId xmlns:a16="http://schemas.microsoft.com/office/drawing/2014/main" id="{C618EA61-F03D-ABAC-71B9-917B93836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8225" y="4491990"/>
            <a:ext cx="3105150" cy="21145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صورة 8">
            <a:extLst>
              <a:ext uri="{FF2B5EF4-FFF2-40B4-BE49-F238E27FC236}">
                <a16:creationId xmlns:a16="http://schemas.microsoft.com/office/drawing/2014/main" id="{D76702EB-F7BF-4A8D-7D4F-B683D5242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35" y="360045"/>
            <a:ext cx="2419350" cy="1674495"/>
          </a:xfrm>
          <a:prstGeom prst="rect">
            <a:avLst/>
          </a:prstGeom>
          <a:effectLst>
            <a:glow rad="63500">
              <a:schemeClr val="accent6">
                <a:satMod val="175000"/>
                <a:alpha val="40000"/>
              </a:schemeClr>
            </a:glow>
          </a:effectLst>
        </p:spPr>
      </p:pic>
      <p:sp>
        <p:nvSpPr>
          <p:cNvPr id="4" name="مستطيل 3">
            <a:extLst>
              <a:ext uri="{FF2B5EF4-FFF2-40B4-BE49-F238E27FC236}">
                <a16:creationId xmlns:a16="http://schemas.microsoft.com/office/drawing/2014/main" id="{75BE5F38-A355-44F1-629D-64AD95E47E66}"/>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940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CDD4EC9-4E2A-F660-F135-9EE05D0E17E1}"/>
              </a:ext>
            </a:extLst>
          </p:cNvPr>
          <p:cNvSpPr/>
          <p:nvPr/>
        </p:nvSpPr>
        <p:spPr>
          <a:xfrm>
            <a:off x="4606290" y="468630"/>
            <a:ext cx="3771900" cy="982980"/>
          </a:xfrm>
          <a:prstGeom prst="roundRect">
            <a:avLst/>
          </a:prstGeom>
          <a:solidFill>
            <a:srgbClr val="FFC000"/>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مستطيل: زوايا مستديرة 2">
            <a:extLst>
              <a:ext uri="{FF2B5EF4-FFF2-40B4-BE49-F238E27FC236}">
                <a16:creationId xmlns:a16="http://schemas.microsoft.com/office/drawing/2014/main" id="{A772168A-6905-D7E3-3FBF-E328B4BA8668}"/>
              </a:ext>
            </a:extLst>
          </p:cNvPr>
          <p:cNvSpPr/>
          <p:nvPr/>
        </p:nvSpPr>
        <p:spPr>
          <a:xfrm>
            <a:off x="6720840" y="2320290"/>
            <a:ext cx="2331720" cy="982980"/>
          </a:xfrm>
          <a:prstGeom prst="roundRect">
            <a:avLst/>
          </a:prstGeom>
          <a:solidFill>
            <a:srgbClr val="AB5DA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ستطيل: زوايا مستديرة 3">
            <a:extLst>
              <a:ext uri="{FF2B5EF4-FFF2-40B4-BE49-F238E27FC236}">
                <a16:creationId xmlns:a16="http://schemas.microsoft.com/office/drawing/2014/main" id="{FE70E518-9712-7815-2575-8ED82A91F492}"/>
              </a:ext>
            </a:extLst>
          </p:cNvPr>
          <p:cNvSpPr/>
          <p:nvPr/>
        </p:nvSpPr>
        <p:spPr>
          <a:xfrm>
            <a:off x="3646170" y="2289810"/>
            <a:ext cx="2312670" cy="982980"/>
          </a:xfrm>
          <a:prstGeom prst="roundRect">
            <a:avLst/>
          </a:prstGeom>
          <a:solidFill>
            <a:srgbClr val="AB5DA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مستطيل: زوايا مستديرة 4">
            <a:extLst>
              <a:ext uri="{FF2B5EF4-FFF2-40B4-BE49-F238E27FC236}">
                <a16:creationId xmlns:a16="http://schemas.microsoft.com/office/drawing/2014/main" id="{14526159-F5F9-07E8-072E-6FFF520E86B0}"/>
              </a:ext>
            </a:extLst>
          </p:cNvPr>
          <p:cNvSpPr/>
          <p:nvPr/>
        </p:nvSpPr>
        <p:spPr>
          <a:xfrm>
            <a:off x="4716780" y="3916680"/>
            <a:ext cx="2011680" cy="1055370"/>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مستطيل: زوايا مستديرة 5">
            <a:extLst>
              <a:ext uri="{FF2B5EF4-FFF2-40B4-BE49-F238E27FC236}">
                <a16:creationId xmlns:a16="http://schemas.microsoft.com/office/drawing/2014/main" id="{02D09A47-BB99-9B7F-3CDF-58395123DDA8}"/>
              </a:ext>
            </a:extLst>
          </p:cNvPr>
          <p:cNvSpPr/>
          <p:nvPr/>
        </p:nvSpPr>
        <p:spPr>
          <a:xfrm>
            <a:off x="2491740" y="4000500"/>
            <a:ext cx="2011680" cy="982980"/>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رابط كسهم مستقيم 8">
            <a:extLst>
              <a:ext uri="{FF2B5EF4-FFF2-40B4-BE49-F238E27FC236}">
                <a16:creationId xmlns:a16="http://schemas.microsoft.com/office/drawing/2014/main" id="{DDA2BA2E-8704-479D-C39E-9EC79F8A07B5}"/>
              </a:ext>
            </a:extLst>
          </p:cNvPr>
          <p:cNvCxnSpPr>
            <a:cxnSpLocks/>
          </p:cNvCxnSpPr>
          <p:nvPr/>
        </p:nvCxnSpPr>
        <p:spPr>
          <a:xfrm>
            <a:off x="7383780" y="1611630"/>
            <a:ext cx="274320" cy="7200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رابط كسهم مستقيم 13">
            <a:extLst>
              <a:ext uri="{FF2B5EF4-FFF2-40B4-BE49-F238E27FC236}">
                <a16:creationId xmlns:a16="http://schemas.microsoft.com/office/drawing/2014/main" id="{BAF59522-78D6-A2DD-5C91-F74F0BD0AB19}"/>
              </a:ext>
            </a:extLst>
          </p:cNvPr>
          <p:cNvCxnSpPr>
            <a:cxnSpLocks/>
          </p:cNvCxnSpPr>
          <p:nvPr/>
        </p:nvCxnSpPr>
        <p:spPr>
          <a:xfrm flipH="1">
            <a:off x="3886200" y="3394710"/>
            <a:ext cx="445770" cy="468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رابط كسهم مستقيم 16">
            <a:extLst>
              <a:ext uri="{FF2B5EF4-FFF2-40B4-BE49-F238E27FC236}">
                <a16:creationId xmlns:a16="http://schemas.microsoft.com/office/drawing/2014/main" id="{9D7D161F-1BF7-2EB5-1D5F-1377E3CDD6F1}"/>
              </a:ext>
            </a:extLst>
          </p:cNvPr>
          <p:cNvCxnSpPr>
            <a:cxnSpLocks/>
          </p:cNvCxnSpPr>
          <p:nvPr/>
        </p:nvCxnSpPr>
        <p:spPr>
          <a:xfrm>
            <a:off x="5086350" y="3371850"/>
            <a:ext cx="457200" cy="468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رابط كسهم مستقيم 20">
            <a:extLst>
              <a:ext uri="{FF2B5EF4-FFF2-40B4-BE49-F238E27FC236}">
                <a16:creationId xmlns:a16="http://schemas.microsoft.com/office/drawing/2014/main" id="{07ECA965-4E28-3194-D572-A52CD64CCC28}"/>
              </a:ext>
            </a:extLst>
          </p:cNvPr>
          <p:cNvCxnSpPr>
            <a:cxnSpLocks/>
          </p:cNvCxnSpPr>
          <p:nvPr/>
        </p:nvCxnSpPr>
        <p:spPr>
          <a:xfrm flipH="1">
            <a:off x="4972050" y="1474470"/>
            <a:ext cx="560070" cy="685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9" name="صورة 28">
            <a:extLst>
              <a:ext uri="{FF2B5EF4-FFF2-40B4-BE49-F238E27FC236}">
                <a16:creationId xmlns:a16="http://schemas.microsoft.com/office/drawing/2014/main" id="{5B84C9CB-3DA4-7948-7D8D-8AC126866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05" y="3251835"/>
            <a:ext cx="2419350" cy="1885950"/>
          </a:xfrm>
          <a:prstGeom prst="rect">
            <a:avLst/>
          </a:prstGeom>
        </p:spPr>
      </p:pic>
      <p:pic>
        <p:nvPicPr>
          <p:cNvPr id="38" name="صورة 37">
            <a:extLst>
              <a:ext uri="{FF2B5EF4-FFF2-40B4-BE49-F238E27FC236}">
                <a16:creationId xmlns:a16="http://schemas.microsoft.com/office/drawing/2014/main" id="{93605B7E-1C47-5267-6CA8-BAD2A5351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682" y="5166360"/>
            <a:ext cx="2428875" cy="1361122"/>
          </a:xfrm>
          <a:prstGeom prst="rect">
            <a:avLst/>
          </a:prstGeom>
        </p:spPr>
      </p:pic>
      <p:sp>
        <p:nvSpPr>
          <p:cNvPr id="39" name="مستطيل 38">
            <a:extLst>
              <a:ext uri="{FF2B5EF4-FFF2-40B4-BE49-F238E27FC236}">
                <a16:creationId xmlns:a16="http://schemas.microsoft.com/office/drawing/2014/main" id="{1244B58B-19BB-C436-C2A2-9DDBFFB6A910}"/>
              </a:ext>
            </a:extLst>
          </p:cNvPr>
          <p:cNvSpPr/>
          <p:nvPr/>
        </p:nvSpPr>
        <p:spPr>
          <a:xfrm>
            <a:off x="5173901" y="464165"/>
            <a:ext cx="2872901"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أنواع المرايا</a:t>
            </a:r>
          </a:p>
        </p:txBody>
      </p:sp>
      <p:sp>
        <p:nvSpPr>
          <p:cNvPr id="40" name="مستطيل 39">
            <a:extLst>
              <a:ext uri="{FF2B5EF4-FFF2-40B4-BE49-F238E27FC236}">
                <a16:creationId xmlns:a16="http://schemas.microsoft.com/office/drawing/2014/main" id="{BAAFB20E-1E13-2CB5-7177-BB8DC2634BBC}"/>
              </a:ext>
            </a:extLst>
          </p:cNvPr>
          <p:cNvSpPr/>
          <p:nvPr/>
        </p:nvSpPr>
        <p:spPr>
          <a:xfrm>
            <a:off x="6804875" y="2441555"/>
            <a:ext cx="2056973" cy="646331"/>
          </a:xfrm>
          <a:prstGeom prst="rect">
            <a:avLst/>
          </a:prstGeom>
          <a:no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مرايا مستوية</a:t>
            </a:r>
          </a:p>
        </p:txBody>
      </p:sp>
      <p:sp>
        <p:nvSpPr>
          <p:cNvPr id="41" name="مستطيل 40">
            <a:extLst>
              <a:ext uri="{FF2B5EF4-FFF2-40B4-BE49-F238E27FC236}">
                <a16:creationId xmlns:a16="http://schemas.microsoft.com/office/drawing/2014/main" id="{1131C69C-C19C-7D76-67F7-3E61325C6C56}"/>
              </a:ext>
            </a:extLst>
          </p:cNvPr>
          <p:cNvSpPr/>
          <p:nvPr/>
        </p:nvSpPr>
        <p:spPr>
          <a:xfrm>
            <a:off x="3745467" y="2464415"/>
            <a:ext cx="2117887" cy="707886"/>
          </a:xfrm>
          <a:prstGeom prst="rect">
            <a:avLst/>
          </a:prstGeom>
          <a:noFill/>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مرايا كروية</a:t>
            </a:r>
          </a:p>
        </p:txBody>
      </p:sp>
      <p:sp>
        <p:nvSpPr>
          <p:cNvPr id="42" name="مستطيل 41">
            <a:extLst>
              <a:ext uri="{FF2B5EF4-FFF2-40B4-BE49-F238E27FC236}">
                <a16:creationId xmlns:a16="http://schemas.microsoft.com/office/drawing/2014/main" id="{A4A8FCA9-3D5E-2CFB-329F-C5A4AFCE877D}"/>
              </a:ext>
            </a:extLst>
          </p:cNvPr>
          <p:cNvSpPr/>
          <p:nvPr/>
        </p:nvSpPr>
        <p:spPr>
          <a:xfrm>
            <a:off x="4804555" y="4076045"/>
            <a:ext cx="1874231" cy="646331"/>
          </a:xfrm>
          <a:prstGeom prst="rect">
            <a:avLst/>
          </a:prstGeom>
          <a:no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مرايا مقعرة</a:t>
            </a:r>
          </a:p>
        </p:txBody>
      </p:sp>
      <p:sp>
        <p:nvSpPr>
          <p:cNvPr id="43" name="مستطيل 42">
            <a:extLst>
              <a:ext uri="{FF2B5EF4-FFF2-40B4-BE49-F238E27FC236}">
                <a16:creationId xmlns:a16="http://schemas.microsoft.com/office/drawing/2014/main" id="{85DC2C3F-8937-7502-DA47-358BCD5875B6}"/>
              </a:ext>
            </a:extLst>
          </p:cNvPr>
          <p:cNvSpPr/>
          <p:nvPr/>
        </p:nvSpPr>
        <p:spPr>
          <a:xfrm>
            <a:off x="2410329" y="4137005"/>
            <a:ext cx="2029723" cy="646331"/>
          </a:xfrm>
          <a:prstGeom prst="rect">
            <a:avLst/>
          </a:prstGeom>
          <a:no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مرايا محدبة </a:t>
            </a:r>
          </a:p>
        </p:txBody>
      </p:sp>
      <p:sp>
        <p:nvSpPr>
          <p:cNvPr id="7" name="مستطيل 6">
            <a:extLst>
              <a:ext uri="{FF2B5EF4-FFF2-40B4-BE49-F238E27FC236}">
                <a16:creationId xmlns:a16="http://schemas.microsoft.com/office/drawing/2014/main" id="{6012FDF2-B57E-3A7C-230B-0A7F5FB01FA7}"/>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056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4050492-BF8E-DE43-F8AB-612950A2B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869" y="1537252"/>
            <a:ext cx="10734261" cy="4854908"/>
          </a:xfrm>
          <a:prstGeom prst="rect">
            <a:avLst/>
          </a:prstGeom>
        </p:spPr>
      </p:pic>
      <p:sp>
        <p:nvSpPr>
          <p:cNvPr id="4" name="مربع نص 3">
            <a:extLst>
              <a:ext uri="{FF2B5EF4-FFF2-40B4-BE49-F238E27FC236}">
                <a16:creationId xmlns:a16="http://schemas.microsoft.com/office/drawing/2014/main" id="{863C8695-5EA7-FF34-DA33-B0149A262EDC}"/>
              </a:ext>
            </a:extLst>
          </p:cNvPr>
          <p:cNvSpPr txBox="1"/>
          <p:nvPr/>
        </p:nvSpPr>
        <p:spPr>
          <a:xfrm>
            <a:off x="1908313" y="490330"/>
            <a:ext cx="9104244" cy="923330"/>
          </a:xfrm>
          <a:prstGeom prst="rect">
            <a:avLst/>
          </a:prstGeom>
          <a:noFill/>
        </p:spPr>
        <p:txBody>
          <a:bodyPr wrap="square" rtlCol="0">
            <a:spAutoFit/>
          </a:bodyPr>
          <a:lstStyle/>
          <a:p>
            <a:pPr algn="ctr"/>
            <a:r>
              <a:rPr lang="ar-SA" sz="5400" b="1" u="sng" dirty="0">
                <a:effectLst/>
                <a:latin typeface="Calibri" panose="020F0502020204030204" pitchFamily="34" charset="0"/>
                <a:ea typeface="Calibri" panose="020F0502020204030204" pitchFamily="34" charset="0"/>
                <a:cs typeface="Arial" panose="020B0604020202020204" pitchFamily="34" charset="0"/>
              </a:rPr>
              <a:t>عبئي المخطط التنظيمي </a:t>
            </a:r>
            <a:endParaRPr lang="en-US" sz="5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مستطيل 1">
            <a:extLst>
              <a:ext uri="{FF2B5EF4-FFF2-40B4-BE49-F238E27FC236}">
                <a16:creationId xmlns:a16="http://schemas.microsoft.com/office/drawing/2014/main" id="{D9651F19-D5F9-9A28-32A5-5155F075AE70}"/>
              </a:ext>
            </a:extLst>
          </p:cNvPr>
          <p:cNvSpPr/>
          <p:nvPr/>
        </p:nvSpPr>
        <p:spPr>
          <a:xfrm>
            <a:off x="4110038" y="1527155"/>
            <a:ext cx="374333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chemeClr val="accent4"/>
                </a:solidFill>
                <a:effectLst/>
              </a:rPr>
              <a:t>المرايا المستوية</a:t>
            </a:r>
          </a:p>
        </p:txBody>
      </p:sp>
      <p:sp>
        <p:nvSpPr>
          <p:cNvPr id="5" name="مستطيل 4">
            <a:extLst>
              <a:ext uri="{FF2B5EF4-FFF2-40B4-BE49-F238E27FC236}">
                <a16:creationId xmlns:a16="http://schemas.microsoft.com/office/drawing/2014/main" id="{A4BACE19-ED9D-0684-2747-C7BC9C7247B1}"/>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555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زوايا مستديرة 10">
            <a:extLst>
              <a:ext uri="{FF2B5EF4-FFF2-40B4-BE49-F238E27FC236}">
                <a16:creationId xmlns:a16="http://schemas.microsoft.com/office/drawing/2014/main" id="{91772B84-7310-3EBA-BB53-7D8359942D5F}"/>
              </a:ext>
            </a:extLst>
          </p:cNvPr>
          <p:cNvSpPr/>
          <p:nvPr/>
        </p:nvSpPr>
        <p:spPr>
          <a:xfrm>
            <a:off x="7235190" y="1177290"/>
            <a:ext cx="2937510" cy="994410"/>
          </a:xfrm>
          <a:prstGeom prst="roundRect">
            <a:avLst/>
          </a:prstGeom>
          <a:solidFill>
            <a:srgbClr val="5F95A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مربع نص 2">
            <a:extLst>
              <a:ext uri="{FF2B5EF4-FFF2-40B4-BE49-F238E27FC236}">
                <a16:creationId xmlns:a16="http://schemas.microsoft.com/office/drawing/2014/main" id="{0EE39938-F2E5-AD32-DC03-66FD39525390}"/>
              </a:ext>
            </a:extLst>
          </p:cNvPr>
          <p:cNvSpPr txBox="1"/>
          <p:nvPr/>
        </p:nvSpPr>
        <p:spPr>
          <a:xfrm>
            <a:off x="5569557" y="1339169"/>
            <a:ext cx="6096000" cy="523220"/>
          </a:xfrm>
          <a:prstGeom prst="rect">
            <a:avLst/>
          </a:prstGeom>
          <a:noFill/>
        </p:spPr>
        <p:txBody>
          <a:bodyPr wrap="square">
            <a:spAutoFit/>
          </a:bodyPr>
          <a:lstStyle/>
          <a:p>
            <a:pPr algn="ctr">
              <a:spcBef>
                <a:spcPct val="0"/>
              </a:spcBef>
              <a:defRPr/>
            </a:pPr>
            <a:r>
              <a:rPr lang="ar-SA" sz="2800" dirty="0"/>
              <a:t>ما هي المرآة المستوية؟</a:t>
            </a:r>
          </a:p>
        </p:txBody>
      </p:sp>
      <p:sp>
        <p:nvSpPr>
          <p:cNvPr id="4" name="مربع نص 3">
            <a:extLst>
              <a:ext uri="{FF2B5EF4-FFF2-40B4-BE49-F238E27FC236}">
                <a16:creationId xmlns:a16="http://schemas.microsoft.com/office/drawing/2014/main" id="{17209AA6-EC27-6479-7A23-0C3D59B7B7A7}"/>
              </a:ext>
            </a:extLst>
          </p:cNvPr>
          <p:cNvSpPr txBox="1"/>
          <p:nvPr/>
        </p:nvSpPr>
        <p:spPr>
          <a:xfrm>
            <a:off x="6823710" y="2851608"/>
            <a:ext cx="4277555" cy="2062103"/>
          </a:xfrm>
          <a:prstGeom prst="rect">
            <a:avLst/>
          </a:prstGeom>
          <a:solidFill>
            <a:srgbClr val="FFC000"/>
          </a:solidFill>
          <a:scene3d>
            <a:camera prst="orthographicFront"/>
            <a:lightRig rig="threePt" dir="t"/>
          </a:scene3d>
          <a:sp3d>
            <a:bevelT/>
          </a:sp3d>
        </p:spPr>
        <p:txBody>
          <a:bodyPr wrap="square" rtlCol="1">
            <a:spAutoFit/>
          </a:bodyPr>
          <a:lstStyle/>
          <a:p>
            <a:pPr algn="ctr"/>
            <a:r>
              <a:rPr lang="ar-SA" sz="3200" dirty="0"/>
              <a:t>المرآة المستوية: </a:t>
            </a:r>
          </a:p>
          <a:p>
            <a:pPr algn="ctr"/>
            <a:r>
              <a:rPr lang="ar-SA" sz="3200" dirty="0"/>
              <a:t>عبارة عن سطح أملس مستوٍ ينعكس عنه الضوء انعكاسًا منتظمًا.</a:t>
            </a:r>
          </a:p>
        </p:txBody>
      </p:sp>
      <p:pic>
        <p:nvPicPr>
          <p:cNvPr id="8" name="صورة 7">
            <a:extLst>
              <a:ext uri="{FF2B5EF4-FFF2-40B4-BE49-F238E27FC236}">
                <a16:creationId xmlns:a16="http://schemas.microsoft.com/office/drawing/2014/main" id="{EF907C49-36CF-820D-60DB-D35B905C1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63" y="3468094"/>
            <a:ext cx="4390611" cy="3264176"/>
          </a:xfrm>
          <a:prstGeom prst="rect">
            <a:avLst/>
          </a:prstGeom>
        </p:spPr>
      </p:pic>
      <p:pic>
        <p:nvPicPr>
          <p:cNvPr id="10" name="صورة 9">
            <a:extLst>
              <a:ext uri="{FF2B5EF4-FFF2-40B4-BE49-F238E27FC236}">
                <a16:creationId xmlns:a16="http://schemas.microsoft.com/office/drawing/2014/main" id="{FD7BC886-AF4C-1ADE-9AC7-544948ECB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96" y="346502"/>
            <a:ext cx="3686176" cy="2278754"/>
          </a:xfrm>
          <a:prstGeom prst="rect">
            <a:avLst/>
          </a:prstGeom>
        </p:spPr>
      </p:pic>
      <p:sp>
        <p:nvSpPr>
          <p:cNvPr id="2" name="مستطيل 1">
            <a:extLst>
              <a:ext uri="{FF2B5EF4-FFF2-40B4-BE49-F238E27FC236}">
                <a16:creationId xmlns:a16="http://schemas.microsoft.com/office/drawing/2014/main" id="{F5D77A0D-5F26-1AAF-FEDE-EB3DD2806668}"/>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67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599FF9CC-06DF-2F0B-CCFF-CA285E452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43" y="1774962"/>
            <a:ext cx="5041210" cy="45595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مربع نص 10">
            <a:extLst>
              <a:ext uri="{FF2B5EF4-FFF2-40B4-BE49-F238E27FC236}">
                <a16:creationId xmlns:a16="http://schemas.microsoft.com/office/drawing/2014/main" id="{A13E9C0B-151C-0D3C-DF6B-E22FBB30E35F}"/>
              </a:ext>
            </a:extLst>
          </p:cNvPr>
          <p:cNvSpPr txBox="1"/>
          <p:nvPr/>
        </p:nvSpPr>
        <p:spPr>
          <a:xfrm>
            <a:off x="5777948" y="1816411"/>
            <a:ext cx="6096000" cy="3939540"/>
          </a:xfrm>
          <a:prstGeom prst="rect">
            <a:avLst/>
          </a:prstGeom>
          <a:noFill/>
        </p:spPr>
        <p:txBody>
          <a:bodyPr wrap="square">
            <a:spAutoFit/>
          </a:bodyPr>
          <a:lstStyle/>
          <a:p>
            <a:r>
              <a:rPr lang="ar-SA" sz="2800" b="1" dirty="0">
                <a:solidFill>
                  <a:srgbClr val="00B050"/>
                </a:solidFill>
              </a:rPr>
              <a:t>شاهدي صورة المباني وانعكاسها في الشكل التالي:-</a:t>
            </a:r>
          </a:p>
          <a:p>
            <a:r>
              <a:rPr lang="ar-SA" sz="2400" b="1" dirty="0">
                <a:solidFill>
                  <a:srgbClr val="C00000"/>
                </a:solidFill>
              </a:rPr>
              <a:t>حددي السطح الذي يعطي صورة </a:t>
            </a:r>
            <a:r>
              <a:rPr lang="ar-SA" sz="2400" b="1" dirty="0" err="1">
                <a:solidFill>
                  <a:srgbClr val="C00000"/>
                </a:solidFill>
              </a:rPr>
              <a:t>تشبة</a:t>
            </a:r>
            <a:r>
              <a:rPr lang="ar-SA" sz="2400" b="1" dirty="0">
                <a:solidFill>
                  <a:srgbClr val="C00000"/>
                </a:solidFill>
              </a:rPr>
              <a:t> الصورة  التي تكونها </a:t>
            </a:r>
            <a:r>
              <a:rPr lang="ar-SA" sz="2400" b="1" dirty="0" err="1">
                <a:solidFill>
                  <a:srgbClr val="C00000"/>
                </a:solidFill>
              </a:rPr>
              <a:t>المراه</a:t>
            </a:r>
            <a:r>
              <a:rPr lang="ar-SA" sz="2400" b="1" dirty="0">
                <a:solidFill>
                  <a:srgbClr val="C00000"/>
                </a:solidFill>
              </a:rPr>
              <a:t> المستوية ؟</a:t>
            </a:r>
          </a:p>
          <a:p>
            <a:endParaRPr lang="ar-SA" dirty="0"/>
          </a:p>
          <a:p>
            <a:endParaRPr lang="ar-SA" dirty="0"/>
          </a:p>
          <a:p>
            <a:endParaRPr lang="ar-SA" dirty="0"/>
          </a:p>
          <a:p>
            <a:r>
              <a:rPr lang="ar-SA" sz="2400" b="1" dirty="0">
                <a:solidFill>
                  <a:srgbClr val="C00000"/>
                </a:solidFill>
              </a:rPr>
              <a:t>ناقشي مع زميلاتك ملاحظتك حول شكل وموضع وقياس الصور المنعكسة  مقارنة مع المباني نفسها؟</a:t>
            </a:r>
          </a:p>
          <a:p>
            <a:endParaRPr lang="ar-SA" sz="2400" b="1" dirty="0">
              <a:solidFill>
                <a:srgbClr val="C00000"/>
              </a:solidFill>
            </a:endParaRPr>
          </a:p>
          <a:p>
            <a:endParaRPr lang="ar-SA" sz="2400" b="1" dirty="0">
              <a:solidFill>
                <a:srgbClr val="C00000"/>
              </a:solidFill>
            </a:endParaRPr>
          </a:p>
          <a:p>
            <a:endParaRPr lang="ar-SA" sz="2400" b="1" dirty="0">
              <a:solidFill>
                <a:srgbClr val="C00000"/>
              </a:solidFill>
            </a:endParaRPr>
          </a:p>
        </p:txBody>
      </p:sp>
      <p:sp>
        <p:nvSpPr>
          <p:cNvPr id="12" name="موجة مزدوجة 11">
            <a:extLst>
              <a:ext uri="{FF2B5EF4-FFF2-40B4-BE49-F238E27FC236}">
                <a16:creationId xmlns:a16="http://schemas.microsoft.com/office/drawing/2014/main" id="{65801B56-ACDD-0357-5413-AD2F88A081BB}"/>
              </a:ext>
            </a:extLst>
          </p:cNvPr>
          <p:cNvSpPr/>
          <p:nvPr/>
        </p:nvSpPr>
        <p:spPr>
          <a:xfrm>
            <a:off x="4558748" y="251792"/>
            <a:ext cx="3631096" cy="1205947"/>
          </a:xfrm>
          <a:prstGeom prst="doubleWave">
            <a:avLst/>
          </a:prstGeom>
          <a:solidFill>
            <a:srgbClr val="AB5D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مستطيل 12">
            <a:extLst>
              <a:ext uri="{FF2B5EF4-FFF2-40B4-BE49-F238E27FC236}">
                <a16:creationId xmlns:a16="http://schemas.microsoft.com/office/drawing/2014/main" id="{9FB21C66-E52E-9AF9-BF20-3BFCFE92D93D}"/>
              </a:ext>
            </a:extLst>
          </p:cNvPr>
          <p:cNvSpPr/>
          <p:nvPr/>
        </p:nvSpPr>
        <p:spPr>
          <a:xfrm>
            <a:off x="4485597" y="315078"/>
            <a:ext cx="316945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chemeClr val="accent4"/>
                </a:solidFill>
                <a:effectLst/>
              </a:rPr>
              <a:t>نشاط بصري </a:t>
            </a:r>
          </a:p>
        </p:txBody>
      </p:sp>
      <p:sp>
        <p:nvSpPr>
          <p:cNvPr id="2" name="مستطيل 1">
            <a:extLst>
              <a:ext uri="{FF2B5EF4-FFF2-40B4-BE49-F238E27FC236}">
                <a16:creationId xmlns:a16="http://schemas.microsoft.com/office/drawing/2014/main" id="{597FF0D0-500F-9BD9-61A5-CE5F67550278}"/>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164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599FF9CC-06DF-2F0B-CCFF-CA285E452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43" y="1774962"/>
            <a:ext cx="5041210" cy="45595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مربع نص 10">
            <a:extLst>
              <a:ext uri="{FF2B5EF4-FFF2-40B4-BE49-F238E27FC236}">
                <a16:creationId xmlns:a16="http://schemas.microsoft.com/office/drawing/2014/main" id="{A13E9C0B-151C-0D3C-DF6B-E22FBB30E35F}"/>
              </a:ext>
            </a:extLst>
          </p:cNvPr>
          <p:cNvSpPr txBox="1"/>
          <p:nvPr/>
        </p:nvSpPr>
        <p:spPr>
          <a:xfrm>
            <a:off x="5777948" y="1816411"/>
            <a:ext cx="6096000" cy="4031873"/>
          </a:xfrm>
          <a:prstGeom prst="rect">
            <a:avLst/>
          </a:prstGeom>
          <a:noFill/>
        </p:spPr>
        <p:txBody>
          <a:bodyPr wrap="square">
            <a:spAutoFit/>
          </a:bodyPr>
          <a:lstStyle/>
          <a:p>
            <a:r>
              <a:rPr lang="ar-SA" sz="2800" b="1" dirty="0">
                <a:solidFill>
                  <a:srgbClr val="00B050"/>
                </a:solidFill>
              </a:rPr>
              <a:t>شاهدي صورة المباني وانعكاسها في الشكل التالي:-</a:t>
            </a:r>
          </a:p>
          <a:p>
            <a:r>
              <a:rPr lang="ar-SA" sz="2400" b="1" dirty="0">
                <a:solidFill>
                  <a:srgbClr val="C00000"/>
                </a:solidFill>
              </a:rPr>
              <a:t>حددي السطح الذي يعطي صورة </a:t>
            </a:r>
            <a:r>
              <a:rPr lang="ar-SA" sz="2400" b="1" dirty="0" err="1">
                <a:solidFill>
                  <a:srgbClr val="C00000"/>
                </a:solidFill>
              </a:rPr>
              <a:t>تشبة</a:t>
            </a:r>
            <a:r>
              <a:rPr lang="ar-SA" sz="2400" b="1" dirty="0">
                <a:solidFill>
                  <a:srgbClr val="C00000"/>
                </a:solidFill>
              </a:rPr>
              <a:t> الصورة  التي تكونها </a:t>
            </a:r>
            <a:r>
              <a:rPr lang="ar-SA" sz="2400" b="1" dirty="0" err="1">
                <a:solidFill>
                  <a:srgbClr val="C00000"/>
                </a:solidFill>
              </a:rPr>
              <a:t>المراه</a:t>
            </a:r>
            <a:r>
              <a:rPr lang="ar-SA" sz="2400" b="1" dirty="0">
                <a:solidFill>
                  <a:srgbClr val="C00000"/>
                </a:solidFill>
              </a:rPr>
              <a:t> المستوية ؟</a:t>
            </a:r>
          </a:p>
          <a:p>
            <a:endParaRPr lang="ar-SA" dirty="0"/>
          </a:p>
          <a:p>
            <a:pPr algn="ctr"/>
            <a:r>
              <a:rPr lang="ar-SA" sz="2400" b="1" dirty="0">
                <a:solidFill>
                  <a:srgbClr val="0070C0"/>
                </a:solidFill>
              </a:rPr>
              <a:t>سطح الماء </a:t>
            </a:r>
          </a:p>
          <a:p>
            <a:endParaRPr lang="ar-SA" dirty="0"/>
          </a:p>
          <a:p>
            <a:r>
              <a:rPr lang="ar-SA" sz="2400" b="1" dirty="0">
                <a:solidFill>
                  <a:srgbClr val="C00000"/>
                </a:solidFill>
              </a:rPr>
              <a:t>ناقشي مع زميلاتك ملاحظتك حول شكل وموضع </a:t>
            </a:r>
            <a:r>
              <a:rPr lang="ar-SA" sz="2400" b="1" dirty="0" err="1">
                <a:solidFill>
                  <a:srgbClr val="C00000"/>
                </a:solidFill>
              </a:rPr>
              <a:t>لوقياس</a:t>
            </a:r>
            <a:r>
              <a:rPr lang="ar-SA" sz="2400" b="1" dirty="0">
                <a:solidFill>
                  <a:srgbClr val="C00000"/>
                </a:solidFill>
              </a:rPr>
              <a:t> الصور المنعكسة  مقارنة مع المباني نفسها؟</a:t>
            </a:r>
          </a:p>
          <a:p>
            <a:pPr algn="ctr"/>
            <a:r>
              <a:rPr lang="ar-SA" sz="2400" b="1" dirty="0">
                <a:solidFill>
                  <a:srgbClr val="0070C0"/>
                </a:solidFill>
              </a:rPr>
              <a:t>شكل الصور المنعكسة معكوسة </a:t>
            </a:r>
          </a:p>
          <a:p>
            <a:pPr algn="ctr"/>
            <a:r>
              <a:rPr lang="ar-SA" sz="2400" b="1" dirty="0">
                <a:solidFill>
                  <a:srgbClr val="0070C0"/>
                </a:solidFill>
              </a:rPr>
              <a:t>وموضعها في نفس موضع المباني </a:t>
            </a:r>
          </a:p>
          <a:p>
            <a:pPr algn="ctr"/>
            <a:r>
              <a:rPr lang="ar-SA" sz="2400" b="1" dirty="0">
                <a:solidFill>
                  <a:srgbClr val="0070C0"/>
                </a:solidFill>
              </a:rPr>
              <a:t>وقياسها متساوي مع قياس المباني </a:t>
            </a:r>
            <a:endParaRPr lang="en-US" sz="2400" b="1" dirty="0">
              <a:solidFill>
                <a:srgbClr val="0070C0"/>
              </a:solidFill>
            </a:endParaRPr>
          </a:p>
        </p:txBody>
      </p:sp>
      <p:sp>
        <p:nvSpPr>
          <p:cNvPr id="12" name="موجة مزدوجة 11">
            <a:extLst>
              <a:ext uri="{FF2B5EF4-FFF2-40B4-BE49-F238E27FC236}">
                <a16:creationId xmlns:a16="http://schemas.microsoft.com/office/drawing/2014/main" id="{65801B56-ACDD-0357-5413-AD2F88A081BB}"/>
              </a:ext>
            </a:extLst>
          </p:cNvPr>
          <p:cNvSpPr/>
          <p:nvPr/>
        </p:nvSpPr>
        <p:spPr>
          <a:xfrm>
            <a:off x="4558748" y="251792"/>
            <a:ext cx="3631096" cy="1205947"/>
          </a:xfrm>
          <a:prstGeom prst="doubleWave">
            <a:avLst/>
          </a:prstGeom>
          <a:solidFill>
            <a:srgbClr val="AB5D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مستطيل 12">
            <a:extLst>
              <a:ext uri="{FF2B5EF4-FFF2-40B4-BE49-F238E27FC236}">
                <a16:creationId xmlns:a16="http://schemas.microsoft.com/office/drawing/2014/main" id="{9FB21C66-E52E-9AF9-BF20-3BFCFE92D93D}"/>
              </a:ext>
            </a:extLst>
          </p:cNvPr>
          <p:cNvSpPr/>
          <p:nvPr/>
        </p:nvSpPr>
        <p:spPr>
          <a:xfrm>
            <a:off x="4657047" y="303648"/>
            <a:ext cx="316945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chemeClr val="accent4"/>
                </a:solidFill>
                <a:effectLst/>
              </a:rPr>
              <a:t>نشاط بصري </a:t>
            </a:r>
          </a:p>
        </p:txBody>
      </p:sp>
      <p:sp>
        <p:nvSpPr>
          <p:cNvPr id="2" name="مستطيل 1">
            <a:extLst>
              <a:ext uri="{FF2B5EF4-FFF2-40B4-BE49-F238E27FC236}">
                <a16:creationId xmlns:a16="http://schemas.microsoft.com/office/drawing/2014/main" id="{CCAE6C1A-73BB-ABFE-B9AD-46694B5E7FE7}"/>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154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شكل بيضاوي 9">
            <a:extLst>
              <a:ext uri="{FF2B5EF4-FFF2-40B4-BE49-F238E27FC236}">
                <a16:creationId xmlns:a16="http://schemas.microsoft.com/office/drawing/2014/main" id="{4DFD3A6E-29FD-F672-AFAE-9409961C6635}"/>
              </a:ext>
            </a:extLst>
          </p:cNvPr>
          <p:cNvSpPr/>
          <p:nvPr/>
        </p:nvSpPr>
        <p:spPr>
          <a:xfrm>
            <a:off x="3246783" y="225287"/>
            <a:ext cx="5473147" cy="848139"/>
          </a:xfrm>
          <a:prstGeom prst="ellipse">
            <a:avLst/>
          </a:prstGeom>
          <a:solidFill>
            <a:srgbClr val="AB5DA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a16="http://schemas.microsoft.com/office/drawing/2014/main" id="{B4A0C3BD-5951-4605-4397-B29ADE635452}"/>
              </a:ext>
            </a:extLst>
          </p:cNvPr>
          <p:cNvSpPr txBox="1"/>
          <p:nvPr/>
        </p:nvSpPr>
        <p:spPr>
          <a:xfrm>
            <a:off x="1881810" y="452036"/>
            <a:ext cx="6096000" cy="480131"/>
          </a:xfrm>
          <a:prstGeom prst="rect">
            <a:avLst/>
          </a:prstGeom>
          <a:noFill/>
        </p:spPr>
        <p:txBody>
          <a:bodyPr wrap="square">
            <a:spAutoFit/>
          </a:bodyPr>
          <a:lstStyle/>
          <a:p>
            <a:pPr rtl="0">
              <a:lnSpc>
                <a:spcPct val="90000"/>
              </a:lnSpc>
              <a:spcBef>
                <a:spcPct val="0"/>
              </a:spcBef>
              <a:spcAft>
                <a:spcPts val="600"/>
              </a:spcAft>
            </a:pPr>
            <a:r>
              <a:rPr lang="ar-SA" sz="2800" b="1" kern="1200" dirty="0">
                <a:solidFill>
                  <a:srgbClr val="C00000"/>
                </a:solidFill>
                <a:latin typeface="+mj-lt"/>
                <a:ea typeface="+mj-ea"/>
                <a:cs typeface="+mj-cs"/>
              </a:rPr>
              <a:t>موقع الصورة التي تكونها مرآة مستوية</a:t>
            </a:r>
            <a:endParaRPr lang="en-US" sz="2800" b="1" kern="1200" dirty="0">
              <a:solidFill>
                <a:srgbClr val="C00000"/>
              </a:solidFill>
              <a:latin typeface="+mj-lt"/>
              <a:ea typeface="+mj-ea"/>
              <a:cs typeface="+mj-cs"/>
            </a:endParaRPr>
          </a:p>
        </p:txBody>
      </p:sp>
      <p:sp>
        <p:nvSpPr>
          <p:cNvPr id="6" name="مربع نص 5">
            <a:extLst>
              <a:ext uri="{FF2B5EF4-FFF2-40B4-BE49-F238E27FC236}">
                <a16:creationId xmlns:a16="http://schemas.microsoft.com/office/drawing/2014/main" id="{038AF85A-5A11-4E27-40C0-EDE53EE75CDF}"/>
              </a:ext>
            </a:extLst>
          </p:cNvPr>
          <p:cNvSpPr txBox="1"/>
          <p:nvPr/>
        </p:nvSpPr>
        <p:spPr>
          <a:xfrm>
            <a:off x="2623930" y="1643271"/>
            <a:ext cx="7354958" cy="1015663"/>
          </a:xfrm>
          <a:prstGeom prst="rect">
            <a:avLst/>
          </a:prstGeom>
          <a:noFill/>
        </p:spPr>
        <p:txBody>
          <a:bodyPr wrap="square" rtlCol="0">
            <a:spAutoFit/>
          </a:bodyPr>
          <a:lstStyle/>
          <a:p>
            <a:r>
              <a:rPr lang="ar-SA" sz="2400" dirty="0">
                <a:solidFill>
                  <a:srgbClr val="00B050"/>
                </a:solidFill>
              </a:rPr>
              <a:t>من خلال المحاكاة التالية اذكري موقع الصورة وحجمها وطولها</a:t>
            </a:r>
          </a:p>
          <a:p>
            <a:r>
              <a:rPr lang="en-US" dirty="0"/>
              <a:t>https://phet.colorado.edu/sims/html/geometric-optics/latest/geometric-optics_en.html</a:t>
            </a:r>
            <a:endParaRPr lang="ar-SA" dirty="0"/>
          </a:p>
        </p:txBody>
      </p:sp>
      <p:pic>
        <p:nvPicPr>
          <p:cNvPr id="4" name="صورة 3">
            <a:extLst>
              <a:ext uri="{FF2B5EF4-FFF2-40B4-BE49-F238E27FC236}">
                <a16:creationId xmlns:a16="http://schemas.microsoft.com/office/drawing/2014/main" id="{861B4DAD-0590-6501-584C-610CBBBC0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28" y="1392306"/>
            <a:ext cx="1714500" cy="1714500"/>
          </a:xfrm>
          <a:prstGeom prst="rect">
            <a:avLst/>
          </a:prstGeom>
        </p:spPr>
      </p:pic>
      <p:pic>
        <p:nvPicPr>
          <p:cNvPr id="8" name="صورة 7">
            <a:extLst>
              <a:ext uri="{FF2B5EF4-FFF2-40B4-BE49-F238E27FC236}">
                <a16:creationId xmlns:a16="http://schemas.microsoft.com/office/drawing/2014/main" id="{7F4A4C6C-A3E2-E11C-872B-E64EDBAF3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635" y="2862468"/>
            <a:ext cx="8348869" cy="3902765"/>
          </a:xfrm>
          <a:prstGeom prst="rect">
            <a:avLst/>
          </a:prstGeom>
          <a:ln w="38100">
            <a:solidFill>
              <a:srgbClr val="7030A0"/>
            </a:solidFill>
          </a:ln>
        </p:spPr>
      </p:pic>
      <p:sp>
        <p:nvSpPr>
          <p:cNvPr id="9" name="مستطيل 8">
            <a:extLst>
              <a:ext uri="{FF2B5EF4-FFF2-40B4-BE49-F238E27FC236}">
                <a16:creationId xmlns:a16="http://schemas.microsoft.com/office/drawing/2014/main" id="{59428BAD-6FD2-FD9A-7CDD-3A55EDD8A8BF}"/>
              </a:ext>
            </a:extLst>
          </p:cNvPr>
          <p:cNvSpPr/>
          <p:nvPr/>
        </p:nvSpPr>
        <p:spPr>
          <a:xfrm>
            <a:off x="9346483" y="197630"/>
            <a:ext cx="2563522" cy="830997"/>
          </a:xfrm>
          <a:prstGeom prst="rect">
            <a:avLst/>
          </a:prstGeom>
          <a:solidFill>
            <a:schemeClr val="accent4"/>
          </a:solidFill>
          <a:scene3d>
            <a:camera prst="orthographicFront"/>
            <a:lightRig rig="threePt" dir="t"/>
          </a:scene3d>
          <a:sp3d>
            <a:bevelT w="165100" prst="coolSlant"/>
          </a:sp3d>
        </p:spPr>
        <p:txBody>
          <a:bodyPr wrap="none" lIns="91440" tIns="45720" rIns="91440" bIns="45720">
            <a:spAutoFit/>
          </a:bodyPr>
          <a:lstStyle/>
          <a:p>
            <a:pPr algn="ctr"/>
            <a:r>
              <a:rPr lang="ar-SA" sz="4800" b="0" cap="none" spc="0" dirty="0">
                <a:ln w="0"/>
                <a:solidFill>
                  <a:srgbClr val="C00000"/>
                </a:solidFill>
                <a:effectLst>
                  <a:outerShdw blurRad="38100" dist="19050" dir="2700000" algn="tl" rotWithShape="0">
                    <a:schemeClr val="dk1">
                      <a:alpha val="40000"/>
                    </a:schemeClr>
                  </a:outerShdw>
                </a:effectLst>
              </a:rPr>
              <a:t>نشاط حركي</a:t>
            </a:r>
          </a:p>
        </p:txBody>
      </p:sp>
      <p:sp>
        <p:nvSpPr>
          <p:cNvPr id="2" name="مستطيل 1">
            <a:extLst>
              <a:ext uri="{FF2B5EF4-FFF2-40B4-BE49-F238E27FC236}">
                <a16:creationId xmlns:a16="http://schemas.microsoft.com/office/drawing/2014/main" id="{7EE8C8E6-42C8-E8DD-35F0-7B0E847AD874}"/>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669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شكل بيضاوي 6">
            <a:extLst>
              <a:ext uri="{FF2B5EF4-FFF2-40B4-BE49-F238E27FC236}">
                <a16:creationId xmlns:a16="http://schemas.microsoft.com/office/drawing/2014/main" id="{D386A2C4-47EE-18BC-A365-2CC1E229E72E}"/>
              </a:ext>
            </a:extLst>
          </p:cNvPr>
          <p:cNvSpPr/>
          <p:nvPr/>
        </p:nvSpPr>
        <p:spPr>
          <a:xfrm>
            <a:off x="3074504" y="397565"/>
            <a:ext cx="5473147" cy="848139"/>
          </a:xfrm>
          <a:prstGeom prst="ellipse">
            <a:avLst/>
          </a:prstGeom>
          <a:solidFill>
            <a:srgbClr val="AB5DA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المرآة المستوية – الرسوم المتحركة التفاعلية – eduMedia - Google Chrome‬ 1444-02-13 15-06-50">
            <a:hlinkClick r:id="" action="ppaction://media"/>
            <a:extLst>
              <a:ext uri="{FF2B5EF4-FFF2-40B4-BE49-F238E27FC236}">
                <a16:creationId xmlns:a16="http://schemas.microsoft.com/office/drawing/2014/main" id="{21A4680B-292E-1130-796C-0002B96043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7251" y="2491408"/>
            <a:ext cx="9382540" cy="3916018"/>
          </a:xfrm>
          <a:prstGeom prst="rect">
            <a:avLst/>
          </a:prstGeom>
          <a:ln w="38100">
            <a:solidFill>
              <a:srgbClr val="C00000"/>
            </a:solidFill>
          </a:ln>
        </p:spPr>
      </p:pic>
      <p:sp>
        <p:nvSpPr>
          <p:cNvPr id="5" name="مربع نص 4">
            <a:extLst>
              <a:ext uri="{FF2B5EF4-FFF2-40B4-BE49-F238E27FC236}">
                <a16:creationId xmlns:a16="http://schemas.microsoft.com/office/drawing/2014/main" id="{B4A0C3BD-5951-4605-4397-B29ADE635452}"/>
              </a:ext>
            </a:extLst>
          </p:cNvPr>
          <p:cNvSpPr txBox="1"/>
          <p:nvPr/>
        </p:nvSpPr>
        <p:spPr>
          <a:xfrm>
            <a:off x="1656522" y="624313"/>
            <a:ext cx="6096000" cy="424732"/>
          </a:xfrm>
          <a:prstGeom prst="rect">
            <a:avLst/>
          </a:prstGeom>
          <a:noFill/>
        </p:spPr>
        <p:txBody>
          <a:bodyPr wrap="square">
            <a:spAutoFit/>
          </a:bodyPr>
          <a:lstStyle/>
          <a:p>
            <a:pPr rtl="0">
              <a:lnSpc>
                <a:spcPct val="90000"/>
              </a:lnSpc>
              <a:spcBef>
                <a:spcPct val="0"/>
              </a:spcBef>
              <a:spcAft>
                <a:spcPts val="600"/>
              </a:spcAft>
            </a:pPr>
            <a:r>
              <a:rPr lang="ar-SA" sz="2400" b="1" kern="1200" dirty="0">
                <a:solidFill>
                  <a:srgbClr val="C00000"/>
                </a:solidFill>
                <a:latin typeface="+mj-lt"/>
                <a:ea typeface="+mj-ea"/>
                <a:cs typeface="+mj-cs"/>
              </a:rPr>
              <a:t>موقع الصورة التي تكونها مرآة مستوية</a:t>
            </a:r>
            <a:endParaRPr lang="en-US" sz="2400" b="1" kern="1200" dirty="0">
              <a:solidFill>
                <a:srgbClr val="C00000"/>
              </a:solidFill>
              <a:latin typeface="+mj-lt"/>
              <a:ea typeface="+mj-ea"/>
              <a:cs typeface="+mj-cs"/>
            </a:endParaRPr>
          </a:p>
        </p:txBody>
      </p:sp>
      <p:sp>
        <p:nvSpPr>
          <p:cNvPr id="6" name="مربع نص 5">
            <a:extLst>
              <a:ext uri="{FF2B5EF4-FFF2-40B4-BE49-F238E27FC236}">
                <a16:creationId xmlns:a16="http://schemas.microsoft.com/office/drawing/2014/main" id="{038AF85A-5A11-4E27-40C0-EDE53EE75CDF}"/>
              </a:ext>
            </a:extLst>
          </p:cNvPr>
          <p:cNvSpPr txBox="1"/>
          <p:nvPr/>
        </p:nvSpPr>
        <p:spPr>
          <a:xfrm>
            <a:off x="3604592" y="1563757"/>
            <a:ext cx="5473148" cy="646331"/>
          </a:xfrm>
          <a:prstGeom prst="rect">
            <a:avLst/>
          </a:prstGeom>
          <a:noFill/>
        </p:spPr>
        <p:txBody>
          <a:bodyPr wrap="square" rtlCol="0">
            <a:spAutoFit/>
          </a:bodyPr>
          <a:lstStyle/>
          <a:p>
            <a:r>
              <a:rPr lang="ar-SA" dirty="0"/>
              <a:t>من خلال المحاكاة التالية اذكري موقع الصورة- حجمها – طولها </a:t>
            </a:r>
          </a:p>
          <a:p>
            <a:r>
              <a:rPr lang="en-US" dirty="0"/>
              <a:t>https://www.edumedia-sciences.com/ar/media/275</a:t>
            </a:r>
          </a:p>
        </p:txBody>
      </p:sp>
      <p:sp>
        <p:nvSpPr>
          <p:cNvPr id="8" name="مستطيل 7">
            <a:extLst>
              <a:ext uri="{FF2B5EF4-FFF2-40B4-BE49-F238E27FC236}">
                <a16:creationId xmlns:a16="http://schemas.microsoft.com/office/drawing/2014/main" id="{A0559C54-C716-11EC-E49D-647555DFFE02}"/>
              </a:ext>
            </a:extLst>
          </p:cNvPr>
          <p:cNvSpPr/>
          <p:nvPr/>
        </p:nvSpPr>
        <p:spPr>
          <a:xfrm>
            <a:off x="9346483" y="197630"/>
            <a:ext cx="2563522" cy="830997"/>
          </a:xfrm>
          <a:prstGeom prst="rect">
            <a:avLst/>
          </a:prstGeom>
          <a:solidFill>
            <a:schemeClr val="accent4"/>
          </a:solidFill>
          <a:scene3d>
            <a:camera prst="orthographicFront"/>
            <a:lightRig rig="threePt" dir="t"/>
          </a:scene3d>
          <a:sp3d>
            <a:bevelT w="165100" prst="coolSlant"/>
          </a:sp3d>
        </p:spPr>
        <p:txBody>
          <a:bodyPr wrap="none" lIns="91440" tIns="45720" rIns="91440" bIns="45720">
            <a:spAutoFit/>
          </a:bodyPr>
          <a:lstStyle/>
          <a:p>
            <a:pPr algn="ctr"/>
            <a:r>
              <a:rPr lang="ar-SA" sz="4800" b="0" cap="none" spc="0" dirty="0">
                <a:ln w="0"/>
                <a:solidFill>
                  <a:srgbClr val="C00000"/>
                </a:solidFill>
                <a:effectLst>
                  <a:outerShdw blurRad="38100" dist="19050" dir="2700000" algn="tl" rotWithShape="0">
                    <a:schemeClr val="dk1">
                      <a:alpha val="40000"/>
                    </a:schemeClr>
                  </a:outerShdw>
                </a:effectLst>
              </a:rPr>
              <a:t>نشاط حركي</a:t>
            </a:r>
          </a:p>
        </p:txBody>
      </p:sp>
      <p:pic>
        <p:nvPicPr>
          <p:cNvPr id="9" name="Picture 3">
            <a:extLst>
              <a:ext uri="{FF2B5EF4-FFF2-40B4-BE49-F238E27FC236}">
                <a16:creationId xmlns:a16="http://schemas.microsoft.com/office/drawing/2014/main" id="{370FC10F-94F0-3C31-3EF8-24A929AF9D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018" y="114875"/>
            <a:ext cx="1630017" cy="147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a:extLst>
              <a:ext uri="{FF2B5EF4-FFF2-40B4-BE49-F238E27FC236}">
                <a16:creationId xmlns:a16="http://schemas.microsoft.com/office/drawing/2014/main" id="{BEC7BFF0-CA66-2A6C-3D04-FE44B39EFFB4}"/>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64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0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خطط انسيابي: شريط مثقب 11">
            <a:extLst>
              <a:ext uri="{FF2B5EF4-FFF2-40B4-BE49-F238E27FC236}">
                <a16:creationId xmlns:a16="http://schemas.microsoft.com/office/drawing/2014/main" id="{5795C877-D297-CDA9-D8F2-37DB1382D121}"/>
              </a:ext>
            </a:extLst>
          </p:cNvPr>
          <p:cNvSpPr/>
          <p:nvPr/>
        </p:nvSpPr>
        <p:spPr>
          <a:xfrm>
            <a:off x="4479233" y="490331"/>
            <a:ext cx="3034749" cy="954156"/>
          </a:xfrm>
          <a:prstGeom prst="flowChartPunchedTape">
            <a:avLst/>
          </a:prstGeom>
          <a:solidFill>
            <a:srgbClr val="92D050"/>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صورة 2">
            <a:extLst>
              <a:ext uri="{FF2B5EF4-FFF2-40B4-BE49-F238E27FC236}">
                <a16:creationId xmlns:a16="http://schemas.microsoft.com/office/drawing/2014/main" id="{61BCB3EC-382B-D678-D8CC-CCE256E38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114" y="2098482"/>
            <a:ext cx="2915479" cy="2915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صورة 4">
            <a:extLst>
              <a:ext uri="{FF2B5EF4-FFF2-40B4-BE49-F238E27FC236}">
                <a16:creationId xmlns:a16="http://schemas.microsoft.com/office/drawing/2014/main" id="{B5932E46-3243-B6B4-A197-9D903C4EB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514" y="2087548"/>
            <a:ext cx="2703443" cy="2939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صورة 6">
            <a:extLst>
              <a:ext uri="{FF2B5EF4-FFF2-40B4-BE49-F238E27FC236}">
                <a16:creationId xmlns:a16="http://schemas.microsoft.com/office/drawing/2014/main" id="{20AEA49B-B8E3-7C3C-3484-1B28F4F43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9645" y="2045971"/>
            <a:ext cx="2822712"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صورة 8">
            <a:extLst>
              <a:ext uri="{FF2B5EF4-FFF2-40B4-BE49-F238E27FC236}">
                <a16:creationId xmlns:a16="http://schemas.microsoft.com/office/drawing/2014/main" id="{BA44D677-AE9F-F70C-A7FA-184A35997B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80" y="2035038"/>
            <a:ext cx="2994991" cy="3005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مربع نص 10">
            <a:extLst>
              <a:ext uri="{FF2B5EF4-FFF2-40B4-BE49-F238E27FC236}">
                <a16:creationId xmlns:a16="http://schemas.microsoft.com/office/drawing/2014/main" id="{570073DE-DAF7-13A5-3D8F-F6B7401790B2}"/>
              </a:ext>
            </a:extLst>
          </p:cNvPr>
          <p:cNvSpPr txBox="1"/>
          <p:nvPr/>
        </p:nvSpPr>
        <p:spPr>
          <a:xfrm>
            <a:off x="3008245" y="703827"/>
            <a:ext cx="6096000" cy="535531"/>
          </a:xfrm>
          <a:prstGeom prst="rect">
            <a:avLst/>
          </a:prstGeom>
          <a:noFill/>
        </p:spPr>
        <p:txBody>
          <a:bodyPr wrap="square">
            <a:spAutoFit/>
          </a:bodyPr>
          <a:lstStyle/>
          <a:p>
            <a:pPr algn="ctr" rtl="0">
              <a:lnSpc>
                <a:spcPct val="90000"/>
              </a:lnSpc>
              <a:spcBef>
                <a:spcPct val="0"/>
              </a:spcBef>
              <a:spcAft>
                <a:spcPts val="600"/>
              </a:spcAft>
            </a:pPr>
            <a:r>
              <a:rPr lang="ar-SA" sz="3200" b="1" kern="1200" dirty="0">
                <a:solidFill>
                  <a:srgbClr val="C00000"/>
                </a:solidFill>
                <a:latin typeface="+mj-lt"/>
                <a:ea typeface="+mj-ea"/>
                <a:cs typeface="+mj-cs"/>
              </a:rPr>
              <a:t>مخطط الاشعة </a:t>
            </a:r>
            <a:endParaRPr lang="en-US" sz="3200" b="1" kern="1200" dirty="0">
              <a:solidFill>
                <a:srgbClr val="C00000"/>
              </a:solidFill>
              <a:latin typeface="+mj-lt"/>
              <a:ea typeface="+mj-ea"/>
              <a:cs typeface="+mj-cs"/>
            </a:endParaRPr>
          </a:p>
        </p:txBody>
      </p:sp>
      <p:pic>
        <p:nvPicPr>
          <p:cNvPr id="14" name="صورة 13">
            <a:extLst>
              <a:ext uri="{FF2B5EF4-FFF2-40B4-BE49-F238E27FC236}">
                <a16:creationId xmlns:a16="http://schemas.microsoft.com/office/drawing/2014/main" id="{FEFCDFA1-F4FB-E5BA-F12D-AA39697930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676525" cy="2103120"/>
          </a:xfrm>
          <a:prstGeom prst="rect">
            <a:avLst/>
          </a:prstGeom>
        </p:spPr>
      </p:pic>
      <p:sp>
        <p:nvSpPr>
          <p:cNvPr id="2" name="مستطيل 1">
            <a:extLst>
              <a:ext uri="{FF2B5EF4-FFF2-40B4-BE49-F238E27FC236}">
                <a16:creationId xmlns:a16="http://schemas.microsoft.com/office/drawing/2014/main" id="{0BAAB549-E212-285C-9B48-A13FC75CEA30}"/>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مخطط انسيابي: معالجة متعاقبة 7">
            <a:extLst>
              <a:ext uri="{FF2B5EF4-FFF2-40B4-BE49-F238E27FC236}">
                <a16:creationId xmlns:a16="http://schemas.microsoft.com/office/drawing/2014/main" id="{709D1A7D-83AC-A78B-FFCC-977B2728B804}"/>
              </a:ext>
            </a:extLst>
          </p:cNvPr>
          <p:cNvSpPr/>
          <p:nvPr/>
        </p:nvSpPr>
        <p:spPr>
          <a:xfrm>
            <a:off x="6766560" y="5294454"/>
            <a:ext cx="5074692" cy="817245"/>
          </a:xfrm>
          <a:prstGeom prst="flowChartAlternateProcess">
            <a:avLst/>
          </a:prstGeom>
          <a:solidFill>
            <a:srgbClr val="FF99FF"/>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ar-SA" sz="2000" dirty="0">
                <a:solidFill>
                  <a:schemeClr val="tx2"/>
                </a:solidFill>
                <a:cs typeface="PT Bold Heading" pitchFamily="2" charset="-78"/>
              </a:rPr>
              <a:t>في موضوع المرايا تستخدم كلمة جسم لمصدر الأشعة الضوئية التي ستعكس عن سطح المرايا </a:t>
            </a:r>
            <a:r>
              <a:rPr lang="ar-SA" sz="2200" dirty="0">
                <a:solidFill>
                  <a:schemeClr val="tx2"/>
                </a:solidFill>
                <a:cs typeface="PT Bold Heading" pitchFamily="2" charset="-78"/>
              </a:rPr>
              <a:t>.</a:t>
            </a:r>
          </a:p>
        </p:txBody>
      </p:sp>
      <p:sp>
        <p:nvSpPr>
          <p:cNvPr id="10" name="مخطط انسيابي: معالجة متعاقبة 9">
            <a:extLst>
              <a:ext uri="{FF2B5EF4-FFF2-40B4-BE49-F238E27FC236}">
                <a16:creationId xmlns:a16="http://schemas.microsoft.com/office/drawing/2014/main" id="{B8FBEA49-0777-ACB6-C3E8-8AE963593F56}"/>
              </a:ext>
            </a:extLst>
          </p:cNvPr>
          <p:cNvSpPr/>
          <p:nvPr/>
        </p:nvSpPr>
        <p:spPr>
          <a:xfrm>
            <a:off x="434340" y="5291433"/>
            <a:ext cx="5932398" cy="851297"/>
          </a:xfrm>
          <a:prstGeom prst="flowChartAlternateProcess">
            <a:avLst/>
          </a:prstGeom>
          <a:solidFill>
            <a:srgbClr val="FFCC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ar-SA" sz="2200" dirty="0">
                <a:solidFill>
                  <a:schemeClr val="tx2"/>
                </a:solidFill>
                <a:cs typeface="PT Bold Heading" pitchFamily="2" charset="-78"/>
              </a:rPr>
              <a:t>ويمكن أن يكون الجسم مصدراً مضيئاً مثل المصباح أو مصدراً مستضاء مثل شخص   </a:t>
            </a:r>
          </a:p>
        </p:txBody>
      </p:sp>
    </p:spTree>
    <p:extLst>
      <p:ext uri="{BB962C8B-B14F-4D97-AF65-F5344CB8AC3E}">
        <p14:creationId xmlns:p14="http://schemas.microsoft.com/office/powerpoint/2010/main" val="878232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مربع نص 28"/>
          <p:cNvSpPr txBox="1"/>
          <p:nvPr/>
        </p:nvSpPr>
        <p:spPr>
          <a:xfrm>
            <a:off x="9182293" y="639396"/>
            <a:ext cx="1296144" cy="584775"/>
          </a:xfrm>
          <a:prstGeom prst="rect">
            <a:avLst/>
          </a:prstGeom>
          <a:noFill/>
        </p:spPr>
        <p:txBody>
          <a:bodyPr wrap="square" rtlCol="1">
            <a:spAutoFit/>
          </a:bodyPr>
          <a:lstStyle/>
          <a:p>
            <a:r>
              <a:rPr lang="en-US" sz="3200" dirty="0">
                <a:solidFill>
                  <a:srgbClr val="0070C0"/>
                </a:solidFill>
              </a:rPr>
              <a:t>d</a:t>
            </a:r>
            <a:r>
              <a:rPr lang="en-US" sz="3200" baseline="-25000" dirty="0">
                <a:solidFill>
                  <a:srgbClr val="0070C0"/>
                </a:solidFill>
              </a:rPr>
              <a:t>o</a:t>
            </a:r>
            <a:r>
              <a:rPr lang="ar-SA" sz="3200" dirty="0">
                <a:solidFill>
                  <a:srgbClr val="0070C0"/>
                </a:solidFill>
              </a:rPr>
              <a:t> =</a:t>
            </a:r>
          </a:p>
        </p:txBody>
      </p:sp>
      <p:sp>
        <p:nvSpPr>
          <p:cNvPr id="30" name="مربع نص 29"/>
          <p:cNvSpPr txBox="1"/>
          <p:nvPr/>
        </p:nvSpPr>
        <p:spPr>
          <a:xfrm>
            <a:off x="9255095" y="3830160"/>
            <a:ext cx="1296144" cy="584775"/>
          </a:xfrm>
          <a:prstGeom prst="rect">
            <a:avLst/>
          </a:prstGeom>
          <a:noFill/>
        </p:spPr>
        <p:txBody>
          <a:bodyPr wrap="square" rtlCol="1">
            <a:spAutoFit/>
          </a:bodyPr>
          <a:lstStyle/>
          <a:p>
            <a:r>
              <a:rPr lang="en-US" sz="3200" dirty="0">
                <a:solidFill>
                  <a:srgbClr val="0070C0"/>
                </a:solidFill>
              </a:rPr>
              <a:t>h</a:t>
            </a:r>
            <a:r>
              <a:rPr lang="en-US" sz="3200" baseline="-25000" dirty="0">
                <a:solidFill>
                  <a:srgbClr val="0070C0"/>
                </a:solidFill>
              </a:rPr>
              <a:t>i</a:t>
            </a:r>
            <a:r>
              <a:rPr lang="ar-SA" sz="3200" dirty="0">
                <a:solidFill>
                  <a:srgbClr val="0070C0"/>
                </a:solidFill>
              </a:rPr>
              <a:t> =</a:t>
            </a:r>
          </a:p>
        </p:txBody>
      </p:sp>
      <p:sp>
        <p:nvSpPr>
          <p:cNvPr id="31" name="مربع نص 30"/>
          <p:cNvSpPr txBox="1"/>
          <p:nvPr/>
        </p:nvSpPr>
        <p:spPr>
          <a:xfrm>
            <a:off x="9048328" y="1613785"/>
            <a:ext cx="1296144" cy="584775"/>
          </a:xfrm>
          <a:prstGeom prst="rect">
            <a:avLst/>
          </a:prstGeom>
          <a:noFill/>
        </p:spPr>
        <p:txBody>
          <a:bodyPr wrap="square" rtlCol="1">
            <a:spAutoFit/>
          </a:bodyPr>
          <a:lstStyle/>
          <a:p>
            <a:r>
              <a:rPr lang="en-US" sz="3200" dirty="0">
                <a:solidFill>
                  <a:srgbClr val="0070C0"/>
                </a:solidFill>
              </a:rPr>
              <a:t>d</a:t>
            </a:r>
            <a:r>
              <a:rPr lang="en-US" sz="3200" baseline="-25000" dirty="0">
                <a:solidFill>
                  <a:srgbClr val="0070C0"/>
                </a:solidFill>
              </a:rPr>
              <a:t>i</a:t>
            </a:r>
            <a:r>
              <a:rPr lang="ar-SA" sz="3200" dirty="0">
                <a:solidFill>
                  <a:srgbClr val="0070C0"/>
                </a:solidFill>
              </a:rPr>
              <a:t> =</a:t>
            </a:r>
          </a:p>
        </p:txBody>
      </p:sp>
      <p:sp>
        <p:nvSpPr>
          <p:cNvPr id="32" name="مربع نص 31"/>
          <p:cNvSpPr txBox="1"/>
          <p:nvPr/>
        </p:nvSpPr>
        <p:spPr>
          <a:xfrm>
            <a:off x="9246913" y="2720249"/>
            <a:ext cx="1296144" cy="584775"/>
          </a:xfrm>
          <a:prstGeom prst="rect">
            <a:avLst/>
          </a:prstGeom>
          <a:noFill/>
        </p:spPr>
        <p:txBody>
          <a:bodyPr wrap="square" rtlCol="1">
            <a:spAutoFit/>
          </a:bodyPr>
          <a:lstStyle/>
          <a:p>
            <a:r>
              <a:rPr lang="en-US" sz="3200" dirty="0">
                <a:solidFill>
                  <a:srgbClr val="0070C0"/>
                </a:solidFill>
              </a:rPr>
              <a:t>h</a:t>
            </a:r>
            <a:r>
              <a:rPr lang="en-US" sz="3200" baseline="-25000" dirty="0">
                <a:solidFill>
                  <a:srgbClr val="0070C0"/>
                </a:solidFill>
              </a:rPr>
              <a:t>o</a:t>
            </a:r>
            <a:r>
              <a:rPr lang="ar-SA" sz="3200" dirty="0">
                <a:solidFill>
                  <a:srgbClr val="0070C0"/>
                </a:solidFill>
              </a:rPr>
              <a:t> =</a:t>
            </a:r>
          </a:p>
        </p:txBody>
      </p:sp>
      <p:sp>
        <p:nvSpPr>
          <p:cNvPr id="33" name="مربع نص 32"/>
          <p:cNvSpPr txBox="1"/>
          <p:nvPr/>
        </p:nvSpPr>
        <p:spPr>
          <a:xfrm>
            <a:off x="6410808" y="747117"/>
            <a:ext cx="3141577" cy="461665"/>
          </a:xfrm>
          <a:prstGeom prst="rect">
            <a:avLst/>
          </a:prstGeom>
          <a:noFill/>
        </p:spPr>
        <p:txBody>
          <a:bodyPr wrap="square" rtlCol="1">
            <a:spAutoFit/>
          </a:bodyPr>
          <a:lstStyle/>
          <a:p>
            <a:r>
              <a:rPr lang="ar-SA" sz="2400" dirty="0"/>
              <a:t>بعد الجسم عن المرآة .</a:t>
            </a:r>
          </a:p>
        </p:txBody>
      </p:sp>
      <p:sp>
        <p:nvSpPr>
          <p:cNvPr id="34" name="مستطيل 33"/>
          <p:cNvSpPr/>
          <p:nvPr/>
        </p:nvSpPr>
        <p:spPr>
          <a:xfrm>
            <a:off x="7178016" y="1617261"/>
            <a:ext cx="2374368" cy="461665"/>
          </a:xfrm>
          <a:prstGeom prst="rect">
            <a:avLst/>
          </a:prstGeom>
        </p:spPr>
        <p:txBody>
          <a:bodyPr wrap="none">
            <a:spAutoFit/>
          </a:bodyPr>
          <a:lstStyle/>
          <a:p>
            <a:r>
              <a:rPr lang="ar-SA" sz="2400" dirty="0"/>
              <a:t>بعد الصورة عن المرآة</a:t>
            </a:r>
          </a:p>
        </p:txBody>
      </p:sp>
      <p:sp>
        <p:nvSpPr>
          <p:cNvPr id="35" name="مربع نص 34"/>
          <p:cNvSpPr txBox="1"/>
          <p:nvPr/>
        </p:nvSpPr>
        <p:spPr>
          <a:xfrm>
            <a:off x="6578245" y="3860303"/>
            <a:ext cx="3168352" cy="461665"/>
          </a:xfrm>
          <a:prstGeom prst="rect">
            <a:avLst/>
          </a:prstGeom>
          <a:noFill/>
        </p:spPr>
        <p:txBody>
          <a:bodyPr wrap="square" rtlCol="1">
            <a:spAutoFit/>
          </a:bodyPr>
          <a:lstStyle/>
          <a:p>
            <a:r>
              <a:rPr lang="ar-SA" sz="2400" dirty="0"/>
              <a:t>ارتفاع  أو طول الصورة .</a:t>
            </a:r>
          </a:p>
        </p:txBody>
      </p:sp>
      <p:sp>
        <p:nvSpPr>
          <p:cNvPr id="36" name="مستطيل 35"/>
          <p:cNvSpPr/>
          <p:nvPr/>
        </p:nvSpPr>
        <p:spPr>
          <a:xfrm>
            <a:off x="7013111" y="2827971"/>
            <a:ext cx="2590774" cy="461665"/>
          </a:xfrm>
          <a:prstGeom prst="rect">
            <a:avLst/>
          </a:prstGeom>
        </p:spPr>
        <p:txBody>
          <a:bodyPr wrap="none">
            <a:spAutoFit/>
          </a:bodyPr>
          <a:lstStyle/>
          <a:p>
            <a:r>
              <a:rPr lang="ar-SA" sz="2400" dirty="0"/>
              <a:t>ارتفاع  أو طول </a:t>
            </a:r>
            <a:r>
              <a:rPr lang="ar-SA" sz="2400" dirty="0" err="1"/>
              <a:t>االجسم</a:t>
            </a:r>
            <a:r>
              <a:rPr lang="ar-SA" sz="2400" dirty="0"/>
              <a:t> .</a:t>
            </a:r>
          </a:p>
        </p:txBody>
      </p:sp>
      <p:pic>
        <p:nvPicPr>
          <p:cNvPr id="7" name="صورة 6">
            <a:extLst>
              <a:ext uri="{FF2B5EF4-FFF2-40B4-BE49-F238E27FC236}">
                <a16:creationId xmlns:a16="http://schemas.microsoft.com/office/drawing/2014/main" id="{0E8892BF-0796-7D1F-E485-B08BD116353C}"/>
              </a:ext>
            </a:extLst>
          </p:cNvPr>
          <p:cNvPicPr>
            <a:picLocks noChangeAspect="1"/>
          </p:cNvPicPr>
          <p:nvPr/>
        </p:nvPicPr>
        <p:blipFill>
          <a:blip r:embed="rId3"/>
          <a:stretch>
            <a:fillRect/>
          </a:stretch>
        </p:blipFill>
        <p:spPr>
          <a:xfrm>
            <a:off x="491491" y="1016957"/>
            <a:ext cx="5394960" cy="2846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مستطيل 1">
            <a:extLst>
              <a:ext uri="{FF2B5EF4-FFF2-40B4-BE49-F238E27FC236}">
                <a16:creationId xmlns:a16="http://schemas.microsoft.com/office/drawing/2014/main" id="{9F6E8851-B52D-2127-707F-507F4D72DB9C}"/>
              </a:ext>
            </a:extLst>
          </p:cNvPr>
          <p:cNvSpPr/>
          <p:nvPr/>
        </p:nvSpPr>
        <p:spPr>
          <a:xfrm>
            <a:off x="5977890" y="6125306"/>
            <a:ext cx="5656909" cy="430887"/>
          </a:xfrm>
          <a:prstGeom prst="rect">
            <a:avLst/>
          </a:prstGeom>
          <a:solidFill>
            <a:schemeClr val="accent4">
              <a:lumMod val="60000"/>
              <a:lumOff val="40000"/>
            </a:schemeClr>
          </a:solidFill>
          <a:ln w="12700">
            <a:solidFill>
              <a:schemeClr val="tx1"/>
            </a:solid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lvl="0" algn="justLow"/>
            <a:r>
              <a:rPr lang="ar-SA" sz="2200" dirty="0">
                <a:ln w="0"/>
                <a:solidFill>
                  <a:schemeClr val="tx1"/>
                </a:solidFill>
                <a:effectLst>
                  <a:outerShdw blurRad="38100" dist="19050" dir="2700000" algn="tl" rotWithShape="0">
                    <a:schemeClr val="dk1">
                      <a:alpha val="40000"/>
                    </a:schemeClr>
                  </a:outerShdw>
                </a:effectLst>
                <a:cs typeface="PT Bold Heading" pitchFamily="2" charset="-78"/>
              </a:rPr>
              <a:t>موقعها : </a:t>
            </a:r>
            <a:r>
              <a:rPr lang="ar-SA" sz="2200" dirty="0">
                <a:cs typeface="PT Bold Heading" pitchFamily="2" charset="-78"/>
              </a:rPr>
              <a:t>خلف المرآة على الجانب الآخر من المرآة .</a:t>
            </a:r>
          </a:p>
        </p:txBody>
      </p:sp>
      <p:sp>
        <p:nvSpPr>
          <p:cNvPr id="3" name="مستطيل 2">
            <a:extLst>
              <a:ext uri="{FF2B5EF4-FFF2-40B4-BE49-F238E27FC236}">
                <a16:creationId xmlns:a16="http://schemas.microsoft.com/office/drawing/2014/main" id="{E73D8812-ED6F-7FD8-4557-6F970C6C02DF}"/>
              </a:ext>
            </a:extLst>
          </p:cNvPr>
          <p:cNvSpPr/>
          <p:nvPr/>
        </p:nvSpPr>
        <p:spPr>
          <a:xfrm>
            <a:off x="5989317" y="5187776"/>
            <a:ext cx="5730588" cy="430887"/>
          </a:xfrm>
          <a:prstGeom prst="rect">
            <a:avLst/>
          </a:prstGeom>
          <a:solidFill>
            <a:srgbClr val="FFCCFF"/>
          </a:solidFill>
          <a:ln w="12700">
            <a:solidFill>
              <a:schemeClr val="tx1"/>
            </a:solidFill>
          </a:ln>
          <a:effectLst/>
        </p:spPr>
        <p:style>
          <a:lnRef idx="2">
            <a:schemeClr val="accent2"/>
          </a:lnRef>
          <a:fillRef idx="1">
            <a:schemeClr val="lt1"/>
          </a:fillRef>
          <a:effectRef idx="0">
            <a:schemeClr val="accent2"/>
          </a:effectRef>
          <a:fontRef idx="minor">
            <a:schemeClr val="dk1"/>
          </a:fontRef>
        </p:style>
        <p:txBody>
          <a:bodyPr wrap="square">
            <a:spAutoFit/>
          </a:bodyPr>
          <a:lstStyle/>
          <a:p>
            <a:pPr lvl="0" algn="justLow"/>
            <a:r>
              <a:rPr lang="ar-SA" sz="2200" dirty="0">
                <a:ln w="0"/>
                <a:solidFill>
                  <a:schemeClr val="tx1"/>
                </a:solidFill>
                <a:effectLst>
                  <a:outerShdw blurRad="38100" dist="19050" dir="2700000" algn="tl" rotWithShape="0">
                    <a:schemeClr val="dk1">
                      <a:alpha val="40000"/>
                    </a:schemeClr>
                  </a:outerShdw>
                </a:effectLst>
                <a:cs typeface="PT Bold Heading" pitchFamily="2" charset="-78"/>
              </a:rPr>
              <a:t>نوعها : وهمية </a:t>
            </a:r>
            <a:r>
              <a:rPr lang="ar-SA" sz="2200" dirty="0">
                <a:cs typeface="PT Bold Heading" pitchFamily="2" charset="-78"/>
              </a:rPr>
              <a:t>(خيالية).</a:t>
            </a:r>
          </a:p>
        </p:txBody>
      </p:sp>
      <p:sp>
        <p:nvSpPr>
          <p:cNvPr id="4" name="مستطيل 3">
            <a:extLst>
              <a:ext uri="{FF2B5EF4-FFF2-40B4-BE49-F238E27FC236}">
                <a16:creationId xmlns:a16="http://schemas.microsoft.com/office/drawing/2014/main" id="{4C04467F-01F9-69EC-1162-E096F9F69889}"/>
              </a:ext>
            </a:extLst>
          </p:cNvPr>
          <p:cNvSpPr/>
          <p:nvPr/>
        </p:nvSpPr>
        <p:spPr>
          <a:xfrm>
            <a:off x="434340" y="5212093"/>
            <a:ext cx="5033879" cy="1015663"/>
          </a:xfrm>
          <a:prstGeom prst="rect">
            <a:avLst/>
          </a:prstGeom>
          <a:solidFill>
            <a:schemeClr val="accent2">
              <a:lumMod val="60000"/>
              <a:lumOff val="40000"/>
            </a:schemeClr>
          </a:solidFill>
        </p:spPr>
        <p:txBody>
          <a:bodyPr wrap="square">
            <a:spAutoFit/>
          </a:bodyPr>
          <a:lstStyle/>
          <a:p>
            <a:pPr algn="justLow"/>
            <a:r>
              <a:rPr lang="ar-SA" sz="2200" b="1" dirty="0">
                <a:cs typeface="PT Bold Heading" pitchFamily="2" charset="-78"/>
              </a:rPr>
              <a:t>طولهــا : </a:t>
            </a:r>
            <a:r>
              <a:rPr lang="ar-SA" sz="2200" dirty="0">
                <a:cs typeface="PT Bold Heading" pitchFamily="2" charset="-78"/>
              </a:rPr>
              <a:t>طول الصورة ( </a:t>
            </a:r>
            <a:r>
              <a:rPr lang="en-US" sz="2200" dirty="0">
                <a:cs typeface="PT Bold Heading" pitchFamily="2" charset="-78"/>
              </a:rPr>
              <a:t>hi</a:t>
            </a:r>
            <a:r>
              <a:rPr lang="ar-SA" sz="2200" dirty="0">
                <a:cs typeface="PT Bold Heading" pitchFamily="2" charset="-78"/>
              </a:rPr>
              <a:t>) </a:t>
            </a:r>
            <a:r>
              <a:rPr lang="ar-SA" sz="2200" dirty="0">
                <a:latin typeface="Parchment" panose="03040602040708040804" pitchFamily="66" charset="0"/>
                <a:cs typeface="+mj-cs"/>
              </a:rPr>
              <a:t>=</a:t>
            </a:r>
            <a:r>
              <a:rPr lang="ar-SA" sz="2200" dirty="0">
                <a:cs typeface="PT Bold Heading" pitchFamily="2" charset="-78"/>
              </a:rPr>
              <a:t> طول الجسم( </a:t>
            </a:r>
            <a:r>
              <a:rPr lang="en-US" sz="2200" dirty="0">
                <a:cs typeface="PT Bold Heading" pitchFamily="2" charset="-78"/>
              </a:rPr>
              <a:t>h</a:t>
            </a:r>
            <a:r>
              <a:rPr lang="en-US" sz="2000" b="1" dirty="0"/>
              <a:t>0</a:t>
            </a:r>
            <a:r>
              <a:rPr lang="ar-SA" sz="2200" dirty="0">
                <a:cs typeface="PT Bold Heading" pitchFamily="2" charset="-78"/>
              </a:rPr>
              <a:t>) .</a:t>
            </a:r>
          </a:p>
          <a:p>
            <a:pPr lvl="0" algn="justLow"/>
            <a:endParaRPr lang="ar-SA" sz="1600" b="1" dirty="0">
              <a:cs typeface="PT Bold Heading" pitchFamily="2" charset="-78"/>
            </a:endParaRPr>
          </a:p>
          <a:p>
            <a:pPr lvl="0" algn="justLow"/>
            <a:r>
              <a:rPr lang="ar-SA" sz="2200" b="1" dirty="0">
                <a:cs typeface="PT Bold Heading" pitchFamily="2" charset="-78"/>
              </a:rPr>
              <a:t>حجمهـا : </a:t>
            </a:r>
            <a:r>
              <a:rPr lang="ar-SA" sz="2200" dirty="0">
                <a:cs typeface="PT Bold Heading" pitchFamily="2" charset="-78"/>
              </a:rPr>
              <a:t>يساوي حجم الجسم .</a:t>
            </a:r>
          </a:p>
        </p:txBody>
      </p:sp>
    </p:spTree>
    <p:extLst>
      <p:ext uri="{BB962C8B-B14F-4D97-AF65-F5344CB8AC3E}">
        <p14:creationId xmlns:p14="http://schemas.microsoft.com/office/powerpoint/2010/main" val="327775774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shreg.wav"/>
          </p:stSnd>
        </p:sndAc>
      </p:transition>
    </mc:Choice>
    <mc:Fallback xmlns="">
      <p:transition spd="slow">
        <p:sndAc>
          <p:stSnd>
            <p:snd r:embed="rId4"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iterate type="wd">
                                    <p:tmPct val="10000"/>
                                  </p:iterate>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fltVal val="0"/>
                                          </p:val>
                                        </p:tav>
                                        <p:tav tm="100000">
                                          <p:val>
                                            <p:strVal val="#ppt_w"/>
                                          </p:val>
                                        </p:tav>
                                      </p:tavLst>
                                    </p:anim>
                                    <p:anim calcmode="lin" valueType="num">
                                      <p:cBhvr>
                                        <p:cTn id="64" dur="500" fill="hold"/>
                                        <p:tgtEl>
                                          <p:spTgt spid="4"/>
                                        </p:tgtEl>
                                        <p:attrNameLst>
                                          <p:attrName>ppt_h</p:attrName>
                                        </p:attrNameLst>
                                      </p:cBhvr>
                                      <p:tavLst>
                                        <p:tav tm="0">
                                          <p:val>
                                            <p:fltVal val="0"/>
                                          </p:val>
                                        </p:tav>
                                        <p:tav tm="100000">
                                          <p:val>
                                            <p:strVal val="#ppt_h"/>
                                          </p:val>
                                        </p:tav>
                                      </p:tavLst>
                                    </p:anim>
                                    <p:animEffect transition="in" filter="fade">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255750E-94C2-5B5A-8605-2B525AFDC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028" y="938915"/>
            <a:ext cx="10522226" cy="4903306"/>
          </a:xfrm>
          <a:prstGeom prst="rect">
            <a:avLst/>
          </a:prstGeom>
        </p:spPr>
      </p:pic>
      <p:sp>
        <p:nvSpPr>
          <p:cNvPr id="2" name="مستطيل 1">
            <a:extLst>
              <a:ext uri="{FF2B5EF4-FFF2-40B4-BE49-F238E27FC236}">
                <a16:creationId xmlns:a16="http://schemas.microsoft.com/office/drawing/2014/main" id="{809289C4-BA49-A632-9971-BE93590549A0}"/>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13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وسيلة شرح بيضاوية 5"/>
          <p:cNvSpPr/>
          <p:nvPr/>
        </p:nvSpPr>
        <p:spPr>
          <a:xfrm>
            <a:off x="4002155" y="2980052"/>
            <a:ext cx="7593495" cy="1514902"/>
          </a:xfrm>
          <a:prstGeom prst="flowChartPunchedTap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2800" dirty="0"/>
              <a:t>لماذا الصورة المتكونة من المرآة المستوية خيالية ؟</a:t>
            </a:r>
          </a:p>
        </p:txBody>
      </p:sp>
      <p:sp>
        <p:nvSpPr>
          <p:cNvPr id="7" name="زاوية مطوية 6"/>
          <p:cNvSpPr/>
          <p:nvPr/>
        </p:nvSpPr>
        <p:spPr>
          <a:xfrm>
            <a:off x="4556373" y="4716481"/>
            <a:ext cx="7110483" cy="1808329"/>
          </a:xfrm>
          <a:prstGeom prst="foldedCorner">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3200" dirty="0"/>
              <a:t>لأنها تكونت من التقاء امتدادات الأشعة الضوئية المنعكسة عن المرآة </a:t>
            </a:r>
          </a:p>
          <a:p>
            <a:pPr algn="ctr"/>
            <a:r>
              <a:rPr lang="ar-SA" sz="3200" dirty="0"/>
              <a:t>و لا يمكن جمعها على حاجز</a:t>
            </a:r>
          </a:p>
        </p:txBody>
      </p:sp>
      <p:pic>
        <p:nvPicPr>
          <p:cNvPr id="3" name="صورة 2">
            <a:extLst>
              <a:ext uri="{FF2B5EF4-FFF2-40B4-BE49-F238E27FC236}">
                <a16:creationId xmlns:a16="http://schemas.microsoft.com/office/drawing/2014/main" id="{0CBC5E75-63C8-CC39-A485-295607563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30" y="398561"/>
            <a:ext cx="6306792" cy="2743200"/>
          </a:xfrm>
          <a:prstGeom prst="rect">
            <a:avLst/>
          </a:prstGeom>
        </p:spPr>
      </p:pic>
      <p:sp>
        <p:nvSpPr>
          <p:cNvPr id="2" name="مستطيل 1">
            <a:extLst>
              <a:ext uri="{FF2B5EF4-FFF2-40B4-BE49-F238E27FC236}">
                <a16:creationId xmlns:a16="http://schemas.microsoft.com/office/drawing/2014/main" id="{59A419D2-AA6B-940E-9522-A15DA7FCFF34}"/>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ستطيل 3">
            <a:extLst>
              <a:ext uri="{FF2B5EF4-FFF2-40B4-BE49-F238E27FC236}">
                <a16:creationId xmlns:a16="http://schemas.microsoft.com/office/drawing/2014/main" id="{7D13ADF5-DA9E-B2FC-5AFA-F89C745983B3}"/>
              </a:ext>
            </a:extLst>
          </p:cNvPr>
          <p:cNvSpPr/>
          <p:nvPr/>
        </p:nvSpPr>
        <p:spPr>
          <a:xfrm>
            <a:off x="7541614" y="407015"/>
            <a:ext cx="4195379" cy="646331"/>
          </a:xfrm>
          <a:prstGeom prst="rect">
            <a:avLst/>
          </a:prstGeom>
          <a:solidFill>
            <a:srgbClr val="00FF99"/>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3600" b="1" cap="none" spc="0" dirty="0">
                <a:ln/>
                <a:solidFill>
                  <a:srgbClr val="FF0000"/>
                </a:solidFill>
                <a:effectLst/>
              </a:rPr>
              <a:t>استراتيجية السبب والنتيجة</a:t>
            </a:r>
          </a:p>
        </p:txBody>
      </p:sp>
    </p:spTree>
    <p:extLst>
      <p:ext uri="{BB962C8B-B14F-4D97-AF65-F5344CB8AC3E}">
        <p14:creationId xmlns:p14="http://schemas.microsoft.com/office/powerpoint/2010/main" val="2899765137"/>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CD864A02-7B7F-B6B7-0606-018AEB0E6A88}"/>
              </a:ext>
            </a:extLst>
          </p:cNvPr>
          <p:cNvSpPr txBox="1"/>
          <p:nvPr/>
        </p:nvSpPr>
        <p:spPr>
          <a:xfrm>
            <a:off x="2275398" y="3056283"/>
            <a:ext cx="7341705" cy="1446550"/>
          </a:xfrm>
          <a:prstGeom prst="rect">
            <a:avLst/>
          </a:prstGeom>
          <a:solidFill>
            <a:srgbClr val="FF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ar-SA" sz="4400" b="1" dirty="0">
                <a:ln w="22225">
                  <a:solidFill>
                    <a:schemeClr val="accent2"/>
                  </a:solidFill>
                  <a:prstDash val="solid"/>
                </a:ln>
                <a:solidFill>
                  <a:srgbClr val="002060"/>
                </a:solidFill>
              </a:rPr>
              <a:t>قارني بين الصورة الحقيقية والصورة الخيالية .</a:t>
            </a:r>
            <a:endParaRPr lang="en-US" sz="4400" b="1" dirty="0">
              <a:ln w="22225">
                <a:solidFill>
                  <a:schemeClr val="accent2"/>
                </a:solidFill>
                <a:prstDash val="solid"/>
              </a:ln>
              <a:solidFill>
                <a:srgbClr val="002060"/>
              </a:solidFill>
            </a:endParaRPr>
          </a:p>
        </p:txBody>
      </p:sp>
      <p:sp>
        <p:nvSpPr>
          <p:cNvPr id="6" name="موجة مزدوجة 5">
            <a:extLst>
              <a:ext uri="{FF2B5EF4-FFF2-40B4-BE49-F238E27FC236}">
                <a16:creationId xmlns:a16="http://schemas.microsoft.com/office/drawing/2014/main" id="{CA555F66-EF9D-09E8-56EC-697502360AA8}"/>
              </a:ext>
            </a:extLst>
          </p:cNvPr>
          <p:cNvSpPr/>
          <p:nvPr/>
        </p:nvSpPr>
        <p:spPr>
          <a:xfrm>
            <a:off x="8079188" y="320372"/>
            <a:ext cx="3631096" cy="1205947"/>
          </a:xfrm>
          <a:prstGeom prst="doubleWave">
            <a:avLst/>
          </a:prstGeom>
          <a:solidFill>
            <a:srgbClr val="B0E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800" b="1" cap="none" spc="0" dirty="0">
                <a:ln w="22225">
                  <a:solidFill>
                    <a:schemeClr val="accent2"/>
                  </a:solidFill>
                  <a:prstDash val="solid"/>
                </a:ln>
                <a:solidFill>
                  <a:schemeClr val="tx2"/>
                </a:solidFill>
                <a:effectLst/>
              </a:rPr>
              <a:t>نشاط سمعي </a:t>
            </a:r>
          </a:p>
        </p:txBody>
      </p:sp>
      <p:pic>
        <p:nvPicPr>
          <p:cNvPr id="8" name="صورة 7">
            <a:extLst>
              <a:ext uri="{FF2B5EF4-FFF2-40B4-BE49-F238E27FC236}">
                <a16:creationId xmlns:a16="http://schemas.microsoft.com/office/drawing/2014/main" id="{520DD572-522A-8216-68CE-DC6C54585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30" y="102870"/>
            <a:ext cx="2167890" cy="1988820"/>
          </a:xfrm>
          <a:prstGeom prst="rect">
            <a:avLst/>
          </a:prstGeom>
          <a:scene3d>
            <a:camera prst="orthographicFront"/>
            <a:lightRig rig="threePt" dir="t"/>
          </a:scene3d>
          <a:sp3d>
            <a:bevelT/>
          </a:sp3d>
        </p:spPr>
      </p:pic>
      <p:sp>
        <p:nvSpPr>
          <p:cNvPr id="2" name="مستطيل 1">
            <a:extLst>
              <a:ext uri="{FF2B5EF4-FFF2-40B4-BE49-F238E27FC236}">
                <a16:creationId xmlns:a16="http://schemas.microsoft.com/office/drawing/2014/main" id="{BBC39431-8015-45BD-B75F-95D702966C39}"/>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06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25D1A45-C5F3-6CF5-6E89-578E6122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26" y="2731852"/>
            <a:ext cx="9117496" cy="1954308"/>
          </a:xfrm>
          <a:prstGeom prst="rect">
            <a:avLst/>
          </a:prstGeom>
        </p:spPr>
      </p:pic>
      <p:sp>
        <p:nvSpPr>
          <p:cNvPr id="3" name="مربع نص 2">
            <a:extLst>
              <a:ext uri="{FF2B5EF4-FFF2-40B4-BE49-F238E27FC236}">
                <a16:creationId xmlns:a16="http://schemas.microsoft.com/office/drawing/2014/main" id="{CD864A02-7B7F-B6B7-0606-018AEB0E6A88}"/>
              </a:ext>
            </a:extLst>
          </p:cNvPr>
          <p:cNvSpPr txBox="1"/>
          <p:nvPr/>
        </p:nvSpPr>
        <p:spPr>
          <a:xfrm>
            <a:off x="2526858" y="1764693"/>
            <a:ext cx="7341705" cy="646331"/>
          </a:xfrm>
          <a:prstGeom prst="rect">
            <a:avLst/>
          </a:prstGeom>
          <a:solidFill>
            <a:srgbClr val="FF99FF"/>
          </a:solidFill>
          <a:ln>
            <a:noFill/>
          </a:ln>
          <a:scene3d>
            <a:camera prst="orthographicFront"/>
            <a:lightRig rig="threePt" dir="t"/>
          </a:scene3d>
          <a:sp3d>
            <a:bevelT/>
          </a:sp3d>
        </p:spPr>
        <p:txBody>
          <a:bodyPr wrap="square" rtlCol="0">
            <a:spAutoFit/>
          </a:bodyPr>
          <a:lstStyle/>
          <a:p>
            <a:r>
              <a:rPr lang="ar-SA" sz="3600" dirty="0">
                <a:ln w="0"/>
                <a:effectLst>
                  <a:outerShdw blurRad="38100" dist="19050" dir="2700000" algn="tl" rotWithShape="0">
                    <a:schemeClr val="dk1">
                      <a:alpha val="40000"/>
                    </a:schemeClr>
                  </a:outerShdw>
                </a:effectLst>
              </a:rPr>
              <a:t>قارني بين الصورة الحقيقية والصورة الخيالية .</a:t>
            </a:r>
            <a:endParaRPr lang="en-US" sz="3600" dirty="0">
              <a:ln w="0"/>
              <a:effectLst>
                <a:outerShdw blurRad="38100" dist="19050" dir="2700000" algn="tl" rotWithShape="0">
                  <a:schemeClr val="dk1">
                    <a:alpha val="40000"/>
                  </a:schemeClr>
                </a:outerShdw>
              </a:effectLst>
            </a:endParaRPr>
          </a:p>
        </p:txBody>
      </p:sp>
      <p:graphicFrame>
        <p:nvGraphicFramePr>
          <p:cNvPr id="5" name="جدول 5">
            <a:extLst>
              <a:ext uri="{FF2B5EF4-FFF2-40B4-BE49-F238E27FC236}">
                <a16:creationId xmlns:a16="http://schemas.microsoft.com/office/drawing/2014/main" id="{EDE68325-75E0-6054-2B5F-269D40A85A7F}"/>
              </a:ext>
            </a:extLst>
          </p:cNvPr>
          <p:cNvGraphicFramePr>
            <a:graphicFrameLocks noGrp="1"/>
          </p:cNvGraphicFramePr>
          <p:nvPr>
            <p:extLst>
              <p:ext uri="{D42A27DB-BD31-4B8C-83A1-F6EECF244321}">
                <p14:modId xmlns:p14="http://schemas.microsoft.com/office/powerpoint/2010/main" val="1718207567"/>
              </p:ext>
            </p:extLst>
          </p:nvPr>
        </p:nvGraphicFramePr>
        <p:xfrm>
          <a:off x="1934818" y="4443525"/>
          <a:ext cx="8914293" cy="989866"/>
        </p:xfrm>
        <a:graphic>
          <a:graphicData uri="http://schemas.openxmlformats.org/drawingml/2006/table">
            <a:tbl>
              <a:tblPr firstRow="1" bandRow="1">
                <a:tableStyleId>{073A0DAA-6AF3-43AB-8588-CEC1D06C72B9}</a:tableStyleId>
              </a:tblPr>
              <a:tblGrid>
                <a:gridCol w="3180520">
                  <a:extLst>
                    <a:ext uri="{9D8B030D-6E8A-4147-A177-3AD203B41FA5}">
                      <a16:colId xmlns:a16="http://schemas.microsoft.com/office/drawing/2014/main" val="1681261479"/>
                    </a:ext>
                  </a:extLst>
                </a:gridCol>
                <a:gridCol w="3074505">
                  <a:extLst>
                    <a:ext uri="{9D8B030D-6E8A-4147-A177-3AD203B41FA5}">
                      <a16:colId xmlns:a16="http://schemas.microsoft.com/office/drawing/2014/main" val="1469899654"/>
                    </a:ext>
                  </a:extLst>
                </a:gridCol>
                <a:gridCol w="2659268">
                  <a:extLst>
                    <a:ext uri="{9D8B030D-6E8A-4147-A177-3AD203B41FA5}">
                      <a16:colId xmlns:a16="http://schemas.microsoft.com/office/drawing/2014/main" val="809263648"/>
                    </a:ext>
                  </a:extLst>
                </a:gridCol>
              </a:tblGrid>
              <a:tr h="494933">
                <a:tc>
                  <a:txBody>
                    <a:bodyPr/>
                    <a:lstStyle/>
                    <a:p>
                      <a:pPr algn="ctr"/>
                      <a:r>
                        <a:rPr lang="ar-SA" sz="2400" b="1" dirty="0">
                          <a:solidFill>
                            <a:schemeClr val="tx1"/>
                          </a:solidFill>
                        </a:rPr>
                        <a:t>معتدلة</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ar-SA" sz="2400" b="1" dirty="0">
                          <a:solidFill>
                            <a:schemeClr val="tx1"/>
                          </a:solidFill>
                        </a:rPr>
                        <a:t>مقلوبة</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ar-SA" sz="2400" b="1" dirty="0">
                          <a:solidFill>
                            <a:schemeClr val="tx1"/>
                          </a:solidFill>
                        </a:rPr>
                        <a:t>مقلوبة - معتدلة</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1324024"/>
                  </a:ext>
                </a:extLst>
              </a:tr>
              <a:tr h="494933">
                <a:tc>
                  <a:txBody>
                    <a:bodyPr/>
                    <a:lstStyle/>
                    <a:p>
                      <a:pPr algn="ctr"/>
                      <a:r>
                        <a:rPr lang="ar-SA" sz="2400" b="1" dirty="0">
                          <a:solidFill>
                            <a:schemeClr val="tx1"/>
                          </a:solidFill>
                        </a:rPr>
                        <a:t>خلف المرآه </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ar-SA" sz="2400" b="1" dirty="0">
                          <a:solidFill>
                            <a:schemeClr val="tx1"/>
                          </a:solidFill>
                        </a:rPr>
                        <a:t>امام المرآه </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ar-SA" sz="2400" b="1" dirty="0">
                          <a:solidFill>
                            <a:schemeClr val="tx1"/>
                          </a:solidFill>
                        </a:rPr>
                        <a:t>مكان تكوينها </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5010987"/>
                  </a:ext>
                </a:extLst>
              </a:tr>
            </a:tbl>
          </a:graphicData>
        </a:graphic>
      </p:graphicFrame>
      <p:sp>
        <p:nvSpPr>
          <p:cNvPr id="4" name="موجة مزدوجة 3">
            <a:extLst>
              <a:ext uri="{FF2B5EF4-FFF2-40B4-BE49-F238E27FC236}">
                <a16:creationId xmlns:a16="http://schemas.microsoft.com/office/drawing/2014/main" id="{F02B8908-6173-1808-5DC7-32FA30521251}"/>
              </a:ext>
            </a:extLst>
          </p:cNvPr>
          <p:cNvSpPr/>
          <p:nvPr/>
        </p:nvSpPr>
        <p:spPr>
          <a:xfrm>
            <a:off x="8079188" y="320372"/>
            <a:ext cx="3631096" cy="1205947"/>
          </a:xfrm>
          <a:prstGeom prst="doubleWave">
            <a:avLst/>
          </a:prstGeom>
          <a:solidFill>
            <a:srgbClr val="B0E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مستطيل 5">
            <a:extLst>
              <a:ext uri="{FF2B5EF4-FFF2-40B4-BE49-F238E27FC236}">
                <a16:creationId xmlns:a16="http://schemas.microsoft.com/office/drawing/2014/main" id="{EFA44437-7232-7292-92DC-B42D223BD6D6}"/>
              </a:ext>
            </a:extLst>
          </p:cNvPr>
          <p:cNvSpPr/>
          <p:nvPr/>
        </p:nvSpPr>
        <p:spPr>
          <a:xfrm>
            <a:off x="8189084" y="509885"/>
            <a:ext cx="3060453" cy="923330"/>
          </a:xfrm>
          <a:prstGeom prst="rect">
            <a:avLst/>
          </a:prstGeom>
          <a:noFill/>
        </p:spPr>
        <p:txBody>
          <a:bodyPr wrap="none" lIns="91440" tIns="45720" rIns="91440" bIns="45720">
            <a:spAutoFit/>
          </a:bodyPr>
          <a:lstStyle/>
          <a:p>
            <a:pPr algn="ctr"/>
            <a:r>
              <a:rPr lang="ar-SA" sz="5400" b="1" cap="none" spc="0" dirty="0">
                <a:ln w="22225">
                  <a:solidFill>
                    <a:schemeClr val="accent2"/>
                  </a:solidFill>
                  <a:prstDash val="solid"/>
                </a:ln>
                <a:effectLst/>
              </a:rPr>
              <a:t>نشاط سمعي </a:t>
            </a:r>
          </a:p>
        </p:txBody>
      </p:sp>
      <p:sp>
        <p:nvSpPr>
          <p:cNvPr id="7" name="مستطيل 6">
            <a:extLst>
              <a:ext uri="{FF2B5EF4-FFF2-40B4-BE49-F238E27FC236}">
                <a16:creationId xmlns:a16="http://schemas.microsoft.com/office/drawing/2014/main" id="{0700EC37-97C8-037C-A7BB-88EDB8E1E369}"/>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44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90A58923-441E-B8F4-E6CA-7E1BAF5A8B24}"/>
              </a:ext>
            </a:extLst>
          </p:cNvPr>
          <p:cNvSpPr/>
          <p:nvPr/>
        </p:nvSpPr>
        <p:spPr>
          <a:xfrm>
            <a:off x="3866819" y="1914946"/>
            <a:ext cx="7593496" cy="2585323"/>
          </a:xfrm>
          <a:prstGeom prst="rect">
            <a:avLst/>
          </a:prstGeom>
          <a:solidFill>
            <a:srgbClr val="00FF99"/>
          </a:solidFill>
          <a:ln>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طالبتي العزيزة عندما تنظرين الى المرآه وترفعين يدك اليسرى ماذا تلاحظين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8" name="صورة 7">
            <a:extLst>
              <a:ext uri="{FF2B5EF4-FFF2-40B4-BE49-F238E27FC236}">
                <a16:creationId xmlns:a16="http://schemas.microsoft.com/office/drawing/2014/main" id="{B2663C0B-0CBD-8CE1-26DB-23F0BA528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25" y="3080674"/>
            <a:ext cx="2143125" cy="2996442"/>
          </a:xfrm>
          <a:prstGeom prst="rect">
            <a:avLst/>
          </a:prstGeom>
        </p:spPr>
      </p:pic>
      <p:sp>
        <p:nvSpPr>
          <p:cNvPr id="2" name="مستطيل 1">
            <a:extLst>
              <a:ext uri="{FF2B5EF4-FFF2-40B4-BE49-F238E27FC236}">
                <a16:creationId xmlns:a16="http://schemas.microsoft.com/office/drawing/2014/main" id="{097EB74A-7F68-529F-9402-96AB11E1355B}"/>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9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8D6747CC-B11E-07E8-E043-55FD9A6795E4}"/>
              </a:ext>
            </a:extLst>
          </p:cNvPr>
          <p:cNvSpPr txBox="1"/>
          <p:nvPr/>
        </p:nvSpPr>
        <p:spPr>
          <a:xfrm>
            <a:off x="1815546" y="2718857"/>
            <a:ext cx="9886122" cy="1077218"/>
          </a:xfrm>
          <a:prstGeom prst="rect">
            <a:avLst/>
          </a:prstGeom>
          <a:noFill/>
        </p:spPr>
        <p:txBody>
          <a:bodyPr wrap="square">
            <a:spAutoFit/>
          </a:bodyPr>
          <a:lstStyle/>
          <a:p>
            <a:pPr algn="r" rtl="1"/>
            <a:r>
              <a:rPr lang="ar-AE" sz="2800" b="1" i="0" dirty="0">
                <a:solidFill>
                  <a:srgbClr val="666666"/>
                </a:solidFill>
                <a:effectLst/>
                <a:latin typeface="Arial" panose="020B0604020202020204" pitchFamily="34" charset="0"/>
                <a:cs typeface="Simplified Arabic" panose="02020603050405020304" pitchFamily="18" charset="-78"/>
              </a:rPr>
              <a:t>@ علل</a:t>
            </a:r>
            <a:r>
              <a:rPr lang="ar-SA" sz="2800" b="1" i="0" dirty="0">
                <a:solidFill>
                  <a:srgbClr val="666666"/>
                </a:solidFill>
                <a:effectLst/>
                <a:latin typeface="Arial" panose="020B0604020202020204" pitchFamily="34" charset="0"/>
                <a:cs typeface="Simplified Arabic" panose="02020603050405020304" pitchFamily="18" charset="-78"/>
              </a:rPr>
              <a:t>ي</a:t>
            </a:r>
            <a:r>
              <a:rPr lang="ar-AE" sz="2800" b="1" i="0" dirty="0">
                <a:solidFill>
                  <a:srgbClr val="666666"/>
                </a:solidFill>
                <a:effectLst/>
                <a:latin typeface="Arial" panose="020B0604020202020204" pitchFamily="34" charset="0"/>
                <a:cs typeface="Simplified Arabic" panose="02020603050405020304" pitchFamily="18" charset="-78"/>
              </a:rPr>
              <a:t> : تكتب كلمة ( إسعاف ) معكوسة على مقدمة سيارات الإسعاف ؟</a:t>
            </a:r>
            <a:endParaRPr lang="ar-AE" sz="2800" b="1" i="0" dirty="0">
              <a:solidFill>
                <a:srgbClr val="666666"/>
              </a:solidFill>
              <a:effectLst/>
              <a:latin typeface="Arial" panose="020B0604020202020204" pitchFamily="34" charset="0"/>
            </a:endParaRPr>
          </a:p>
          <a:p>
            <a:br>
              <a:rPr lang="ar-AE" dirty="0"/>
            </a:br>
            <a:endParaRPr lang="en-US" dirty="0"/>
          </a:p>
        </p:txBody>
      </p:sp>
      <p:pic>
        <p:nvPicPr>
          <p:cNvPr id="5" name="صورة 4">
            <a:extLst>
              <a:ext uri="{FF2B5EF4-FFF2-40B4-BE49-F238E27FC236}">
                <a16:creationId xmlns:a16="http://schemas.microsoft.com/office/drawing/2014/main" id="{7A9AE980-CA84-0882-7970-32F9FEDF3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9511" y="3564929"/>
            <a:ext cx="4905549" cy="2862375"/>
          </a:xfrm>
          <a:prstGeom prst="rect">
            <a:avLst/>
          </a:prstGeom>
        </p:spPr>
      </p:pic>
      <p:pic>
        <p:nvPicPr>
          <p:cNvPr id="6" name="صورة 5">
            <a:extLst>
              <a:ext uri="{FF2B5EF4-FFF2-40B4-BE49-F238E27FC236}">
                <a16:creationId xmlns:a16="http://schemas.microsoft.com/office/drawing/2014/main" id="{E4D9971C-A503-40F7-7F94-516D7494D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72" y="106016"/>
            <a:ext cx="3077004" cy="2464905"/>
          </a:xfrm>
          <a:prstGeom prst="rect">
            <a:avLst/>
          </a:prstGeom>
        </p:spPr>
      </p:pic>
      <p:sp>
        <p:nvSpPr>
          <p:cNvPr id="2" name="مستطيل 1">
            <a:extLst>
              <a:ext uri="{FF2B5EF4-FFF2-40B4-BE49-F238E27FC236}">
                <a16:creationId xmlns:a16="http://schemas.microsoft.com/office/drawing/2014/main" id="{3B554AC0-41EB-7034-E343-CD80DF4D60F7}"/>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209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8D6747CC-B11E-07E8-E043-55FD9A6795E4}"/>
              </a:ext>
            </a:extLst>
          </p:cNvPr>
          <p:cNvSpPr txBox="1"/>
          <p:nvPr/>
        </p:nvSpPr>
        <p:spPr>
          <a:xfrm>
            <a:off x="1895060" y="1671935"/>
            <a:ext cx="9886122" cy="1077218"/>
          </a:xfrm>
          <a:prstGeom prst="rect">
            <a:avLst/>
          </a:prstGeom>
          <a:noFill/>
        </p:spPr>
        <p:txBody>
          <a:bodyPr wrap="square">
            <a:spAutoFit/>
          </a:bodyPr>
          <a:lstStyle/>
          <a:p>
            <a:pPr algn="r" rtl="1"/>
            <a:r>
              <a:rPr lang="ar-AE" sz="2800" b="1" i="0" dirty="0">
                <a:solidFill>
                  <a:srgbClr val="C00000"/>
                </a:solidFill>
                <a:effectLst/>
                <a:latin typeface="Arial" panose="020B0604020202020204" pitchFamily="34" charset="0"/>
                <a:cs typeface="Simplified Arabic" panose="02020603050405020304" pitchFamily="18" charset="-78"/>
              </a:rPr>
              <a:t>@ علل</a:t>
            </a:r>
            <a:r>
              <a:rPr lang="ar-SA" sz="2800" b="1" i="0" dirty="0">
                <a:solidFill>
                  <a:srgbClr val="C00000"/>
                </a:solidFill>
                <a:effectLst/>
                <a:latin typeface="Arial" panose="020B0604020202020204" pitchFamily="34" charset="0"/>
                <a:cs typeface="Simplified Arabic" panose="02020603050405020304" pitchFamily="18" charset="-78"/>
              </a:rPr>
              <a:t>ي</a:t>
            </a:r>
            <a:r>
              <a:rPr lang="ar-AE" sz="2800" b="1" i="0" dirty="0">
                <a:solidFill>
                  <a:srgbClr val="C00000"/>
                </a:solidFill>
                <a:effectLst/>
                <a:latin typeface="Arial" panose="020B0604020202020204" pitchFamily="34" charset="0"/>
                <a:cs typeface="Simplified Arabic" panose="02020603050405020304" pitchFamily="18" charset="-78"/>
              </a:rPr>
              <a:t> : تكتب كلمة ( إسعاف ) معكوسة على مقدمة سيارات الإسعاف ؟</a:t>
            </a:r>
            <a:endParaRPr lang="ar-AE" sz="2800" b="1" i="0" dirty="0">
              <a:solidFill>
                <a:srgbClr val="C00000"/>
              </a:solidFill>
              <a:effectLst/>
              <a:latin typeface="Arial" panose="020B0604020202020204" pitchFamily="34" charset="0"/>
            </a:endParaRPr>
          </a:p>
          <a:p>
            <a:br>
              <a:rPr lang="ar-AE" dirty="0"/>
            </a:br>
            <a:endParaRPr lang="en-US" dirty="0"/>
          </a:p>
        </p:txBody>
      </p:sp>
      <p:sp>
        <p:nvSpPr>
          <p:cNvPr id="4" name="مربع نص 3">
            <a:extLst>
              <a:ext uri="{FF2B5EF4-FFF2-40B4-BE49-F238E27FC236}">
                <a16:creationId xmlns:a16="http://schemas.microsoft.com/office/drawing/2014/main" id="{8D73821F-D5D0-6DE4-B45D-EF60E0445FA2}"/>
              </a:ext>
            </a:extLst>
          </p:cNvPr>
          <p:cNvSpPr txBox="1"/>
          <p:nvPr/>
        </p:nvSpPr>
        <p:spPr>
          <a:xfrm>
            <a:off x="2080591" y="2486296"/>
            <a:ext cx="9356034" cy="461665"/>
          </a:xfrm>
          <a:prstGeom prst="rect">
            <a:avLst/>
          </a:prstGeom>
          <a:noFill/>
        </p:spPr>
        <p:txBody>
          <a:bodyPr wrap="square">
            <a:spAutoFit/>
          </a:bodyPr>
          <a:lstStyle/>
          <a:p>
            <a:r>
              <a:rPr lang="ar-SA" sz="2400" b="1" dirty="0"/>
              <a:t>- حتى يراها السائقون معتدلة ومعكوسة بالشكل الصحيح فيسرعوا بإخلاء الطريق . </a:t>
            </a:r>
            <a:endParaRPr lang="en-US" sz="2400" b="1" dirty="0"/>
          </a:p>
        </p:txBody>
      </p:sp>
      <p:pic>
        <p:nvPicPr>
          <p:cNvPr id="7" name="صورة 6">
            <a:extLst>
              <a:ext uri="{FF2B5EF4-FFF2-40B4-BE49-F238E27FC236}">
                <a16:creationId xmlns:a16="http://schemas.microsoft.com/office/drawing/2014/main" id="{6A7ABF39-A8BF-AAC1-1914-D2547419F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48" y="237452"/>
            <a:ext cx="3077004" cy="1876161"/>
          </a:xfrm>
          <a:prstGeom prst="rect">
            <a:avLst/>
          </a:prstGeom>
        </p:spPr>
      </p:pic>
      <p:pic>
        <p:nvPicPr>
          <p:cNvPr id="9" name="صورة 8">
            <a:extLst>
              <a:ext uri="{FF2B5EF4-FFF2-40B4-BE49-F238E27FC236}">
                <a16:creationId xmlns:a16="http://schemas.microsoft.com/office/drawing/2014/main" id="{CE40FB2F-95C2-2CDE-7BF7-0A0D496F4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640" y="3337138"/>
            <a:ext cx="5209141" cy="3226490"/>
          </a:xfrm>
          <a:prstGeom prst="rect">
            <a:avLst/>
          </a:prstGeom>
        </p:spPr>
      </p:pic>
      <p:sp>
        <p:nvSpPr>
          <p:cNvPr id="2" name="مستطيل 1">
            <a:extLst>
              <a:ext uri="{FF2B5EF4-FFF2-40B4-BE49-F238E27FC236}">
                <a16:creationId xmlns:a16="http://schemas.microsoft.com/office/drawing/2014/main" id="{83097B49-5EDD-BC8F-61CA-3DC2CF9AADCA}"/>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193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ED2C3F77-97DD-0F44-90CA-7D1F2A104E67}"/>
              </a:ext>
            </a:extLst>
          </p:cNvPr>
          <p:cNvSpPr txBox="1"/>
          <p:nvPr/>
        </p:nvSpPr>
        <p:spPr>
          <a:xfrm>
            <a:off x="3646170" y="1063295"/>
            <a:ext cx="7917180" cy="638643"/>
          </a:xfrm>
          <a:prstGeom prst="rect">
            <a:avLst/>
          </a:prstGeom>
          <a:solidFill>
            <a:srgbClr val="FF9966"/>
          </a:solidFill>
        </p:spPr>
        <p:txBody>
          <a:bodyPr vert="horz" lIns="91440" tIns="45720" rIns="91440" bIns="45720" rtlCol="0" anchor="ctr">
            <a:normAutofit/>
          </a:bodyPr>
          <a:lstStyle/>
          <a:p>
            <a:pPr rtl="0">
              <a:lnSpc>
                <a:spcPct val="90000"/>
              </a:lnSpc>
              <a:spcBef>
                <a:spcPct val="0"/>
              </a:spcBef>
              <a:spcAft>
                <a:spcPts val="600"/>
              </a:spcAft>
            </a:pPr>
            <a:r>
              <a:rPr lang="ar-SA" sz="3200" b="1" kern="1200" dirty="0">
                <a:solidFill>
                  <a:schemeClr val="bg1"/>
                </a:solidFill>
                <a:latin typeface="+mj-lt"/>
                <a:ea typeface="+mj-ea"/>
                <a:cs typeface="+mj-cs"/>
              </a:rPr>
              <a:t> اتجاه الصورة التي تكونها المرآة المستوية</a:t>
            </a:r>
            <a:endParaRPr lang="en-US" sz="3200" b="1" kern="1200" dirty="0">
              <a:solidFill>
                <a:schemeClr val="bg1"/>
              </a:solidFill>
              <a:latin typeface="+mj-lt"/>
              <a:ea typeface="+mj-ea"/>
              <a:cs typeface="+mj-cs"/>
            </a:endParaRPr>
          </a:p>
        </p:txBody>
      </p:sp>
      <p:sp>
        <p:nvSpPr>
          <p:cNvPr id="9" name="مستطيل 8">
            <a:extLst>
              <a:ext uri="{FF2B5EF4-FFF2-40B4-BE49-F238E27FC236}">
                <a16:creationId xmlns:a16="http://schemas.microsoft.com/office/drawing/2014/main" id="{F6A07E99-EA3D-1844-95DC-633A5189C4C6}"/>
              </a:ext>
            </a:extLst>
          </p:cNvPr>
          <p:cNvSpPr/>
          <p:nvPr/>
        </p:nvSpPr>
        <p:spPr>
          <a:xfrm>
            <a:off x="0" y="-3483"/>
            <a:ext cx="12544426" cy="2143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
        <p:nvSpPr>
          <p:cNvPr id="12" name="مربع نص 11">
            <a:extLst>
              <a:ext uri="{FF2B5EF4-FFF2-40B4-BE49-F238E27FC236}">
                <a16:creationId xmlns:a16="http://schemas.microsoft.com/office/drawing/2014/main" id="{17FE5ADE-C96E-FA45-B2A0-104AC4F5161A}"/>
              </a:ext>
            </a:extLst>
          </p:cNvPr>
          <p:cNvSpPr txBox="1"/>
          <p:nvPr/>
        </p:nvSpPr>
        <p:spPr>
          <a:xfrm>
            <a:off x="7295616" y="2759455"/>
            <a:ext cx="3505200" cy="2062103"/>
          </a:xfrm>
          <a:prstGeom prst="rect">
            <a:avLst/>
          </a:prstGeom>
          <a:solidFill>
            <a:schemeClr val="accent1">
              <a:lumMod val="20000"/>
              <a:lumOff val="80000"/>
            </a:schemeClr>
          </a:solidFill>
        </p:spPr>
        <p:txBody>
          <a:bodyPr wrap="square" rtlCol="1">
            <a:spAutoFit/>
          </a:bodyPr>
          <a:lstStyle/>
          <a:p>
            <a:pPr algn="ctr"/>
            <a:r>
              <a:rPr lang="ar-SA" sz="3200" dirty="0"/>
              <a:t>في اتجاه الجسم نفسه أي معتدلة ولكنها معكوسة جانبيًا أي اليمين يصبح يسار واليسار يمين</a:t>
            </a:r>
          </a:p>
        </p:txBody>
      </p:sp>
      <p:pic>
        <p:nvPicPr>
          <p:cNvPr id="3" name="Picture 2">
            <a:extLst>
              <a:ext uri="{FF2B5EF4-FFF2-40B4-BE49-F238E27FC236}">
                <a16:creationId xmlns:a16="http://schemas.microsoft.com/office/drawing/2014/main" id="{599E95D4-3847-3AB8-B702-A98E03BDED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097" y="2209500"/>
            <a:ext cx="5348140" cy="403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a:extLst>
              <a:ext uri="{FF2B5EF4-FFF2-40B4-BE49-F238E27FC236}">
                <a16:creationId xmlns:a16="http://schemas.microsoft.com/office/drawing/2014/main" id="{BEFF4C69-4D8C-E0FE-2CA6-7072517D0074}"/>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67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مربع نص 32"/>
          <p:cNvSpPr txBox="1"/>
          <p:nvPr/>
        </p:nvSpPr>
        <p:spPr>
          <a:xfrm>
            <a:off x="5074920" y="855889"/>
            <a:ext cx="4994007" cy="584775"/>
          </a:xfrm>
          <a:prstGeom prst="rect">
            <a:avLst/>
          </a:prstGeom>
          <a:solidFill>
            <a:schemeClr val="accent2">
              <a:lumMod val="40000"/>
              <a:lumOff val="60000"/>
            </a:schemeClr>
          </a:solidFill>
          <a:scene3d>
            <a:camera prst="orthographicFront"/>
            <a:lightRig rig="threePt" dir="t"/>
          </a:scene3d>
          <a:sp3d>
            <a:bevelT w="165100" prst="coolSlant"/>
          </a:sp3d>
        </p:spPr>
        <p:txBody>
          <a:bodyPr wrap="square" rtlCol="1">
            <a:spAutoFit/>
          </a:bodyPr>
          <a:lstStyle/>
          <a:p>
            <a:r>
              <a:rPr lang="ar-SA" sz="3200" dirty="0"/>
              <a:t>صفات الصورة في المرآة المستوية؟ :</a:t>
            </a:r>
          </a:p>
        </p:txBody>
      </p:sp>
      <p:sp>
        <p:nvSpPr>
          <p:cNvPr id="34" name="مربع نص 33"/>
          <p:cNvSpPr txBox="1"/>
          <p:nvPr/>
        </p:nvSpPr>
        <p:spPr>
          <a:xfrm>
            <a:off x="5646313" y="1745902"/>
            <a:ext cx="2556284" cy="584775"/>
          </a:xfrm>
          <a:prstGeom prst="rect">
            <a:avLst/>
          </a:prstGeom>
          <a:noFill/>
        </p:spPr>
        <p:txBody>
          <a:bodyPr wrap="square" rtlCol="1">
            <a:spAutoFit/>
          </a:bodyPr>
          <a:lstStyle/>
          <a:p>
            <a:r>
              <a:rPr lang="ar-SA" sz="2400" dirty="0"/>
              <a:t>1)  </a:t>
            </a:r>
            <a:r>
              <a:rPr lang="ar-SA" sz="3200" dirty="0"/>
              <a:t>صورة معتدلة </a:t>
            </a:r>
            <a:r>
              <a:rPr lang="ar-SA" sz="2400" dirty="0"/>
              <a:t>.</a:t>
            </a:r>
          </a:p>
        </p:txBody>
      </p:sp>
      <p:sp>
        <p:nvSpPr>
          <p:cNvPr id="35" name="مربع نص 34"/>
          <p:cNvSpPr txBox="1"/>
          <p:nvPr/>
        </p:nvSpPr>
        <p:spPr>
          <a:xfrm>
            <a:off x="5452110" y="2190662"/>
            <a:ext cx="2733093" cy="523220"/>
          </a:xfrm>
          <a:prstGeom prst="rect">
            <a:avLst/>
          </a:prstGeom>
          <a:noFill/>
        </p:spPr>
        <p:txBody>
          <a:bodyPr wrap="square" rtlCol="1">
            <a:spAutoFit/>
          </a:bodyPr>
          <a:lstStyle/>
          <a:p>
            <a:r>
              <a:rPr lang="ar-SA" sz="2800" dirty="0"/>
              <a:t>2)  صورة خيالية .</a:t>
            </a:r>
          </a:p>
        </p:txBody>
      </p:sp>
      <p:sp>
        <p:nvSpPr>
          <p:cNvPr id="36" name="مربع نص 35"/>
          <p:cNvSpPr txBox="1"/>
          <p:nvPr/>
        </p:nvSpPr>
        <p:spPr>
          <a:xfrm>
            <a:off x="4260243" y="2683850"/>
            <a:ext cx="4072227" cy="830997"/>
          </a:xfrm>
          <a:prstGeom prst="rect">
            <a:avLst/>
          </a:prstGeom>
          <a:noFill/>
        </p:spPr>
        <p:txBody>
          <a:bodyPr wrap="square" rtlCol="1">
            <a:spAutoFit/>
          </a:bodyPr>
          <a:lstStyle/>
          <a:p>
            <a:r>
              <a:rPr lang="ar-SA" sz="2800" dirty="0"/>
              <a:t> 3 )  </a:t>
            </a:r>
            <a:r>
              <a:rPr lang="ar-SA" sz="2800" b="1" dirty="0"/>
              <a:t>لها الحجم نفسه ( الطول )</a:t>
            </a:r>
          </a:p>
          <a:p>
            <a:endParaRPr lang="ar-SA" sz="2000" dirty="0"/>
          </a:p>
        </p:txBody>
      </p:sp>
      <p:sp>
        <p:nvSpPr>
          <p:cNvPr id="37" name="مربع نص 36"/>
          <p:cNvSpPr txBox="1"/>
          <p:nvPr/>
        </p:nvSpPr>
        <p:spPr>
          <a:xfrm>
            <a:off x="4469130" y="3185383"/>
            <a:ext cx="3936809" cy="1446550"/>
          </a:xfrm>
          <a:prstGeom prst="rect">
            <a:avLst/>
          </a:prstGeom>
          <a:noFill/>
        </p:spPr>
        <p:txBody>
          <a:bodyPr wrap="square" rtlCol="1">
            <a:spAutoFit/>
          </a:bodyPr>
          <a:lstStyle/>
          <a:p>
            <a:r>
              <a:rPr lang="ar-SA" sz="2400" b="1" dirty="0"/>
              <a:t>4)  بعد الصورة يساوي بعد الجسم .</a:t>
            </a:r>
          </a:p>
          <a:p>
            <a:endParaRPr lang="ar-SA" sz="2000" dirty="0"/>
          </a:p>
          <a:p>
            <a:r>
              <a:rPr lang="ar-SA" sz="2400" b="1" dirty="0"/>
              <a:t>5 </a:t>
            </a:r>
            <a:r>
              <a:rPr lang="en-US" sz="2400" b="1" dirty="0"/>
              <a:t>(</a:t>
            </a:r>
            <a:r>
              <a:rPr lang="ar-SA" sz="2400" b="1" dirty="0"/>
              <a:t> معكوسة جانبيًا</a:t>
            </a:r>
          </a:p>
          <a:p>
            <a:endParaRPr lang="ar-SA" sz="2000" dirty="0"/>
          </a:p>
        </p:txBody>
      </p:sp>
      <p:pic>
        <p:nvPicPr>
          <p:cNvPr id="9" name="صورة 8">
            <a:extLst>
              <a:ext uri="{FF2B5EF4-FFF2-40B4-BE49-F238E27FC236}">
                <a16:creationId xmlns:a16="http://schemas.microsoft.com/office/drawing/2014/main" id="{BE700264-5078-D50F-23BD-0C6B3FB40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10" y="3246120"/>
            <a:ext cx="3036570" cy="3388995"/>
          </a:xfrm>
          <a:prstGeom prst="rect">
            <a:avLst/>
          </a:prstGeom>
        </p:spPr>
      </p:pic>
      <p:pic>
        <p:nvPicPr>
          <p:cNvPr id="13" name="صورة 12">
            <a:extLst>
              <a:ext uri="{FF2B5EF4-FFF2-40B4-BE49-F238E27FC236}">
                <a16:creationId xmlns:a16="http://schemas.microsoft.com/office/drawing/2014/main" id="{E6A1D40D-9ACF-4E6F-62A9-DC6D7B106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889" y="3831907"/>
            <a:ext cx="2149793" cy="2714625"/>
          </a:xfrm>
          <a:prstGeom prst="rect">
            <a:avLst/>
          </a:prstGeom>
        </p:spPr>
      </p:pic>
      <p:sp>
        <p:nvSpPr>
          <p:cNvPr id="2" name="مستطيل 1">
            <a:extLst>
              <a:ext uri="{FF2B5EF4-FFF2-40B4-BE49-F238E27FC236}">
                <a16:creationId xmlns:a16="http://schemas.microsoft.com/office/drawing/2014/main" id="{886AD94B-0657-0E2B-E88E-7D1C9D26EE85}"/>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812823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ashreg.wav"/>
          </p:stSnd>
        </p:sndAc>
      </p:transition>
    </mc:Choice>
    <mc:Fallback xmlns="">
      <p:transition spd="slow">
        <p:sndAc>
          <p:stSnd>
            <p:snd r:embed="rId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p:bldP spid="36"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شكل بيضاوي 2">
            <a:extLst>
              <a:ext uri="{FF2B5EF4-FFF2-40B4-BE49-F238E27FC236}">
                <a16:creationId xmlns:a16="http://schemas.microsoft.com/office/drawing/2014/main" id="{BAB6F838-0B6E-7D56-2B89-213CB06B1EC3}"/>
              </a:ext>
            </a:extLst>
          </p:cNvPr>
          <p:cNvSpPr/>
          <p:nvPr/>
        </p:nvSpPr>
        <p:spPr>
          <a:xfrm>
            <a:off x="3406140" y="605790"/>
            <a:ext cx="5817870" cy="1611630"/>
          </a:xfrm>
          <a:prstGeom prst="ellipse">
            <a:avLst/>
          </a:prstGeom>
          <a:solidFill>
            <a:srgbClr val="AB5D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مستطيل 1">
            <a:extLst>
              <a:ext uri="{FF2B5EF4-FFF2-40B4-BE49-F238E27FC236}">
                <a16:creationId xmlns:a16="http://schemas.microsoft.com/office/drawing/2014/main" id="{BB4A6302-FB47-5F74-4C67-93E260B8B13F}"/>
              </a:ext>
            </a:extLst>
          </p:cNvPr>
          <p:cNvSpPr/>
          <p:nvPr/>
        </p:nvSpPr>
        <p:spPr>
          <a:xfrm>
            <a:off x="3640010" y="669905"/>
            <a:ext cx="4820550"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8000" b="1" cap="none" spc="0" dirty="0">
                <a:ln/>
                <a:solidFill>
                  <a:schemeClr val="accent4"/>
                </a:solidFill>
                <a:effectLst/>
              </a:rPr>
              <a:t>سؤال التحدي </a:t>
            </a:r>
          </a:p>
        </p:txBody>
      </p:sp>
      <p:pic>
        <p:nvPicPr>
          <p:cNvPr id="7" name="صورة 6">
            <a:extLst>
              <a:ext uri="{FF2B5EF4-FFF2-40B4-BE49-F238E27FC236}">
                <a16:creationId xmlns:a16="http://schemas.microsoft.com/office/drawing/2014/main" id="{ABA34965-1FB8-9646-A46D-259BA100D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646" y="2865018"/>
            <a:ext cx="5952503" cy="2575661"/>
          </a:xfrm>
          <a:prstGeom prst="rect">
            <a:avLst/>
          </a:prstGeom>
        </p:spPr>
      </p:pic>
      <p:sp>
        <p:nvSpPr>
          <p:cNvPr id="4" name="مستطيل 3">
            <a:extLst>
              <a:ext uri="{FF2B5EF4-FFF2-40B4-BE49-F238E27FC236}">
                <a16:creationId xmlns:a16="http://schemas.microsoft.com/office/drawing/2014/main" id="{4514F838-1D69-0A72-9CBE-87AFBCAFC099}"/>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367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7B352883-E33E-D6F4-4119-5517C824993B}"/>
              </a:ext>
            </a:extLst>
          </p:cNvPr>
          <p:cNvSpPr txBox="1"/>
          <p:nvPr/>
        </p:nvSpPr>
        <p:spPr>
          <a:xfrm>
            <a:off x="6795281" y="1881907"/>
            <a:ext cx="5028247" cy="3416320"/>
          </a:xfrm>
          <a:prstGeom prst="rect">
            <a:avLst/>
          </a:prstGeom>
          <a:noFill/>
        </p:spPr>
        <p:txBody>
          <a:bodyPr wrap="square">
            <a:spAutoFit/>
          </a:bodyPr>
          <a:lstStyle/>
          <a:p>
            <a:r>
              <a:rPr lang="ar-SA" dirty="0"/>
              <a:t>1- طفل على بعد 2</a:t>
            </a:r>
            <a:r>
              <a:rPr lang="en-US" dirty="0"/>
              <a:t>m </a:t>
            </a:r>
            <a:r>
              <a:rPr lang="ar-SA" dirty="0"/>
              <a:t>من مراه مستويه، المسافة بين الطفل وصورته ..</a:t>
            </a:r>
          </a:p>
          <a:p>
            <a:r>
              <a:rPr lang="en-US" dirty="0"/>
              <a:t>m A</a:t>
            </a:r>
            <a:r>
              <a:rPr lang="ar-SA" dirty="0"/>
              <a:t>2</a:t>
            </a:r>
            <a:endParaRPr lang="en-US" dirty="0"/>
          </a:p>
          <a:p>
            <a:r>
              <a:rPr lang="en-US" dirty="0"/>
              <a:t>3m B</a:t>
            </a:r>
          </a:p>
          <a:p>
            <a:r>
              <a:rPr lang="en-US" dirty="0"/>
              <a:t>4m C</a:t>
            </a:r>
          </a:p>
          <a:p>
            <a:r>
              <a:rPr lang="en-US" dirty="0"/>
              <a:t>5m D</a:t>
            </a:r>
          </a:p>
          <a:p>
            <a:r>
              <a:rPr lang="ar-SA" dirty="0"/>
              <a:t>2-</a:t>
            </a:r>
            <a:r>
              <a:rPr lang="en-US" dirty="0"/>
              <a:t> </a:t>
            </a:r>
            <a:r>
              <a:rPr lang="ar-SA" dirty="0"/>
              <a:t>صوره متكونه من تباعد أشعة الضوئية وتكون عاده في الجهة المعاكسة للمرآه من الجسم ..</a:t>
            </a:r>
          </a:p>
          <a:p>
            <a:r>
              <a:rPr lang="en-US" dirty="0"/>
              <a:t>A </a:t>
            </a:r>
            <a:r>
              <a:rPr lang="ar-SA" dirty="0"/>
              <a:t>الصورة المقلوبة</a:t>
            </a:r>
          </a:p>
          <a:p>
            <a:r>
              <a:rPr lang="en-US" dirty="0"/>
              <a:t>B </a:t>
            </a:r>
            <a:r>
              <a:rPr lang="ar-SA" dirty="0"/>
              <a:t>الصورة المستقطبة</a:t>
            </a:r>
          </a:p>
          <a:p>
            <a:r>
              <a:rPr lang="en-US" dirty="0"/>
              <a:t>C </a:t>
            </a:r>
            <a:r>
              <a:rPr lang="ar-SA" dirty="0"/>
              <a:t>الصورة الوهمية</a:t>
            </a:r>
          </a:p>
          <a:p>
            <a:r>
              <a:rPr lang="en-US" dirty="0"/>
              <a:t>D </a:t>
            </a:r>
            <a:r>
              <a:rPr lang="ar-SA" dirty="0"/>
              <a:t>الصورة الحقيقية</a:t>
            </a:r>
            <a:endParaRPr lang="en-US" dirty="0"/>
          </a:p>
        </p:txBody>
      </p:sp>
      <p:sp>
        <p:nvSpPr>
          <p:cNvPr id="5" name="مربع نص 4">
            <a:extLst>
              <a:ext uri="{FF2B5EF4-FFF2-40B4-BE49-F238E27FC236}">
                <a16:creationId xmlns:a16="http://schemas.microsoft.com/office/drawing/2014/main" id="{47B9EE22-7F00-5030-CD17-FC48BFAFDDB4}"/>
              </a:ext>
            </a:extLst>
          </p:cNvPr>
          <p:cNvSpPr txBox="1"/>
          <p:nvPr/>
        </p:nvSpPr>
        <p:spPr>
          <a:xfrm>
            <a:off x="793945" y="1509449"/>
            <a:ext cx="5132289" cy="4801314"/>
          </a:xfrm>
          <a:prstGeom prst="rect">
            <a:avLst/>
          </a:prstGeom>
          <a:noFill/>
        </p:spPr>
        <p:txBody>
          <a:bodyPr wrap="square">
            <a:spAutoFit/>
          </a:bodyPr>
          <a:lstStyle/>
          <a:p>
            <a:r>
              <a:rPr lang="ar-SA" dirty="0"/>
              <a:t>3 الصور المتكونة في المرايا المستوية دائما صور:</a:t>
            </a:r>
          </a:p>
          <a:p>
            <a:r>
              <a:rPr lang="en-US" dirty="0"/>
              <a:t>A </a:t>
            </a:r>
            <a:r>
              <a:rPr lang="ar-SA" dirty="0"/>
              <a:t>مقلوبه</a:t>
            </a:r>
          </a:p>
          <a:p>
            <a:r>
              <a:rPr lang="en-US" dirty="0"/>
              <a:t>B </a:t>
            </a:r>
            <a:r>
              <a:rPr lang="ar-SA" dirty="0"/>
              <a:t>وهميه</a:t>
            </a:r>
          </a:p>
          <a:p>
            <a:r>
              <a:rPr lang="en-US" dirty="0"/>
              <a:t>C </a:t>
            </a:r>
            <a:r>
              <a:rPr lang="ar-SA" dirty="0"/>
              <a:t>مصغره</a:t>
            </a:r>
          </a:p>
          <a:p>
            <a:r>
              <a:rPr lang="en-US" dirty="0"/>
              <a:t>D </a:t>
            </a:r>
            <a:r>
              <a:rPr lang="ar-SA" dirty="0"/>
              <a:t>مكبره</a:t>
            </a:r>
          </a:p>
          <a:p>
            <a:r>
              <a:rPr lang="ar-SA" dirty="0"/>
              <a:t>4 إذا كان طول الجسم 2</a:t>
            </a:r>
            <a:r>
              <a:rPr lang="en-US" dirty="0"/>
              <a:t>m </a:t>
            </a:r>
            <a:r>
              <a:rPr lang="ar-SA" dirty="0"/>
              <a:t>فان طول صورته في المرآه المستوية يساوي:</a:t>
            </a:r>
          </a:p>
          <a:p>
            <a:r>
              <a:rPr lang="ar-SA" dirty="0"/>
              <a:t>1 </a:t>
            </a:r>
            <a:r>
              <a:rPr lang="en-US" dirty="0"/>
              <a:t>m A</a:t>
            </a:r>
          </a:p>
          <a:p>
            <a:r>
              <a:rPr lang="en-US" dirty="0"/>
              <a:t>2 m B</a:t>
            </a:r>
          </a:p>
          <a:p>
            <a:r>
              <a:rPr lang="en-US" dirty="0"/>
              <a:t>4 m C</a:t>
            </a:r>
          </a:p>
          <a:p>
            <a:r>
              <a:rPr lang="en-US" dirty="0"/>
              <a:t>1.5 m D</a:t>
            </a:r>
          </a:p>
          <a:p>
            <a:r>
              <a:rPr lang="ar-SA" dirty="0"/>
              <a:t>5</a:t>
            </a:r>
            <a:r>
              <a:rPr lang="en-US" dirty="0"/>
              <a:t> </a:t>
            </a:r>
            <a:r>
              <a:rPr lang="ar-SA" dirty="0"/>
              <a:t>الصور التي تكونت من التقاء امتدادات الأشعة الضوئية المنعكسة عن المرآه )خلف المرآه( هي الصورة:</a:t>
            </a:r>
          </a:p>
          <a:p>
            <a:r>
              <a:rPr lang="en-US" dirty="0"/>
              <a:t>A </a:t>
            </a:r>
            <a:r>
              <a:rPr lang="ar-SA" dirty="0"/>
              <a:t>المقلوبة</a:t>
            </a:r>
          </a:p>
          <a:p>
            <a:r>
              <a:rPr lang="en-US" dirty="0"/>
              <a:t>B </a:t>
            </a:r>
            <a:r>
              <a:rPr lang="ar-SA" dirty="0"/>
              <a:t>الحقيقية</a:t>
            </a:r>
          </a:p>
          <a:p>
            <a:r>
              <a:rPr lang="en-US" dirty="0"/>
              <a:t>C </a:t>
            </a:r>
            <a:r>
              <a:rPr lang="ar-SA" dirty="0"/>
              <a:t>الوهمية</a:t>
            </a:r>
          </a:p>
          <a:p>
            <a:r>
              <a:rPr lang="en-US" dirty="0"/>
              <a:t>D </a:t>
            </a:r>
            <a:r>
              <a:rPr lang="ar-SA" dirty="0"/>
              <a:t>المتشتتة</a:t>
            </a:r>
            <a:endParaRPr lang="en-US" dirty="0"/>
          </a:p>
        </p:txBody>
      </p:sp>
      <p:sp>
        <p:nvSpPr>
          <p:cNvPr id="6" name="مستطيل 5">
            <a:extLst>
              <a:ext uri="{FF2B5EF4-FFF2-40B4-BE49-F238E27FC236}">
                <a16:creationId xmlns:a16="http://schemas.microsoft.com/office/drawing/2014/main" id="{44146468-EAE3-A4BE-2F05-CA5B10562E79}"/>
              </a:ext>
            </a:extLst>
          </p:cNvPr>
          <p:cNvSpPr/>
          <p:nvPr/>
        </p:nvSpPr>
        <p:spPr>
          <a:xfrm>
            <a:off x="11109960" y="2480310"/>
            <a:ext cx="800100" cy="25146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مستطيل 6">
            <a:extLst>
              <a:ext uri="{FF2B5EF4-FFF2-40B4-BE49-F238E27FC236}">
                <a16:creationId xmlns:a16="http://schemas.microsoft.com/office/drawing/2014/main" id="{D68D0CF5-700A-2B45-1088-89538CB51A49}"/>
              </a:ext>
            </a:extLst>
          </p:cNvPr>
          <p:cNvSpPr/>
          <p:nvPr/>
        </p:nvSpPr>
        <p:spPr>
          <a:xfrm>
            <a:off x="10222230" y="4655820"/>
            <a:ext cx="1516380" cy="27051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مستطيل 7">
            <a:extLst>
              <a:ext uri="{FF2B5EF4-FFF2-40B4-BE49-F238E27FC236}">
                <a16:creationId xmlns:a16="http://schemas.microsoft.com/office/drawing/2014/main" id="{B078CA6E-E608-1B57-AF69-73FFA61B4F80}"/>
              </a:ext>
            </a:extLst>
          </p:cNvPr>
          <p:cNvSpPr/>
          <p:nvPr/>
        </p:nvSpPr>
        <p:spPr>
          <a:xfrm>
            <a:off x="5101590" y="2118360"/>
            <a:ext cx="800100" cy="25146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مستطيل 8">
            <a:extLst>
              <a:ext uri="{FF2B5EF4-FFF2-40B4-BE49-F238E27FC236}">
                <a16:creationId xmlns:a16="http://schemas.microsoft.com/office/drawing/2014/main" id="{6BAD135C-AA4B-8696-0EA8-4256D8FAACC8}"/>
              </a:ext>
            </a:extLst>
          </p:cNvPr>
          <p:cNvSpPr/>
          <p:nvPr/>
        </p:nvSpPr>
        <p:spPr>
          <a:xfrm>
            <a:off x="5147310" y="3764280"/>
            <a:ext cx="800100" cy="25146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مستطيل 9">
            <a:extLst>
              <a:ext uri="{FF2B5EF4-FFF2-40B4-BE49-F238E27FC236}">
                <a16:creationId xmlns:a16="http://schemas.microsoft.com/office/drawing/2014/main" id="{648BAA0F-8F93-A5BB-A752-5F5749CBF730}"/>
              </a:ext>
            </a:extLst>
          </p:cNvPr>
          <p:cNvSpPr/>
          <p:nvPr/>
        </p:nvSpPr>
        <p:spPr>
          <a:xfrm>
            <a:off x="5044440" y="5650230"/>
            <a:ext cx="800100" cy="25146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رابط مستقيم 11">
            <a:extLst>
              <a:ext uri="{FF2B5EF4-FFF2-40B4-BE49-F238E27FC236}">
                <a16:creationId xmlns:a16="http://schemas.microsoft.com/office/drawing/2014/main" id="{52E62A37-E70E-B685-C73B-E87296C3DC4F}"/>
              </a:ext>
            </a:extLst>
          </p:cNvPr>
          <p:cNvCxnSpPr>
            <a:cxnSpLocks/>
          </p:cNvCxnSpPr>
          <p:nvPr/>
        </p:nvCxnSpPr>
        <p:spPr>
          <a:xfrm>
            <a:off x="6755130" y="1165860"/>
            <a:ext cx="0" cy="523494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مستطيل 15">
            <a:extLst>
              <a:ext uri="{FF2B5EF4-FFF2-40B4-BE49-F238E27FC236}">
                <a16:creationId xmlns:a16="http://schemas.microsoft.com/office/drawing/2014/main" id="{0944E8FD-A682-3378-09CF-D5208FC7C295}"/>
              </a:ext>
            </a:extLst>
          </p:cNvPr>
          <p:cNvSpPr/>
          <p:nvPr/>
        </p:nvSpPr>
        <p:spPr>
          <a:xfrm>
            <a:off x="4420768" y="212705"/>
            <a:ext cx="458490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chemeClr val="accent4"/>
                </a:solidFill>
                <a:effectLst/>
              </a:rPr>
              <a:t>من أسئلة التحصيلي</a:t>
            </a:r>
          </a:p>
        </p:txBody>
      </p:sp>
      <p:sp>
        <p:nvSpPr>
          <p:cNvPr id="2" name="مستطيل 1">
            <a:extLst>
              <a:ext uri="{FF2B5EF4-FFF2-40B4-BE49-F238E27FC236}">
                <a16:creationId xmlns:a16="http://schemas.microsoft.com/office/drawing/2014/main" id="{B8C56187-C888-5C1B-2F06-C7A2F83CFCBE}"/>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56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4E8D5856-2E61-4B35-B3DB-6FE899BF3E68}"/>
              </a:ext>
            </a:extLst>
          </p:cNvPr>
          <p:cNvSpPr/>
          <p:nvPr/>
        </p:nvSpPr>
        <p:spPr>
          <a:xfrm>
            <a:off x="4288859" y="2027950"/>
            <a:ext cx="3996607" cy="3416320"/>
          </a:xfrm>
          <a:prstGeom prst="rect">
            <a:avLst/>
          </a:prstGeom>
          <a:solidFill>
            <a:schemeClr val="accent6">
              <a:lumMod val="60000"/>
              <a:lumOff val="40000"/>
            </a:schemeClr>
          </a:solid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تصفحي الكتاب </a:t>
            </a:r>
          </a:p>
          <a:p>
            <a:pPr algn="ctr"/>
            <a:r>
              <a:rPr lang="ar-SA" sz="5400" dirty="0">
                <a:ln w="0"/>
                <a:effectLst>
                  <a:outerShdw blurRad="38100" dist="19050" dir="2700000" algn="tl" rotWithShape="0">
                    <a:schemeClr val="dk1">
                      <a:alpha val="40000"/>
                    </a:schemeClr>
                  </a:outerShdw>
                </a:effectLst>
              </a:rPr>
              <a:t>تصفحي الصور </a:t>
            </a:r>
          </a:p>
          <a:p>
            <a:pPr algn="ctr"/>
            <a:r>
              <a:rPr lang="ar-SA" sz="5400" b="0" cap="none" spc="0" dirty="0">
                <a:ln w="0"/>
                <a:solidFill>
                  <a:schemeClr val="tx1"/>
                </a:solidFill>
                <a:effectLst>
                  <a:outerShdw blurRad="38100" dist="19050" dir="2700000" algn="tl" rotWithShape="0">
                    <a:schemeClr val="dk1">
                      <a:alpha val="40000"/>
                    </a:schemeClr>
                  </a:outerShdw>
                </a:effectLst>
              </a:rPr>
              <a:t>تصفحي العناوين </a:t>
            </a:r>
          </a:p>
          <a:p>
            <a:pPr algn="ctr"/>
            <a:r>
              <a:rPr lang="ar-SA" sz="5400" b="0" cap="none" spc="0" dirty="0">
                <a:ln w="0"/>
                <a:solidFill>
                  <a:schemeClr val="tx1"/>
                </a:solidFill>
                <a:effectLst>
                  <a:outerShdw blurRad="38100" dist="19050" dir="2700000" algn="tl" rotWithShape="0">
                    <a:schemeClr val="dk1">
                      <a:alpha val="40000"/>
                    </a:schemeClr>
                  </a:outerShdw>
                </a:effectLst>
              </a:rPr>
              <a:t>لتحددي اهدافك </a:t>
            </a:r>
          </a:p>
        </p:txBody>
      </p:sp>
      <p:pic>
        <p:nvPicPr>
          <p:cNvPr id="6" name="صورة 5">
            <a:extLst>
              <a:ext uri="{FF2B5EF4-FFF2-40B4-BE49-F238E27FC236}">
                <a16:creationId xmlns:a16="http://schemas.microsoft.com/office/drawing/2014/main" id="{74DA1FAA-BD21-E801-386B-B9782A663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015" y="1152732"/>
            <a:ext cx="1943100" cy="3379511"/>
          </a:xfrm>
          <a:prstGeom prst="rect">
            <a:avLst/>
          </a:prstGeom>
        </p:spPr>
      </p:pic>
      <p:pic>
        <p:nvPicPr>
          <p:cNvPr id="8" name="صورة 7">
            <a:extLst>
              <a:ext uri="{FF2B5EF4-FFF2-40B4-BE49-F238E27FC236}">
                <a16:creationId xmlns:a16="http://schemas.microsoft.com/office/drawing/2014/main" id="{04236B72-F0EE-EA56-2E14-5984003B4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731" y="407794"/>
            <a:ext cx="2686050" cy="2538827"/>
          </a:xfrm>
          <a:prstGeom prst="rect">
            <a:avLst/>
          </a:prstGeom>
        </p:spPr>
      </p:pic>
      <p:sp>
        <p:nvSpPr>
          <p:cNvPr id="2" name="مستطيل 1">
            <a:extLst>
              <a:ext uri="{FF2B5EF4-FFF2-40B4-BE49-F238E27FC236}">
                <a16:creationId xmlns:a16="http://schemas.microsoft.com/office/drawing/2014/main" id="{2C1535BB-D51D-C985-CF1D-18599CC366C8}"/>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723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8995089A-98D9-B790-BCDA-2EE3A3C51642}"/>
              </a:ext>
            </a:extLst>
          </p:cNvPr>
          <p:cNvSpPr txBox="1"/>
          <p:nvPr/>
        </p:nvSpPr>
        <p:spPr>
          <a:xfrm>
            <a:off x="3117533" y="2248807"/>
            <a:ext cx="6097904" cy="2046009"/>
          </a:xfrm>
          <a:prstGeom prst="rect">
            <a:avLst/>
          </a:prstGeom>
          <a:noFill/>
        </p:spPr>
        <p:txBody>
          <a:bodyPr wrap="square">
            <a:spAutoFit/>
          </a:bodyPr>
          <a:lstStyle/>
          <a:p>
            <a:pPr algn="ctr">
              <a:lnSpc>
                <a:spcPct val="107000"/>
              </a:lnSpc>
              <a:spcAft>
                <a:spcPts val="800"/>
              </a:spcAft>
            </a:pPr>
            <a:r>
              <a:rPr lang="ar-SA" sz="3600" b="1" i="1" u="sng" dirty="0">
                <a:solidFill>
                  <a:srgbClr val="FF0000"/>
                </a:solidFill>
                <a:latin typeface="Calibri" panose="020F0502020204030204" pitchFamily="34" charset="0"/>
                <a:ea typeface="Calibri" panose="020F0502020204030204" pitchFamily="34" charset="0"/>
              </a:rPr>
              <a:t>الواجب المنزلي </a:t>
            </a:r>
            <a:endParaRPr lang="en-US" sz="3600" b="1" dirty="0">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ar-SA" sz="3600" b="1" i="1" u="sng" dirty="0">
                <a:latin typeface="Calibri" panose="020F0502020204030204" pitchFamily="34" charset="0"/>
                <a:ea typeface="Calibri" panose="020F0502020204030204" pitchFamily="34" charset="0"/>
              </a:rPr>
              <a:t>صممي مطويه ابداعيه </a:t>
            </a:r>
            <a:endParaRPr lang="en-US" sz="3600" b="1" dirty="0">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ar-SA" sz="3600" b="1" i="1" u="sng" dirty="0">
                <a:latin typeface="Calibri" panose="020F0502020204030204" pitchFamily="34" charset="0"/>
                <a:ea typeface="Calibri" panose="020F0502020204030204" pitchFamily="34" charset="0"/>
              </a:rPr>
              <a:t>تلخصين فيها معلوماتك عن الدرس </a:t>
            </a:r>
            <a:endParaRPr lang="en-US" sz="3600" b="1" dirty="0">
              <a:latin typeface="Calibri" panose="020F0502020204030204" pitchFamily="34" charset="0"/>
              <a:ea typeface="Calibri" panose="020F0502020204030204" pitchFamily="34" charset="0"/>
              <a:cs typeface="Arial" panose="020B0604020202020204" pitchFamily="34" charset="0"/>
            </a:endParaRPr>
          </a:p>
        </p:txBody>
      </p:sp>
      <p:sp>
        <p:nvSpPr>
          <p:cNvPr id="2" name="مستطيل 1">
            <a:extLst>
              <a:ext uri="{FF2B5EF4-FFF2-40B4-BE49-F238E27FC236}">
                <a16:creationId xmlns:a16="http://schemas.microsoft.com/office/drawing/2014/main" id="{45CC5410-39C8-DD7F-FF9A-E1BE4A5DB7B5}"/>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49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7477" y="2619370"/>
            <a:ext cx="6436216" cy="3702080"/>
            <a:chOff x="0" y="342900"/>
            <a:chExt cx="12872432" cy="7404159"/>
          </a:xfrm>
        </p:grpSpPr>
        <p:sp>
          <p:nvSpPr>
            <p:cNvPr id="3" name="TextBox 3"/>
            <p:cNvSpPr txBox="1"/>
            <p:nvPr/>
          </p:nvSpPr>
          <p:spPr>
            <a:xfrm>
              <a:off x="0" y="342900"/>
              <a:ext cx="12872432" cy="3744613"/>
            </a:xfrm>
            <a:prstGeom prst="rect">
              <a:avLst/>
            </a:prstGeom>
          </p:spPr>
          <p:txBody>
            <a:bodyPr lIns="0" tIns="0" rIns="0" bIns="0" rtlCol="0" anchor="t">
              <a:spAutoFit/>
            </a:bodyPr>
            <a:lstStyle/>
            <a:p>
              <a:pPr algn="ctr">
                <a:lnSpc>
                  <a:spcPts val="7320"/>
                </a:lnSpc>
              </a:pPr>
              <a:r>
                <a:rPr lang="ar-SA" sz="8133" spc="154" dirty="0">
                  <a:solidFill>
                    <a:srgbClr val="DB7558"/>
                  </a:solidFill>
                  <a:latin typeface="Barlow Condensed Bold"/>
                </a:rPr>
                <a:t>انتهى الدرس</a:t>
              </a:r>
            </a:p>
            <a:p>
              <a:pPr algn="ctr">
                <a:lnSpc>
                  <a:spcPts val="7320"/>
                </a:lnSpc>
              </a:pPr>
              <a:r>
                <a:rPr lang="ar-SA" sz="8133" spc="154" dirty="0" err="1">
                  <a:solidFill>
                    <a:srgbClr val="DB7558"/>
                  </a:solidFill>
                  <a:latin typeface="Barlow Condensed Bold"/>
                </a:rPr>
                <a:t>فايزة</a:t>
              </a:r>
              <a:r>
                <a:rPr lang="ar-SA" sz="8133" spc="154" dirty="0">
                  <a:solidFill>
                    <a:srgbClr val="DB7558"/>
                  </a:solidFill>
                  <a:latin typeface="Barlow Condensed Bold"/>
                </a:rPr>
                <a:t> </a:t>
              </a:r>
              <a:r>
                <a:rPr lang="ar-SA" sz="8133" spc="154" dirty="0" err="1">
                  <a:solidFill>
                    <a:srgbClr val="DB7558"/>
                  </a:solidFill>
                  <a:latin typeface="Barlow Condensed Bold"/>
                </a:rPr>
                <a:t>الدهاس</a:t>
              </a:r>
              <a:endParaRPr lang="en-US" sz="8133" spc="154" dirty="0">
                <a:solidFill>
                  <a:srgbClr val="ACD8CB"/>
                </a:solidFill>
                <a:latin typeface="Barlow Condensed Bold"/>
              </a:endParaRPr>
            </a:p>
          </p:txBody>
        </p:sp>
        <p:sp>
          <p:nvSpPr>
            <p:cNvPr id="4" name="TextBox 4"/>
            <p:cNvSpPr txBox="1"/>
            <p:nvPr/>
          </p:nvSpPr>
          <p:spPr>
            <a:xfrm>
              <a:off x="0" y="6301791"/>
              <a:ext cx="12872432" cy="1445268"/>
            </a:xfrm>
            <a:prstGeom prst="rect">
              <a:avLst/>
            </a:prstGeom>
          </p:spPr>
          <p:txBody>
            <a:bodyPr lIns="0" tIns="0" rIns="0" bIns="0" rtlCol="0" anchor="t">
              <a:spAutoFit/>
            </a:bodyPr>
            <a:lstStyle/>
            <a:p>
              <a:pPr algn="ctr">
                <a:lnSpc>
                  <a:spcPts val="6019"/>
                </a:lnSpc>
                <a:spcBef>
                  <a:spcPct val="0"/>
                </a:spcBef>
              </a:pPr>
              <a:endParaRPr lang="en-US" sz="4299" dirty="0">
                <a:solidFill>
                  <a:srgbClr val="FFFFFF"/>
                </a:solidFill>
                <a:latin typeface="Karumbi Bold Italics"/>
              </a:endParaRPr>
            </a:p>
          </p:txBody>
        </p:sp>
      </p:grpSp>
      <p:pic>
        <p:nvPicPr>
          <p:cNvPr id="5" name="Picture 5"/>
          <p:cNvPicPr>
            <a:picLocks noChangeAspect="1"/>
          </p:cNvPicPr>
          <p:nvPr/>
        </p:nvPicPr>
        <p:blipFill>
          <a:blip r:embed="rId2"/>
          <a:srcRect/>
          <a:stretch>
            <a:fillRect/>
          </a:stretch>
        </p:blipFill>
        <p:spPr>
          <a:xfrm>
            <a:off x="6987357" y="295048"/>
            <a:ext cx="292473" cy="271734"/>
          </a:xfrm>
          <a:prstGeom prst="rect">
            <a:avLst/>
          </a:prstGeom>
        </p:spPr>
      </p:pic>
      <p:pic>
        <p:nvPicPr>
          <p:cNvPr id="6" name="Picture 6"/>
          <p:cNvPicPr>
            <a:picLocks noChangeAspect="1"/>
          </p:cNvPicPr>
          <p:nvPr/>
        </p:nvPicPr>
        <p:blipFill>
          <a:blip r:embed="rId2"/>
          <a:srcRect/>
          <a:stretch>
            <a:fillRect/>
          </a:stretch>
        </p:blipFill>
        <p:spPr>
          <a:xfrm>
            <a:off x="11506200" y="1416601"/>
            <a:ext cx="292473" cy="271734"/>
          </a:xfrm>
          <a:prstGeom prst="rect">
            <a:avLst/>
          </a:prstGeom>
        </p:spPr>
      </p:pic>
      <p:pic>
        <p:nvPicPr>
          <p:cNvPr id="7" name="Picture 7"/>
          <p:cNvPicPr>
            <a:picLocks noChangeAspect="1"/>
          </p:cNvPicPr>
          <p:nvPr/>
        </p:nvPicPr>
        <p:blipFill>
          <a:blip r:embed="rId2"/>
          <a:srcRect/>
          <a:stretch>
            <a:fillRect/>
          </a:stretch>
        </p:blipFill>
        <p:spPr>
          <a:xfrm>
            <a:off x="11982264" y="4740726"/>
            <a:ext cx="292473" cy="271734"/>
          </a:xfrm>
          <a:prstGeom prst="rect">
            <a:avLst/>
          </a:prstGeom>
        </p:spPr>
      </p:pic>
      <p:pic>
        <p:nvPicPr>
          <p:cNvPr id="8" name="Picture 8"/>
          <p:cNvPicPr>
            <a:picLocks noChangeAspect="1"/>
          </p:cNvPicPr>
          <p:nvPr/>
        </p:nvPicPr>
        <p:blipFill>
          <a:blip r:embed="rId2"/>
          <a:srcRect/>
          <a:stretch>
            <a:fillRect/>
          </a:stretch>
        </p:blipFill>
        <p:spPr>
          <a:xfrm>
            <a:off x="7731868" y="6172200"/>
            <a:ext cx="292473" cy="271734"/>
          </a:xfrm>
          <a:prstGeom prst="rect">
            <a:avLst/>
          </a:prstGeom>
        </p:spPr>
      </p:pic>
      <p:pic>
        <p:nvPicPr>
          <p:cNvPr id="9" name="Picture 9"/>
          <p:cNvPicPr>
            <a:picLocks noChangeAspect="1"/>
          </p:cNvPicPr>
          <p:nvPr/>
        </p:nvPicPr>
        <p:blipFill>
          <a:blip r:embed="rId3"/>
          <a:srcRect/>
          <a:stretch>
            <a:fillRect/>
          </a:stretch>
        </p:blipFill>
        <p:spPr>
          <a:xfrm>
            <a:off x="9941728" y="67724"/>
            <a:ext cx="292473" cy="271734"/>
          </a:xfrm>
          <a:prstGeom prst="rect">
            <a:avLst/>
          </a:prstGeom>
        </p:spPr>
      </p:pic>
      <p:pic>
        <p:nvPicPr>
          <p:cNvPr id="10" name="Picture 10"/>
          <p:cNvPicPr>
            <a:picLocks noChangeAspect="1"/>
          </p:cNvPicPr>
          <p:nvPr/>
        </p:nvPicPr>
        <p:blipFill>
          <a:blip r:embed="rId3"/>
          <a:srcRect/>
          <a:stretch>
            <a:fillRect/>
          </a:stretch>
        </p:blipFill>
        <p:spPr>
          <a:xfrm>
            <a:off x="10632042" y="3203016"/>
            <a:ext cx="292473" cy="271734"/>
          </a:xfrm>
          <a:prstGeom prst="rect">
            <a:avLst/>
          </a:prstGeom>
        </p:spPr>
      </p:pic>
      <p:pic>
        <p:nvPicPr>
          <p:cNvPr id="11" name="Picture 11"/>
          <p:cNvPicPr>
            <a:picLocks noChangeAspect="1"/>
          </p:cNvPicPr>
          <p:nvPr/>
        </p:nvPicPr>
        <p:blipFill>
          <a:blip r:embed="rId3"/>
          <a:srcRect/>
          <a:stretch>
            <a:fillRect/>
          </a:stretch>
        </p:blipFill>
        <p:spPr>
          <a:xfrm>
            <a:off x="11088710" y="6487164"/>
            <a:ext cx="292473" cy="271734"/>
          </a:xfrm>
          <a:prstGeom prst="rect">
            <a:avLst/>
          </a:prstGeom>
        </p:spPr>
      </p:pic>
      <p:grpSp>
        <p:nvGrpSpPr>
          <p:cNvPr id="12" name="Group 12"/>
          <p:cNvGrpSpPr/>
          <p:nvPr/>
        </p:nvGrpSpPr>
        <p:grpSpPr>
          <a:xfrm>
            <a:off x="73601" y="-68143"/>
            <a:ext cx="3406147" cy="6827041"/>
            <a:chOff x="0" y="0"/>
            <a:chExt cx="6812294" cy="13654083"/>
          </a:xfrm>
        </p:grpSpPr>
        <p:pic>
          <p:nvPicPr>
            <p:cNvPr id="13" name="Picture 13"/>
            <p:cNvPicPr>
              <a:picLocks noChangeAspect="1"/>
            </p:cNvPicPr>
            <p:nvPr/>
          </p:nvPicPr>
          <p:blipFill>
            <a:blip r:embed="rId2"/>
            <a:srcRect/>
            <a:stretch>
              <a:fillRect/>
            </a:stretch>
          </p:blipFill>
          <p:spPr>
            <a:xfrm>
              <a:off x="584946" y="998117"/>
              <a:ext cx="584946" cy="543468"/>
            </a:xfrm>
            <a:prstGeom prst="rect">
              <a:avLst/>
            </a:prstGeom>
          </p:spPr>
        </p:pic>
        <p:pic>
          <p:nvPicPr>
            <p:cNvPr id="14" name="Picture 14"/>
            <p:cNvPicPr>
              <a:picLocks noChangeAspect="1"/>
            </p:cNvPicPr>
            <p:nvPr/>
          </p:nvPicPr>
          <p:blipFill>
            <a:blip r:embed="rId2"/>
            <a:srcRect/>
            <a:stretch>
              <a:fillRect/>
            </a:stretch>
          </p:blipFill>
          <p:spPr>
            <a:xfrm>
              <a:off x="0" y="8301067"/>
              <a:ext cx="584946" cy="543468"/>
            </a:xfrm>
            <a:prstGeom prst="rect">
              <a:avLst/>
            </a:prstGeom>
          </p:spPr>
        </p:pic>
        <p:pic>
          <p:nvPicPr>
            <p:cNvPr id="15" name="Picture 15"/>
            <p:cNvPicPr>
              <a:picLocks noChangeAspect="1"/>
            </p:cNvPicPr>
            <p:nvPr/>
          </p:nvPicPr>
          <p:blipFill>
            <a:blip r:embed="rId2"/>
            <a:srcRect/>
            <a:stretch>
              <a:fillRect/>
            </a:stretch>
          </p:blipFill>
          <p:spPr>
            <a:xfrm>
              <a:off x="5642401" y="11635813"/>
              <a:ext cx="584946" cy="543468"/>
            </a:xfrm>
            <a:prstGeom prst="rect">
              <a:avLst/>
            </a:prstGeom>
          </p:spPr>
        </p:pic>
        <p:pic>
          <p:nvPicPr>
            <p:cNvPr id="16" name="Picture 16"/>
            <p:cNvPicPr>
              <a:picLocks noChangeAspect="1"/>
            </p:cNvPicPr>
            <p:nvPr/>
          </p:nvPicPr>
          <p:blipFill>
            <a:blip r:embed="rId3"/>
            <a:srcRect/>
            <a:stretch>
              <a:fillRect/>
            </a:stretch>
          </p:blipFill>
          <p:spPr>
            <a:xfrm>
              <a:off x="6227347" y="0"/>
              <a:ext cx="584946" cy="543468"/>
            </a:xfrm>
            <a:prstGeom prst="rect">
              <a:avLst/>
            </a:prstGeom>
          </p:spPr>
        </p:pic>
        <p:pic>
          <p:nvPicPr>
            <p:cNvPr id="17" name="Picture 17"/>
            <p:cNvPicPr>
              <a:picLocks noChangeAspect="1"/>
            </p:cNvPicPr>
            <p:nvPr/>
          </p:nvPicPr>
          <p:blipFill>
            <a:blip r:embed="rId3"/>
            <a:srcRect/>
            <a:stretch>
              <a:fillRect/>
            </a:stretch>
          </p:blipFill>
          <p:spPr>
            <a:xfrm>
              <a:off x="2701438" y="3995948"/>
              <a:ext cx="584946" cy="543468"/>
            </a:xfrm>
            <a:prstGeom prst="rect">
              <a:avLst/>
            </a:prstGeom>
          </p:spPr>
        </p:pic>
        <p:pic>
          <p:nvPicPr>
            <p:cNvPr id="18" name="Picture 18"/>
            <p:cNvPicPr>
              <a:picLocks noChangeAspect="1"/>
            </p:cNvPicPr>
            <p:nvPr/>
          </p:nvPicPr>
          <p:blipFill>
            <a:blip r:embed="rId3"/>
            <a:srcRect/>
            <a:stretch>
              <a:fillRect/>
            </a:stretch>
          </p:blipFill>
          <p:spPr>
            <a:xfrm>
              <a:off x="931925" y="13110615"/>
              <a:ext cx="584946" cy="543468"/>
            </a:xfrm>
            <a:prstGeom prst="rect">
              <a:avLst/>
            </a:prstGeom>
          </p:spPr>
        </p:pic>
      </p:grpSp>
      <p:pic>
        <p:nvPicPr>
          <p:cNvPr id="19" name="صورة 18"/>
          <p:cNvPicPr>
            <a:picLocks noChangeAspect="1"/>
          </p:cNvPicPr>
          <p:nvPr/>
        </p:nvPicPr>
        <p:blipFill rotWithShape="1">
          <a:blip r:embed="rId4" cstate="print"/>
          <a:srcRect l="19222" t="15908" r="20501" b="21977"/>
          <a:stretch/>
        </p:blipFill>
        <p:spPr>
          <a:xfrm>
            <a:off x="476211" y="5000636"/>
            <a:ext cx="899617" cy="1248616"/>
          </a:xfrm>
          <a:prstGeom prst="rect">
            <a:avLst/>
          </a:prstGeom>
        </p:spPr>
      </p:pic>
      <p:sp>
        <p:nvSpPr>
          <p:cNvPr id="20" name="مستطيل 19">
            <a:extLst>
              <a:ext uri="{FF2B5EF4-FFF2-40B4-BE49-F238E27FC236}">
                <a16:creationId xmlns:a16="http://schemas.microsoft.com/office/drawing/2014/main" id="{6A4458F9-DCBB-F6ED-DF1B-436483344D71}"/>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6B30C9B-63A0-A548-95AE-453C4FC09E2A}"/>
              </a:ext>
            </a:extLst>
          </p:cNvPr>
          <p:cNvSpPr>
            <a:spLocks noGrp="1"/>
          </p:cNvSpPr>
          <p:nvPr>
            <p:ph type="title"/>
          </p:nvPr>
        </p:nvSpPr>
        <p:spPr>
          <a:xfrm>
            <a:off x="4160520" y="835441"/>
            <a:ext cx="4316988" cy="1230570"/>
          </a:xfrm>
        </p:spPr>
        <p:txBody>
          <a:bodyPr anchor="t">
            <a:normAutofit/>
          </a:bodyPr>
          <a:lstStyle/>
          <a:p>
            <a:r>
              <a:rPr lang="ar-SA" sz="6000" b="1" dirty="0">
                <a:ln w="22225">
                  <a:solidFill>
                    <a:schemeClr val="accent2"/>
                  </a:solidFill>
                  <a:prstDash val="solid"/>
                </a:ln>
                <a:solidFill>
                  <a:schemeClr val="accent2">
                    <a:lumMod val="40000"/>
                    <a:lumOff val="60000"/>
                  </a:schemeClr>
                </a:solidFill>
              </a:rPr>
              <a:t>اهداف درسنا </a:t>
            </a:r>
          </a:p>
        </p:txBody>
      </p:sp>
      <p:sp>
        <p:nvSpPr>
          <p:cNvPr id="3" name="عنصر نائب للمحتوى 2">
            <a:extLst>
              <a:ext uri="{FF2B5EF4-FFF2-40B4-BE49-F238E27FC236}">
                <a16:creationId xmlns:a16="http://schemas.microsoft.com/office/drawing/2014/main" id="{29BCEB57-4A1D-5548-97A5-2EE1BE1B49C1}"/>
              </a:ext>
            </a:extLst>
          </p:cNvPr>
          <p:cNvSpPr>
            <a:spLocks noGrp="1"/>
          </p:cNvSpPr>
          <p:nvPr>
            <p:ph idx="1"/>
          </p:nvPr>
        </p:nvSpPr>
        <p:spPr>
          <a:xfrm>
            <a:off x="4779818" y="2533245"/>
            <a:ext cx="5893234" cy="2024902"/>
          </a:xfrm>
        </p:spPr>
        <p:txBody>
          <a:bodyPr anchor="t">
            <a:normAutofit/>
          </a:bodyPr>
          <a:lstStyle/>
          <a:p>
            <a:r>
              <a:rPr lang="ar-SA" sz="3200" b="1" dirty="0"/>
              <a:t> التعرف على المرآة المستوية.</a:t>
            </a:r>
          </a:p>
          <a:p>
            <a:r>
              <a:rPr lang="ar-SA" sz="3200" b="1" dirty="0"/>
              <a:t> التعرف على الصور الحقيقية.</a:t>
            </a:r>
          </a:p>
          <a:p>
            <a:r>
              <a:rPr lang="ar-SA" sz="3200" b="1" dirty="0"/>
              <a:t> التعرف على الصور الخيالية.</a:t>
            </a:r>
          </a:p>
        </p:txBody>
      </p:sp>
      <p:pic>
        <p:nvPicPr>
          <p:cNvPr id="7" name="صورة 6">
            <a:extLst>
              <a:ext uri="{FF2B5EF4-FFF2-40B4-BE49-F238E27FC236}">
                <a16:creationId xmlns:a16="http://schemas.microsoft.com/office/drawing/2014/main" id="{3BC4B7F6-485E-5755-5412-3A5AF8300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678" y="2217598"/>
            <a:ext cx="3384372" cy="3611702"/>
          </a:xfrm>
          <a:prstGeom prst="rect">
            <a:avLst/>
          </a:prstGeom>
        </p:spPr>
      </p:pic>
      <p:sp>
        <p:nvSpPr>
          <p:cNvPr id="4" name="مستطيل 3">
            <a:extLst>
              <a:ext uri="{FF2B5EF4-FFF2-40B4-BE49-F238E27FC236}">
                <a16:creationId xmlns:a16="http://schemas.microsoft.com/office/drawing/2014/main" id="{833DE859-CD84-2EA3-835E-615E844A170F}"/>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37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7239BA2-4D35-E235-4E24-1EC689133038}"/>
              </a:ext>
            </a:extLst>
          </p:cNvPr>
          <p:cNvPicPr/>
          <p:nvPr/>
        </p:nvPicPr>
        <p:blipFill>
          <a:blip r:embed="rId2">
            <a:extLst>
              <a:ext uri="{28A0092B-C50C-407E-A947-70E740481C1C}">
                <a14:useLocalDpi xmlns:a14="http://schemas.microsoft.com/office/drawing/2010/main" val="0"/>
              </a:ext>
            </a:extLst>
          </a:blip>
          <a:stretch>
            <a:fillRect/>
          </a:stretch>
        </p:blipFill>
        <p:spPr>
          <a:xfrm>
            <a:off x="2816860" y="1485901"/>
            <a:ext cx="6558280" cy="4011930"/>
          </a:xfrm>
          <a:prstGeom prst="rect">
            <a:avLst/>
          </a:prstGeom>
        </p:spPr>
      </p:pic>
      <p:sp>
        <p:nvSpPr>
          <p:cNvPr id="3" name="مستطيل 2">
            <a:extLst>
              <a:ext uri="{FF2B5EF4-FFF2-40B4-BE49-F238E27FC236}">
                <a16:creationId xmlns:a16="http://schemas.microsoft.com/office/drawing/2014/main" id="{43D50558-0ADE-3BF0-53AC-15D76FDB35DA}"/>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327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328C075-2947-4A70-9D2A-1E353A211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02167">
            <a:off x="2261419" y="231311"/>
            <a:ext cx="2116170" cy="1191081"/>
          </a:xfrm>
          <a:prstGeom prst="rect">
            <a:avLst/>
          </a:prstGeom>
        </p:spPr>
      </p:pic>
      <p:sp>
        <p:nvSpPr>
          <p:cNvPr id="4" name="مستطيل 3">
            <a:extLst>
              <a:ext uri="{FF2B5EF4-FFF2-40B4-BE49-F238E27FC236}">
                <a16:creationId xmlns:a16="http://schemas.microsoft.com/office/drawing/2014/main" id="{B7C65DD1-1F71-41E2-B2FA-6B312DC41A37}"/>
              </a:ext>
            </a:extLst>
          </p:cNvPr>
          <p:cNvSpPr/>
          <p:nvPr/>
        </p:nvSpPr>
        <p:spPr>
          <a:xfrm rot="19340215">
            <a:off x="165635" y="583477"/>
            <a:ext cx="2286067" cy="1754326"/>
          </a:xfrm>
          <a:prstGeom prst="rect">
            <a:avLst/>
          </a:prstGeom>
          <a:noFill/>
        </p:spPr>
        <p:txBody>
          <a:bodyPr wrap="square" lIns="91440" tIns="45720" rIns="91440" bIns="45720">
            <a:spAutoFit/>
          </a:bodyPr>
          <a:lstStyle/>
          <a:p>
            <a:pPr algn="ctr"/>
            <a:r>
              <a:rPr lang="ar-SA" sz="5400" b="1" cap="none" spc="0" dirty="0">
                <a:ln w="0"/>
                <a:solidFill>
                  <a:srgbClr val="00B0F0"/>
                </a:solidFill>
                <a:effectLst>
                  <a:outerShdw blurRad="38100" dist="19050" dir="2700000" algn="tl" rotWithShape="0">
                    <a:schemeClr val="dk1">
                      <a:alpha val="40000"/>
                    </a:schemeClr>
                  </a:outerShdw>
                </a:effectLst>
              </a:rPr>
              <a:t>مقدمه جاذبه</a:t>
            </a:r>
          </a:p>
        </p:txBody>
      </p:sp>
      <p:sp>
        <p:nvSpPr>
          <p:cNvPr id="2" name="مستطيل 1">
            <a:extLst>
              <a:ext uri="{FF2B5EF4-FFF2-40B4-BE49-F238E27FC236}">
                <a16:creationId xmlns:a16="http://schemas.microsoft.com/office/drawing/2014/main" id="{9D9ACAAD-733F-451F-91ED-A05C1760224C}"/>
              </a:ext>
            </a:extLst>
          </p:cNvPr>
          <p:cNvSpPr/>
          <p:nvPr/>
        </p:nvSpPr>
        <p:spPr>
          <a:xfrm>
            <a:off x="2552400" y="2009493"/>
            <a:ext cx="9068265" cy="1077218"/>
          </a:xfrm>
          <a:prstGeom prst="rect">
            <a:avLst/>
          </a:prstGeom>
          <a:noFill/>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يعد انعكاس الضوء خاصية مهمة تعتمد عليها العديد من التطبيقات العملية فبسببه تتكون صور للأجسام في المرايا وتعتمد صفات الصور على نوع </a:t>
            </a:r>
            <a:r>
              <a:rPr lang="ar-SA" sz="2800" b="0" cap="none" spc="0" dirty="0" err="1">
                <a:ln w="0"/>
                <a:solidFill>
                  <a:schemeClr val="tx1"/>
                </a:solidFill>
                <a:effectLst>
                  <a:outerShdw blurRad="38100" dist="19050" dir="2700000" algn="tl" rotWithShape="0">
                    <a:schemeClr val="dk1">
                      <a:alpha val="40000"/>
                    </a:schemeClr>
                  </a:outerShdw>
                </a:effectLst>
              </a:rPr>
              <a:t>المر</a:t>
            </a:r>
            <a:r>
              <a:rPr lang="ar-SA" sz="3600" b="0" cap="none" spc="0" dirty="0" err="1">
                <a:ln w="0"/>
                <a:solidFill>
                  <a:schemeClr val="tx1"/>
                </a:solidFill>
                <a:effectLst>
                  <a:outerShdw blurRad="38100" dist="19050" dir="2700000" algn="tl" rotWithShape="0">
                    <a:schemeClr val="dk1">
                      <a:alpha val="40000"/>
                    </a:schemeClr>
                  </a:outerShdw>
                </a:effectLst>
              </a:rPr>
              <a:t>اه</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7" name="صورة 6">
            <a:extLst>
              <a:ext uri="{FF2B5EF4-FFF2-40B4-BE49-F238E27FC236}">
                <a16:creationId xmlns:a16="http://schemas.microsoft.com/office/drawing/2014/main" id="{5DF28433-F600-A0EF-41FB-03B44C148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143" y="368370"/>
            <a:ext cx="2362200" cy="1208640"/>
          </a:xfrm>
          <a:prstGeom prst="rect">
            <a:avLst/>
          </a:prstGeom>
        </p:spPr>
      </p:pic>
      <p:sp>
        <p:nvSpPr>
          <p:cNvPr id="10" name="مستطيل 9">
            <a:extLst>
              <a:ext uri="{FF2B5EF4-FFF2-40B4-BE49-F238E27FC236}">
                <a16:creationId xmlns:a16="http://schemas.microsoft.com/office/drawing/2014/main" id="{C904CDC1-51A3-B382-7BE5-259001950A77}"/>
              </a:ext>
            </a:extLst>
          </p:cNvPr>
          <p:cNvSpPr/>
          <p:nvPr/>
        </p:nvSpPr>
        <p:spPr>
          <a:xfrm>
            <a:off x="2592639" y="3097000"/>
            <a:ext cx="9068265" cy="1384995"/>
          </a:xfrm>
          <a:prstGeom prst="rect">
            <a:avLst/>
          </a:prstGeom>
          <a:noFill/>
        </p:spPr>
        <p:txBody>
          <a:bodyPr wrap="square" lIns="91440" tIns="45720" rIns="91440" bIns="45720">
            <a:spAutoFit/>
          </a:bodyPr>
          <a:lstStyle/>
          <a:p>
            <a:pPr algn="ctr"/>
            <a:r>
              <a:rPr lang="ar-SA" sz="2800" b="0" cap="none" spc="0" dirty="0" err="1">
                <a:ln w="0"/>
                <a:solidFill>
                  <a:schemeClr val="tx1"/>
                </a:solidFill>
                <a:effectLst>
                  <a:outerShdw blurRad="38100" dist="19050" dir="2700000" algn="tl" rotWithShape="0">
                    <a:schemeClr val="dk1">
                      <a:alpha val="40000"/>
                    </a:schemeClr>
                  </a:outerShdw>
                </a:effectLst>
              </a:rPr>
              <a:t>لايخلو</a:t>
            </a:r>
            <a:r>
              <a:rPr lang="ar-SA" sz="2800" b="0" cap="none" spc="0" dirty="0">
                <a:ln w="0"/>
                <a:solidFill>
                  <a:schemeClr val="tx1"/>
                </a:solidFill>
                <a:effectLst>
                  <a:outerShdw blurRad="38100" dist="19050" dir="2700000" algn="tl" rotWithShape="0">
                    <a:schemeClr val="dk1">
                      <a:alpha val="40000"/>
                    </a:schemeClr>
                  </a:outerShdw>
                </a:effectLst>
              </a:rPr>
              <a:t> بيت من المرايا  وهي في معظمها  مرايا مستوية  لكن توجد أنواع أخرى من المرايا  التي تراها في المحال التجارية  وفي السيارات وفي عيادات الاسنان  وغيرها</a:t>
            </a:r>
          </a:p>
        </p:txBody>
      </p:sp>
      <p:pic>
        <p:nvPicPr>
          <p:cNvPr id="11" name="صورة 10">
            <a:extLst>
              <a:ext uri="{FF2B5EF4-FFF2-40B4-BE49-F238E27FC236}">
                <a16:creationId xmlns:a16="http://schemas.microsoft.com/office/drawing/2014/main" id="{B134578E-86DD-0361-069F-33196F37E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3762" y="5040629"/>
            <a:ext cx="2434259" cy="1714501"/>
          </a:xfrm>
          <a:prstGeom prst="rect">
            <a:avLst/>
          </a:prstGeom>
        </p:spPr>
      </p:pic>
      <p:pic>
        <p:nvPicPr>
          <p:cNvPr id="13" name="صورة 12">
            <a:extLst>
              <a:ext uri="{FF2B5EF4-FFF2-40B4-BE49-F238E27FC236}">
                <a16:creationId xmlns:a16="http://schemas.microsoft.com/office/drawing/2014/main" id="{E9CE0E1D-FA3B-407C-DA70-DC2C8A237D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543300"/>
            <a:ext cx="1943100" cy="3108007"/>
          </a:xfrm>
          <a:prstGeom prst="rect">
            <a:avLst/>
          </a:prstGeom>
        </p:spPr>
      </p:pic>
      <p:sp>
        <p:nvSpPr>
          <p:cNvPr id="5" name="مستطيل 4">
            <a:extLst>
              <a:ext uri="{FF2B5EF4-FFF2-40B4-BE49-F238E27FC236}">
                <a16:creationId xmlns:a16="http://schemas.microsoft.com/office/drawing/2014/main" id="{4BAB107B-309F-CCA5-D818-BF78FCBCB537}"/>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58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F8B5D3C-14A6-FFA6-BB75-45E163CD3DE7}"/>
              </a:ext>
            </a:extLst>
          </p:cNvPr>
          <p:cNvSpPr/>
          <p:nvPr/>
        </p:nvSpPr>
        <p:spPr>
          <a:xfrm>
            <a:off x="4880731" y="992762"/>
            <a:ext cx="3172664" cy="923330"/>
          </a:xfrm>
          <a:prstGeom prst="rect">
            <a:avLst/>
          </a:prstGeom>
          <a:noFill/>
        </p:spPr>
        <p:txBody>
          <a:bodyPr wrap="none" lIns="91440" tIns="45720" rIns="91440" bIns="45720">
            <a:spAutoFit/>
          </a:bodyPr>
          <a:lstStyle/>
          <a:p>
            <a:pPr algn="ctr"/>
            <a:r>
              <a:rPr lang="ar-SA" sz="5400" b="0" cap="none" spc="0" dirty="0">
                <a:ln w="0"/>
                <a:solidFill>
                  <a:srgbClr val="C00000"/>
                </a:solidFill>
                <a:effectLst>
                  <a:outerShdw blurRad="38100" dist="19050" dir="2700000" algn="tl" rotWithShape="0">
                    <a:schemeClr val="dk1">
                      <a:alpha val="40000"/>
                    </a:schemeClr>
                  </a:outerShdw>
                </a:effectLst>
              </a:rPr>
              <a:t>الربط بالواقع </a:t>
            </a:r>
          </a:p>
        </p:txBody>
      </p:sp>
      <p:pic>
        <p:nvPicPr>
          <p:cNvPr id="7" name="صورة 6">
            <a:extLst>
              <a:ext uri="{FF2B5EF4-FFF2-40B4-BE49-F238E27FC236}">
                <a16:creationId xmlns:a16="http://schemas.microsoft.com/office/drawing/2014/main" id="{A20BFC0B-E1A5-9106-6110-1B8F21E32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5278" y="334824"/>
            <a:ext cx="3150704" cy="1573489"/>
          </a:xfrm>
          <a:prstGeom prst="rect">
            <a:avLst/>
          </a:prstGeom>
        </p:spPr>
      </p:pic>
      <p:sp>
        <p:nvSpPr>
          <p:cNvPr id="4" name="مربع نص 3">
            <a:extLst>
              <a:ext uri="{FF2B5EF4-FFF2-40B4-BE49-F238E27FC236}">
                <a16:creationId xmlns:a16="http://schemas.microsoft.com/office/drawing/2014/main" id="{AE8DF3E9-BF85-BE1C-A650-642AEBB5E3E4}"/>
              </a:ext>
            </a:extLst>
          </p:cNvPr>
          <p:cNvSpPr txBox="1"/>
          <p:nvPr/>
        </p:nvSpPr>
        <p:spPr>
          <a:xfrm>
            <a:off x="2557669" y="1979835"/>
            <a:ext cx="9342783" cy="3416320"/>
          </a:xfrm>
          <a:prstGeom prst="rect">
            <a:avLst/>
          </a:prstGeom>
          <a:noFill/>
        </p:spPr>
        <p:txBody>
          <a:bodyPr wrap="square">
            <a:spAutoFit/>
          </a:bodyPr>
          <a:lstStyle/>
          <a:p>
            <a:r>
              <a:rPr lang="ar-SA" sz="2000" b="1" i="0" dirty="0">
                <a:solidFill>
                  <a:srgbClr val="333333"/>
                </a:solidFill>
                <a:effectLst/>
                <a:latin typeface="DroidArabicKufi-Regular"/>
              </a:rPr>
              <a:t>تستخدم المرايا المستوية في مجموعة من التطبيقات،</a:t>
            </a:r>
          </a:p>
          <a:p>
            <a:r>
              <a:rPr lang="ar-SA" sz="2000" b="1" i="0" dirty="0">
                <a:solidFill>
                  <a:srgbClr val="333333"/>
                </a:solidFill>
                <a:effectLst/>
                <a:latin typeface="DroidArabicKufi-Regular"/>
              </a:rPr>
              <a:t> ومن أبرز هذه الاستخدامات:[١] رؤية الانعكاسات: فهي تستخدم من قبل جميع الناس،</a:t>
            </a:r>
          </a:p>
          <a:p>
            <a:r>
              <a:rPr lang="ar-SA" sz="2000" b="1" i="0" dirty="0">
                <a:solidFill>
                  <a:srgbClr val="333333"/>
                </a:solidFill>
                <a:effectLst/>
                <a:latin typeface="DroidArabicKufi-Regular"/>
              </a:rPr>
              <a:t> كما تستخدم في مرايا الحلاقة ومرايا أطباء الأسنان. </a:t>
            </a:r>
          </a:p>
          <a:p>
            <a:r>
              <a:rPr lang="ar-SA" sz="2000" b="1" i="0" dirty="0">
                <a:solidFill>
                  <a:srgbClr val="333333"/>
                </a:solidFill>
                <a:effectLst/>
                <a:latin typeface="DroidArabicKufi-Regular"/>
              </a:rPr>
              <a:t>المواقد الشمسية: حيث يتم استخدامها للاستفادة من الطاقة المتجددة، عن طريق عكس ضوء الشمس الساقط عليها واستخدامها في الطهي.</a:t>
            </a:r>
          </a:p>
          <a:p>
            <a:r>
              <a:rPr lang="ar-SA" sz="2000" b="1" i="0" dirty="0">
                <a:solidFill>
                  <a:srgbClr val="333333"/>
                </a:solidFill>
                <a:effectLst/>
                <a:latin typeface="DroidArabicKufi-Regular"/>
              </a:rPr>
              <a:t> الأمن والسلامة: حيث يتم استخدامها  للبحث عن متفجرات أسفل </a:t>
            </a:r>
            <a:r>
              <a:rPr lang="ar-SA" sz="2000" b="1" i="0" dirty="0" err="1">
                <a:solidFill>
                  <a:srgbClr val="333333"/>
                </a:solidFill>
                <a:effectLst/>
                <a:latin typeface="DroidArabicKufi-Regular"/>
              </a:rPr>
              <a:t>السيارات،كما</a:t>
            </a:r>
            <a:r>
              <a:rPr lang="ar-SA" sz="2000" b="1" i="0" dirty="0">
                <a:solidFill>
                  <a:srgbClr val="333333"/>
                </a:solidFill>
                <a:effectLst/>
                <a:latin typeface="DroidArabicKufi-Regular"/>
              </a:rPr>
              <a:t> يتم استخدامها لمراقبة العملاء في المتاجر، </a:t>
            </a:r>
          </a:p>
          <a:p>
            <a:r>
              <a:rPr lang="ar-SA" sz="2000" b="1" i="0" dirty="0">
                <a:solidFill>
                  <a:srgbClr val="333333"/>
                </a:solidFill>
                <a:effectLst/>
                <a:latin typeface="DroidArabicKufi-Regular"/>
              </a:rPr>
              <a:t>بالإضافة إلى استخدامها لكشف النقاط العمياء في المركبات.</a:t>
            </a:r>
          </a:p>
          <a:p>
            <a:r>
              <a:rPr lang="ar-SA" sz="2000" b="1" i="0" dirty="0">
                <a:solidFill>
                  <a:srgbClr val="333333"/>
                </a:solidFill>
                <a:effectLst/>
                <a:latin typeface="DroidArabicKufi-Regular"/>
              </a:rPr>
              <a:t> تصنيع المناظير: حيث تستخدم في تصنيع مناظير الغواصات للكشف عن السفن الموجودة فوق سطح الماء</a:t>
            </a:r>
            <a:r>
              <a:rPr lang="ar-SA" b="0" i="0" dirty="0">
                <a:solidFill>
                  <a:srgbClr val="333333"/>
                </a:solidFill>
                <a:effectLst/>
                <a:latin typeface="DroidArabicKufi-Regular"/>
              </a:rPr>
              <a:t>.</a:t>
            </a:r>
            <a:br>
              <a:rPr lang="ar-SA" dirty="0"/>
            </a:br>
            <a:br>
              <a:rPr lang="ar-SA" dirty="0"/>
            </a:br>
            <a:endParaRPr lang="en-US" dirty="0"/>
          </a:p>
        </p:txBody>
      </p:sp>
      <p:pic>
        <p:nvPicPr>
          <p:cNvPr id="6" name="صورة 5">
            <a:extLst>
              <a:ext uri="{FF2B5EF4-FFF2-40B4-BE49-F238E27FC236}">
                <a16:creationId xmlns:a16="http://schemas.microsoft.com/office/drawing/2014/main" id="{358DB648-4306-9BEB-6A0E-D526DB1A8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69" y="5111198"/>
            <a:ext cx="3076575" cy="1485900"/>
          </a:xfrm>
          <a:prstGeom prst="rect">
            <a:avLst/>
          </a:prstGeom>
        </p:spPr>
      </p:pic>
      <p:pic>
        <p:nvPicPr>
          <p:cNvPr id="9" name="صورة 8">
            <a:extLst>
              <a:ext uri="{FF2B5EF4-FFF2-40B4-BE49-F238E27FC236}">
                <a16:creationId xmlns:a16="http://schemas.microsoft.com/office/drawing/2014/main" id="{930DBFFD-3025-92D3-6AB8-7198CAD7E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38" y="212035"/>
            <a:ext cx="1933575" cy="2922103"/>
          </a:xfrm>
          <a:prstGeom prst="rect">
            <a:avLst/>
          </a:prstGeom>
        </p:spPr>
      </p:pic>
      <p:sp>
        <p:nvSpPr>
          <p:cNvPr id="3" name="مستطيل 2">
            <a:extLst>
              <a:ext uri="{FF2B5EF4-FFF2-40B4-BE49-F238E27FC236}">
                <a16:creationId xmlns:a16="http://schemas.microsoft.com/office/drawing/2014/main" id="{F88925EF-56D2-2CAB-9E35-2465C41B8123}"/>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516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3A2F667-53CB-94EC-7118-5C83CD4E7538}"/>
              </a:ext>
            </a:extLst>
          </p:cNvPr>
          <p:cNvSpPr/>
          <p:nvPr/>
        </p:nvSpPr>
        <p:spPr>
          <a:xfrm>
            <a:off x="2133600" y="4546502"/>
            <a:ext cx="8487508" cy="200669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مربع نص 3">
            <a:extLst>
              <a:ext uri="{FF2B5EF4-FFF2-40B4-BE49-F238E27FC236}">
                <a16:creationId xmlns:a16="http://schemas.microsoft.com/office/drawing/2014/main" id="{2383E5F0-A551-674A-88C8-2970FEE2F580}"/>
              </a:ext>
            </a:extLst>
          </p:cNvPr>
          <p:cNvSpPr txBox="1"/>
          <p:nvPr/>
        </p:nvSpPr>
        <p:spPr>
          <a:xfrm>
            <a:off x="2141806" y="4619368"/>
            <a:ext cx="8218169" cy="1938992"/>
          </a:xfrm>
          <a:prstGeom prst="rect">
            <a:avLst/>
          </a:prstGeom>
          <a:noFill/>
        </p:spPr>
        <p:txBody>
          <a:bodyPr wrap="square">
            <a:spAutoFit/>
          </a:bodyPr>
          <a:lstStyle/>
          <a:p>
            <a:r>
              <a:rPr lang="ar-SA" sz="2400" b="0" i="0" dirty="0">
                <a:solidFill>
                  <a:srgbClr val="222222"/>
                </a:solidFill>
                <a:effectLst/>
                <a:latin typeface="KFGQPC Uthman Taha Naskh"/>
              </a:rPr>
              <a:t>في الحديث وصف نبوي بديع، وتشبيه بليغ، يبين موقف الأخ المسلم من أخيه، ويحدد مسؤوليته تُجَاهَهُ، فيرشده إلى محاسن الأخلاق فيفعلها، وإلى مساوئ الأخلاق فيجتنبها، فهو له كالمرآة الصقيلة التي تريه نفسه على الحقيقة، وهذا يفيد وجوب النصح للمؤمن، فإذا اطلع على شيء من عيوب أخيه وأخطائه نبهه عليها وأرشده إلى إصلاحها، لكن بينه وبينه، </a:t>
            </a:r>
            <a:endParaRPr lang="en-US" sz="2400" dirty="0"/>
          </a:p>
        </p:txBody>
      </p:sp>
      <p:pic>
        <p:nvPicPr>
          <p:cNvPr id="8" name="صورة 7">
            <a:extLst>
              <a:ext uri="{FF2B5EF4-FFF2-40B4-BE49-F238E27FC236}">
                <a16:creationId xmlns:a16="http://schemas.microsoft.com/office/drawing/2014/main" id="{CFDB7193-6253-3D9B-01C7-9AC0F1C11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175" y="1051267"/>
            <a:ext cx="5649113" cy="3314699"/>
          </a:xfrm>
          <a:prstGeom prst="rect">
            <a:avLst/>
          </a:prstGeom>
        </p:spPr>
      </p:pic>
      <p:sp>
        <p:nvSpPr>
          <p:cNvPr id="10" name="مربع نص 9">
            <a:extLst>
              <a:ext uri="{FF2B5EF4-FFF2-40B4-BE49-F238E27FC236}">
                <a16:creationId xmlns:a16="http://schemas.microsoft.com/office/drawing/2014/main" id="{CC6C8814-9AAA-A73B-0C13-9AD5B34DF551}"/>
              </a:ext>
            </a:extLst>
          </p:cNvPr>
          <p:cNvSpPr txBox="1"/>
          <p:nvPr/>
        </p:nvSpPr>
        <p:spPr>
          <a:xfrm>
            <a:off x="7227352" y="186955"/>
            <a:ext cx="6097904" cy="707886"/>
          </a:xfrm>
          <a:prstGeom prst="rect">
            <a:avLst/>
          </a:prstGeom>
          <a:noFill/>
        </p:spPr>
        <p:txBody>
          <a:bodyPr wrap="square">
            <a:spAutoFit/>
          </a:bodyPr>
          <a:lstStyle/>
          <a:p>
            <a:pPr algn="ctr"/>
            <a:r>
              <a:rPr lang="ar-SA" sz="4000" b="0" cap="none" spc="0" dirty="0">
                <a:ln w="0"/>
                <a:solidFill>
                  <a:srgbClr val="C00000"/>
                </a:solidFill>
                <a:effectLst>
                  <a:outerShdw blurRad="38100" dist="19050" dir="2700000" algn="tl" rotWithShape="0">
                    <a:schemeClr val="dk1">
                      <a:alpha val="40000"/>
                    </a:schemeClr>
                  </a:outerShdw>
                </a:effectLst>
              </a:rPr>
              <a:t>الربط بالدين</a:t>
            </a:r>
          </a:p>
        </p:txBody>
      </p:sp>
      <p:sp>
        <p:nvSpPr>
          <p:cNvPr id="11" name="مستطيل 10">
            <a:extLst>
              <a:ext uri="{FF2B5EF4-FFF2-40B4-BE49-F238E27FC236}">
                <a16:creationId xmlns:a16="http://schemas.microsoft.com/office/drawing/2014/main" id="{AE9E5F63-790F-FD1C-74BD-A4A95F4429E6}"/>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393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0DB1B1B-C68C-67B3-3FF8-6D8EA20F0A33}"/>
              </a:ext>
            </a:extLst>
          </p:cNvPr>
          <p:cNvSpPr/>
          <p:nvPr/>
        </p:nvSpPr>
        <p:spPr>
          <a:xfrm>
            <a:off x="6120151" y="1036790"/>
            <a:ext cx="3953326" cy="923330"/>
          </a:xfrm>
          <a:prstGeom prst="rect">
            <a:avLst/>
          </a:prstGeom>
          <a:solidFill>
            <a:srgbClr val="FFC000"/>
          </a:solidFill>
        </p:spPr>
        <p:txBody>
          <a:bodyPr wrap="non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الأنشطة المتمايزة</a:t>
            </a:r>
          </a:p>
        </p:txBody>
      </p:sp>
      <p:pic>
        <p:nvPicPr>
          <p:cNvPr id="4" name="صورة 3">
            <a:extLst>
              <a:ext uri="{FF2B5EF4-FFF2-40B4-BE49-F238E27FC236}">
                <a16:creationId xmlns:a16="http://schemas.microsoft.com/office/drawing/2014/main" id="{A3C7CF82-C05D-E9B4-3DB3-170DA5594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780" y="2632022"/>
            <a:ext cx="6451141" cy="3117268"/>
          </a:xfrm>
          <a:prstGeom prst="rect">
            <a:avLst/>
          </a:prstGeom>
          <a:scene3d>
            <a:camera prst="orthographicFront"/>
            <a:lightRig rig="threePt" dir="t"/>
          </a:scene3d>
          <a:sp3d>
            <a:bevelT/>
          </a:sp3d>
        </p:spPr>
      </p:pic>
      <p:sp>
        <p:nvSpPr>
          <p:cNvPr id="3" name="مستطيل 2">
            <a:extLst>
              <a:ext uri="{FF2B5EF4-FFF2-40B4-BE49-F238E27FC236}">
                <a16:creationId xmlns:a16="http://schemas.microsoft.com/office/drawing/2014/main" id="{9B207D99-74EE-C018-B262-C6C7038CE7EA}"/>
              </a:ext>
            </a:extLst>
          </p:cNvPr>
          <p:cNvSpPr/>
          <p:nvPr/>
        </p:nvSpPr>
        <p:spPr>
          <a:xfrm>
            <a:off x="0" y="0"/>
            <a:ext cx="12192000" cy="6858000"/>
          </a:xfrm>
          <a:prstGeom prst="rect">
            <a:avLst/>
          </a:prstGeom>
          <a:no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659534"/>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TotalTime>
  <Words>882</Words>
  <Application>Microsoft Office PowerPoint</Application>
  <PresentationFormat>شاشة عريضة</PresentationFormat>
  <Paragraphs>140</Paragraphs>
  <Slides>31</Slides>
  <Notes>0</Notes>
  <HiddenSlides>0</HiddenSlides>
  <MMClips>1</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31</vt:i4>
      </vt:variant>
    </vt:vector>
  </HeadingPairs>
  <TitlesOfParts>
    <vt:vector size="40" baseType="lpstr">
      <vt:lpstr>Arial</vt:lpstr>
      <vt:lpstr>Barlow Condensed Bold</vt:lpstr>
      <vt:lpstr>Calibri</vt:lpstr>
      <vt:lpstr>Calibri Light</vt:lpstr>
      <vt:lpstr>DroidArabicKufi-Regular</vt:lpstr>
      <vt:lpstr>Karumbi Bold Italics</vt:lpstr>
      <vt:lpstr>KFGQPC Uthman Taha Naskh</vt:lpstr>
      <vt:lpstr>Parchment</vt:lpstr>
      <vt:lpstr>نسق Office</vt:lpstr>
      <vt:lpstr>عرض تقديمي في PowerPoint</vt:lpstr>
      <vt:lpstr>عرض تقديمي في PowerPoint</vt:lpstr>
      <vt:lpstr>عرض تقديمي في PowerPoint</vt:lpstr>
      <vt:lpstr>اهداف درسنا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فائزه الدهاس</dc:creator>
  <cp:lastModifiedBy>فائزه الدهاس</cp:lastModifiedBy>
  <cp:revision>62</cp:revision>
  <dcterms:created xsi:type="dcterms:W3CDTF">2022-09-07T15:36:23Z</dcterms:created>
  <dcterms:modified xsi:type="dcterms:W3CDTF">2022-09-10T08:48:07Z</dcterms:modified>
</cp:coreProperties>
</file>