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26" r:id="rId1"/>
    <p:sldMasterId id="2147483738" r:id="rId2"/>
    <p:sldMasterId id="2147483750" r:id="rId3"/>
  </p:sldMasterIdLst>
  <p:notesMasterIdLst>
    <p:notesMasterId r:id="rId38"/>
  </p:notesMasterIdLst>
  <p:sldIdLst>
    <p:sldId id="256" r:id="rId4"/>
    <p:sldId id="261" r:id="rId5"/>
    <p:sldId id="262" r:id="rId6"/>
    <p:sldId id="269" r:id="rId7"/>
    <p:sldId id="314" r:id="rId8"/>
    <p:sldId id="301" r:id="rId9"/>
    <p:sldId id="302" r:id="rId10"/>
    <p:sldId id="303" r:id="rId11"/>
    <p:sldId id="304" r:id="rId12"/>
    <p:sldId id="305" r:id="rId13"/>
    <p:sldId id="307" r:id="rId14"/>
    <p:sldId id="315" r:id="rId15"/>
    <p:sldId id="316" r:id="rId16"/>
    <p:sldId id="317" r:id="rId17"/>
    <p:sldId id="318" r:id="rId18"/>
    <p:sldId id="263" r:id="rId19"/>
    <p:sldId id="308" r:id="rId20"/>
    <p:sldId id="309" r:id="rId21"/>
    <p:sldId id="310" r:id="rId22"/>
    <p:sldId id="311" r:id="rId23"/>
    <p:sldId id="312" r:id="rId24"/>
    <p:sldId id="313" r:id="rId25"/>
    <p:sldId id="319" r:id="rId26"/>
    <p:sldId id="320" r:id="rId27"/>
    <p:sldId id="300" r:id="rId28"/>
    <p:sldId id="321" r:id="rId29"/>
    <p:sldId id="322" r:id="rId30"/>
    <p:sldId id="323" r:id="rId31"/>
    <p:sldId id="324" r:id="rId32"/>
    <p:sldId id="325" r:id="rId33"/>
    <p:sldId id="326" r:id="rId34"/>
    <p:sldId id="327" r:id="rId35"/>
    <p:sldId id="328" r:id="rId36"/>
    <p:sldId id="329"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6c5c7c1cf375e0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2F2"/>
    <a:srgbClr val="D197A9"/>
    <a:srgbClr val="F8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AC55527-53C8-45A3-AE02-1611A32AD812}" type="datetimeFigureOut">
              <a:rPr lang="ar-SA" smtClean="0"/>
              <a:t>02/02/43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136A2F1-06A6-4678-91DA-A5293DEFF4D5}" type="slidenum">
              <a:rPr lang="ar-SA" smtClean="0"/>
              <a:t>‹#›</a:t>
            </a:fld>
            <a:endParaRPr lang="ar-SA"/>
          </a:p>
        </p:txBody>
      </p:sp>
    </p:spTree>
    <p:extLst>
      <p:ext uri="{BB962C8B-B14F-4D97-AF65-F5344CB8AC3E}">
        <p14:creationId xmlns:p14="http://schemas.microsoft.com/office/powerpoint/2010/main" val="25287340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E136A2F1-06A6-4678-91DA-A5293DEFF4D5}" type="slidenum">
              <a:rPr lang="ar-SA" smtClean="0"/>
              <a:t>1</a:t>
            </a:fld>
            <a:endParaRPr lang="ar-SA"/>
          </a:p>
        </p:txBody>
      </p:sp>
    </p:spTree>
    <p:extLst>
      <p:ext uri="{BB962C8B-B14F-4D97-AF65-F5344CB8AC3E}">
        <p14:creationId xmlns:p14="http://schemas.microsoft.com/office/powerpoint/2010/main" val="327643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5EE52D5-9604-4EEC-B1FE-C33E1DBF5C8E}" type="uaqdatetime1">
              <a:rPr lang="ar-SA" smtClean="0"/>
              <a:t>02/02/43</a:t>
            </a:fld>
            <a:endParaRPr lang="ar-SA"/>
          </a:p>
        </p:txBody>
      </p:sp>
      <p:sp>
        <p:nvSpPr>
          <p:cNvPr id="5" name="عنصر نائب للتذييل 4"/>
          <p:cNvSpPr>
            <a:spLocks noGrp="1"/>
          </p:cNvSpPr>
          <p:nvPr>
            <p:ph type="ftr" sz="quarter" idx="11"/>
          </p:nvPr>
        </p:nvSpPr>
        <p:spPr/>
        <p:txBody>
          <a:bodyPr/>
          <a:lstStyle/>
          <a:p>
            <a:r>
              <a:rPr lang="ar-SA"/>
              <a:t>فيزياء 3                                        ابتهاج السعيد</a:t>
            </a:r>
          </a:p>
        </p:txBody>
      </p:sp>
      <p:sp>
        <p:nvSpPr>
          <p:cNvPr id="6" name="عنصر نائب لرقم الشريحة 5"/>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6621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939FAD4-8821-466A-99BF-58B2A225A998}" type="uaqdatetime1">
              <a:rPr lang="ar-SA" smtClean="0"/>
              <a:t>02/02/43</a:t>
            </a:fld>
            <a:endParaRPr lang="ar-SA"/>
          </a:p>
        </p:txBody>
      </p:sp>
      <p:sp>
        <p:nvSpPr>
          <p:cNvPr id="5" name="عنصر نائب للتذييل 4"/>
          <p:cNvSpPr>
            <a:spLocks noGrp="1"/>
          </p:cNvSpPr>
          <p:nvPr>
            <p:ph type="ftr" sz="quarter" idx="11"/>
          </p:nvPr>
        </p:nvSpPr>
        <p:spPr/>
        <p:txBody>
          <a:bodyPr/>
          <a:lstStyle/>
          <a:p>
            <a:r>
              <a:rPr lang="ar-SA"/>
              <a:t>فيزياء 3                                        ابتهاج السعيد</a:t>
            </a:r>
          </a:p>
        </p:txBody>
      </p:sp>
      <p:sp>
        <p:nvSpPr>
          <p:cNvPr id="6" name="عنصر نائب لرقم الشريحة 5"/>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83036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660526D-EC49-4B23-98D3-9B195A86E4AF}" type="uaqdatetime1">
              <a:rPr lang="ar-SA" smtClean="0"/>
              <a:t>02/02/43</a:t>
            </a:fld>
            <a:endParaRPr lang="ar-SA"/>
          </a:p>
        </p:txBody>
      </p:sp>
      <p:sp>
        <p:nvSpPr>
          <p:cNvPr id="5" name="عنصر نائب للتذييل 4"/>
          <p:cNvSpPr>
            <a:spLocks noGrp="1"/>
          </p:cNvSpPr>
          <p:nvPr>
            <p:ph type="ftr" sz="quarter" idx="11"/>
          </p:nvPr>
        </p:nvSpPr>
        <p:spPr/>
        <p:txBody>
          <a:bodyPr/>
          <a:lstStyle/>
          <a:p>
            <a:r>
              <a:rPr lang="ar-SA"/>
              <a:t>فيزياء 3                                        ابتهاج السعيد</a:t>
            </a:r>
          </a:p>
        </p:txBody>
      </p:sp>
      <p:sp>
        <p:nvSpPr>
          <p:cNvPr id="6" name="عنصر نائب لرقم الشريحة 5"/>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229041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1599583"/>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31272775"/>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8599385"/>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7851537"/>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6671945"/>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972244"/>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1485486"/>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3074078"/>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3C0E9CF7-AED7-47AF-AE59-4805B64F3806}" type="uaqdatetime1">
              <a:rPr lang="ar-SA" smtClean="0"/>
              <a:t>02/02/43</a:t>
            </a:fld>
            <a:endParaRPr lang="ar-SA"/>
          </a:p>
        </p:txBody>
      </p:sp>
      <p:sp>
        <p:nvSpPr>
          <p:cNvPr id="5" name="عنصر نائب للتذييل 4"/>
          <p:cNvSpPr>
            <a:spLocks noGrp="1"/>
          </p:cNvSpPr>
          <p:nvPr>
            <p:ph type="ftr" sz="quarter" idx="11"/>
          </p:nvPr>
        </p:nvSpPr>
        <p:spPr/>
        <p:txBody>
          <a:bodyPr/>
          <a:lstStyle/>
          <a:p>
            <a:r>
              <a:rPr lang="ar-SA"/>
              <a:t>فيزياء 3                                        ابتهاج السعيد</a:t>
            </a:r>
          </a:p>
        </p:txBody>
      </p:sp>
      <p:sp>
        <p:nvSpPr>
          <p:cNvPr id="6" name="عنصر نائب لرقم الشريحة 5"/>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2481124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23642032"/>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527218"/>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5556586"/>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7851069"/>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1381613"/>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4045277"/>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54130056"/>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0070045"/>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0632354"/>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4982191"/>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F8B7BA1-732A-4B08-B10E-C50C38CB8D1A}" type="uaqdatetime1">
              <a:rPr lang="ar-SA" smtClean="0"/>
              <a:t>02/02/43</a:t>
            </a:fld>
            <a:endParaRPr lang="ar-SA"/>
          </a:p>
        </p:txBody>
      </p:sp>
      <p:sp>
        <p:nvSpPr>
          <p:cNvPr id="5" name="عنصر نائب للتذييل 4"/>
          <p:cNvSpPr>
            <a:spLocks noGrp="1"/>
          </p:cNvSpPr>
          <p:nvPr>
            <p:ph type="ftr" sz="quarter" idx="11"/>
          </p:nvPr>
        </p:nvSpPr>
        <p:spPr/>
        <p:txBody>
          <a:bodyPr/>
          <a:lstStyle/>
          <a:p>
            <a:r>
              <a:rPr lang="ar-SA"/>
              <a:t>فيزياء 3                                        ابتهاج السعيد</a:t>
            </a:r>
          </a:p>
        </p:txBody>
      </p:sp>
      <p:sp>
        <p:nvSpPr>
          <p:cNvPr id="6" name="عنصر نائب لرقم الشريحة 5"/>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3801096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0630815"/>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542752"/>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0446676"/>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0402615"/>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370BDFF-7FF9-4712-8547-A5AAB600B9AA}" type="uaqdatetime1">
              <a:rPr lang="ar-SA" smtClean="0"/>
              <a:t>02/02/43</a:t>
            </a:fld>
            <a:endParaRPr lang="ar-SA"/>
          </a:p>
        </p:txBody>
      </p:sp>
      <p:sp>
        <p:nvSpPr>
          <p:cNvPr id="6" name="عنصر نائب للتذييل 5"/>
          <p:cNvSpPr>
            <a:spLocks noGrp="1"/>
          </p:cNvSpPr>
          <p:nvPr>
            <p:ph type="ftr" sz="quarter" idx="11"/>
          </p:nvPr>
        </p:nvSpPr>
        <p:spPr/>
        <p:txBody>
          <a:bodyPr/>
          <a:lstStyle/>
          <a:p>
            <a:r>
              <a:rPr lang="ar-SA"/>
              <a:t>فيزياء 3                                        ابتهاج السعيد</a:t>
            </a:r>
          </a:p>
        </p:txBody>
      </p:sp>
      <p:sp>
        <p:nvSpPr>
          <p:cNvPr id="7" name="عنصر نائب لرقم الشريحة 6"/>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3726206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AF80C1D-EE19-42B0-96D9-DD59EB54DC4C}" type="uaqdatetime1">
              <a:rPr lang="ar-SA" smtClean="0"/>
              <a:t>02/02/43</a:t>
            </a:fld>
            <a:endParaRPr lang="ar-SA"/>
          </a:p>
        </p:txBody>
      </p:sp>
      <p:sp>
        <p:nvSpPr>
          <p:cNvPr id="8" name="عنصر نائب للتذييل 7"/>
          <p:cNvSpPr>
            <a:spLocks noGrp="1"/>
          </p:cNvSpPr>
          <p:nvPr>
            <p:ph type="ftr" sz="quarter" idx="11"/>
          </p:nvPr>
        </p:nvSpPr>
        <p:spPr/>
        <p:txBody>
          <a:bodyPr/>
          <a:lstStyle/>
          <a:p>
            <a:r>
              <a:rPr lang="ar-SA"/>
              <a:t>فيزياء 3                                        ابتهاج السعيد</a:t>
            </a:r>
          </a:p>
        </p:txBody>
      </p:sp>
      <p:sp>
        <p:nvSpPr>
          <p:cNvPr id="9" name="عنصر نائب لرقم الشريحة 8"/>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1827563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3D80B729-629A-4B2D-9BC2-B38F2B741E10}" type="uaqdatetime1">
              <a:rPr lang="ar-SA" smtClean="0"/>
              <a:t>02/02/43</a:t>
            </a:fld>
            <a:endParaRPr lang="ar-SA"/>
          </a:p>
        </p:txBody>
      </p:sp>
      <p:sp>
        <p:nvSpPr>
          <p:cNvPr id="4" name="عنصر نائب للتذييل 3"/>
          <p:cNvSpPr>
            <a:spLocks noGrp="1"/>
          </p:cNvSpPr>
          <p:nvPr>
            <p:ph type="ftr" sz="quarter" idx="11"/>
          </p:nvPr>
        </p:nvSpPr>
        <p:spPr/>
        <p:txBody>
          <a:bodyPr/>
          <a:lstStyle/>
          <a:p>
            <a:r>
              <a:rPr lang="ar-SA"/>
              <a:t>فيزياء 3                                        ابتهاج السعيد</a:t>
            </a:r>
          </a:p>
        </p:txBody>
      </p:sp>
      <p:sp>
        <p:nvSpPr>
          <p:cNvPr id="5" name="عنصر نائب لرقم الشريحة 4"/>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34387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0F8B8E-F9DA-4C64-A6DC-D7B0B1E9DFC9}" type="uaqdatetime1">
              <a:rPr lang="ar-SA" smtClean="0"/>
              <a:t>02/02/43</a:t>
            </a:fld>
            <a:endParaRPr lang="ar-SA"/>
          </a:p>
        </p:txBody>
      </p:sp>
      <p:sp>
        <p:nvSpPr>
          <p:cNvPr id="3" name="عنصر نائب للتذييل 2"/>
          <p:cNvSpPr>
            <a:spLocks noGrp="1"/>
          </p:cNvSpPr>
          <p:nvPr>
            <p:ph type="ftr" sz="quarter" idx="11"/>
          </p:nvPr>
        </p:nvSpPr>
        <p:spPr/>
        <p:txBody>
          <a:bodyPr/>
          <a:lstStyle/>
          <a:p>
            <a:r>
              <a:rPr lang="ar-SA"/>
              <a:t>فيزياء 3                                        ابتهاج السعيد</a:t>
            </a:r>
          </a:p>
        </p:txBody>
      </p:sp>
      <p:sp>
        <p:nvSpPr>
          <p:cNvPr id="4" name="عنصر نائب لرقم الشريحة 3"/>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32179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C79D86B-3BD5-4921-9340-5C2DF49E4BA0}" type="uaqdatetime1">
              <a:rPr lang="ar-SA" smtClean="0"/>
              <a:t>02/02/43</a:t>
            </a:fld>
            <a:endParaRPr lang="ar-SA"/>
          </a:p>
        </p:txBody>
      </p:sp>
      <p:sp>
        <p:nvSpPr>
          <p:cNvPr id="6" name="عنصر نائب للتذييل 5"/>
          <p:cNvSpPr>
            <a:spLocks noGrp="1"/>
          </p:cNvSpPr>
          <p:nvPr>
            <p:ph type="ftr" sz="quarter" idx="11"/>
          </p:nvPr>
        </p:nvSpPr>
        <p:spPr/>
        <p:txBody>
          <a:bodyPr/>
          <a:lstStyle/>
          <a:p>
            <a:r>
              <a:rPr lang="ar-SA"/>
              <a:t>فيزياء 3                                        ابتهاج السعيد</a:t>
            </a:r>
          </a:p>
        </p:txBody>
      </p:sp>
      <p:sp>
        <p:nvSpPr>
          <p:cNvPr id="7" name="عنصر نائب لرقم الشريحة 6"/>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38195072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3D74F6-025F-4B52-870A-D33B825098F0}" type="uaqdatetime1">
              <a:rPr lang="ar-SA" smtClean="0"/>
              <a:t>02/02/43</a:t>
            </a:fld>
            <a:endParaRPr lang="ar-SA"/>
          </a:p>
        </p:txBody>
      </p:sp>
      <p:sp>
        <p:nvSpPr>
          <p:cNvPr id="6" name="عنصر نائب للتذييل 5"/>
          <p:cNvSpPr>
            <a:spLocks noGrp="1"/>
          </p:cNvSpPr>
          <p:nvPr>
            <p:ph type="ftr" sz="quarter" idx="11"/>
          </p:nvPr>
        </p:nvSpPr>
        <p:spPr/>
        <p:txBody>
          <a:bodyPr/>
          <a:lstStyle/>
          <a:p>
            <a:r>
              <a:rPr lang="ar-SA"/>
              <a:t>فيزياء 3                                        ابتهاج السعيد</a:t>
            </a:r>
          </a:p>
        </p:txBody>
      </p:sp>
      <p:sp>
        <p:nvSpPr>
          <p:cNvPr id="7" name="عنصر نائب لرقم الشريحة 6"/>
          <p:cNvSpPr>
            <a:spLocks noGrp="1"/>
          </p:cNvSpPr>
          <p:nvPr>
            <p:ph type="sldNum" sz="quarter" idx="12"/>
          </p:nvPr>
        </p:nvSpPr>
        <p:spPr/>
        <p:txBody>
          <a:bodyPr/>
          <a:lstStyle/>
          <a:p>
            <a:fld id="{D62DDE45-CE65-43DF-8673-4272C433A19B}" type="slidenum">
              <a:rPr lang="ar-SA" smtClean="0"/>
              <a:t>‹#›</a:t>
            </a:fld>
            <a:endParaRPr lang="ar-SA"/>
          </a:p>
        </p:txBody>
      </p:sp>
    </p:spTree>
    <p:extLst>
      <p:ext uri="{BB962C8B-B14F-4D97-AF65-F5344CB8AC3E}">
        <p14:creationId xmlns:p14="http://schemas.microsoft.com/office/powerpoint/2010/main" val="4102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83000" b="-83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CB95E8-9CF4-4B4E-BF48-16953EC2B629}" type="uaqdatetime1">
              <a:rPr lang="ar-SA" smtClean="0"/>
              <a:t>02/02/43</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فيزياء 3                                        ابتهاج السعيد</a:t>
            </a:r>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62DDE45-CE65-43DF-8673-4272C433A19B}" type="slidenum">
              <a:rPr lang="ar-SA" smtClean="0"/>
              <a:t>‹#›</a:t>
            </a:fld>
            <a:endParaRPr lang="ar-SA"/>
          </a:p>
        </p:txBody>
      </p:sp>
    </p:spTree>
    <p:extLst>
      <p:ext uri="{BB962C8B-B14F-4D97-AF65-F5344CB8AC3E}">
        <p14:creationId xmlns:p14="http://schemas.microsoft.com/office/powerpoint/2010/main" val="26426298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97989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5159BF-BAA5-4D5E-BF93-D2EE82CE0C20}" type="datetimeFigureOut">
              <a:rPr lang="ar-SA" smtClean="0">
                <a:solidFill>
                  <a:prstClr val="black">
                    <a:tint val="75000"/>
                  </a:prstClr>
                </a:solidFill>
              </a:rPr>
              <a:pPr/>
              <a:t>02/02/43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23A1BA-ED0B-48DE-B509-C16DD9015C4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29684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hegg.com/homework-help/questions-and-answers/physics-archive-2009-july-28"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4.xml"/><Relationship Id="rId5" Type="http://schemas.openxmlformats.org/officeDocument/2006/relationships/image" Target="../media/image54.jpe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9.xml"/><Relationship Id="rId1" Type="http://schemas.openxmlformats.org/officeDocument/2006/relationships/video" Target="file:///F:\&#1578;&#1581;&#1604;&#1610;&#1604;%20&#1575;&#1604;&#1590;&#1608;&#1569;%20&#1608;&#1575;&#1604;&#1605;&#1606;&#1588;&#1608;&#1585;%20&#1575;&#1604;&#1579;&#1604;&#1575;&#1579;&#1610;%20_%20&#1575;&#1606;&#1593;&#1603;&#1575;&#1587;%20&#1608;%20&#1575;&#1606;&#1603;&#1587;&#1575;&#1585;%20&#1575;&#1604;&#1590;&#1608;&#1569;%20_%20&#1593;&#1604;&#1608;&#1605;%20.wmv" TargetMode="External"/><Relationship Id="rId5" Type="http://schemas.openxmlformats.org/officeDocument/2006/relationships/image" Target="../media/image63.pn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1575;&#1579;&#1585;%20&#1583;&#1585;&#1580;&#1577;%20&#1575;&#1604;&#1581;&#1585;&#1575;&#1585;&#1577;%20&#1593;&#1604;&#1609;%20&#1581;&#1585;&#1603;&#1577;%20&#1580;&#1586;&#1610;&#1574;&#1575;&#1578;%20&#1575;&#1604;&#1605;&#1575;&#1583;&#1577;%20-%20YouTube.flv"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3">
            <a:extLst>
              <a:ext uri="{28A0092B-C50C-407E-A947-70E740481C1C}">
                <a14:useLocalDpi xmlns:a14="http://schemas.microsoft.com/office/drawing/2010/main" val="0"/>
              </a:ext>
            </a:extLst>
          </a:blip>
          <a:srcRect t="14885" b="34593"/>
          <a:stretch/>
        </p:blipFill>
        <p:spPr>
          <a:xfrm>
            <a:off x="1791540" y="1343880"/>
            <a:ext cx="9090212" cy="3730635"/>
          </a:xfrm>
          <a:prstGeom prst="rect">
            <a:avLst/>
          </a:prstGeom>
        </p:spPr>
      </p:pic>
      <p:sp>
        <p:nvSpPr>
          <p:cNvPr id="6" name="عنصر نائب للتذييل 5"/>
          <p:cNvSpPr>
            <a:spLocks noGrp="1"/>
          </p:cNvSpPr>
          <p:nvPr>
            <p:ph type="ftr" sz="quarter" idx="11"/>
          </p:nvPr>
        </p:nvSpPr>
        <p:spPr/>
        <p:txBody>
          <a:bodyPr/>
          <a:lstStyle/>
          <a:p>
            <a:r>
              <a:rPr lang="ar-SA" sz="1400">
                <a:solidFill>
                  <a:schemeClr val="tx1"/>
                </a:solidFill>
              </a:rPr>
              <a:t>فيزياء 3                                        ابتهاج السعيد</a:t>
            </a:r>
            <a:endParaRPr lang="ar-SA" sz="1400" dirty="0">
              <a:solidFill>
                <a:schemeClr val="tx1"/>
              </a:solidFill>
            </a:endParaRPr>
          </a:p>
        </p:txBody>
      </p:sp>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34" y="42363"/>
            <a:ext cx="2230501" cy="1240716"/>
          </a:xfrm>
          <a:prstGeom prst="rect">
            <a:avLst/>
          </a:prstGeom>
        </p:spPr>
      </p:pic>
      <p:sp>
        <p:nvSpPr>
          <p:cNvPr id="9" name="مربع نص 8"/>
          <p:cNvSpPr txBox="1"/>
          <p:nvPr/>
        </p:nvSpPr>
        <p:spPr>
          <a:xfrm>
            <a:off x="3546964" y="5245106"/>
            <a:ext cx="5616624" cy="940653"/>
          </a:xfrm>
          <a:prstGeom prst="frame">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l" rtl="0">
              <a:defRPr/>
            </a:pPr>
            <a:r>
              <a:rPr lang="ar-AE" sz="4000" b="1" kern="0" dirty="0">
                <a:ln w="22225">
                  <a:solidFill>
                    <a:schemeClr val="accent2">
                      <a:lumMod val="50000"/>
                    </a:schemeClr>
                  </a:solidFill>
                  <a:prstDash val="solid"/>
                </a:ln>
                <a:solidFill>
                  <a:schemeClr val="accent2">
                    <a:lumMod val="40000"/>
                    <a:lumOff val="60000"/>
                  </a:schemeClr>
                </a:solidFill>
                <a:latin typeface="Arial" panose="020B0604020202020204" pitchFamily="34" charset="0"/>
              </a:rPr>
              <a:t>ال</a:t>
            </a:r>
            <a:r>
              <a:rPr lang="ar-SA" sz="4000" b="1" kern="0" dirty="0">
                <a:ln w="22225">
                  <a:solidFill>
                    <a:schemeClr val="accent2">
                      <a:lumMod val="50000"/>
                    </a:schemeClr>
                  </a:solidFill>
                  <a:prstDash val="solid"/>
                </a:ln>
                <a:solidFill>
                  <a:schemeClr val="accent2">
                    <a:lumMod val="40000"/>
                    <a:lumOff val="60000"/>
                  </a:schemeClr>
                </a:solidFill>
                <a:latin typeface="Arial" panose="020B0604020202020204" pitchFamily="34" charset="0"/>
              </a:rPr>
              <a:t>أ</a:t>
            </a:r>
            <a:r>
              <a:rPr lang="ar-AE" sz="4000" b="1" kern="0" dirty="0" err="1">
                <a:ln w="22225">
                  <a:solidFill>
                    <a:schemeClr val="accent2">
                      <a:lumMod val="50000"/>
                    </a:schemeClr>
                  </a:solidFill>
                  <a:prstDash val="solid"/>
                </a:ln>
                <a:solidFill>
                  <a:schemeClr val="accent2">
                    <a:lumMod val="40000"/>
                    <a:lumOff val="60000"/>
                  </a:schemeClr>
                </a:solidFill>
                <a:latin typeface="Arial" panose="020B0604020202020204" pitchFamily="34" charset="0"/>
              </a:rPr>
              <a:t>ستاذة</a:t>
            </a:r>
            <a:r>
              <a:rPr lang="ar-AE" sz="4000" b="1" kern="0" dirty="0">
                <a:ln w="22225">
                  <a:solidFill>
                    <a:schemeClr val="accent2">
                      <a:lumMod val="50000"/>
                    </a:schemeClr>
                  </a:solidFill>
                  <a:prstDash val="solid"/>
                </a:ln>
                <a:solidFill>
                  <a:schemeClr val="accent2">
                    <a:lumMod val="40000"/>
                    <a:lumOff val="60000"/>
                  </a:schemeClr>
                </a:solidFill>
                <a:latin typeface="Arial" panose="020B0604020202020204" pitchFamily="34" charset="0"/>
              </a:rPr>
              <a:t> : </a:t>
            </a:r>
            <a:r>
              <a:rPr lang="ar-SA" sz="4000" b="1" kern="0" dirty="0">
                <a:ln w="22225">
                  <a:solidFill>
                    <a:schemeClr val="accent2">
                      <a:lumMod val="50000"/>
                    </a:schemeClr>
                  </a:solidFill>
                  <a:prstDash val="solid"/>
                </a:ln>
                <a:solidFill>
                  <a:schemeClr val="accent2">
                    <a:lumMod val="40000"/>
                    <a:lumOff val="60000"/>
                  </a:schemeClr>
                </a:solidFill>
                <a:latin typeface="Arial" panose="020B0604020202020204" pitchFamily="34" charset="0"/>
              </a:rPr>
              <a:t>ا</a:t>
            </a:r>
            <a:r>
              <a:rPr lang="ar-AE" sz="4000" b="1" kern="0" dirty="0" err="1">
                <a:ln w="22225">
                  <a:solidFill>
                    <a:schemeClr val="accent2">
                      <a:lumMod val="50000"/>
                    </a:schemeClr>
                  </a:solidFill>
                  <a:prstDash val="solid"/>
                </a:ln>
                <a:solidFill>
                  <a:schemeClr val="accent2">
                    <a:lumMod val="40000"/>
                    <a:lumOff val="60000"/>
                  </a:schemeClr>
                </a:solidFill>
                <a:latin typeface="Arial" panose="020B0604020202020204" pitchFamily="34" charset="0"/>
              </a:rPr>
              <a:t>بتهاج</a:t>
            </a:r>
            <a:r>
              <a:rPr lang="ar-AE" sz="4000" b="1" kern="0" dirty="0">
                <a:ln w="22225">
                  <a:solidFill>
                    <a:schemeClr val="accent2">
                      <a:lumMod val="50000"/>
                    </a:schemeClr>
                  </a:solidFill>
                  <a:prstDash val="solid"/>
                </a:ln>
                <a:solidFill>
                  <a:schemeClr val="accent2">
                    <a:lumMod val="40000"/>
                    <a:lumOff val="60000"/>
                  </a:schemeClr>
                </a:solidFill>
                <a:latin typeface="Arial" panose="020B0604020202020204" pitchFamily="34" charset="0"/>
              </a:rPr>
              <a:t> عيسى السعيد</a:t>
            </a:r>
          </a:p>
        </p:txBody>
      </p:sp>
      <p:pic>
        <p:nvPicPr>
          <p:cNvPr id="10" name="Picture 2" descr="نتيجة بحث الصور عن شعار الرواد">
            <a:extLst>
              <a:ext uri="{FF2B5EF4-FFF2-40B4-BE49-F238E27FC236}">
                <a16:creationId xmlns:a16="http://schemas.microsoft.com/office/drawing/2014/main" id="{8B8A258C-3D2E-4164-9A83-3B979FA364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032" b="18935"/>
          <a:stretch/>
        </p:blipFill>
        <p:spPr bwMode="auto">
          <a:xfrm>
            <a:off x="8740588" y="53507"/>
            <a:ext cx="3370978" cy="117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3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453586" y="2143117"/>
            <a:ext cx="361950" cy="447675"/>
          </a:xfrm>
          <a:prstGeom prst="rect">
            <a:avLst/>
          </a:prstGeom>
          <a:noFill/>
        </p:spPr>
      </p:pic>
      <p:pic>
        <p:nvPicPr>
          <p:cNvPr id="819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53587" y="2857496"/>
            <a:ext cx="390525" cy="476250"/>
          </a:xfrm>
          <a:prstGeom prst="rect">
            <a:avLst/>
          </a:prstGeom>
          <a:noFill/>
        </p:spPr>
      </p:pic>
      <p:pic>
        <p:nvPicPr>
          <p:cNvPr id="820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453587" y="4357694"/>
            <a:ext cx="453497" cy="576064"/>
          </a:xfrm>
          <a:prstGeom prst="rect">
            <a:avLst/>
          </a:prstGeom>
          <a:noFill/>
        </p:spPr>
      </p:pic>
      <p:pic>
        <p:nvPicPr>
          <p:cNvPr id="820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453587" y="3571877"/>
            <a:ext cx="514231" cy="642789"/>
          </a:xfrm>
          <a:prstGeom prst="rect">
            <a:avLst/>
          </a:prstGeom>
          <a:noFill/>
        </p:spPr>
      </p:pic>
      <p:pic>
        <p:nvPicPr>
          <p:cNvPr id="1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24497" y="857233"/>
            <a:ext cx="4408291" cy="625599"/>
          </a:xfrm>
          <a:prstGeom prst="rect">
            <a:avLst/>
          </a:prstGeom>
          <a:solidFill>
            <a:srgbClr val="FFFF00"/>
          </a:solidFill>
        </p:spPr>
      </p:pic>
      <p:pic>
        <p:nvPicPr>
          <p:cNvPr id="9217" name="Picture 1"/>
          <p:cNvPicPr>
            <a:picLocks noChangeAspect="1" noChangeArrowheads="1"/>
          </p:cNvPicPr>
          <p:nvPr/>
        </p:nvPicPr>
        <p:blipFill>
          <a:blip r:embed="rId7" cstate="print"/>
          <a:srcRect l="25731" t="16703" r="59326" b="51797"/>
          <a:stretch>
            <a:fillRect/>
          </a:stretch>
        </p:blipFill>
        <p:spPr bwMode="auto">
          <a:xfrm>
            <a:off x="0" y="500042"/>
            <a:ext cx="5381620" cy="5429288"/>
          </a:xfrm>
          <a:prstGeom prst="rect">
            <a:avLst/>
          </a:prstGeom>
          <a:noFill/>
          <a:ln w="9525">
            <a:noFill/>
            <a:miter lim="800000"/>
            <a:headEnd/>
            <a:tailEnd/>
          </a:ln>
        </p:spPr>
      </p:pic>
      <p:sp>
        <p:nvSpPr>
          <p:cNvPr id="16" name="مستطيل 15"/>
          <p:cNvSpPr/>
          <p:nvPr/>
        </p:nvSpPr>
        <p:spPr>
          <a:xfrm>
            <a:off x="5524496" y="2143116"/>
            <a:ext cx="3929058" cy="2677656"/>
          </a:xfrm>
          <a:prstGeom prst="rect">
            <a:avLst/>
          </a:prstGeom>
        </p:spPr>
        <p:txBody>
          <a:bodyPr wrap="square">
            <a:spAutoFit/>
          </a:bodyPr>
          <a:lstStyle/>
          <a:p>
            <a:pPr algn="justLow"/>
            <a:r>
              <a:rPr lang="ar-SA" sz="2400" dirty="0">
                <a:cs typeface="PT Bold Heading" pitchFamily="2" charset="-78"/>
              </a:rPr>
              <a:t>معامل انكسار الوسط الأول.</a:t>
            </a:r>
            <a:endParaRPr lang="en-US" sz="2400" dirty="0">
              <a:cs typeface="PT Bold Heading" pitchFamily="2" charset="-78"/>
            </a:endParaRPr>
          </a:p>
          <a:p>
            <a:pPr algn="justLow"/>
            <a:endParaRPr lang="ar-SA" sz="2400" dirty="0">
              <a:cs typeface="PT Bold Heading" pitchFamily="2" charset="-78"/>
            </a:endParaRPr>
          </a:p>
          <a:p>
            <a:pPr algn="justLow"/>
            <a:r>
              <a:rPr lang="ar-SA" sz="2400" dirty="0">
                <a:cs typeface="PT Bold Heading" pitchFamily="2" charset="-78"/>
              </a:rPr>
              <a:t>معامل انكسار الوسط الثاني.</a:t>
            </a:r>
            <a:endParaRPr lang="en-US" sz="2400" dirty="0">
              <a:cs typeface="PT Bold Heading" pitchFamily="2" charset="-78"/>
            </a:endParaRPr>
          </a:p>
          <a:p>
            <a:pPr algn="justLow"/>
            <a:r>
              <a:rPr lang="ar-SA" sz="2400" dirty="0">
                <a:cs typeface="PT Bold Heading" pitchFamily="2" charset="-78"/>
              </a:rPr>
              <a:t>    </a:t>
            </a:r>
          </a:p>
          <a:p>
            <a:pPr algn="justLow"/>
            <a:r>
              <a:rPr lang="ar-SA" sz="2400" dirty="0">
                <a:cs typeface="PT Bold Heading" pitchFamily="2" charset="-78"/>
              </a:rPr>
              <a:t>زاوية السقوط.</a:t>
            </a:r>
            <a:endParaRPr lang="en-US" sz="2400" dirty="0">
              <a:cs typeface="PT Bold Heading" pitchFamily="2" charset="-78"/>
            </a:endParaRPr>
          </a:p>
          <a:p>
            <a:pPr algn="justLow"/>
            <a:endParaRPr lang="ar-SA" sz="2400" dirty="0">
              <a:cs typeface="PT Bold Heading" pitchFamily="2" charset="-78"/>
            </a:endParaRPr>
          </a:p>
          <a:p>
            <a:pPr algn="justLow"/>
            <a:r>
              <a:rPr lang="ar-SA" sz="2400" dirty="0">
                <a:cs typeface="PT Bold Heading" pitchFamily="2" charset="-78"/>
              </a:rPr>
              <a:t>زاوية </a:t>
            </a:r>
            <a:r>
              <a:rPr lang="ar-SA" sz="2400" dirty="0" err="1">
                <a:cs typeface="PT Bold Heading" pitchFamily="2" charset="-78"/>
              </a:rPr>
              <a:t>الإنكسار</a:t>
            </a:r>
            <a:r>
              <a:rPr lang="ar-SA" sz="2400" dirty="0">
                <a:cs typeface="PT Bold Heading" pitchFamily="2" charset="-78"/>
              </a:rPr>
              <a:t> .</a:t>
            </a:r>
            <a:endParaRPr lang="ar-SA" sz="2400" dirty="0"/>
          </a:p>
        </p:txBody>
      </p:sp>
      <p:sp>
        <p:nvSpPr>
          <p:cNvPr id="2" name="مربع نص 1"/>
          <p:cNvSpPr txBox="1"/>
          <p:nvPr/>
        </p:nvSpPr>
        <p:spPr>
          <a:xfrm>
            <a:off x="5704764" y="5226493"/>
            <a:ext cx="5609230" cy="1431429"/>
          </a:xfrm>
          <a:prstGeom prst="bevel">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SA" sz="3200" b="1" dirty="0"/>
              <a:t>عندما تكون الزاوية كبيرة فإن معامل الانكسار للوسط أقل </a:t>
            </a:r>
          </a:p>
        </p:txBody>
      </p:sp>
    </p:spTree>
    <p:extLst>
      <p:ext uri="{BB962C8B-B14F-4D97-AF65-F5344CB8AC3E}">
        <p14:creationId xmlns:p14="http://schemas.microsoft.com/office/powerpoint/2010/main" val="1556944047"/>
      </p:ext>
    </p:extLst>
  </p:cSld>
  <p:clrMapOvr>
    <a:masterClrMapping/>
  </p:clrMapOvr>
  <p:transition spd="slow">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5431808" y="545036"/>
            <a:ext cx="6190921" cy="2865001"/>
          </a:xfrm>
          <a:prstGeom prst="foldedCorner">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justLow"/>
            <a:r>
              <a:rPr lang="ar-SA" sz="2600" dirty="0">
                <a:cs typeface="PT Bold Heading" pitchFamily="2" charset="-78"/>
              </a:rPr>
              <a:t>ينحرف الضوء مقترباً من العمود المقام  عند انتقاله من الهواء إلى الزجاج . </a:t>
            </a:r>
            <a:r>
              <a:rPr lang="en-US" sz="3600" dirty="0">
                <a:cs typeface="PT Bold Heading" pitchFamily="2" charset="-78"/>
              </a:rPr>
              <a:t>n2</a:t>
            </a:r>
            <a:r>
              <a:rPr lang="ar-SA" sz="3600" dirty="0">
                <a:cs typeface="PT Bold Heading" pitchFamily="2" charset="-78"/>
              </a:rPr>
              <a:t> &gt; </a:t>
            </a:r>
            <a:r>
              <a:rPr lang="en-US" sz="3600" dirty="0">
                <a:cs typeface="PT Bold Heading" pitchFamily="2" charset="-78"/>
              </a:rPr>
              <a:t>n1</a:t>
            </a:r>
            <a:endParaRPr lang="ar-SA" sz="3600" dirty="0">
              <a:cs typeface="PT Bold Heading" pitchFamily="2" charset="-78"/>
            </a:endParaRPr>
          </a:p>
          <a:p>
            <a:pPr algn="justLow"/>
            <a:r>
              <a:rPr lang="ar-SA" sz="2600" dirty="0">
                <a:cs typeface="PT Bold Heading" pitchFamily="2" charset="-78"/>
              </a:rPr>
              <a:t>وينحرف مبتعداً عن العمود المقام عند انتقاله من الزجاج الى الهواء . </a:t>
            </a:r>
            <a:r>
              <a:rPr lang="en-US" sz="3600" dirty="0">
                <a:cs typeface="PT Bold Heading" pitchFamily="2" charset="-78"/>
              </a:rPr>
              <a:t>n2</a:t>
            </a:r>
            <a:r>
              <a:rPr lang="ar-SA" sz="3600" dirty="0">
                <a:cs typeface="PT Bold Heading" pitchFamily="2" charset="-78"/>
              </a:rPr>
              <a:t> &lt; </a:t>
            </a:r>
            <a:r>
              <a:rPr lang="en-US" sz="3600" dirty="0">
                <a:cs typeface="PT Bold Heading" pitchFamily="2" charset="-78"/>
              </a:rPr>
              <a:t>n1</a:t>
            </a:r>
            <a:endParaRPr lang="ar-SA" sz="3600" dirty="0">
              <a:cs typeface="PT Bold Heading" pitchFamily="2" charset="-78"/>
            </a:endParaRPr>
          </a:p>
          <a:p>
            <a:pPr algn="justLow"/>
            <a:endParaRPr lang="ar-SA" sz="2600" dirty="0">
              <a:cs typeface="PT Bold Heading" pitchFamily="2" charset="-78"/>
            </a:endParaRPr>
          </a:p>
        </p:txBody>
      </p:sp>
      <p:pic>
        <p:nvPicPr>
          <p:cNvPr id="4" name="Picture 2" descr="http://s3.amazonaws.com/answer-board-image/20097281817166338440183606007666242.jpg">
            <a:hlinkClick r:id="rId2"/>
          </p:cNvPr>
          <p:cNvPicPr>
            <a:picLocks noChangeAspect="1" noChangeArrowheads="1"/>
          </p:cNvPicPr>
          <p:nvPr/>
        </p:nvPicPr>
        <p:blipFill>
          <a:blip r:embed="rId3" cstate="print"/>
          <a:srcRect/>
          <a:stretch>
            <a:fillRect/>
          </a:stretch>
        </p:blipFill>
        <p:spPr bwMode="auto">
          <a:xfrm>
            <a:off x="6346207" y="2819683"/>
            <a:ext cx="4617493" cy="3751714"/>
          </a:xfrm>
          <a:prstGeom prst="rect">
            <a:avLst/>
          </a:prstGeom>
          <a:noFill/>
        </p:spPr>
      </p:pic>
      <p:pic>
        <p:nvPicPr>
          <p:cNvPr id="2" name="صورة 1"/>
          <p:cNvPicPr>
            <a:picLocks noChangeAspect="1"/>
          </p:cNvPicPr>
          <p:nvPr/>
        </p:nvPicPr>
        <p:blipFill>
          <a:blip r:embed="rId4"/>
          <a:stretch>
            <a:fillRect/>
          </a:stretch>
        </p:blipFill>
        <p:spPr>
          <a:xfrm>
            <a:off x="102333" y="622393"/>
            <a:ext cx="5220293" cy="4394580"/>
          </a:xfrm>
          <a:prstGeom prst="rect">
            <a:avLst/>
          </a:prstGeom>
        </p:spPr>
      </p:pic>
      <p:cxnSp>
        <p:nvCxnSpPr>
          <p:cNvPr id="7" name="رابط مستقيم 6"/>
          <p:cNvCxnSpPr/>
          <p:nvPr/>
        </p:nvCxnSpPr>
        <p:spPr>
          <a:xfrm flipV="1">
            <a:off x="1982324" y="3119933"/>
            <a:ext cx="1569493" cy="27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صورة 11"/>
          <p:cNvPicPr>
            <a:picLocks noChangeAspect="1"/>
          </p:cNvPicPr>
          <p:nvPr/>
        </p:nvPicPr>
        <p:blipFill>
          <a:blip r:embed="rId5"/>
          <a:stretch>
            <a:fillRect/>
          </a:stretch>
        </p:blipFill>
        <p:spPr>
          <a:xfrm>
            <a:off x="102333" y="5161022"/>
            <a:ext cx="5329475" cy="1394824"/>
          </a:xfrm>
          <a:prstGeom prst="rect">
            <a:avLst/>
          </a:prstGeom>
        </p:spPr>
      </p:pic>
      <p:sp>
        <p:nvSpPr>
          <p:cNvPr id="13" name="دبوس زينة 12"/>
          <p:cNvSpPr/>
          <p:nvPr/>
        </p:nvSpPr>
        <p:spPr>
          <a:xfrm>
            <a:off x="1088395" y="21892"/>
            <a:ext cx="3248168" cy="600501"/>
          </a:xfrm>
          <a:prstGeom prst="plaqu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400" dirty="0"/>
              <a:t>التطبيق صفحة 94</a:t>
            </a:r>
          </a:p>
        </p:txBody>
      </p:sp>
    </p:spTree>
    <p:extLst>
      <p:ext uri="{BB962C8B-B14F-4D97-AF65-F5344CB8AC3E}">
        <p14:creationId xmlns:p14="http://schemas.microsoft.com/office/powerpoint/2010/main" val="17063861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a:t>فيزياء 3                                        ابتهاج السعيد</a:t>
            </a:r>
          </a:p>
        </p:txBody>
      </p:sp>
      <p:sp>
        <p:nvSpPr>
          <p:cNvPr id="5" name="دبوس زينة 4"/>
          <p:cNvSpPr/>
          <p:nvPr/>
        </p:nvSpPr>
        <p:spPr>
          <a:xfrm>
            <a:off x="8540072" y="296081"/>
            <a:ext cx="3248168" cy="600501"/>
          </a:xfrm>
          <a:prstGeom prst="plaqu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400" dirty="0"/>
              <a:t>التطبيق صفحة 77</a:t>
            </a:r>
          </a:p>
        </p:txBody>
      </p:sp>
      <p:pic>
        <p:nvPicPr>
          <p:cNvPr id="6" name="صورة 5"/>
          <p:cNvPicPr>
            <a:picLocks noChangeAspect="1"/>
          </p:cNvPicPr>
          <p:nvPr/>
        </p:nvPicPr>
        <p:blipFill>
          <a:blip r:embed="rId2"/>
          <a:stretch>
            <a:fillRect/>
          </a:stretch>
        </p:blipFill>
        <p:spPr>
          <a:xfrm>
            <a:off x="2386472" y="1039006"/>
            <a:ext cx="7137779" cy="2864254"/>
          </a:xfrm>
          <a:prstGeom prst="rect">
            <a:avLst/>
          </a:prstGeom>
        </p:spPr>
      </p:pic>
      <p:sp>
        <p:nvSpPr>
          <p:cNvPr id="7" name="مستطيل ذو زوايا قطرية مستديرة 6"/>
          <p:cNvSpPr/>
          <p:nvPr/>
        </p:nvSpPr>
        <p:spPr>
          <a:xfrm>
            <a:off x="769961" y="4002987"/>
            <a:ext cx="7383439" cy="1378424"/>
          </a:xfrm>
          <a:prstGeom prst="round2Diag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dirty="0"/>
              <a:t>إن معامل انكسار السائل أقل من معامل انكسار الزجاج و أكبر من معامل انكسار الماء</a:t>
            </a:r>
          </a:p>
        </p:txBody>
      </p:sp>
      <p:pic>
        <p:nvPicPr>
          <p:cNvPr id="8" name="صورة 7"/>
          <p:cNvPicPr>
            <a:picLocks noChangeAspect="1"/>
          </p:cNvPicPr>
          <p:nvPr/>
        </p:nvPicPr>
        <p:blipFill>
          <a:blip r:embed="rId3"/>
          <a:stretch>
            <a:fillRect/>
          </a:stretch>
        </p:blipFill>
        <p:spPr>
          <a:xfrm>
            <a:off x="2056990" y="5248182"/>
            <a:ext cx="4261924" cy="743186"/>
          </a:xfrm>
          <a:prstGeom prst="rect">
            <a:avLst/>
          </a:prstGeom>
        </p:spPr>
      </p:pic>
    </p:spTree>
    <p:extLst>
      <p:ext uri="{BB962C8B-B14F-4D97-AF65-F5344CB8AC3E}">
        <p14:creationId xmlns:p14="http://schemas.microsoft.com/office/powerpoint/2010/main" val="22843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p:cNvPicPr>
            <a:picLocks noChangeAspect="1"/>
          </p:cNvPicPr>
          <p:nvPr/>
        </p:nvPicPr>
        <p:blipFill>
          <a:blip r:embed="rId2"/>
          <a:stretch>
            <a:fillRect/>
          </a:stretch>
        </p:blipFill>
        <p:spPr>
          <a:xfrm>
            <a:off x="1085850" y="746362"/>
            <a:ext cx="10020300" cy="4000500"/>
          </a:xfrm>
          <a:prstGeom prst="rect">
            <a:avLst/>
          </a:prstGeom>
        </p:spPr>
      </p:pic>
    </p:spTree>
    <p:extLst>
      <p:ext uri="{BB962C8B-B14F-4D97-AF65-F5344CB8AC3E}">
        <p14:creationId xmlns:p14="http://schemas.microsoft.com/office/powerpoint/2010/main" val="268964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p:cNvPicPr>
            <a:picLocks noChangeAspect="1"/>
          </p:cNvPicPr>
          <p:nvPr/>
        </p:nvPicPr>
        <p:blipFill>
          <a:blip r:embed="rId2"/>
          <a:stretch>
            <a:fillRect/>
          </a:stretch>
        </p:blipFill>
        <p:spPr>
          <a:xfrm>
            <a:off x="1241946" y="1252959"/>
            <a:ext cx="6777962" cy="4624962"/>
          </a:xfrm>
          <a:prstGeom prst="rect">
            <a:avLst/>
          </a:prstGeom>
        </p:spPr>
      </p:pic>
      <p:sp>
        <p:nvSpPr>
          <p:cNvPr id="4" name="مربع نص 3"/>
          <p:cNvSpPr txBox="1"/>
          <p:nvPr/>
        </p:nvSpPr>
        <p:spPr>
          <a:xfrm>
            <a:off x="4478740" y="1405719"/>
            <a:ext cx="3234520" cy="646331"/>
          </a:xfrm>
          <a:prstGeom prst="rect">
            <a:avLst/>
          </a:prstGeom>
          <a:noFill/>
        </p:spPr>
        <p:txBody>
          <a:bodyPr wrap="square" rtlCol="1">
            <a:spAutoFit/>
          </a:bodyPr>
          <a:lstStyle/>
          <a:p>
            <a:r>
              <a:rPr lang="ar-SA" sz="3600" dirty="0"/>
              <a:t>الحل : </a:t>
            </a:r>
          </a:p>
        </p:txBody>
      </p:sp>
    </p:spTree>
    <p:extLst>
      <p:ext uri="{BB962C8B-B14F-4D97-AF65-F5344CB8AC3E}">
        <p14:creationId xmlns:p14="http://schemas.microsoft.com/office/powerpoint/2010/main" val="247507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4" name="Picture 2"/>
          <p:cNvPicPr>
            <a:picLocks noChangeAspect="1" noChangeArrowheads="1"/>
          </p:cNvPicPr>
          <p:nvPr/>
        </p:nvPicPr>
        <p:blipFill>
          <a:blip r:embed="rId2" cstate="print"/>
          <a:srcRect/>
          <a:stretch>
            <a:fillRect/>
          </a:stretch>
        </p:blipFill>
        <p:spPr bwMode="auto">
          <a:xfrm>
            <a:off x="238116" y="2110014"/>
            <a:ext cx="2571768" cy="4707043"/>
          </a:xfrm>
          <a:prstGeom prst="rect">
            <a:avLst/>
          </a:prstGeom>
          <a:noFill/>
          <a:ln w="9525">
            <a:noFill/>
            <a:miter lim="800000"/>
            <a:headEnd/>
            <a:tailEnd/>
          </a:ln>
          <a:effectLst/>
        </p:spPr>
      </p:pic>
      <p:pic>
        <p:nvPicPr>
          <p:cNvPr id="3" name="صورة 2"/>
          <p:cNvPicPr>
            <a:picLocks noChangeAspect="1"/>
          </p:cNvPicPr>
          <p:nvPr/>
        </p:nvPicPr>
        <p:blipFill>
          <a:blip r:embed="rId3"/>
          <a:stretch>
            <a:fillRect/>
          </a:stretch>
        </p:blipFill>
        <p:spPr>
          <a:xfrm>
            <a:off x="1678675" y="126456"/>
            <a:ext cx="10348202" cy="2539742"/>
          </a:xfrm>
          <a:prstGeom prst="rect">
            <a:avLst/>
          </a:prstGeom>
        </p:spPr>
      </p:pic>
    </p:spTree>
    <p:extLst>
      <p:ext uri="{BB962C8B-B14F-4D97-AF65-F5344CB8AC3E}">
        <p14:creationId xmlns:p14="http://schemas.microsoft.com/office/powerpoint/2010/main" val="159569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a:extLst>
              <a:ext uri="{FF2B5EF4-FFF2-40B4-BE49-F238E27FC236}">
                <a16:creationId xmlns:a16="http://schemas.microsoft.com/office/drawing/2014/main" id="{C68DAED4-DAFB-490D-BD30-71DD2777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50" y="2382381"/>
            <a:ext cx="6013450" cy="3542169"/>
          </a:xfrm>
          <a:prstGeom prst="rect">
            <a:avLst/>
          </a:prstGeom>
        </p:spPr>
      </p:pic>
      <p:pic>
        <p:nvPicPr>
          <p:cNvPr id="4" name="صورة 3">
            <a:extLst>
              <a:ext uri="{FF2B5EF4-FFF2-40B4-BE49-F238E27FC236}">
                <a16:creationId xmlns:a16="http://schemas.microsoft.com/office/drawing/2014/main" id="{F8DE407B-D72E-4178-9A66-B4CB861DE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9" y="1430372"/>
            <a:ext cx="5894388" cy="2160746"/>
          </a:xfrm>
          <a:prstGeom prst="rect">
            <a:avLst/>
          </a:prstGeom>
        </p:spPr>
      </p:pic>
      <p:sp>
        <p:nvSpPr>
          <p:cNvPr id="5" name="وسيلة شرح بيضاوية 1">
            <a:extLst>
              <a:ext uri="{FF2B5EF4-FFF2-40B4-BE49-F238E27FC236}">
                <a16:creationId xmlns:a16="http://schemas.microsoft.com/office/drawing/2014/main" id="{343063BF-B31A-4940-BCE1-D9C5E6D0FFC6}"/>
              </a:ext>
            </a:extLst>
          </p:cNvPr>
          <p:cNvSpPr/>
          <p:nvPr/>
        </p:nvSpPr>
        <p:spPr>
          <a:xfrm>
            <a:off x="6766560" y="452954"/>
            <a:ext cx="4476340" cy="1795819"/>
          </a:xfrm>
          <a:prstGeom prst="snip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kern="0" dirty="0">
                <a:solidFill>
                  <a:sysClr val="windowText" lastClr="000000"/>
                </a:solidFill>
                <a:latin typeface="Andalus" panose="02020603050405020304" pitchFamily="18" charset="-78"/>
                <a:cs typeface="Andalus" panose="02020603050405020304" pitchFamily="18" charset="-78"/>
              </a:rPr>
              <a:t>الواجب </a:t>
            </a:r>
          </a:p>
          <a:p>
            <a:pPr algn="ctr"/>
            <a:r>
              <a:rPr lang="ar-SA" sz="4000" kern="0" dirty="0">
                <a:solidFill>
                  <a:sysClr val="windowText" lastClr="000000"/>
                </a:solidFill>
                <a:latin typeface="Andalus" panose="02020603050405020304" pitchFamily="18" charset="-78"/>
                <a:cs typeface="Andalus" panose="02020603050405020304" pitchFamily="18" charset="-78"/>
              </a:rPr>
              <a:t>سؤال 48 صفحة 95 </a:t>
            </a:r>
          </a:p>
        </p:txBody>
      </p:sp>
      <p:sp>
        <p:nvSpPr>
          <p:cNvPr id="6" name="مربع نص 5">
            <a:extLst>
              <a:ext uri="{FF2B5EF4-FFF2-40B4-BE49-F238E27FC236}">
                <a16:creationId xmlns:a16="http://schemas.microsoft.com/office/drawing/2014/main" id="{0A8AD0C5-587C-48EB-855D-9B713017EA1B}"/>
              </a:ext>
            </a:extLst>
          </p:cNvPr>
          <p:cNvSpPr txBox="1"/>
          <p:nvPr/>
        </p:nvSpPr>
        <p:spPr>
          <a:xfrm>
            <a:off x="218525" y="4085178"/>
            <a:ext cx="5616624" cy="940653"/>
          </a:xfrm>
          <a:prstGeom prst="frame">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ال</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أ</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ستاذة</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 </a:t>
            </a:r>
            <a:r>
              <a:rPr lang="ar-SA" sz="4000" b="1" kern="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latin typeface="Arial" panose="020B0604020202020204" pitchFamily="34" charset="0"/>
                <a:cs typeface="Arial" panose="020B0604020202020204" pitchFamily="34" charset="0"/>
              </a:rPr>
              <a:t>ا</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بتهاج</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عيسى السعيد</a:t>
            </a:r>
          </a:p>
        </p:txBody>
      </p:sp>
    </p:spTree>
    <p:extLst>
      <p:ext uri="{BB962C8B-B14F-4D97-AF65-F5344CB8AC3E}">
        <p14:creationId xmlns:p14="http://schemas.microsoft.com/office/powerpoint/2010/main" val="27349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95472" y="1285860"/>
            <a:ext cx="3611886"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ar-SA" sz="4400" dirty="0">
                <a:solidFill>
                  <a:schemeClr val="tx2"/>
                </a:solidFill>
                <a:latin typeface="Calibri" pitchFamily="34" charset="0"/>
                <a:ea typeface="Calibri" pitchFamily="34" charset="0"/>
                <a:cs typeface="PT Bold Heading" pitchFamily="2" charset="-78"/>
              </a:rPr>
              <a:t>النموذج </a:t>
            </a:r>
            <a:r>
              <a:rPr lang="ar-SA" sz="4400" dirty="0" err="1">
                <a:solidFill>
                  <a:schemeClr val="tx2"/>
                </a:solidFill>
                <a:latin typeface="Calibri" pitchFamily="34" charset="0"/>
                <a:ea typeface="Calibri" pitchFamily="34" charset="0"/>
                <a:cs typeface="PT Bold Heading" pitchFamily="2" charset="-78"/>
              </a:rPr>
              <a:t>الموجي</a:t>
            </a:r>
            <a:r>
              <a:rPr lang="ar-SA" sz="4400" dirty="0">
                <a:solidFill>
                  <a:schemeClr val="tx2"/>
                </a:solidFill>
                <a:latin typeface="Calibri" pitchFamily="34" charset="0"/>
                <a:ea typeface="Calibri" pitchFamily="34" charset="0"/>
                <a:cs typeface="PT Bold Heading" pitchFamily="2" charset="-78"/>
              </a:rPr>
              <a:t> </a:t>
            </a:r>
          </a:p>
          <a:p>
            <a:pPr algn="ctr" fontAlgn="base">
              <a:spcBef>
                <a:spcPct val="0"/>
              </a:spcBef>
              <a:spcAft>
                <a:spcPct val="0"/>
              </a:spcAft>
            </a:pPr>
            <a:r>
              <a:rPr lang="ar-SA" sz="4400" dirty="0">
                <a:solidFill>
                  <a:schemeClr val="tx2"/>
                </a:solidFill>
                <a:latin typeface="Calibri" pitchFamily="34" charset="0"/>
                <a:ea typeface="Calibri" pitchFamily="34" charset="0"/>
                <a:cs typeface="PT Bold Heading" pitchFamily="2" charset="-78"/>
              </a:rPr>
              <a:t>في الانكسار </a:t>
            </a:r>
            <a:endParaRPr lang="ar-SA" sz="4400" dirty="0">
              <a:solidFill>
                <a:schemeClr val="tx2"/>
              </a:solidFill>
              <a:latin typeface="Arial" pitchFamily="34" charset="0"/>
              <a:cs typeface="PT Bold Heading" pitchFamily="2" charset="-78"/>
            </a:endParaRPr>
          </a:p>
        </p:txBody>
      </p:sp>
      <p:sp>
        <p:nvSpPr>
          <p:cNvPr id="4" name="مستطيل 3"/>
          <p:cNvSpPr/>
          <p:nvPr/>
        </p:nvSpPr>
        <p:spPr>
          <a:xfrm>
            <a:off x="2524100" y="3071811"/>
            <a:ext cx="7500990" cy="461665"/>
          </a:xfrm>
          <a:prstGeom prst="rect">
            <a:avLst/>
          </a:prstGeom>
        </p:spPr>
        <p:txBody>
          <a:bodyPr wrap="square">
            <a:spAutoFit/>
          </a:bodyPr>
          <a:lstStyle/>
          <a:p>
            <a:pPr lvl="0" algn="justLow" fontAlgn="base">
              <a:spcBef>
                <a:spcPct val="0"/>
              </a:spcBef>
              <a:spcAft>
                <a:spcPct val="0"/>
              </a:spcAft>
            </a:pPr>
            <a:r>
              <a:rPr lang="ar-SA" sz="2400" dirty="0">
                <a:solidFill>
                  <a:schemeClr val="tx2">
                    <a:lumMod val="75000"/>
                  </a:schemeClr>
                </a:solidFill>
                <a:latin typeface="Calibri" pitchFamily="34" charset="0"/>
                <a:ea typeface="Calibri" pitchFamily="34" charset="0"/>
                <a:cs typeface="PT Bold Heading" pitchFamily="2" charset="-78"/>
              </a:rPr>
              <a:t>عللي : </a:t>
            </a:r>
            <a:r>
              <a:rPr lang="ar-SA" sz="2400" dirty="0">
                <a:solidFill>
                  <a:schemeClr val="bg2">
                    <a:lumMod val="50000"/>
                  </a:schemeClr>
                </a:solidFill>
                <a:latin typeface="Calibri" pitchFamily="34" charset="0"/>
                <a:ea typeface="Calibri" pitchFamily="34" charset="0"/>
                <a:cs typeface="PT Bold Heading" pitchFamily="2" charset="-78"/>
              </a:rPr>
              <a:t>الضوء يتحرك بسرعة أقل عند انتقاله من الفراغ إلى الوسط .</a:t>
            </a:r>
          </a:p>
        </p:txBody>
      </p:sp>
      <p:sp>
        <p:nvSpPr>
          <p:cNvPr id="6" name="مستطيل 5"/>
          <p:cNvSpPr/>
          <p:nvPr/>
        </p:nvSpPr>
        <p:spPr>
          <a:xfrm>
            <a:off x="3024166" y="3643315"/>
            <a:ext cx="6929454" cy="461665"/>
          </a:xfrm>
          <a:prstGeom prst="rect">
            <a:avLst/>
          </a:prstGeom>
        </p:spPr>
        <p:txBody>
          <a:bodyPr wrap="square">
            <a:spAutoFit/>
          </a:bodyPr>
          <a:lstStyle/>
          <a:p>
            <a:pPr lvl="0" algn="justLow" fontAlgn="base">
              <a:spcBef>
                <a:spcPct val="0"/>
              </a:spcBef>
              <a:spcAft>
                <a:spcPct val="0"/>
              </a:spcAft>
            </a:pPr>
            <a:r>
              <a:rPr lang="ar-SA" sz="2400" dirty="0">
                <a:latin typeface="Calibri" pitchFamily="34" charset="0"/>
                <a:ea typeface="Calibri" pitchFamily="34" charset="0"/>
                <a:cs typeface="PT Bold Heading" pitchFamily="2" charset="-78"/>
              </a:rPr>
              <a:t>لأن الضوء يتفاعل مع </a:t>
            </a:r>
            <a:r>
              <a:rPr lang="ar-SA" sz="2400" dirty="0" err="1">
                <a:latin typeface="Calibri" pitchFamily="34" charset="0"/>
                <a:ea typeface="Calibri" pitchFamily="34" charset="0"/>
                <a:cs typeface="PT Bold Heading" pitchFamily="2" charset="-78"/>
              </a:rPr>
              <a:t>الذرات</a:t>
            </a:r>
            <a:r>
              <a:rPr lang="ar-SA" sz="2400" dirty="0">
                <a:latin typeface="Calibri" pitchFamily="34" charset="0"/>
                <a:ea typeface="Calibri" pitchFamily="34" charset="0"/>
                <a:cs typeface="PT Bold Heading" pitchFamily="2" charset="-78"/>
              </a:rPr>
              <a:t> عند انتقاله خلال الوسط </a:t>
            </a:r>
            <a:endParaRPr lang="en-US" sz="2400" dirty="0">
              <a:latin typeface="Arial" pitchFamily="34" charset="0"/>
              <a:cs typeface="PT Bold Heading" pitchFamily="2" charset="-78"/>
            </a:endParaRPr>
          </a:p>
        </p:txBody>
      </p:sp>
      <p:pic>
        <p:nvPicPr>
          <p:cNvPr id="39937" name="Picture 1" descr="GP070406"/>
          <p:cNvPicPr>
            <a:picLocks noChangeAspect="1" noChangeArrowheads="1"/>
          </p:cNvPicPr>
          <p:nvPr/>
        </p:nvPicPr>
        <p:blipFill>
          <a:blip r:embed="rId2"/>
          <a:srcRect/>
          <a:stretch>
            <a:fillRect/>
          </a:stretch>
        </p:blipFill>
        <p:spPr bwMode="auto">
          <a:xfrm>
            <a:off x="4095736" y="4357694"/>
            <a:ext cx="4572032" cy="2171700"/>
          </a:xfrm>
          <a:prstGeom prst="rect">
            <a:avLst/>
          </a:prstGeom>
          <a:noFill/>
          <a:ln w="9525">
            <a:noFill/>
            <a:miter lim="800000"/>
            <a:headEnd/>
            <a:tailEnd/>
          </a:ln>
        </p:spPr>
      </p:pic>
    </p:spTree>
    <p:extLst>
      <p:ext uri="{BB962C8B-B14F-4D97-AF65-F5344CB8AC3E}">
        <p14:creationId xmlns:p14="http://schemas.microsoft.com/office/powerpoint/2010/main" val="121710321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66910" y="2928935"/>
            <a:ext cx="7995168" cy="954107"/>
          </a:xfrm>
          <a:prstGeom prst="rect">
            <a:avLst/>
          </a:prstGeom>
        </p:spPr>
        <p:txBody>
          <a:bodyPr wrap="square">
            <a:spAutoFit/>
          </a:bodyPr>
          <a:lstStyle/>
          <a:p>
            <a:pPr lvl="0" algn="justLow" eaLnBrk="0" fontAlgn="base" hangingPunct="0">
              <a:spcBef>
                <a:spcPct val="0"/>
              </a:spcBef>
              <a:spcAft>
                <a:spcPct val="0"/>
              </a:spcAft>
            </a:pPr>
            <a:r>
              <a:rPr lang="ar-SA" sz="2800" dirty="0">
                <a:latin typeface="Calibri" pitchFamily="34" charset="0"/>
                <a:ea typeface="Calibri" pitchFamily="34" charset="0"/>
                <a:cs typeface="PT Bold Heading" pitchFamily="2" charset="-78"/>
              </a:rPr>
              <a:t>سرعة الضوء تتناسب طرديا مع الطول </a:t>
            </a:r>
            <a:r>
              <a:rPr lang="ar-SA" sz="2800" dirty="0" err="1">
                <a:latin typeface="Calibri" pitchFamily="34" charset="0"/>
                <a:ea typeface="Calibri" pitchFamily="34" charset="0"/>
                <a:cs typeface="PT Bold Heading" pitchFamily="2" charset="-78"/>
              </a:rPr>
              <a:t>الموجي</a:t>
            </a:r>
            <a:r>
              <a:rPr lang="ar-SA" sz="2800" dirty="0">
                <a:latin typeface="Calibri" pitchFamily="34" charset="0"/>
                <a:ea typeface="Calibri" pitchFamily="34" charset="0"/>
                <a:cs typeface="PT Bold Heading" pitchFamily="2" charset="-78"/>
              </a:rPr>
              <a:t> وينقص الطول </a:t>
            </a:r>
            <a:r>
              <a:rPr lang="ar-SA" sz="2800" dirty="0" err="1">
                <a:latin typeface="Calibri" pitchFamily="34" charset="0"/>
                <a:ea typeface="Calibri" pitchFamily="34" charset="0"/>
                <a:cs typeface="PT Bold Heading" pitchFamily="2" charset="-78"/>
              </a:rPr>
              <a:t>الموجي</a:t>
            </a:r>
            <a:r>
              <a:rPr lang="ar-SA" sz="2800" dirty="0">
                <a:latin typeface="Calibri" pitchFamily="34" charset="0"/>
                <a:ea typeface="Calibri" pitchFamily="34" charset="0"/>
                <a:cs typeface="PT Bold Heading" pitchFamily="2" charset="-78"/>
              </a:rPr>
              <a:t> للضوء عندما تنقص سرعة الضوء .</a:t>
            </a:r>
            <a:endParaRPr lang="ar-SA" sz="2800" dirty="0">
              <a:latin typeface="Arial" pitchFamily="34" charset="0"/>
              <a:cs typeface="PT Bold Heading" pitchFamily="2" charset="-78"/>
            </a:endParaRPr>
          </a:p>
        </p:txBody>
      </p:sp>
      <p:sp>
        <p:nvSpPr>
          <p:cNvPr id="2" name="مستطيل 1"/>
          <p:cNvSpPr/>
          <p:nvPr/>
        </p:nvSpPr>
        <p:spPr>
          <a:xfrm>
            <a:off x="2024034" y="1142984"/>
            <a:ext cx="3603872" cy="707886"/>
          </a:xfrm>
          <a:prstGeom prst="rect">
            <a:avLst/>
          </a:prstGeom>
        </p:spPr>
        <p:txBody>
          <a:bodyPr wrap="none">
            <a:spAutoFit/>
          </a:bodyPr>
          <a:lstStyle/>
          <a:p>
            <a:pPr lvl="0" algn="justLow" eaLnBrk="0" fontAlgn="base" hangingPunct="0">
              <a:spcBef>
                <a:spcPct val="0"/>
              </a:spcBef>
              <a:spcAft>
                <a:spcPct val="0"/>
              </a:spcAft>
            </a:pPr>
            <a:r>
              <a:rPr lang="ar-SA" sz="4000" dirty="0">
                <a:ln>
                  <a:solidFill>
                    <a:schemeClr val="tx2"/>
                  </a:solidFill>
                </a:ln>
                <a:solidFill>
                  <a:schemeClr val="bg2">
                    <a:lumMod val="50000"/>
                  </a:schemeClr>
                </a:solidFill>
                <a:latin typeface="Calibri" pitchFamily="34" charset="0"/>
                <a:ea typeface="Calibri" pitchFamily="34" charset="0"/>
                <a:cs typeface="PT Bold Heading" pitchFamily="2" charset="-78"/>
              </a:rPr>
              <a:t>عند ثبوت التردد  </a:t>
            </a:r>
          </a:p>
        </p:txBody>
      </p:sp>
      <p:sp>
        <p:nvSpPr>
          <p:cNvPr id="9" name="مستطيل 8"/>
          <p:cNvSpPr/>
          <p:nvPr/>
        </p:nvSpPr>
        <p:spPr>
          <a:xfrm>
            <a:off x="3667108" y="4357694"/>
            <a:ext cx="5072066" cy="1638910"/>
          </a:xfrm>
          <a:prstGeom prst="rect">
            <a:avLst/>
          </a:prstGeom>
          <a:solidFill>
            <a:schemeClr val="accent6">
              <a:lumMod val="20000"/>
              <a:lumOff val="80000"/>
            </a:schemeClr>
          </a:solidFill>
          <a:ln w="12700">
            <a:solidFill>
              <a:schemeClr val="tx1"/>
            </a:solidFill>
          </a:ln>
        </p:spPr>
        <p:txBody>
          <a:bodyPr wrap="square">
            <a:spAutoFit/>
          </a:bodyPr>
          <a:lstStyle/>
          <a:p>
            <a:pPr algn="justLow">
              <a:lnSpc>
                <a:spcPct val="150000"/>
              </a:lnSpc>
            </a:pPr>
            <a:r>
              <a:rPr lang="ar-SA" sz="2800" dirty="0">
                <a:latin typeface="Calibri" pitchFamily="34" charset="0"/>
                <a:ea typeface="Calibri" pitchFamily="34" charset="0"/>
                <a:cs typeface="PT Bold Heading" pitchFamily="2" charset="-78"/>
              </a:rPr>
              <a:t>الطول </a:t>
            </a:r>
            <a:r>
              <a:rPr lang="ar-SA" sz="2800" dirty="0" err="1">
                <a:latin typeface="Calibri" pitchFamily="34" charset="0"/>
                <a:ea typeface="Calibri" pitchFamily="34" charset="0"/>
                <a:cs typeface="PT Bold Heading" pitchFamily="2" charset="-78"/>
              </a:rPr>
              <a:t>الموجي</a:t>
            </a:r>
            <a:r>
              <a:rPr lang="ar-SA" sz="2800" dirty="0">
                <a:latin typeface="Calibri" pitchFamily="34" charset="0"/>
                <a:ea typeface="Calibri" pitchFamily="34" charset="0"/>
                <a:cs typeface="PT Bold Heading" pitchFamily="2" charset="-78"/>
              </a:rPr>
              <a:t> للضوء في أي وسط أقصر من الطول </a:t>
            </a:r>
            <a:r>
              <a:rPr lang="ar-SA" sz="2800" dirty="0" err="1">
                <a:latin typeface="Calibri" pitchFamily="34" charset="0"/>
                <a:ea typeface="Calibri" pitchFamily="34" charset="0"/>
                <a:cs typeface="PT Bold Heading" pitchFamily="2" charset="-78"/>
              </a:rPr>
              <a:t>الموجي</a:t>
            </a:r>
            <a:r>
              <a:rPr lang="ar-SA" sz="2800" dirty="0">
                <a:latin typeface="Calibri" pitchFamily="34" charset="0"/>
                <a:ea typeface="Calibri" pitchFamily="34" charset="0"/>
                <a:cs typeface="PT Bold Heading" pitchFamily="2" charset="-78"/>
              </a:rPr>
              <a:t> للضوء في الفراغ .</a:t>
            </a:r>
          </a:p>
          <a:p>
            <a:pPr algn="justLow">
              <a:lnSpc>
                <a:spcPct val="150000"/>
              </a:lnSpc>
            </a:pPr>
            <a:endParaRPr lang="ar-SA" sz="1050" dirty="0">
              <a:latin typeface="Calibri" pitchFamily="34" charset="0"/>
              <a:ea typeface="Calibri" pitchFamily="34" charset="0"/>
              <a:cs typeface="PT Bold Heading" pitchFamily="2" charset="-78"/>
            </a:endParaRPr>
          </a:p>
        </p:txBody>
      </p:sp>
      <p:sp>
        <p:nvSpPr>
          <p:cNvPr id="13" name="مربع نص 12"/>
          <p:cNvSpPr txBox="1"/>
          <p:nvPr/>
        </p:nvSpPr>
        <p:spPr>
          <a:xfrm>
            <a:off x="2952728" y="2071678"/>
            <a:ext cx="1571636" cy="523220"/>
          </a:xfrm>
          <a:prstGeom prst="rect">
            <a:avLst/>
          </a:prstGeom>
          <a:solidFill>
            <a:schemeClr val="accent3">
              <a:lumMod val="20000"/>
              <a:lumOff val="80000"/>
            </a:schemeClr>
          </a:solidFill>
          <a:ln>
            <a:solidFill>
              <a:schemeClr val="tx1"/>
            </a:solidFill>
          </a:ln>
        </p:spPr>
        <p:txBody>
          <a:bodyPr wrap="square" rtlCol="1">
            <a:spAutoFit/>
          </a:bodyPr>
          <a:lstStyle/>
          <a:p>
            <a:pPr algn="ctr"/>
            <a:r>
              <a:rPr lang="en-US" sz="2800" b="1" dirty="0">
                <a:solidFill>
                  <a:srgbClr val="C00000"/>
                </a:solidFill>
                <a:sym typeface="Symbol"/>
              </a:rPr>
              <a:t> = V / f</a:t>
            </a:r>
            <a:endParaRPr lang="en-US" sz="2800" b="1" dirty="0">
              <a:solidFill>
                <a:srgbClr val="C00000"/>
              </a:solidFill>
            </a:endParaRPr>
          </a:p>
        </p:txBody>
      </p:sp>
    </p:spTree>
    <p:extLst>
      <p:ext uri="{BB962C8B-B14F-4D97-AF65-F5344CB8AC3E}">
        <p14:creationId xmlns:p14="http://schemas.microsoft.com/office/powerpoint/2010/main" val="1725964424"/>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38743" y="1299977"/>
            <a:ext cx="2499537" cy="1214446"/>
          </a:xfrm>
          <a:prstGeom prst="rect">
            <a:avLst/>
          </a:prstGeom>
          <a:solidFill>
            <a:srgbClr val="00FFCC"/>
          </a:solidFill>
        </p:spPr>
      </p:pic>
      <p:sp>
        <p:nvSpPr>
          <p:cNvPr id="41988" name="Rectangle 4"/>
          <p:cNvSpPr>
            <a:spLocks noChangeArrowheads="1"/>
          </p:cNvSpPr>
          <p:nvPr/>
        </p:nvSpPr>
        <p:spPr bwMode="auto">
          <a:xfrm>
            <a:off x="3738547" y="514160"/>
            <a:ext cx="465864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ar-SA" sz="3600" dirty="0">
                <a:ln>
                  <a:solidFill>
                    <a:schemeClr val="bg1"/>
                  </a:solidFill>
                </a:ln>
                <a:solidFill>
                  <a:schemeClr val="tx2"/>
                </a:solidFill>
                <a:latin typeface="Calibri" pitchFamily="34" charset="0"/>
                <a:ea typeface="Calibri" pitchFamily="34" charset="0"/>
                <a:cs typeface="PT Bold Heading" pitchFamily="2" charset="-78"/>
              </a:rPr>
              <a:t>صوره أخرى لقانون </a:t>
            </a:r>
            <a:r>
              <a:rPr lang="ar-SA" sz="3600" dirty="0" err="1">
                <a:ln>
                  <a:solidFill>
                    <a:schemeClr val="bg1"/>
                  </a:solidFill>
                </a:ln>
                <a:solidFill>
                  <a:schemeClr val="tx2"/>
                </a:solidFill>
                <a:latin typeface="Calibri" pitchFamily="34" charset="0"/>
                <a:ea typeface="Calibri" pitchFamily="34" charset="0"/>
                <a:cs typeface="PT Bold Heading" pitchFamily="2" charset="-78"/>
              </a:rPr>
              <a:t>سنل</a:t>
            </a:r>
            <a:r>
              <a:rPr lang="ar-SA" sz="3600" dirty="0">
                <a:ln>
                  <a:solidFill>
                    <a:schemeClr val="bg1"/>
                  </a:solidFill>
                </a:ln>
                <a:solidFill>
                  <a:schemeClr val="tx2"/>
                </a:solidFill>
                <a:latin typeface="Calibri" pitchFamily="34" charset="0"/>
                <a:ea typeface="Calibri" pitchFamily="34" charset="0"/>
                <a:cs typeface="PT Bold Heading" pitchFamily="2" charset="-78"/>
              </a:rPr>
              <a:t>   </a:t>
            </a:r>
            <a:endParaRPr lang="ar-SA" sz="3600" dirty="0">
              <a:ln>
                <a:solidFill>
                  <a:schemeClr val="bg1"/>
                </a:solidFill>
              </a:ln>
              <a:solidFill>
                <a:schemeClr val="tx2"/>
              </a:solidFill>
              <a:latin typeface="Arial" pitchFamily="34" charset="0"/>
              <a:cs typeface="PT Bold Heading" pitchFamily="2" charset="-78"/>
            </a:endParaRPr>
          </a:p>
        </p:txBody>
      </p:sp>
      <p:sp>
        <p:nvSpPr>
          <p:cNvPr id="5" name="عنوان 3"/>
          <p:cNvSpPr>
            <a:spLocks noGrp="1"/>
          </p:cNvSpPr>
          <p:nvPr>
            <p:ph type="title"/>
          </p:nvPr>
        </p:nvSpPr>
        <p:spPr>
          <a:xfrm>
            <a:off x="8237071" y="2717832"/>
            <a:ext cx="3954929" cy="590931"/>
          </a:xfrm>
          <a:prstGeom prst="rect">
            <a:avLst/>
          </a:prstGeom>
        </p:spPr>
        <p:txBody>
          <a:bodyPr wrap="none">
            <a:spAutoFit/>
          </a:bodyPr>
          <a:lstStyle/>
          <a:p>
            <a:pPr lvl="0" algn="r" fontAlgn="base">
              <a:spcBef>
                <a:spcPct val="0"/>
              </a:spcBef>
              <a:spcAft>
                <a:spcPct val="0"/>
              </a:spcAft>
            </a:pPr>
            <a:r>
              <a:rPr lang="ar-SA" sz="3600" dirty="0">
                <a:ln>
                  <a:solidFill>
                    <a:schemeClr val="bg1"/>
                  </a:solidFill>
                </a:ln>
                <a:solidFill>
                  <a:schemeClr val="tx2"/>
                </a:solidFill>
                <a:latin typeface="Calibri" pitchFamily="34" charset="0"/>
                <a:ea typeface="Calibri" pitchFamily="34" charset="0"/>
                <a:cs typeface="PT Bold Heading" pitchFamily="2" charset="-78"/>
              </a:rPr>
              <a:t>معامل الانكسار لوسط </a:t>
            </a:r>
            <a:endParaRPr lang="en-US" sz="3600" dirty="0">
              <a:ln>
                <a:solidFill>
                  <a:schemeClr val="bg1"/>
                </a:solidFill>
              </a:ln>
              <a:solidFill>
                <a:schemeClr val="tx2"/>
              </a:solidFill>
              <a:latin typeface="Calibri" pitchFamily="34" charset="0"/>
              <a:ea typeface="Calibri" pitchFamily="34" charset="0"/>
              <a:cs typeface="PT Bold Heading" pitchFamily="2" charset="-78"/>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25980" y="2997438"/>
            <a:ext cx="1241890" cy="1100766"/>
          </a:xfrm>
          <a:prstGeom prst="rect">
            <a:avLst/>
          </a:prstGeom>
        </p:spPr>
        <p:style>
          <a:lnRef idx="2">
            <a:schemeClr val="dk1"/>
          </a:lnRef>
          <a:fillRef idx="1">
            <a:schemeClr val="lt1"/>
          </a:fillRef>
          <a:effectRef idx="0">
            <a:schemeClr val="dk1"/>
          </a:effectRef>
          <a:fontRef idx="minor">
            <a:schemeClr val="dk1"/>
          </a:fontRef>
        </p:style>
      </p:pic>
      <p:sp>
        <p:nvSpPr>
          <p:cNvPr id="7" name="Rectangle 1"/>
          <p:cNvSpPr>
            <a:spLocks noChangeArrowheads="1"/>
          </p:cNvSpPr>
          <p:nvPr/>
        </p:nvSpPr>
        <p:spPr bwMode="auto">
          <a:xfrm>
            <a:off x="6067870" y="3498040"/>
            <a:ext cx="5925778" cy="1200329"/>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ar-SA" sz="2800" dirty="0">
                <a:solidFill>
                  <a:schemeClr val="tx1"/>
                </a:solidFill>
                <a:latin typeface="Calibri" pitchFamily="34" charset="0"/>
                <a:ea typeface="Calibri" pitchFamily="34" charset="0"/>
                <a:cs typeface="PT Bold Heading" pitchFamily="2" charset="-78"/>
              </a:rPr>
              <a:t>سرعة الضوء في الفراغ مقسومة على سرعته في الوسط .</a:t>
            </a:r>
            <a:endParaRPr lang="en-US" sz="2800" dirty="0">
              <a:solidFill>
                <a:schemeClr val="tx1"/>
              </a:solidFill>
              <a:latin typeface="Arial" pitchFamily="34" charset="0"/>
              <a:cs typeface="PT Bold Heading" pitchFamily="2" charset="-78"/>
            </a:endParaRPr>
          </a:p>
          <a:p>
            <a:pPr algn="justLow" rtl="0" eaLnBrk="0" fontAlgn="base" hangingPunct="0">
              <a:spcBef>
                <a:spcPct val="0"/>
              </a:spcBef>
              <a:spcAft>
                <a:spcPct val="0"/>
              </a:spcAft>
            </a:pPr>
            <a:endParaRPr lang="en-US" sz="1400" dirty="0">
              <a:solidFill>
                <a:schemeClr val="tx1"/>
              </a:solidFill>
              <a:latin typeface="Arial" pitchFamily="34" charset="0"/>
              <a:cs typeface="PT Bold Heading" pitchFamily="2" charset="-78"/>
            </a:endParaRPr>
          </a:p>
        </p:txBody>
      </p:sp>
      <p:sp>
        <p:nvSpPr>
          <p:cNvPr id="10" name="مستطيل 9"/>
          <p:cNvSpPr/>
          <p:nvPr/>
        </p:nvSpPr>
        <p:spPr>
          <a:xfrm>
            <a:off x="7974599" y="5420376"/>
            <a:ext cx="4019049" cy="523220"/>
          </a:xfrm>
          <a:prstGeom prst="rect">
            <a:avLst/>
          </a:prstGeom>
        </p:spPr>
        <p:txBody>
          <a:bodyPr wrap="none">
            <a:spAutoFit/>
          </a:bodyPr>
          <a:lstStyle/>
          <a:p>
            <a:pPr lvl="0" algn="ctr">
              <a:spcBef>
                <a:spcPct val="0"/>
              </a:spcBef>
              <a:defRPr/>
            </a:pPr>
            <a:r>
              <a:rPr lang="ar-SA" sz="2800" dirty="0">
                <a:solidFill>
                  <a:srgbClr val="C00000"/>
                </a:solidFill>
                <a:latin typeface="Calibri" pitchFamily="34" charset="0"/>
                <a:ea typeface="Calibri" pitchFamily="34" charset="0"/>
                <a:cs typeface="PT Bold Heading" pitchFamily="2" charset="-78"/>
              </a:rPr>
              <a:t>الطول </a:t>
            </a:r>
            <a:r>
              <a:rPr lang="ar-SA" sz="2800" dirty="0" err="1">
                <a:solidFill>
                  <a:srgbClr val="C00000"/>
                </a:solidFill>
                <a:latin typeface="Calibri" pitchFamily="34" charset="0"/>
                <a:ea typeface="Calibri" pitchFamily="34" charset="0"/>
                <a:cs typeface="PT Bold Heading" pitchFamily="2" charset="-78"/>
              </a:rPr>
              <a:t>الموجي</a:t>
            </a:r>
            <a:r>
              <a:rPr lang="ar-SA" sz="2800" dirty="0">
                <a:solidFill>
                  <a:srgbClr val="C00000"/>
                </a:solidFill>
                <a:latin typeface="Calibri" pitchFamily="34" charset="0"/>
                <a:ea typeface="Calibri" pitchFamily="34" charset="0"/>
                <a:cs typeface="PT Bold Heading" pitchFamily="2" charset="-78"/>
              </a:rPr>
              <a:t> للضوء في الفراغ</a:t>
            </a:r>
          </a:p>
        </p:txBody>
      </p:sp>
      <p:pic>
        <p:nvPicPr>
          <p:cNvPr id="11" name="Picture 1"/>
          <p:cNvPicPr>
            <a:picLocks noChangeAspect="1" noChangeArrowheads="1"/>
          </p:cNvPicPr>
          <p:nvPr/>
        </p:nvPicPr>
        <p:blipFill>
          <a:blip r:embed="rId4"/>
          <a:srcRect l="35156" t="44922" r="50928" b="40846"/>
          <a:stretch>
            <a:fillRect/>
          </a:stretch>
        </p:blipFill>
        <p:spPr bwMode="auto">
          <a:xfrm>
            <a:off x="6236291" y="4902563"/>
            <a:ext cx="1357322" cy="1041033"/>
          </a:xfrm>
          <a:prstGeom prst="rect">
            <a:avLst/>
          </a:prstGeom>
          <a:noFill/>
          <a:ln w="9525">
            <a:solidFill>
              <a:schemeClr val="tx1"/>
            </a:solidFill>
            <a:miter lim="800000"/>
            <a:headEnd/>
            <a:tailEnd/>
          </a:ln>
          <a:effectLst/>
        </p:spPr>
      </p:pic>
      <p:pic>
        <p:nvPicPr>
          <p:cNvPr id="2" name="صورة 1"/>
          <p:cNvPicPr>
            <a:picLocks noChangeAspect="1"/>
          </p:cNvPicPr>
          <p:nvPr/>
        </p:nvPicPr>
        <p:blipFill>
          <a:blip r:embed="rId5"/>
          <a:stretch>
            <a:fillRect/>
          </a:stretch>
        </p:blipFill>
        <p:spPr>
          <a:xfrm>
            <a:off x="0" y="4351370"/>
            <a:ext cx="5908272" cy="1014239"/>
          </a:xfrm>
          <a:prstGeom prst="rect">
            <a:avLst/>
          </a:prstGeom>
        </p:spPr>
      </p:pic>
      <p:sp>
        <p:nvSpPr>
          <p:cNvPr id="3" name="مستطيل مستدير الزوايا 2"/>
          <p:cNvSpPr/>
          <p:nvPr/>
        </p:nvSpPr>
        <p:spPr>
          <a:xfrm>
            <a:off x="1746913" y="3891167"/>
            <a:ext cx="2320120" cy="460203"/>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dirty="0"/>
              <a:t>التطبيق </a:t>
            </a:r>
            <a:r>
              <a:rPr lang="en-US" sz="2400" dirty="0"/>
              <a:t>P: 77</a:t>
            </a:r>
            <a:endParaRPr lang="ar-SA" sz="2400" dirty="0"/>
          </a:p>
        </p:txBody>
      </p:sp>
    </p:spTree>
    <p:extLst>
      <p:ext uri="{BB962C8B-B14F-4D97-AF65-F5344CB8AC3E}">
        <p14:creationId xmlns:p14="http://schemas.microsoft.com/office/powerpoint/2010/main" val="318016765"/>
      </p:ext>
    </p:extLst>
  </p:cSld>
  <p:clrMapOvr>
    <a:masterClrMapping/>
  </p:clrMapOvr>
  <p:transition spd="slow">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Picture 4" descr="ÙØªÙØ¬Ø© Ø¨Ø­Ø« Ø§ÙØµÙØ± Ø¹Ù Ø£Ø°ÙØ§Ø± Ø§ÙØµØ¨Ø§Ø­">
            <a:extLst>
              <a:ext uri="{FF2B5EF4-FFF2-40B4-BE49-F238E27FC236}">
                <a16:creationId xmlns:a16="http://schemas.microsoft.com/office/drawing/2014/main" id="{FDE31EA7-A993-4806-8419-1E5B44736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233" y="228600"/>
            <a:ext cx="5051685"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ÙØªÙØ¬Ø© Ø¨Ø­Ø« Ø§ÙØµÙØ± Ø¹Ù Ø£Ø°ÙØ§Ø± Ø§ÙØµØ¨Ø§Ø­">
            <a:extLst>
              <a:ext uri="{FF2B5EF4-FFF2-40B4-BE49-F238E27FC236}">
                <a16:creationId xmlns:a16="http://schemas.microsoft.com/office/drawing/2014/main" id="{3C3AB5AF-E856-4FA5-B4BC-ACBA37EA6A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12"/>
          <a:stretch/>
        </p:blipFill>
        <p:spPr bwMode="auto">
          <a:xfrm>
            <a:off x="1528997" y="4497048"/>
            <a:ext cx="3524953" cy="2132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ÙØªÙØ¬Ø© Ø¨Ø­Ø« Ø§ÙØµÙØ± Ø¹Ù Ø³ÙØ¯ Ø§ÙØ§Ø³ØªØºÙØ§Ø±">
            <a:extLst>
              <a:ext uri="{FF2B5EF4-FFF2-40B4-BE49-F238E27FC236}">
                <a16:creationId xmlns:a16="http://schemas.microsoft.com/office/drawing/2014/main" id="{D1D67C9F-76CD-4692-BD7B-2FE9D51F4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029" y="1049546"/>
            <a:ext cx="4386887" cy="328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6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216" t="26081" r="67074" b="37375"/>
          <a:stretch>
            <a:fillRect/>
          </a:stretch>
        </p:blipFill>
        <p:spPr bwMode="auto">
          <a:xfrm>
            <a:off x="1666845" y="1285860"/>
            <a:ext cx="3509929" cy="4740410"/>
          </a:xfrm>
          <a:prstGeom prst="rect">
            <a:avLst/>
          </a:prstGeom>
          <a:noFill/>
          <a:ln w="9525">
            <a:noFill/>
            <a:miter lim="800000"/>
            <a:headEnd/>
            <a:tailEnd/>
          </a:ln>
        </p:spPr>
      </p:pic>
      <p:sp>
        <p:nvSpPr>
          <p:cNvPr id="6" name="مستطيل 5"/>
          <p:cNvSpPr/>
          <p:nvPr/>
        </p:nvSpPr>
        <p:spPr>
          <a:xfrm>
            <a:off x="5524496" y="4287959"/>
            <a:ext cx="5274932" cy="6232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eaLnBrk="0" fontAlgn="base" hangingPunct="0">
              <a:lnSpc>
                <a:spcPct val="150000"/>
              </a:lnSpc>
              <a:spcBef>
                <a:spcPct val="0"/>
              </a:spcBef>
              <a:spcAft>
                <a:spcPct val="0"/>
              </a:spcAft>
              <a:tabLst>
                <a:tab pos="323850" algn="l"/>
              </a:tabLst>
            </a:pPr>
            <a:r>
              <a:rPr lang="ar-SA" sz="2300" dirty="0">
                <a:solidFill>
                  <a:schemeClr val="tx1"/>
                </a:solidFill>
                <a:latin typeface="Calibri" pitchFamily="34" charset="0"/>
                <a:ea typeface="Calibri" pitchFamily="34" charset="0"/>
                <a:cs typeface="PT Bold Heading" pitchFamily="2" charset="-78"/>
              </a:rPr>
              <a:t>عند زيادة زاوية السقوط تزداد زاوية </a:t>
            </a:r>
            <a:r>
              <a:rPr lang="ar-SA" sz="2300" dirty="0" err="1">
                <a:solidFill>
                  <a:schemeClr val="tx1"/>
                </a:solidFill>
                <a:latin typeface="Calibri" pitchFamily="34" charset="0"/>
                <a:ea typeface="Calibri" pitchFamily="34" charset="0"/>
                <a:cs typeface="PT Bold Heading" pitchFamily="2" charset="-78"/>
              </a:rPr>
              <a:t>الانكسار .</a:t>
            </a:r>
            <a:endParaRPr lang="en-US" sz="2300" dirty="0">
              <a:solidFill>
                <a:schemeClr val="tx1"/>
              </a:solidFill>
              <a:latin typeface="Arial" pitchFamily="34" charset="0"/>
              <a:cs typeface="PT Bold Heading" pitchFamily="2" charset="-78"/>
            </a:endParaRPr>
          </a:p>
        </p:txBody>
      </p:sp>
      <p:sp>
        <p:nvSpPr>
          <p:cNvPr id="2" name="مستطيل 1"/>
          <p:cNvSpPr/>
          <p:nvPr/>
        </p:nvSpPr>
        <p:spPr>
          <a:xfrm>
            <a:off x="5524496" y="1871482"/>
            <a:ext cx="3470774"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Low" fontAlgn="base">
              <a:lnSpc>
                <a:spcPct val="150000"/>
              </a:lnSpc>
              <a:spcBef>
                <a:spcPct val="0"/>
              </a:spcBef>
              <a:spcAft>
                <a:spcPct val="0"/>
              </a:spcAft>
              <a:tabLst>
                <a:tab pos="323850" algn="l"/>
              </a:tabLst>
            </a:pPr>
            <a:r>
              <a:rPr lang="ar-SA" sz="2400" dirty="0">
                <a:solidFill>
                  <a:srgbClr val="0070C0"/>
                </a:solidFill>
                <a:latin typeface="Calibri" pitchFamily="34" charset="0"/>
                <a:ea typeface="Calibri" pitchFamily="34" charset="0"/>
                <a:cs typeface="PT Bold Heading" pitchFamily="2" charset="-78"/>
              </a:rPr>
              <a:t>عندما يعبر الضوء إلى وسط معامل انكساره أقل .</a:t>
            </a:r>
          </a:p>
        </p:txBody>
      </p:sp>
      <p:sp>
        <p:nvSpPr>
          <p:cNvPr id="8" name="مستطيل 7"/>
          <p:cNvSpPr/>
          <p:nvPr/>
        </p:nvSpPr>
        <p:spPr>
          <a:xfrm>
            <a:off x="5381620" y="428605"/>
            <a:ext cx="3714744" cy="1384995"/>
          </a:xfrm>
          <a:prstGeom prst="rect">
            <a:avLst/>
          </a:prstGeom>
        </p:spPr>
        <p:txBody>
          <a:bodyPr wrap="square">
            <a:spAutoFit/>
          </a:bodyPr>
          <a:lstStyle/>
          <a:p>
            <a:pPr algn="justLow" fontAlgn="base">
              <a:lnSpc>
                <a:spcPct val="150000"/>
              </a:lnSpc>
              <a:spcBef>
                <a:spcPct val="0"/>
              </a:spcBef>
              <a:spcAft>
                <a:spcPct val="0"/>
              </a:spcAft>
              <a:tabLst>
                <a:tab pos="323850" algn="l"/>
              </a:tabLst>
            </a:pPr>
            <a:r>
              <a:rPr lang="ar-SA" sz="2800" dirty="0">
                <a:latin typeface="Calibri" pitchFamily="34" charset="0"/>
                <a:ea typeface="Calibri" pitchFamily="34" charset="0"/>
                <a:cs typeface="PT Bold Heading" pitchFamily="2" charset="-78"/>
              </a:rPr>
              <a:t>متى تكون زاوية الانكسار أكبر من زاوية السقوط ؟</a:t>
            </a:r>
            <a:endParaRPr lang="ar-SA" sz="2800" dirty="0"/>
          </a:p>
        </p:txBody>
      </p:sp>
    </p:spTree>
    <p:extLst>
      <p:ext uri="{BB962C8B-B14F-4D97-AF65-F5344CB8AC3E}">
        <p14:creationId xmlns:p14="http://schemas.microsoft.com/office/powerpoint/2010/main" val="7064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8612" y="428605"/>
            <a:ext cx="5126416" cy="392529"/>
          </a:xfrm>
        </p:spPr>
        <p:txBody>
          <a:bodyPr>
            <a:noAutofit/>
          </a:bodyPr>
          <a:lstStyle/>
          <a:p>
            <a:pPr algn="ctr">
              <a:buNone/>
            </a:pPr>
            <a:r>
              <a:rPr lang="ar-SA" dirty="0">
                <a:solidFill>
                  <a:srgbClr val="CC0066"/>
                </a:solidFill>
                <a:cs typeface="PT Bold Heading" pitchFamily="2" charset="-78"/>
              </a:rPr>
              <a:t>ماذا يحدث عند الزاوية الحرجة</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15340" t="17560" r="66842" b="53125"/>
          <a:stretch>
            <a:fillRect/>
          </a:stretch>
        </p:blipFill>
        <p:spPr bwMode="auto">
          <a:xfrm>
            <a:off x="1809720" y="2928935"/>
            <a:ext cx="3191706" cy="3524743"/>
          </a:xfrm>
          <a:prstGeom prst="rect">
            <a:avLst/>
          </a:prstGeom>
          <a:noFill/>
          <a:ln w="9525">
            <a:noFill/>
            <a:miter lim="800000"/>
            <a:headEnd/>
            <a:tailEnd/>
          </a:ln>
        </p:spPr>
      </p:pic>
      <p:sp>
        <p:nvSpPr>
          <p:cNvPr id="6" name="مربع نص 5"/>
          <p:cNvSpPr txBox="1"/>
          <p:nvPr/>
        </p:nvSpPr>
        <p:spPr>
          <a:xfrm>
            <a:off x="5738810" y="2071679"/>
            <a:ext cx="3406796" cy="461665"/>
          </a:xfrm>
          <a:prstGeom prst="rect">
            <a:avLst/>
          </a:prstGeom>
          <a:noFill/>
          <a:ln>
            <a:noFill/>
          </a:ln>
        </p:spPr>
        <p:txBody>
          <a:bodyPr wrap="square" rtlCol="1">
            <a:spAutoFit/>
          </a:bodyPr>
          <a:lstStyle/>
          <a:p>
            <a:pPr algn="justLow"/>
            <a:r>
              <a:rPr lang="ar-SA" sz="2400" dirty="0">
                <a:solidFill>
                  <a:schemeClr val="tx2"/>
                </a:solidFill>
                <a:cs typeface="PT Bold Heading" pitchFamily="2" charset="-78"/>
              </a:rPr>
              <a:t>ويكون  مقدار زاوية الانكسار </a:t>
            </a:r>
            <a:endParaRPr lang="ar-SA" sz="2200" dirty="0">
              <a:solidFill>
                <a:schemeClr val="tx2"/>
              </a:solidFill>
              <a:cs typeface="PT Bold Heading" pitchFamily="2" charset="-78"/>
            </a:endParaRPr>
          </a:p>
        </p:txBody>
      </p:sp>
      <p:pic>
        <p:nvPicPr>
          <p:cNvPr id="61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10182" y="2000241"/>
            <a:ext cx="575196" cy="566737"/>
          </a:xfrm>
          <a:prstGeom prst="rect">
            <a:avLst/>
          </a:prstGeom>
          <a:noFill/>
        </p:spPr>
      </p:pic>
      <p:sp>
        <p:nvSpPr>
          <p:cNvPr id="6149" name="Rectangle 5"/>
          <p:cNvSpPr>
            <a:spLocks noChangeArrowheads="1"/>
          </p:cNvSpPr>
          <p:nvPr/>
        </p:nvSpPr>
        <p:spPr bwMode="auto">
          <a:xfrm>
            <a:off x="10483270" y="9107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SA">
              <a:latin typeface="Arial" pitchFamily="34" charset="0"/>
              <a:cs typeface="Arial" pitchFamily="34" charset="0"/>
            </a:endParaRPr>
          </a:p>
        </p:txBody>
      </p:sp>
      <p:pic>
        <p:nvPicPr>
          <p:cNvPr id="615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2860" y="428604"/>
            <a:ext cx="491108" cy="582624"/>
          </a:xfrm>
          <a:prstGeom prst="rect">
            <a:avLst/>
          </a:prstGeom>
          <a:solidFill>
            <a:srgbClr val="FFFF99"/>
          </a:solidFill>
        </p:spPr>
      </p:pic>
      <p:sp>
        <p:nvSpPr>
          <p:cNvPr id="6152" name="Rectangle 8"/>
          <p:cNvSpPr>
            <a:spLocks noChangeArrowheads="1"/>
          </p:cNvSpPr>
          <p:nvPr/>
        </p:nvSpPr>
        <p:spPr bwMode="auto">
          <a:xfrm>
            <a:off x="10483270" y="8916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ar-SA">
              <a:latin typeface="Arial" pitchFamily="34" charset="0"/>
              <a:cs typeface="Arial" pitchFamily="34" charset="0"/>
            </a:endParaRPr>
          </a:p>
        </p:txBody>
      </p:sp>
      <p:sp>
        <p:nvSpPr>
          <p:cNvPr id="2" name="مربع نص 1"/>
          <p:cNvSpPr txBox="1"/>
          <p:nvPr/>
        </p:nvSpPr>
        <p:spPr>
          <a:xfrm>
            <a:off x="7214295" y="3639257"/>
            <a:ext cx="4429213" cy="161582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1">
            <a:spAutoFit/>
          </a:bodyPr>
          <a:lstStyle/>
          <a:p>
            <a:pPr algn="justLow">
              <a:lnSpc>
                <a:spcPct val="150000"/>
              </a:lnSpc>
            </a:pPr>
            <a:r>
              <a:rPr lang="ar-SA" sz="2200" dirty="0">
                <a:cs typeface="PT Bold Heading" pitchFamily="2" charset="-78"/>
              </a:rPr>
              <a:t>هي زاوية السقوط التي ينكسر عندها الشعاع على امتداد الحد الفاصل  بين الوسطين .</a:t>
            </a:r>
          </a:p>
        </p:txBody>
      </p:sp>
      <p:sp>
        <p:nvSpPr>
          <p:cNvPr id="4" name="مربع نص 3"/>
          <p:cNvSpPr txBox="1"/>
          <p:nvPr/>
        </p:nvSpPr>
        <p:spPr>
          <a:xfrm>
            <a:off x="5810249" y="3214687"/>
            <a:ext cx="3203121" cy="584775"/>
          </a:xfrm>
          <a:prstGeom prst="rect">
            <a:avLst/>
          </a:prstGeom>
          <a:noFill/>
        </p:spPr>
        <p:txBody>
          <a:bodyPr wrap="none" rtlCol="1">
            <a:spAutoFit/>
          </a:bodyPr>
          <a:lstStyle/>
          <a:p>
            <a:pPr algn="justLow"/>
            <a:r>
              <a:rPr lang="ar-SA" sz="3200" dirty="0">
                <a:solidFill>
                  <a:srgbClr val="CC0066"/>
                </a:solidFill>
                <a:cs typeface="PT Bold Heading" pitchFamily="2" charset="-78"/>
              </a:rPr>
              <a:t>عرفي الزاوية الحرجة؟</a:t>
            </a:r>
          </a:p>
        </p:txBody>
      </p:sp>
      <p:sp>
        <p:nvSpPr>
          <p:cNvPr id="12" name="مستطيل 11"/>
          <p:cNvSpPr/>
          <p:nvPr/>
        </p:nvSpPr>
        <p:spPr>
          <a:xfrm>
            <a:off x="3309919" y="1357299"/>
            <a:ext cx="6118983" cy="461665"/>
          </a:xfrm>
          <a:prstGeom prst="rect">
            <a:avLst/>
          </a:prstGeom>
        </p:spPr>
        <p:txBody>
          <a:bodyPr wrap="none">
            <a:spAutoFit/>
          </a:bodyPr>
          <a:lstStyle/>
          <a:p>
            <a:pPr algn="justLow">
              <a:buNone/>
            </a:pPr>
            <a:r>
              <a:rPr lang="ar-SA" sz="2400" dirty="0">
                <a:cs typeface="PT Bold Heading" pitchFamily="2" charset="-78"/>
              </a:rPr>
              <a:t>ينكسر الشعاع على امتداد الحد الفاصل بين الوسطين </a:t>
            </a:r>
            <a:endParaRPr lang="en-US" sz="2400" dirty="0">
              <a:cs typeface="PT Bold Heading" pitchFamily="2" charset="-78"/>
            </a:endParaRPr>
          </a:p>
        </p:txBody>
      </p:sp>
      <p:sp>
        <p:nvSpPr>
          <p:cNvPr id="7" name="مربع نص 6"/>
          <p:cNvSpPr txBox="1"/>
          <p:nvPr/>
        </p:nvSpPr>
        <p:spPr>
          <a:xfrm>
            <a:off x="4830283" y="5376460"/>
            <a:ext cx="6935894" cy="1077218"/>
          </a:xfrm>
          <a:prstGeom prst="rect">
            <a:avLst/>
          </a:prstGeom>
          <a:noFill/>
        </p:spPr>
        <p:txBody>
          <a:bodyPr wrap="square" rtlCol="1">
            <a:spAutoFit/>
          </a:bodyPr>
          <a:lstStyle/>
          <a:p>
            <a:r>
              <a:rPr lang="ar-SA" sz="3200" dirty="0"/>
              <a:t>عندما يسقط</a:t>
            </a:r>
          </a:p>
          <a:p>
            <a:r>
              <a:rPr lang="ar-SA" sz="3200" dirty="0"/>
              <a:t> الضوء بزاوية حرجة فإن زاوية الانكسار = 90</a:t>
            </a:r>
          </a:p>
        </p:txBody>
      </p:sp>
    </p:spTree>
    <p:extLst>
      <p:ext uri="{BB962C8B-B14F-4D97-AF65-F5344CB8AC3E}">
        <p14:creationId xmlns:p14="http://schemas.microsoft.com/office/powerpoint/2010/main" val="57248250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58" presetClass="entr" presetSubtype="0" accel="100000" fill="hold" nodeType="after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strVal val="#ppt_w*2.5"/>
                                          </p:val>
                                        </p:tav>
                                        <p:tav tm="100000">
                                          <p:val>
                                            <p:strVal val="#ppt_w"/>
                                          </p:val>
                                        </p:tav>
                                      </p:tavLst>
                                    </p:anim>
                                    <p:anim calcmode="lin" valueType="num">
                                      <p:cBhvr>
                                        <p:cTn id="15" dur="500" fill="hold"/>
                                        <p:tgtEl>
                                          <p:spTgt spid="6150"/>
                                        </p:tgtEl>
                                        <p:attrNameLst>
                                          <p:attrName>ppt_h</p:attrName>
                                        </p:attrNameLst>
                                      </p:cBhvr>
                                      <p:tavLst>
                                        <p:tav tm="0">
                                          <p:val>
                                            <p:strVal val="#ppt_h*0.01"/>
                                          </p:val>
                                        </p:tav>
                                        <p:tav tm="100000">
                                          <p:val>
                                            <p:strVal val="#ppt_h"/>
                                          </p:val>
                                        </p:tav>
                                      </p:tavLst>
                                    </p:anim>
                                    <p:anim calcmode="lin" valueType="num">
                                      <p:cBhvr>
                                        <p:cTn id="16" dur="500" fill="hold"/>
                                        <p:tgtEl>
                                          <p:spTgt spid="6150"/>
                                        </p:tgtEl>
                                        <p:attrNameLst>
                                          <p:attrName>ppt_x</p:attrName>
                                        </p:attrNameLst>
                                      </p:cBhvr>
                                      <p:tavLst>
                                        <p:tav tm="0">
                                          <p:val>
                                            <p:strVal val="#ppt_x"/>
                                          </p:val>
                                        </p:tav>
                                        <p:tav tm="100000">
                                          <p:val>
                                            <p:strVal val="#ppt_x"/>
                                          </p:val>
                                        </p:tav>
                                      </p:tavLst>
                                    </p:anim>
                                    <p:anim calcmode="lin" valueType="num">
                                      <p:cBhvr>
                                        <p:cTn id="17" dur="500" fill="hold"/>
                                        <p:tgtEl>
                                          <p:spTgt spid="6150"/>
                                        </p:tgtEl>
                                        <p:attrNameLst>
                                          <p:attrName>ppt_y</p:attrName>
                                        </p:attrNameLst>
                                      </p:cBhvr>
                                      <p:tavLst>
                                        <p:tav tm="0">
                                          <p:val>
                                            <p:strVal val="#ppt_h+1"/>
                                          </p:val>
                                        </p:tav>
                                        <p:tav tm="100000">
                                          <p:val>
                                            <p:strVal val="#ppt_y"/>
                                          </p:val>
                                        </p:tav>
                                      </p:tavLst>
                                    </p:anim>
                                    <p:animEffect transition="in" filter="fade">
                                      <p:cBhvr>
                                        <p:cTn id="18" dur="500"/>
                                        <p:tgtEl>
                                          <p:spTgt spid="6150"/>
                                        </p:tgtEl>
                                      </p:cBhvr>
                                    </p:animEffect>
                                  </p:childTnLst>
                                </p:cTn>
                              </p:par>
                            </p:childTnLst>
                          </p:cTn>
                        </p:par>
                        <p:par>
                          <p:cTn id="19" fill="hold">
                            <p:stCondLst>
                              <p:cond delay="1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par>
                          <p:cTn id="25" fill="hold">
                            <p:stCondLst>
                              <p:cond delay="314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3640"/>
                            </p:stCondLst>
                            <p:childTnLst>
                              <p:par>
                                <p:cTn id="30" presetID="14" presetClass="entr" presetSubtype="10" fill="hold" nodeType="after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randombar(horizontal)">
                                      <p:cBhvr>
                                        <p:cTn id="32" dur="500"/>
                                        <p:tgtEl>
                                          <p:spTgt spid="6147"/>
                                        </p:tgtEl>
                                      </p:cBhvr>
                                    </p:animEffect>
                                  </p:childTnLst>
                                </p:cTn>
                              </p:par>
                            </p:childTnLst>
                          </p:cTn>
                        </p:par>
                        <p:par>
                          <p:cTn id="33" fill="hold">
                            <p:stCondLst>
                              <p:cond delay="414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4640"/>
                            </p:stCondLst>
                            <p:childTnLst>
                              <p:par>
                                <p:cTn id="38" presetID="14" presetClass="entr" presetSubtype="10" fill="hold"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5215" t="62624" r="67629" b="8829"/>
          <a:stretch>
            <a:fillRect/>
          </a:stretch>
        </p:blipFill>
        <p:spPr bwMode="auto">
          <a:xfrm>
            <a:off x="870373" y="972366"/>
            <a:ext cx="2857520" cy="3929090"/>
          </a:xfrm>
          <a:prstGeom prst="rect">
            <a:avLst/>
          </a:prstGeom>
          <a:noFill/>
          <a:ln w="9525">
            <a:noFill/>
            <a:miter lim="800000"/>
            <a:headEnd/>
            <a:tailEnd/>
          </a:ln>
        </p:spPr>
      </p:pic>
      <p:sp>
        <p:nvSpPr>
          <p:cNvPr id="2" name="مربع نص 1"/>
          <p:cNvSpPr txBox="1"/>
          <p:nvPr/>
        </p:nvSpPr>
        <p:spPr>
          <a:xfrm>
            <a:off x="8096264" y="1214422"/>
            <a:ext cx="1800200" cy="523220"/>
          </a:xfrm>
          <a:prstGeom prst="rect">
            <a:avLst/>
          </a:prstGeom>
          <a:noFill/>
          <a:ln>
            <a:noFill/>
          </a:ln>
        </p:spPr>
        <p:txBody>
          <a:bodyPr wrap="square" rtlCol="1">
            <a:spAutoFit/>
          </a:bodyPr>
          <a:lstStyle/>
          <a:p>
            <a:pPr algn="justLow"/>
            <a:r>
              <a:rPr lang="ar-SA" sz="2800" dirty="0">
                <a:solidFill>
                  <a:schemeClr val="tx2">
                    <a:lumMod val="60000"/>
                    <a:lumOff val="40000"/>
                  </a:schemeClr>
                </a:solidFill>
                <a:cs typeface="PT Bold Heading" pitchFamily="2" charset="-78"/>
              </a:rPr>
              <a:t>متى يحدث ؟</a:t>
            </a:r>
          </a:p>
        </p:txBody>
      </p:sp>
      <p:sp>
        <p:nvSpPr>
          <p:cNvPr id="7" name="مستطيل 6"/>
          <p:cNvSpPr/>
          <p:nvPr/>
        </p:nvSpPr>
        <p:spPr>
          <a:xfrm>
            <a:off x="5827594" y="3131248"/>
            <a:ext cx="5659898" cy="168507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justLow" eaLnBrk="0" fontAlgn="base" hangingPunct="0">
              <a:lnSpc>
                <a:spcPct val="150000"/>
              </a:lnSpc>
              <a:spcBef>
                <a:spcPct val="0"/>
              </a:spcBef>
              <a:spcAft>
                <a:spcPct val="0"/>
              </a:spcAft>
            </a:pPr>
            <a:r>
              <a:rPr lang="ar-SA" sz="2300" dirty="0">
                <a:solidFill>
                  <a:srgbClr val="C00000"/>
                </a:solidFill>
                <a:latin typeface="Calibri" pitchFamily="34" charset="0"/>
                <a:ea typeface="Calibri" pitchFamily="34" charset="0"/>
                <a:cs typeface="PT Bold Heading" pitchFamily="2" charset="-78"/>
              </a:rPr>
              <a:t>الشرط :</a:t>
            </a:r>
          </a:p>
          <a:p>
            <a:pPr lvl="0" algn="justLow" eaLnBrk="0" fontAlgn="base" hangingPunct="0">
              <a:lnSpc>
                <a:spcPct val="150000"/>
              </a:lnSpc>
              <a:spcBef>
                <a:spcPct val="0"/>
              </a:spcBef>
              <a:spcAft>
                <a:spcPct val="0"/>
              </a:spcAft>
            </a:pPr>
            <a:r>
              <a:rPr lang="ar-SA" sz="2300" dirty="0">
                <a:latin typeface="Calibri" pitchFamily="34" charset="0"/>
                <a:ea typeface="Calibri" pitchFamily="34" charset="0"/>
                <a:cs typeface="PT Bold Heading" pitchFamily="2" charset="-78"/>
              </a:rPr>
              <a:t>عندما ينتقل الضوء من وسط معامل انكساره كبير الى وسط معامل انكساره أقل .</a:t>
            </a:r>
          </a:p>
        </p:txBody>
      </p:sp>
      <p:sp>
        <p:nvSpPr>
          <p:cNvPr id="8" name="مربع نص 7"/>
          <p:cNvSpPr txBox="1"/>
          <p:nvPr/>
        </p:nvSpPr>
        <p:spPr>
          <a:xfrm>
            <a:off x="3952860" y="357167"/>
            <a:ext cx="4429156" cy="646331"/>
          </a:xfrm>
          <a:prstGeom prst="rect">
            <a:avLst/>
          </a:prstGeom>
          <a:noFill/>
        </p:spPr>
        <p:txBody>
          <a:bodyPr wrap="square" rtlCol="1">
            <a:spAutoFit/>
          </a:bodyPr>
          <a:lstStyle/>
          <a:p>
            <a:pPr algn="ctr"/>
            <a:r>
              <a:rPr lang="ar-SA" sz="3600" dirty="0">
                <a:solidFill>
                  <a:srgbClr val="CC0066"/>
                </a:solidFill>
                <a:cs typeface="PT Bold Heading" pitchFamily="2" charset="-78"/>
              </a:rPr>
              <a:t>الانعكاس الكلي الداخلي</a:t>
            </a:r>
          </a:p>
        </p:txBody>
      </p:sp>
      <p:sp>
        <p:nvSpPr>
          <p:cNvPr id="9" name="مستطيل 8"/>
          <p:cNvSpPr/>
          <p:nvPr/>
        </p:nvSpPr>
        <p:spPr>
          <a:xfrm>
            <a:off x="4397188" y="1782749"/>
            <a:ext cx="7256003" cy="1109919"/>
          </a:xfrm>
          <a:prstGeom prst="rect">
            <a:avLst/>
          </a:prstGeom>
        </p:spPr>
        <p:txBody>
          <a:bodyPr wrap="square">
            <a:spAutoFit/>
          </a:bodyPr>
          <a:lstStyle/>
          <a:p>
            <a:pPr lvl="0" algn="justLow" eaLnBrk="0" fontAlgn="base" hangingPunct="0">
              <a:lnSpc>
                <a:spcPct val="150000"/>
              </a:lnSpc>
              <a:spcBef>
                <a:spcPct val="0"/>
              </a:spcBef>
              <a:spcAft>
                <a:spcPct val="0"/>
              </a:spcAft>
            </a:pPr>
            <a:r>
              <a:rPr lang="ar-SA" sz="2300" dirty="0">
                <a:solidFill>
                  <a:srgbClr val="002E15"/>
                </a:solidFill>
                <a:latin typeface="Calibri" pitchFamily="34" charset="0"/>
                <a:ea typeface="Calibri" pitchFamily="34" charset="0"/>
                <a:cs typeface="PT Bold Heading" pitchFamily="2" charset="-78"/>
              </a:rPr>
              <a:t>عندما يسقط الضوء على الحد الفاصل بزاوية </a:t>
            </a:r>
            <a:r>
              <a:rPr lang="ar-SA" sz="2300" u="sng" dirty="0">
                <a:solidFill>
                  <a:srgbClr val="002E15"/>
                </a:solidFill>
                <a:latin typeface="Calibri" pitchFamily="34" charset="0"/>
                <a:ea typeface="Calibri" pitchFamily="34" charset="0"/>
                <a:cs typeface="PT Bold Heading" pitchFamily="2" charset="-78"/>
              </a:rPr>
              <a:t>أكبر</a:t>
            </a:r>
            <a:r>
              <a:rPr lang="ar-SA" sz="2300" dirty="0">
                <a:solidFill>
                  <a:srgbClr val="002E15"/>
                </a:solidFill>
                <a:latin typeface="Calibri" pitchFamily="34" charset="0"/>
                <a:ea typeface="Calibri" pitchFamily="34" charset="0"/>
                <a:cs typeface="PT Bold Heading" pitchFamily="2" charset="-78"/>
              </a:rPr>
              <a:t> من الزاوية الحرجة . يحدث انعكاس كلي داخلي </a:t>
            </a:r>
          </a:p>
        </p:txBody>
      </p:sp>
      <p:pic>
        <p:nvPicPr>
          <p:cNvPr id="3" name="صورة 2"/>
          <p:cNvPicPr>
            <a:picLocks noChangeAspect="1"/>
          </p:cNvPicPr>
          <p:nvPr/>
        </p:nvPicPr>
        <p:blipFill>
          <a:blip r:embed="rId3"/>
          <a:stretch>
            <a:fillRect/>
          </a:stretch>
        </p:blipFill>
        <p:spPr>
          <a:xfrm>
            <a:off x="4135272" y="5167240"/>
            <a:ext cx="6196084" cy="974251"/>
          </a:xfrm>
          <a:prstGeom prst="rect">
            <a:avLst/>
          </a:prstGeom>
        </p:spPr>
      </p:pic>
    </p:spTree>
    <p:extLst>
      <p:ext uri="{BB962C8B-B14F-4D97-AF65-F5344CB8AC3E}">
        <p14:creationId xmlns:p14="http://schemas.microsoft.com/office/powerpoint/2010/main" val="682013007"/>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prstGeom prst="round2DiagRect">
            <a:avLst/>
          </a:prstGeom>
        </p:spPr>
        <p:style>
          <a:lnRef idx="0">
            <a:schemeClr val="accent4"/>
          </a:lnRef>
          <a:fillRef idx="3">
            <a:schemeClr val="accent4"/>
          </a:fillRef>
          <a:effectRef idx="3">
            <a:schemeClr val="accent4"/>
          </a:effectRef>
          <a:fontRef idx="minor">
            <a:schemeClr val="lt1"/>
          </a:fontRef>
        </p:style>
        <p:txBody>
          <a:bodyPr/>
          <a:lstStyle/>
          <a:p>
            <a:r>
              <a:rPr lang="ar-SA" dirty="0"/>
              <a:t>تطبيقات على الانعكاس الكلي الداخلي </a:t>
            </a:r>
            <a:r>
              <a:rPr lang="en-US" sz="2000" dirty="0"/>
              <a:t>P: 74</a:t>
            </a:r>
            <a:endParaRPr lang="ar-SA" dirty="0"/>
          </a:p>
        </p:txBody>
      </p:sp>
      <p:sp>
        <p:nvSpPr>
          <p:cNvPr id="4" name="عنصر نائب للتذييل 3"/>
          <p:cNvSpPr>
            <a:spLocks noGrp="1"/>
          </p:cNvSpPr>
          <p:nvPr>
            <p:ph type="ftr" sz="quarter" idx="11"/>
          </p:nvPr>
        </p:nvSpPr>
        <p:spPr/>
        <p:txBody>
          <a:bodyPr/>
          <a:lstStyle/>
          <a:p>
            <a:r>
              <a:rPr lang="ar-SA"/>
              <a:t>فيزياء 3                                        ابتهاج السعيد</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9" y="2636860"/>
            <a:ext cx="5361633" cy="2849539"/>
          </a:xfrm>
          <a:prstGeom prst="rect">
            <a:avLst/>
          </a:prstGeom>
        </p:spPr>
      </p:pic>
      <p:sp>
        <p:nvSpPr>
          <p:cNvPr id="7" name="دبوس زينة 6"/>
          <p:cNvSpPr/>
          <p:nvPr/>
        </p:nvSpPr>
        <p:spPr>
          <a:xfrm>
            <a:off x="8625385" y="5999755"/>
            <a:ext cx="3111690" cy="713190"/>
          </a:xfrm>
          <a:prstGeom prst="plaqu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dirty="0"/>
              <a:t>استراتيجية القراءة الموجهة</a:t>
            </a:r>
          </a:p>
        </p:txBody>
      </p:sp>
    </p:spTree>
    <p:extLst>
      <p:ext uri="{BB962C8B-B14F-4D97-AF65-F5344CB8AC3E}">
        <p14:creationId xmlns:p14="http://schemas.microsoft.com/office/powerpoint/2010/main" val="100921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a:t>فيزياء 3                                        ابتهاج السعيد</a:t>
            </a:r>
          </a:p>
        </p:txBody>
      </p:sp>
      <p:sp>
        <p:nvSpPr>
          <p:cNvPr id="5" name="مستطيل مستدير الزوايا 4"/>
          <p:cNvSpPr/>
          <p:nvPr/>
        </p:nvSpPr>
        <p:spPr>
          <a:xfrm>
            <a:off x="8625385" y="1107024"/>
            <a:ext cx="2320120" cy="460203"/>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dirty="0"/>
              <a:t>التطبيق </a:t>
            </a:r>
            <a:r>
              <a:rPr lang="en-US" sz="2400" dirty="0"/>
              <a:t>P: 77</a:t>
            </a:r>
            <a:endParaRPr lang="ar-SA" sz="2400" dirty="0"/>
          </a:p>
        </p:txBody>
      </p:sp>
      <p:grpSp>
        <p:nvGrpSpPr>
          <p:cNvPr id="8" name="مجموعة 7"/>
          <p:cNvGrpSpPr/>
          <p:nvPr/>
        </p:nvGrpSpPr>
        <p:grpSpPr>
          <a:xfrm>
            <a:off x="5390866" y="1875288"/>
            <a:ext cx="5717843" cy="1795960"/>
            <a:chOff x="6460509" y="1875288"/>
            <a:chExt cx="4648200" cy="1289532"/>
          </a:xfrm>
        </p:grpSpPr>
        <p:pic>
          <p:nvPicPr>
            <p:cNvPr id="6" name="صورة 5"/>
            <p:cNvPicPr>
              <a:picLocks noChangeAspect="1"/>
            </p:cNvPicPr>
            <p:nvPr/>
          </p:nvPicPr>
          <p:blipFill>
            <a:blip r:embed="rId2"/>
            <a:stretch>
              <a:fillRect/>
            </a:stretch>
          </p:blipFill>
          <p:spPr>
            <a:xfrm>
              <a:off x="6460509" y="1875288"/>
              <a:ext cx="4648200" cy="514350"/>
            </a:xfrm>
            <a:prstGeom prst="rect">
              <a:avLst/>
            </a:prstGeom>
          </p:spPr>
        </p:pic>
        <p:pic>
          <p:nvPicPr>
            <p:cNvPr id="7" name="صورة 6"/>
            <p:cNvPicPr>
              <a:picLocks noChangeAspect="1"/>
            </p:cNvPicPr>
            <p:nvPr/>
          </p:nvPicPr>
          <p:blipFill>
            <a:blip r:embed="rId3"/>
            <a:stretch>
              <a:fillRect/>
            </a:stretch>
          </p:blipFill>
          <p:spPr>
            <a:xfrm>
              <a:off x="6870084" y="2393295"/>
              <a:ext cx="4238625" cy="771525"/>
            </a:xfrm>
            <a:prstGeom prst="rect">
              <a:avLst/>
            </a:prstGeom>
          </p:spPr>
        </p:pic>
      </p:grpSp>
      <p:sp>
        <p:nvSpPr>
          <p:cNvPr id="9" name="مستطيل مستدير الزوايا 8"/>
          <p:cNvSpPr/>
          <p:nvPr/>
        </p:nvSpPr>
        <p:spPr>
          <a:xfrm>
            <a:off x="8625385" y="4425704"/>
            <a:ext cx="2320120" cy="460203"/>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dirty="0"/>
              <a:t>التطبيق </a:t>
            </a:r>
            <a:r>
              <a:rPr lang="en-US" sz="2400" dirty="0"/>
              <a:t>P: 95</a:t>
            </a:r>
            <a:endParaRPr lang="ar-SA" sz="2400" dirty="0"/>
          </a:p>
        </p:txBody>
      </p:sp>
      <p:pic>
        <p:nvPicPr>
          <p:cNvPr id="10" name="صورة 9"/>
          <p:cNvPicPr>
            <a:picLocks noChangeAspect="1"/>
          </p:cNvPicPr>
          <p:nvPr/>
        </p:nvPicPr>
        <p:blipFill>
          <a:blip r:embed="rId4"/>
          <a:stretch>
            <a:fillRect/>
          </a:stretch>
        </p:blipFill>
        <p:spPr>
          <a:xfrm>
            <a:off x="5277443" y="5276737"/>
            <a:ext cx="6183475" cy="1024408"/>
          </a:xfrm>
          <a:prstGeom prst="rect">
            <a:avLst/>
          </a:prstGeom>
        </p:spPr>
      </p:pic>
    </p:spTree>
    <p:extLst>
      <p:ext uri="{BB962C8B-B14F-4D97-AF65-F5344CB8AC3E}">
        <p14:creationId xmlns:p14="http://schemas.microsoft.com/office/powerpoint/2010/main" val="342004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a:extLst>
              <a:ext uri="{FF2B5EF4-FFF2-40B4-BE49-F238E27FC236}">
                <a16:creationId xmlns:a16="http://schemas.microsoft.com/office/drawing/2014/main" id="{C68DAED4-DAFB-490D-BD30-71DD2777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74995"/>
            <a:ext cx="6013450" cy="3542169"/>
          </a:xfrm>
          <a:prstGeom prst="rect">
            <a:avLst/>
          </a:prstGeom>
        </p:spPr>
      </p:pic>
      <p:pic>
        <p:nvPicPr>
          <p:cNvPr id="4" name="صورة 3">
            <a:extLst>
              <a:ext uri="{FF2B5EF4-FFF2-40B4-BE49-F238E27FC236}">
                <a16:creationId xmlns:a16="http://schemas.microsoft.com/office/drawing/2014/main" id="{F8DE407B-D72E-4178-9A66-B4CB861DE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9" y="1430372"/>
            <a:ext cx="5894388" cy="2160746"/>
          </a:xfrm>
          <a:prstGeom prst="rect">
            <a:avLst/>
          </a:prstGeom>
        </p:spPr>
      </p:pic>
      <p:sp>
        <p:nvSpPr>
          <p:cNvPr id="5" name="وسيلة شرح بيضاوية 1">
            <a:extLst>
              <a:ext uri="{FF2B5EF4-FFF2-40B4-BE49-F238E27FC236}">
                <a16:creationId xmlns:a16="http://schemas.microsoft.com/office/drawing/2014/main" id="{343063BF-B31A-4940-BCE1-D9C5E6D0FFC6}"/>
              </a:ext>
            </a:extLst>
          </p:cNvPr>
          <p:cNvSpPr/>
          <p:nvPr/>
        </p:nvSpPr>
        <p:spPr>
          <a:xfrm>
            <a:off x="6612219" y="452954"/>
            <a:ext cx="5315924" cy="2030939"/>
          </a:xfrm>
          <a:prstGeom prst="snip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kern="0" dirty="0">
                <a:solidFill>
                  <a:sysClr val="windowText" lastClr="000000"/>
                </a:solidFill>
                <a:latin typeface="Andalus" panose="02020603050405020304" pitchFamily="18" charset="-78"/>
                <a:cs typeface="Andalus" panose="02020603050405020304" pitchFamily="18" charset="-78"/>
              </a:rPr>
              <a:t>الواجب</a:t>
            </a:r>
          </a:p>
          <a:p>
            <a:pPr algn="ctr"/>
            <a:r>
              <a:rPr lang="ar-SA" sz="4000" kern="0" dirty="0">
                <a:solidFill>
                  <a:sysClr val="windowText" lastClr="000000"/>
                </a:solidFill>
                <a:latin typeface="Andalus" panose="02020603050405020304" pitchFamily="18" charset="-78"/>
                <a:cs typeface="Andalus" panose="02020603050405020304" pitchFamily="18" charset="-78"/>
              </a:rPr>
              <a:t>الاختبار المقنن 2 صفحة 99 </a:t>
            </a:r>
          </a:p>
        </p:txBody>
      </p:sp>
      <p:sp>
        <p:nvSpPr>
          <p:cNvPr id="6" name="مربع نص 5">
            <a:extLst>
              <a:ext uri="{FF2B5EF4-FFF2-40B4-BE49-F238E27FC236}">
                <a16:creationId xmlns:a16="http://schemas.microsoft.com/office/drawing/2014/main" id="{0A8AD0C5-587C-48EB-855D-9B713017EA1B}"/>
              </a:ext>
            </a:extLst>
          </p:cNvPr>
          <p:cNvSpPr txBox="1"/>
          <p:nvPr/>
        </p:nvSpPr>
        <p:spPr>
          <a:xfrm>
            <a:off x="218525" y="4085178"/>
            <a:ext cx="5616624" cy="940653"/>
          </a:xfrm>
          <a:prstGeom prst="frame">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ال</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أ</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ستاذة</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 </a:t>
            </a:r>
            <a:r>
              <a:rPr lang="ar-SA" sz="4000" b="1" kern="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latin typeface="Arial" panose="020B0604020202020204" pitchFamily="34" charset="0"/>
                <a:cs typeface="Arial" panose="020B0604020202020204" pitchFamily="34" charset="0"/>
              </a:rPr>
              <a:t>ا</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بتهاج</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عيسى السعيد</a:t>
            </a:r>
          </a:p>
        </p:txBody>
      </p:sp>
    </p:spTree>
    <p:extLst>
      <p:ext uri="{BB962C8B-B14F-4D97-AF65-F5344CB8AC3E}">
        <p14:creationId xmlns:p14="http://schemas.microsoft.com/office/powerpoint/2010/main" val="13082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مستطيل 5"/>
          <p:cNvSpPr/>
          <p:nvPr/>
        </p:nvSpPr>
        <p:spPr>
          <a:xfrm>
            <a:off x="7112322" y="1714489"/>
            <a:ext cx="3055644" cy="584775"/>
          </a:xfrm>
          <a:prstGeom prst="rect">
            <a:avLst/>
          </a:prstGeom>
        </p:spPr>
        <p:txBody>
          <a:bodyPr wrap="none">
            <a:spAutoFit/>
          </a:bodyPr>
          <a:lstStyle/>
          <a:p>
            <a:r>
              <a:rPr lang="ar-SA" sz="3200" dirty="0">
                <a:solidFill>
                  <a:srgbClr val="00FFCC"/>
                </a:solidFill>
                <a:cs typeface="PT Bold Heading" pitchFamily="2" charset="-78"/>
              </a:rPr>
              <a:t>1- الألياف البصرية </a:t>
            </a:r>
          </a:p>
        </p:txBody>
      </p:sp>
      <p:sp>
        <p:nvSpPr>
          <p:cNvPr id="7" name="مستطيل 6"/>
          <p:cNvSpPr/>
          <p:nvPr/>
        </p:nvSpPr>
        <p:spPr>
          <a:xfrm>
            <a:off x="3309886" y="428605"/>
            <a:ext cx="7358114" cy="584775"/>
          </a:xfrm>
          <a:prstGeom prst="rect">
            <a:avLst/>
          </a:prstGeom>
        </p:spPr>
        <p:txBody>
          <a:bodyPr wrap="square">
            <a:spAutoFit/>
          </a:bodyPr>
          <a:lstStyle/>
          <a:p>
            <a:pPr algn="ctr"/>
            <a:r>
              <a:rPr lang="ar-SA" dirty="0">
                <a:solidFill>
                  <a:srgbClr val="4BACC6">
                    <a:lumMod val="40000"/>
                    <a:lumOff val="60000"/>
                  </a:srgbClr>
                </a:solidFill>
                <a:cs typeface="PT Bold Heading" pitchFamily="2" charset="-78"/>
              </a:rPr>
              <a:t> </a:t>
            </a:r>
            <a:r>
              <a:rPr lang="ar-SA" sz="3200" dirty="0">
                <a:solidFill>
                  <a:srgbClr val="4BACC6">
                    <a:lumMod val="40000"/>
                    <a:lumOff val="60000"/>
                  </a:srgbClr>
                </a:solidFill>
                <a:cs typeface="PT Bold Heading" pitchFamily="2" charset="-78"/>
              </a:rPr>
              <a:t>تطبيقات مهمة للانعكاس الكلي الداخلي</a:t>
            </a:r>
          </a:p>
        </p:txBody>
      </p:sp>
      <p:pic>
        <p:nvPicPr>
          <p:cNvPr id="29697" name="Picture 1" descr="20151125100"/>
          <p:cNvPicPr>
            <a:picLocks noChangeAspect="1" noChangeArrowheads="1"/>
          </p:cNvPicPr>
          <p:nvPr/>
        </p:nvPicPr>
        <p:blipFill>
          <a:blip r:embed="rId3">
            <a:clrChange>
              <a:clrFrom>
                <a:srgbClr val="010101"/>
              </a:clrFrom>
              <a:clrTo>
                <a:srgbClr val="010101">
                  <a:alpha val="0"/>
                </a:srgbClr>
              </a:clrTo>
            </a:clrChange>
          </a:blip>
          <a:srcRect/>
          <a:stretch>
            <a:fillRect/>
          </a:stretch>
        </p:blipFill>
        <p:spPr bwMode="auto">
          <a:xfrm>
            <a:off x="4381488" y="1071546"/>
            <a:ext cx="2428892" cy="1516516"/>
          </a:xfrm>
          <a:prstGeom prst="rect">
            <a:avLst/>
          </a:prstGeom>
          <a:noFill/>
          <a:ln w="9525">
            <a:noFill/>
            <a:miter lim="800000"/>
            <a:headEnd/>
            <a:tailEnd/>
          </a:ln>
        </p:spPr>
      </p:pic>
      <p:sp>
        <p:nvSpPr>
          <p:cNvPr id="8" name="مستطيل 7"/>
          <p:cNvSpPr/>
          <p:nvPr/>
        </p:nvSpPr>
        <p:spPr>
          <a:xfrm>
            <a:off x="5095868" y="2797634"/>
            <a:ext cx="5040560" cy="3631763"/>
          </a:xfrm>
          <a:prstGeom prst="rect">
            <a:avLst/>
          </a:prstGeom>
        </p:spPr>
        <p:txBody>
          <a:bodyPr wrap="square">
            <a:spAutoFit/>
          </a:bodyPr>
          <a:lstStyle/>
          <a:p>
            <a:pPr algn="justLow"/>
            <a:r>
              <a:rPr lang="ar-SA" sz="2300" dirty="0">
                <a:solidFill>
                  <a:srgbClr val="FFFFC9"/>
                </a:solidFill>
                <a:cs typeface="PT Bold Heading" pitchFamily="2" charset="-78"/>
              </a:rPr>
              <a:t>* هي ألياف مصنوعة من الزجاج النقي .</a:t>
            </a:r>
          </a:p>
          <a:p>
            <a:pPr algn="justLow"/>
            <a:endParaRPr lang="ar-SA" sz="2300" dirty="0">
              <a:solidFill>
                <a:srgbClr val="FFFFC9"/>
              </a:solidFill>
              <a:cs typeface="PT Bold Heading" pitchFamily="2" charset="-78"/>
            </a:endParaRPr>
          </a:p>
          <a:p>
            <a:pPr algn="justLow"/>
            <a:r>
              <a:rPr lang="ar-SA" sz="2300" dirty="0">
                <a:solidFill>
                  <a:srgbClr val="FFFFC9"/>
                </a:solidFill>
                <a:cs typeface="PT Bold Heading" pitchFamily="2" charset="-78"/>
              </a:rPr>
              <a:t>* تكون طويلة ورفيعة ولا يتعدى سمكها سمك الشعرة. </a:t>
            </a:r>
          </a:p>
          <a:p>
            <a:pPr algn="justLow"/>
            <a:endParaRPr lang="ar-SA" sz="2300" dirty="0">
              <a:solidFill>
                <a:srgbClr val="FFFFC9"/>
              </a:solidFill>
              <a:cs typeface="PT Bold Heading" pitchFamily="2" charset="-78"/>
            </a:endParaRPr>
          </a:p>
          <a:p>
            <a:pPr algn="justLow"/>
            <a:r>
              <a:rPr lang="ar-SA" sz="2300" dirty="0">
                <a:solidFill>
                  <a:srgbClr val="FFFFC9"/>
                </a:solidFill>
                <a:cs typeface="PT Bold Heading" pitchFamily="2" charset="-78"/>
              </a:rPr>
              <a:t>* يجمع العديد من هذه الألياف في حزم داخل </a:t>
            </a:r>
            <a:r>
              <a:rPr lang="ar-SA" sz="2300" dirty="0" err="1">
                <a:solidFill>
                  <a:srgbClr val="FFFFC9"/>
                </a:solidFill>
                <a:cs typeface="PT Bold Heading" pitchFamily="2" charset="-78"/>
              </a:rPr>
              <a:t>الكيبلات</a:t>
            </a:r>
            <a:r>
              <a:rPr lang="ar-SA" sz="2300" dirty="0">
                <a:solidFill>
                  <a:srgbClr val="FFFFC9"/>
                </a:solidFill>
                <a:cs typeface="PT Bold Heading" pitchFamily="2" charset="-78"/>
              </a:rPr>
              <a:t> البصرية .</a:t>
            </a:r>
          </a:p>
          <a:p>
            <a:pPr algn="justLow"/>
            <a:endParaRPr lang="ar-SA" sz="2300" dirty="0">
              <a:solidFill>
                <a:srgbClr val="FFFFC9"/>
              </a:solidFill>
              <a:cs typeface="PT Bold Heading" pitchFamily="2" charset="-78"/>
            </a:endParaRPr>
          </a:p>
          <a:p>
            <a:pPr algn="justLow"/>
            <a:r>
              <a:rPr lang="ar-SA" sz="2300" dirty="0">
                <a:solidFill>
                  <a:srgbClr val="FFFFC9"/>
                </a:solidFill>
                <a:cs typeface="PT Bold Heading" pitchFamily="2" charset="-78"/>
              </a:rPr>
              <a:t>*  وتستخدم في نقل الإشارات الضوئية لمسافات بعيدة جداً.</a:t>
            </a:r>
          </a:p>
        </p:txBody>
      </p:sp>
    </p:spTree>
    <p:extLst>
      <p:ext uri="{BB962C8B-B14F-4D97-AF65-F5344CB8AC3E}">
        <p14:creationId xmlns:p14="http://schemas.microsoft.com/office/powerpoint/2010/main" val="13771502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250"/>
                            </p:stCondLst>
                            <p:childTnLst>
                              <p:par>
                                <p:cTn id="12" presetID="50" presetClass="entr" presetSubtype="0" decel="100000" fill="hold" nodeType="afterEffect">
                                  <p:stCondLst>
                                    <p:cond delay="0"/>
                                  </p:stCondLst>
                                  <p:childTnLst>
                                    <p:set>
                                      <p:cBhvr>
                                        <p:cTn id="13" dur="1" fill="hold">
                                          <p:stCondLst>
                                            <p:cond delay="0"/>
                                          </p:stCondLst>
                                        </p:cTn>
                                        <p:tgtEl>
                                          <p:spTgt spid="29697"/>
                                        </p:tgtEl>
                                        <p:attrNameLst>
                                          <p:attrName>style.visibility</p:attrName>
                                        </p:attrNameLst>
                                      </p:cBhvr>
                                      <p:to>
                                        <p:strVal val="visible"/>
                                      </p:to>
                                    </p:set>
                                    <p:anim calcmode="lin" valueType="num">
                                      <p:cBhvr>
                                        <p:cTn id="14" dur="1000" fill="hold"/>
                                        <p:tgtEl>
                                          <p:spTgt spid="29697"/>
                                        </p:tgtEl>
                                        <p:attrNameLst>
                                          <p:attrName>ppt_w</p:attrName>
                                        </p:attrNameLst>
                                      </p:cBhvr>
                                      <p:tavLst>
                                        <p:tav tm="0">
                                          <p:val>
                                            <p:strVal val="#ppt_w+.3"/>
                                          </p:val>
                                        </p:tav>
                                        <p:tav tm="100000">
                                          <p:val>
                                            <p:strVal val="#ppt_w"/>
                                          </p:val>
                                        </p:tav>
                                      </p:tavLst>
                                    </p:anim>
                                    <p:anim calcmode="lin" valueType="num">
                                      <p:cBhvr>
                                        <p:cTn id="15" dur="1000" fill="hold"/>
                                        <p:tgtEl>
                                          <p:spTgt spid="29697"/>
                                        </p:tgtEl>
                                        <p:attrNameLst>
                                          <p:attrName>ppt_h</p:attrName>
                                        </p:attrNameLst>
                                      </p:cBhvr>
                                      <p:tavLst>
                                        <p:tav tm="0">
                                          <p:val>
                                            <p:strVal val="#ppt_h"/>
                                          </p:val>
                                        </p:tav>
                                        <p:tav tm="100000">
                                          <p:val>
                                            <p:strVal val="#ppt_h"/>
                                          </p:val>
                                        </p:tav>
                                      </p:tavLst>
                                    </p:anim>
                                    <p:animEffect transition="in" filter="fade">
                                      <p:cBhvr>
                                        <p:cTn id="16" dur="1000"/>
                                        <p:tgtEl>
                                          <p:spTgt spid="29697"/>
                                        </p:tgtEl>
                                      </p:cBhvr>
                                    </p:animEffect>
                                  </p:childTnLst>
                                </p:cTn>
                              </p:par>
                            </p:childTnLst>
                          </p:cTn>
                        </p:par>
                        <p:par>
                          <p:cTn id="17" fill="hold">
                            <p:stCondLst>
                              <p:cond delay="2250"/>
                            </p:stCondLst>
                            <p:childTnLst>
                              <p:par>
                                <p:cTn id="18" presetID="2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750"/>
                            </p:stCondLst>
                            <p:childTnLst>
                              <p:par>
                                <p:cTn id="23" presetID="23" presetClass="entr" presetSubtype="16"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27" fill="hold">
                            <p:stCondLst>
                              <p:cond delay="3250"/>
                            </p:stCondLst>
                            <p:childTnLst>
                              <p:par>
                                <p:cTn id="28" presetID="23" presetClass="entr" presetSubtype="16"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p:cTn id="3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par>
                          <p:cTn id="32" fill="hold">
                            <p:stCondLst>
                              <p:cond delay="3750"/>
                            </p:stCondLst>
                            <p:childTnLst>
                              <p:par>
                                <p:cTn id="33" presetID="17" presetClass="entr" presetSubtype="10" fill="hold"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 calcmode="lin" valueType="num">
                                      <p:cBhvr>
                                        <p:cTn id="40"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t="-6338" r="-3210" b="-4930"/>
          </a:stretch>
        </a:blipFill>
        <a:effectLst/>
      </p:bgPr>
    </p:bg>
    <p:spTree>
      <p:nvGrpSpPr>
        <p:cNvPr id="1" name=""/>
        <p:cNvGrpSpPr/>
        <p:nvPr/>
      </p:nvGrpSpPr>
      <p:grpSpPr>
        <a:xfrm>
          <a:off x="0" y="0"/>
          <a:ext cx="0" cy="0"/>
          <a:chOff x="0" y="0"/>
          <a:chExt cx="0" cy="0"/>
        </a:xfrm>
      </p:grpSpPr>
      <p:pic>
        <p:nvPicPr>
          <p:cNvPr id="27650" name="Picture 2" descr="fibraottica1"/>
          <p:cNvPicPr>
            <a:picLocks noChangeAspect="1" noChangeArrowheads="1"/>
          </p:cNvPicPr>
          <p:nvPr/>
        </p:nvPicPr>
        <p:blipFill>
          <a:blip r:embed="rId3"/>
          <a:srcRect/>
          <a:stretch>
            <a:fillRect/>
          </a:stretch>
        </p:blipFill>
        <p:spPr bwMode="auto">
          <a:xfrm>
            <a:off x="3452794" y="3286124"/>
            <a:ext cx="5500726" cy="3571876"/>
          </a:xfrm>
          <a:prstGeom prst="rect">
            <a:avLst/>
          </a:prstGeom>
          <a:noFill/>
          <a:ln w="9525">
            <a:noFill/>
            <a:miter lim="800000"/>
            <a:headEnd/>
            <a:tailEnd/>
          </a:ln>
        </p:spPr>
      </p:pic>
      <p:sp>
        <p:nvSpPr>
          <p:cNvPr id="19457" name="Rectangle 1"/>
          <p:cNvSpPr>
            <a:spLocks noChangeArrowheads="1"/>
          </p:cNvSpPr>
          <p:nvPr/>
        </p:nvSpPr>
        <p:spPr bwMode="auto">
          <a:xfrm>
            <a:off x="2524100" y="1500175"/>
            <a:ext cx="7322222"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lnSpc>
                <a:spcPct val="150000"/>
              </a:lnSpc>
              <a:spcBef>
                <a:spcPct val="0"/>
              </a:spcBef>
              <a:spcAft>
                <a:spcPct val="0"/>
              </a:spcAft>
            </a:pPr>
            <a:r>
              <a:rPr lang="ar-SA" sz="2200" dirty="0">
                <a:solidFill>
                  <a:srgbClr val="FFFFC9"/>
                </a:solidFill>
                <a:ea typeface="Calibri" pitchFamily="34" charset="0"/>
                <a:cs typeface="PT Bold Heading" pitchFamily="2" charset="-78"/>
              </a:rPr>
              <a:t>الضوء الذي ينتقل خلال الليف الشفاف </a:t>
            </a:r>
          </a:p>
          <a:p>
            <a:pPr algn="justLow" eaLnBrk="0" fontAlgn="base" hangingPunct="0">
              <a:lnSpc>
                <a:spcPct val="150000"/>
              </a:lnSpc>
              <a:spcBef>
                <a:spcPct val="0"/>
              </a:spcBef>
              <a:spcAft>
                <a:spcPct val="0"/>
              </a:spcAft>
            </a:pPr>
            <a:r>
              <a:rPr lang="ar-SA" sz="2200" dirty="0">
                <a:solidFill>
                  <a:srgbClr val="FFFFC9"/>
                </a:solidFill>
                <a:ea typeface="Calibri" pitchFamily="34" charset="0"/>
                <a:cs typeface="PT Bold Heading" pitchFamily="2" charset="-78"/>
              </a:rPr>
              <a:t>يصطدم بالسطح الداخلي لليف البصري بزاوية أكبر من الزاوية الحرجة </a:t>
            </a:r>
          </a:p>
          <a:p>
            <a:pPr algn="justLow" eaLnBrk="0" fontAlgn="base" hangingPunct="0">
              <a:lnSpc>
                <a:spcPct val="150000"/>
              </a:lnSpc>
              <a:spcBef>
                <a:spcPct val="0"/>
              </a:spcBef>
              <a:spcAft>
                <a:spcPct val="0"/>
              </a:spcAft>
            </a:pPr>
            <a:r>
              <a:rPr lang="ar-SA" sz="2200" dirty="0">
                <a:solidFill>
                  <a:srgbClr val="FFFFC9"/>
                </a:solidFill>
                <a:ea typeface="Calibri" pitchFamily="34" charset="0"/>
                <a:cs typeface="PT Bold Heading" pitchFamily="2" charset="-78"/>
              </a:rPr>
              <a:t>فينعكس الضوء جميعه ولا ينفذ أي جزء خلال الحد الفاصل </a:t>
            </a:r>
            <a:r>
              <a:rPr lang="ar-SA" sz="2200" dirty="0">
                <a:solidFill>
                  <a:srgbClr val="FFFFC9"/>
                </a:solidFill>
                <a:latin typeface="Arial" pitchFamily="34" charset="0"/>
                <a:ea typeface="Calibri" pitchFamily="34" charset="0"/>
                <a:cs typeface="PT Bold Heading" pitchFamily="2" charset="-78"/>
              </a:rPr>
              <a:t>.</a:t>
            </a:r>
            <a:endParaRPr lang="en-US" sz="2200" dirty="0">
              <a:solidFill>
                <a:srgbClr val="FFFFC9"/>
              </a:solidFill>
              <a:latin typeface="Arial" pitchFamily="34" charset="0"/>
              <a:cs typeface="PT Bold Heading" pitchFamily="2" charset="-78"/>
            </a:endParaRPr>
          </a:p>
        </p:txBody>
      </p:sp>
      <p:pic>
        <p:nvPicPr>
          <p:cNvPr id="19458" name="Picture 2"/>
          <p:cNvPicPr>
            <a:picLocks noChangeAspect="1" noChangeArrowheads="1"/>
          </p:cNvPicPr>
          <p:nvPr/>
        </p:nvPicPr>
        <p:blipFill>
          <a:blip r:embed="rId4" cstate="print"/>
          <a:srcRect l="68072" t="60609" r="13893" b="23071"/>
          <a:stretch>
            <a:fillRect/>
          </a:stretch>
        </p:blipFill>
        <p:spPr bwMode="auto">
          <a:xfrm>
            <a:off x="2309786" y="4286256"/>
            <a:ext cx="4071966" cy="2071702"/>
          </a:xfrm>
          <a:prstGeom prst="rect">
            <a:avLst/>
          </a:prstGeom>
          <a:noFill/>
          <a:ln w="9525">
            <a:noFill/>
            <a:miter lim="800000"/>
            <a:headEnd/>
            <a:tailEnd/>
          </a:ln>
        </p:spPr>
      </p:pic>
      <p:sp>
        <p:nvSpPr>
          <p:cNvPr id="2" name="مربع نص 1"/>
          <p:cNvSpPr txBox="1"/>
          <p:nvPr/>
        </p:nvSpPr>
        <p:spPr>
          <a:xfrm>
            <a:off x="6667504" y="4214818"/>
            <a:ext cx="3100904"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lnSpc>
                <a:spcPct val="150000"/>
              </a:lnSpc>
            </a:pPr>
            <a:r>
              <a:rPr lang="ar-SA" sz="2400" dirty="0">
                <a:solidFill>
                  <a:srgbClr val="1F497D"/>
                </a:solidFill>
                <a:cs typeface="PT Bold Heading" pitchFamily="2" charset="-78"/>
              </a:rPr>
              <a:t>غلاف الليف  البصري يجب  ان يكون له معامل انكسار  أقل من معامل انكسار قلب الليف </a:t>
            </a:r>
          </a:p>
        </p:txBody>
      </p:sp>
      <p:sp>
        <p:nvSpPr>
          <p:cNvPr id="5" name="مستطيل 4"/>
          <p:cNvSpPr/>
          <p:nvPr/>
        </p:nvSpPr>
        <p:spPr>
          <a:xfrm>
            <a:off x="7239008" y="642919"/>
            <a:ext cx="2642070" cy="830997"/>
          </a:xfrm>
          <a:prstGeom prst="rect">
            <a:avLst/>
          </a:prstGeom>
        </p:spPr>
        <p:txBody>
          <a:bodyPr wrap="none">
            <a:spAutoFit/>
          </a:bodyPr>
          <a:lstStyle/>
          <a:p>
            <a:pPr algn="justLow" eaLnBrk="0" fontAlgn="base" hangingPunct="0">
              <a:lnSpc>
                <a:spcPct val="150000"/>
              </a:lnSpc>
              <a:spcBef>
                <a:spcPct val="0"/>
              </a:spcBef>
              <a:spcAft>
                <a:spcPct val="0"/>
              </a:spcAft>
            </a:pPr>
            <a:r>
              <a:rPr lang="ar-SA" sz="3200" dirty="0">
                <a:solidFill>
                  <a:srgbClr val="1F497D">
                    <a:lumMod val="20000"/>
                    <a:lumOff val="80000"/>
                  </a:srgbClr>
                </a:solidFill>
                <a:ea typeface="Calibri" pitchFamily="34" charset="0"/>
                <a:cs typeface="PT Bold Heading" pitchFamily="2" charset="-78"/>
              </a:rPr>
              <a:t>طريقة عملهــا  :</a:t>
            </a:r>
          </a:p>
        </p:txBody>
      </p:sp>
      <p:pic>
        <p:nvPicPr>
          <p:cNvPr id="27649" name="Picture 1" descr="fiber-optics"/>
          <p:cNvPicPr>
            <a:picLocks noChangeAspect="1" noChangeArrowheads="1"/>
          </p:cNvPicPr>
          <p:nvPr/>
        </p:nvPicPr>
        <p:blipFill>
          <a:blip r:embed="rId5" cstate="print"/>
          <a:srcRect t="20245"/>
          <a:stretch>
            <a:fillRect/>
          </a:stretch>
        </p:blipFill>
        <p:spPr bwMode="auto">
          <a:xfrm>
            <a:off x="2595538" y="571480"/>
            <a:ext cx="2857488" cy="1407162"/>
          </a:xfrm>
          <a:prstGeom prst="rect">
            <a:avLst/>
          </a:prstGeom>
          <a:ln>
            <a:noFill/>
          </a:ln>
          <a:effectLst>
            <a:softEdge rad="112500"/>
          </a:effectLst>
        </p:spPr>
      </p:pic>
    </p:spTree>
    <p:extLst>
      <p:ext uri="{BB962C8B-B14F-4D97-AF65-F5344CB8AC3E}">
        <p14:creationId xmlns:p14="http://schemas.microsoft.com/office/powerpoint/2010/main" val="2593116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17" presetClass="entr" presetSubtype="10" fill="hold" nodeType="afterEffect">
                                  <p:stCondLst>
                                    <p:cond delay="0"/>
                                  </p:stCondLst>
                                  <p:childTnLst>
                                    <p:set>
                                      <p:cBhvr>
                                        <p:cTn id="14" dur="1" fill="hold">
                                          <p:stCondLst>
                                            <p:cond delay="0"/>
                                          </p:stCondLst>
                                        </p:cTn>
                                        <p:tgtEl>
                                          <p:spTgt spid="19457">
                                            <p:txEl>
                                              <p:pRg st="0" end="0"/>
                                            </p:txEl>
                                          </p:spTgt>
                                        </p:tgtEl>
                                        <p:attrNameLst>
                                          <p:attrName>style.visibility</p:attrName>
                                        </p:attrNameLst>
                                      </p:cBhvr>
                                      <p:to>
                                        <p:strVal val="visible"/>
                                      </p:to>
                                    </p:set>
                                    <p:anim calcmode="lin" valueType="num">
                                      <p:cBhvr>
                                        <p:cTn id="15" dur="500" fill="hold"/>
                                        <p:tgtEl>
                                          <p:spTgt spid="1945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9457">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19457">
                                            <p:txEl>
                                              <p:pRg st="1" end="1"/>
                                            </p:txEl>
                                          </p:spTgt>
                                        </p:tgtEl>
                                        <p:attrNameLst>
                                          <p:attrName>style.visibility</p:attrName>
                                        </p:attrNameLst>
                                      </p:cBhvr>
                                      <p:to>
                                        <p:strVal val="visible"/>
                                      </p:to>
                                    </p:set>
                                    <p:anim calcmode="lin" valueType="num">
                                      <p:cBhvr>
                                        <p:cTn id="20" dur="500" fill="hold"/>
                                        <p:tgtEl>
                                          <p:spTgt spid="1945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945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19457">
                                            <p:txEl>
                                              <p:pRg st="2" end="2"/>
                                            </p:txEl>
                                          </p:spTgt>
                                        </p:tgtEl>
                                        <p:attrNameLst>
                                          <p:attrName>style.visibility</p:attrName>
                                        </p:attrNameLst>
                                      </p:cBhvr>
                                      <p:to>
                                        <p:strVal val="visible"/>
                                      </p:to>
                                    </p:set>
                                    <p:anim calcmode="lin" valueType="num">
                                      <p:cBhvr>
                                        <p:cTn id="25" dur="500" fill="hold"/>
                                        <p:tgtEl>
                                          <p:spTgt spid="1945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9457">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50" presetClass="entr" presetSubtype="0" decel="100000" fill="hold" nodeType="withEffect">
                                  <p:stCondLst>
                                    <p:cond delay="0"/>
                                  </p:stCondLst>
                                  <p:childTnLst>
                                    <p:set>
                                      <p:cBhvr>
                                        <p:cTn id="33" dur="1" fill="hold">
                                          <p:stCondLst>
                                            <p:cond delay="0"/>
                                          </p:stCondLst>
                                        </p:cTn>
                                        <p:tgtEl>
                                          <p:spTgt spid="19458"/>
                                        </p:tgtEl>
                                        <p:attrNameLst>
                                          <p:attrName>style.visibility</p:attrName>
                                        </p:attrNameLst>
                                      </p:cBhvr>
                                      <p:to>
                                        <p:strVal val="visible"/>
                                      </p:to>
                                    </p:set>
                                    <p:anim calcmode="lin" valueType="num">
                                      <p:cBhvr>
                                        <p:cTn id="34" dur="1000" fill="hold"/>
                                        <p:tgtEl>
                                          <p:spTgt spid="19458"/>
                                        </p:tgtEl>
                                        <p:attrNameLst>
                                          <p:attrName>ppt_w</p:attrName>
                                        </p:attrNameLst>
                                      </p:cBhvr>
                                      <p:tavLst>
                                        <p:tav tm="0">
                                          <p:val>
                                            <p:strVal val="#ppt_w+.3"/>
                                          </p:val>
                                        </p:tav>
                                        <p:tav tm="100000">
                                          <p:val>
                                            <p:strVal val="#ppt_w"/>
                                          </p:val>
                                        </p:tav>
                                      </p:tavLst>
                                    </p:anim>
                                    <p:anim calcmode="lin" valueType="num">
                                      <p:cBhvr>
                                        <p:cTn id="35" dur="1000" fill="hold"/>
                                        <p:tgtEl>
                                          <p:spTgt spid="19458"/>
                                        </p:tgtEl>
                                        <p:attrNameLst>
                                          <p:attrName>ppt_h</p:attrName>
                                        </p:attrNameLst>
                                      </p:cBhvr>
                                      <p:tavLst>
                                        <p:tav tm="0">
                                          <p:val>
                                            <p:strVal val="#ppt_h"/>
                                          </p:val>
                                        </p:tav>
                                        <p:tav tm="100000">
                                          <p:val>
                                            <p:strVal val="#ppt_h"/>
                                          </p:val>
                                        </p:tav>
                                      </p:tavLst>
                                    </p:anim>
                                    <p:animEffect transition="in" filter="fade">
                                      <p:cBhvr>
                                        <p:cTn id="36"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2452662" y="4357695"/>
            <a:ext cx="7099722" cy="1692771"/>
          </a:xfrm>
          <a:prstGeom prst="rect">
            <a:avLst/>
          </a:prstGeom>
          <a:noFill/>
        </p:spPr>
        <p:txBody>
          <a:bodyPr wrap="square" rtlCol="1">
            <a:spAutoFit/>
          </a:bodyPr>
          <a:lstStyle/>
          <a:p>
            <a:pPr algn="ctr"/>
            <a:r>
              <a:rPr lang="ar-SA" sz="2800" dirty="0">
                <a:solidFill>
                  <a:prstClr val="white"/>
                </a:solidFill>
                <a:cs typeface="PT Bold Heading" pitchFamily="2" charset="-78"/>
              </a:rPr>
              <a:t>لذلك يحافظ الضوء على شدته على طول المسافة التي  يمتدها الليف البصري .</a:t>
            </a:r>
          </a:p>
          <a:p>
            <a:pPr algn="ctr"/>
            <a:endParaRPr lang="ar-SA" sz="1600" dirty="0">
              <a:solidFill>
                <a:prstClr val="white"/>
              </a:solidFill>
              <a:cs typeface="PT Bold Heading" pitchFamily="2" charset="-78"/>
            </a:endParaRPr>
          </a:p>
          <a:p>
            <a:pPr algn="ctr"/>
            <a:r>
              <a:rPr lang="ar-SA" sz="2800" dirty="0">
                <a:solidFill>
                  <a:prstClr val="white"/>
                </a:solidFill>
                <a:cs typeface="PT Bold Heading" pitchFamily="2" charset="-78"/>
              </a:rPr>
              <a:t>وهكذا يمكن نقل الضوء من منطقة لأخرى .</a:t>
            </a:r>
          </a:p>
        </p:txBody>
      </p:sp>
      <p:pic>
        <p:nvPicPr>
          <p:cNvPr id="26625" name="Picture 1" descr="20140804_92838"/>
          <p:cNvPicPr>
            <a:picLocks noChangeAspect="1" noChangeArrowheads="1"/>
          </p:cNvPicPr>
          <p:nvPr/>
        </p:nvPicPr>
        <p:blipFill>
          <a:blip r:embed="rId3"/>
          <a:srcRect/>
          <a:stretch>
            <a:fillRect/>
          </a:stretch>
        </p:blipFill>
        <p:spPr bwMode="auto">
          <a:xfrm>
            <a:off x="3238480" y="714356"/>
            <a:ext cx="5500726" cy="3286148"/>
          </a:xfrm>
          <a:prstGeom prst="rect">
            <a:avLst/>
          </a:prstGeom>
          <a:ln>
            <a:noFill/>
          </a:ln>
          <a:effectLst>
            <a:softEdge rad="112500"/>
          </a:effectLst>
        </p:spPr>
      </p:pic>
    </p:spTree>
    <p:extLst>
      <p:ext uri="{BB962C8B-B14F-4D97-AF65-F5344CB8AC3E}">
        <p14:creationId xmlns:p14="http://schemas.microsoft.com/office/powerpoint/2010/main" val="395344276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2200"/>
                            </p:stCondLst>
                            <p:childTnLst>
                              <p:par>
                                <p:cTn id="12" presetID="2" presetClass="entr" presetSubtype="4"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pic>
        <p:nvPicPr>
          <p:cNvPr id="1026" name="Picture 2" descr="http://www.phys-sa.com/uploaded/1254_11311952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1" name="Picture 1" descr="%D8%A7%D9%84%D8%B3%D8%B1%D8%A7%D8%A8-%D8%B9%D9%84%D9%89-%D8%A7%D9%84%D8%B7%D8%B1%D9%82-%D8%A7%D9%84%D9%85%D8%B9%D8%A8%D8%AF%D8%A9-%D8%A8%D8%A7%D9%84%D8%A3%D8%B3%D9%81%D9%84%D8%AA"/>
          <p:cNvPicPr>
            <a:picLocks noChangeAspect="1" noChangeArrowheads="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9" name="مربع نص 8"/>
          <p:cNvSpPr txBox="1"/>
          <p:nvPr/>
        </p:nvSpPr>
        <p:spPr>
          <a:xfrm>
            <a:off x="4381488" y="4357695"/>
            <a:ext cx="3384376" cy="830997"/>
          </a:xfrm>
          <a:prstGeom prst="rect">
            <a:avLst/>
          </a:prstGeom>
          <a:noFill/>
        </p:spPr>
        <p:txBody>
          <a:bodyPr wrap="square" rtlCol="1">
            <a:spAutoFit/>
          </a:bodyPr>
          <a:lstStyle/>
          <a:p>
            <a:pPr algn="justLow"/>
            <a:r>
              <a:rPr lang="ar-SA" sz="4800" dirty="0">
                <a:ln>
                  <a:solidFill>
                    <a:prstClr val="black"/>
                  </a:solidFill>
                </a:ln>
                <a:solidFill>
                  <a:srgbClr val="FFFFC9"/>
                </a:solidFill>
                <a:cs typeface="PT Bold Heading" pitchFamily="2" charset="-78"/>
              </a:rPr>
              <a:t>2- الســـراب </a:t>
            </a:r>
          </a:p>
        </p:txBody>
      </p:sp>
      <p:sp>
        <p:nvSpPr>
          <p:cNvPr id="10" name="مستطيل 9"/>
          <p:cNvSpPr/>
          <p:nvPr/>
        </p:nvSpPr>
        <p:spPr>
          <a:xfrm>
            <a:off x="4167174" y="5286389"/>
            <a:ext cx="4786346" cy="1384995"/>
          </a:xfrm>
          <a:prstGeom prst="rect">
            <a:avLst/>
          </a:prstGeom>
          <a:noFill/>
          <a:ln>
            <a:noFill/>
          </a:ln>
        </p:spPr>
        <p:txBody>
          <a:bodyPr wrap="square">
            <a:spAutoFit/>
          </a:bodyPr>
          <a:lstStyle/>
          <a:p>
            <a:pPr algn="justLow"/>
            <a:r>
              <a:rPr lang="ar-SA" sz="2800" dirty="0">
                <a:ln>
                  <a:solidFill>
                    <a:srgbClr val="EEECE1"/>
                  </a:solidFill>
                </a:ln>
                <a:solidFill>
                  <a:prstClr val="black"/>
                </a:solidFill>
                <a:cs typeface="PT Bold Heading" pitchFamily="2" charset="-78"/>
              </a:rPr>
              <a:t>هو عبارة عن ظاهرة طبيعية تحدث بسبب الاختلاف في كثافة طبقات الهواء القريبة من سطح الارض </a:t>
            </a:r>
          </a:p>
        </p:txBody>
      </p:sp>
    </p:spTree>
    <p:extLst>
      <p:ext uri="{BB962C8B-B14F-4D97-AF65-F5344CB8AC3E}">
        <p14:creationId xmlns:p14="http://schemas.microsoft.com/office/powerpoint/2010/main" val="230389465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sp>
        <p:nvSpPr>
          <p:cNvPr id="4" name="Freeform 2"/>
          <p:cNvSpPr>
            <a:spLocks/>
          </p:cNvSpPr>
          <p:nvPr/>
        </p:nvSpPr>
        <p:spPr bwMode="gray">
          <a:xfrm rot="5400000">
            <a:off x="6269198" y="2451021"/>
            <a:ext cx="1323256" cy="15154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solidFill>
          <a:ln w="5715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l" rtl="0" eaLnBrk="0" hangingPunct="0">
              <a:defRPr/>
            </a:pPr>
            <a:endParaRPr lang="ar-SA" kern="0" dirty="0">
              <a:solidFill>
                <a:sysClr val="windowText" lastClr="000000"/>
              </a:solidFill>
              <a:latin typeface="Tw Cen MT" panose="020B0602020104020603"/>
            </a:endParaRPr>
          </a:p>
        </p:txBody>
      </p:sp>
      <p:sp>
        <p:nvSpPr>
          <p:cNvPr id="5" name="Rectangle 89"/>
          <p:cNvSpPr>
            <a:spLocks noChangeArrowheads="1"/>
          </p:cNvSpPr>
          <p:nvPr/>
        </p:nvSpPr>
        <p:spPr bwMode="auto">
          <a:xfrm>
            <a:off x="1557735" y="3348249"/>
            <a:ext cx="4230101" cy="646986"/>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rtl="0" eaLnBrk="0" hangingPunct="0">
              <a:defRPr/>
            </a:pPr>
            <a:r>
              <a:rPr lang="ar-SA" sz="3200" b="1" dirty="0">
                <a:solidFill>
                  <a:schemeClr val="bg1"/>
                </a:solidFill>
                <a:latin typeface="Andalus" panose="02020603050405020304" pitchFamily="18" charset="-78"/>
                <a:cs typeface="+mj-cs"/>
              </a:rPr>
              <a:t>انكسار الضوء</a:t>
            </a:r>
            <a:endParaRPr lang="en-US" sz="3200" b="1" kern="0" dirty="0">
              <a:solidFill>
                <a:schemeClr val="bg1"/>
              </a:solidFill>
              <a:latin typeface="Andalus" panose="02020603050405020304" pitchFamily="18" charset="-78"/>
              <a:cs typeface="+mj-cs"/>
            </a:endParaRPr>
          </a:p>
        </p:txBody>
      </p:sp>
      <p:sp>
        <p:nvSpPr>
          <p:cNvPr id="6" name="Freeform 2"/>
          <p:cNvSpPr>
            <a:spLocks/>
          </p:cNvSpPr>
          <p:nvPr/>
        </p:nvSpPr>
        <p:spPr bwMode="gray">
          <a:xfrm rot="5400000">
            <a:off x="6464422" y="2159573"/>
            <a:ext cx="2448271" cy="302433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solidFill>
          <a:ln w="5715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l" rtl="0" eaLnBrk="0" hangingPunct="0">
              <a:defRPr/>
            </a:pPr>
            <a:endParaRPr lang="ar-SA" kern="0" dirty="0">
              <a:solidFill>
                <a:sysClr val="windowText" lastClr="000000"/>
              </a:solidFill>
              <a:latin typeface="Tw Cen MT" panose="020B0602020104020603"/>
            </a:endParaRPr>
          </a:p>
        </p:txBody>
      </p:sp>
      <p:sp>
        <p:nvSpPr>
          <p:cNvPr id="7" name="Rectangle 89"/>
          <p:cNvSpPr>
            <a:spLocks noChangeArrowheads="1"/>
          </p:cNvSpPr>
          <p:nvPr/>
        </p:nvSpPr>
        <p:spPr bwMode="auto">
          <a:xfrm>
            <a:off x="1557735" y="4273094"/>
            <a:ext cx="4230101" cy="646986"/>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rtl="0" eaLnBrk="0" hangingPunct="0">
              <a:defRPr/>
            </a:pPr>
            <a:r>
              <a:rPr lang="ar-SA" sz="3200" b="1" dirty="0">
                <a:solidFill>
                  <a:schemeClr val="bg1"/>
                </a:solidFill>
                <a:latin typeface="Andalus" panose="02020603050405020304" pitchFamily="18" charset="-78"/>
                <a:cs typeface="+mj-cs"/>
              </a:rPr>
              <a:t>العدسات المحدبة و المقعرة</a:t>
            </a:r>
            <a:endParaRPr lang="en-US" sz="3200" b="1" kern="0" dirty="0">
              <a:solidFill>
                <a:schemeClr val="bg1"/>
              </a:solidFill>
              <a:latin typeface="Andalus" panose="02020603050405020304" pitchFamily="18" charset="-78"/>
              <a:cs typeface="+mj-cs"/>
            </a:endParaRPr>
          </a:p>
        </p:txBody>
      </p:sp>
      <p:sp>
        <p:nvSpPr>
          <p:cNvPr id="13" name="Freeform 2"/>
          <p:cNvSpPr>
            <a:spLocks/>
          </p:cNvSpPr>
          <p:nvPr/>
        </p:nvSpPr>
        <p:spPr bwMode="gray">
          <a:xfrm rot="5400000">
            <a:off x="6577074" y="2035639"/>
            <a:ext cx="3390382" cy="414441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solidFill>
          <a:ln w="5715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l" rtl="0" eaLnBrk="0" hangingPunct="0">
              <a:defRPr/>
            </a:pPr>
            <a:endParaRPr lang="ar-SA" kern="0" dirty="0">
              <a:solidFill>
                <a:sysClr val="windowText" lastClr="000000"/>
              </a:solidFill>
              <a:latin typeface="Tw Cen MT" panose="020B0602020104020603"/>
            </a:endParaRPr>
          </a:p>
        </p:txBody>
      </p:sp>
      <p:sp>
        <p:nvSpPr>
          <p:cNvPr id="8" name="عنوان 1"/>
          <p:cNvSpPr txBox="1">
            <a:spLocks/>
          </p:cNvSpPr>
          <p:nvPr/>
        </p:nvSpPr>
        <p:spPr>
          <a:xfrm>
            <a:off x="2207568" y="1457614"/>
            <a:ext cx="8136904" cy="1612776"/>
          </a:xfrm>
          <a:prstGeom prst="roundRect">
            <a:avLst/>
          </a:prstGeom>
        </p:spPr>
        <p:style>
          <a:lnRef idx="1">
            <a:schemeClr val="accent1"/>
          </a:lnRef>
          <a:fillRef idx="3">
            <a:schemeClr val="accent1"/>
          </a:fillRef>
          <a:effectRef idx="2">
            <a:schemeClr val="accent1"/>
          </a:effectRef>
          <a:fontRef idx="minor">
            <a:schemeClr val="lt1"/>
          </a:fontRef>
        </p:style>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rtl="0" eaLnBrk="0" fontAlgn="base" hangingPunct="0">
              <a:spcBef>
                <a:spcPct val="0"/>
              </a:spcBef>
              <a:spcAft>
                <a:spcPct val="0"/>
              </a:spcAft>
              <a:defRPr/>
            </a:pPr>
            <a:r>
              <a:rPr lang="ar-SA" sz="8000" b="1" dirty="0">
                <a:solidFill>
                  <a:schemeClr val="bg1"/>
                </a:solidFill>
                <a:effectLst>
                  <a:outerShdw blurRad="38100" dist="25400" dir="5400000" algn="tl" rotWithShape="0">
                    <a:srgbClr val="000000">
                      <a:alpha val="43000"/>
                    </a:srgbClr>
                  </a:outerShdw>
                </a:effectLst>
                <a:latin typeface="Andalus" panose="02020603050405020304" pitchFamily="18" charset="-78"/>
                <a:cs typeface="Andalus" panose="02020603050405020304" pitchFamily="18" charset="-78"/>
              </a:rPr>
              <a:t>الانكسار و العدسات</a:t>
            </a:r>
          </a:p>
        </p:txBody>
      </p:sp>
      <p:sp>
        <p:nvSpPr>
          <p:cNvPr id="9" name="سهم منحني 8"/>
          <p:cNvSpPr/>
          <p:nvPr/>
        </p:nvSpPr>
        <p:spPr>
          <a:xfrm rot="5400000" flipV="1">
            <a:off x="6140018" y="830629"/>
            <a:ext cx="614568" cy="541821"/>
          </a:xfrm>
          <a:prstGeom prst="bentArrow">
            <a:avLst>
              <a:gd name="adj1" fmla="val 25000"/>
              <a:gd name="adj2" fmla="val 24479"/>
              <a:gd name="adj3" fmla="val 25000"/>
              <a:gd name="adj4" fmla="val 43750"/>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0" eaLnBrk="0" fontAlgn="base" hangingPunct="0">
              <a:spcBef>
                <a:spcPct val="0"/>
              </a:spcBef>
              <a:spcAft>
                <a:spcPct val="0"/>
              </a:spcAft>
              <a:defRPr/>
            </a:pPr>
            <a:endParaRPr lang="ar-SA" dirty="0">
              <a:solidFill>
                <a:prstClr val="black"/>
              </a:solidFill>
              <a:latin typeface="Tw Cen MT" panose="020B0602020104020603"/>
            </a:endParaRPr>
          </a:p>
        </p:txBody>
      </p:sp>
      <p:sp>
        <p:nvSpPr>
          <p:cNvPr id="10" name="مستطيل مستدير الزوايا 9"/>
          <p:cNvSpPr/>
          <p:nvPr/>
        </p:nvSpPr>
        <p:spPr>
          <a:xfrm>
            <a:off x="6672064" y="430261"/>
            <a:ext cx="3672408" cy="792088"/>
          </a:xfrm>
          <a:prstGeom prst="roundRect">
            <a:avLst/>
          </a:prstGeom>
          <a:gradFill>
            <a:gsLst>
              <a:gs pos="0">
                <a:srgbClr val="D197A9"/>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1" anchor="ctr"/>
          <a:lstStyle/>
          <a:p>
            <a:pPr algn="ctr" rtl="0" eaLnBrk="0" fontAlgn="base" hangingPunct="0">
              <a:spcBef>
                <a:spcPct val="0"/>
              </a:spcBef>
              <a:spcAft>
                <a:spcPct val="0"/>
              </a:spcAft>
              <a:defRPr/>
            </a:pPr>
            <a:r>
              <a:rPr lang="ar-SA" sz="3600" dirty="0">
                <a:solidFill>
                  <a:prstClr val="black"/>
                </a:solidFill>
                <a:latin typeface="Andalus" panose="02020603050405020304" pitchFamily="18" charset="-78"/>
                <a:cs typeface="Andalus" panose="02020603050405020304" pitchFamily="18" charset="-78"/>
              </a:rPr>
              <a:t>الفصل الثالث</a:t>
            </a:r>
          </a:p>
        </p:txBody>
      </p:sp>
      <p:pic>
        <p:nvPicPr>
          <p:cNvPr id="11" name="صورة 10">
            <a:extLst>
              <a:ext uri="{FF2B5EF4-FFF2-40B4-BE49-F238E27FC236}">
                <a16:creationId xmlns:a16="http://schemas.microsoft.com/office/drawing/2014/main" id="{C62ACB54-A97B-496E-81A3-4BEB077C72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36" b="25902"/>
          <a:stretch/>
        </p:blipFill>
        <p:spPr>
          <a:xfrm>
            <a:off x="9689241" y="4438041"/>
            <a:ext cx="2107485" cy="2100871"/>
          </a:xfrm>
          <a:prstGeom prst="rect">
            <a:avLst/>
          </a:prstGeom>
        </p:spPr>
      </p:pic>
      <p:sp>
        <p:nvSpPr>
          <p:cNvPr id="12" name="Rectangle 89"/>
          <p:cNvSpPr>
            <a:spLocks noChangeArrowheads="1"/>
          </p:cNvSpPr>
          <p:nvPr/>
        </p:nvSpPr>
        <p:spPr bwMode="auto">
          <a:xfrm>
            <a:off x="1557735" y="5197939"/>
            <a:ext cx="4230101" cy="646986"/>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rtl="0" eaLnBrk="0" hangingPunct="0">
              <a:defRPr/>
            </a:pPr>
            <a:r>
              <a:rPr lang="ar-SA" sz="3200" b="1" dirty="0">
                <a:solidFill>
                  <a:schemeClr val="bg1"/>
                </a:solidFill>
                <a:latin typeface="Andalus" panose="02020603050405020304" pitchFamily="18" charset="-78"/>
                <a:cs typeface="+mj-cs"/>
              </a:rPr>
              <a:t>تطبيقات العدسات</a:t>
            </a:r>
            <a:endParaRPr lang="en-US" sz="3200" b="1" kern="0" dirty="0">
              <a:solidFill>
                <a:schemeClr val="bg1"/>
              </a:solidFill>
              <a:latin typeface="Andalus" panose="02020603050405020304" pitchFamily="18" charset="-78"/>
              <a:cs typeface="+mj-cs"/>
            </a:endParaRPr>
          </a:p>
        </p:txBody>
      </p:sp>
    </p:spTree>
    <p:extLst>
      <p:ext uri="{BB962C8B-B14F-4D97-AF65-F5344CB8AC3E}">
        <p14:creationId xmlns:p14="http://schemas.microsoft.com/office/powerpoint/2010/main" val="232468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l="22964" t="27188" r="34422" b="29500"/>
          <a:stretch>
            <a:fillRect/>
          </a:stretch>
        </p:blipFill>
        <p:spPr bwMode="auto">
          <a:xfrm>
            <a:off x="1738282" y="214290"/>
            <a:ext cx="3456384" cy="2357430"/>
          </a:xfrm>
          <a:prstGeom prst="rect">
            <a:avLst/>
          </a:prstGeom>
          <a:noFill/>
          <a:ln w="9525">
            <a:noFill/>
            <a:miter lim="800000"/>
            <a:headEnd/>
            <a:tailEnd/>
          </a:ln>
        </p:spPr>
      </p:pic>
      <p:sp>
        <p:nvSpPr>
          <p:cNvPr id="4" name="مستطيل 3"/>
          <p:cNvSpPr/>
          <p:nvPr/>
        </p:nvSpPr>
        <p:spPr>
          <a:xfrm>
            <a:off x="5310182" y="285728"/>
            <a:ext cx="4572000" cy="2123658"/>
          </a:xfrm>
          <a:prstGeom prst="rect">
            <a:avLst/>
          </a:prstGeom>
        </p:spPr>
        <p:txBody>
          <a:bodyPr>
            <a:spAutoFit/>
          </a:bodyPr>
          <a:lstStyle/>
          <a:p>
            <a:pPr algn="justLow">
              <a:lnSpc>
                <a:spcPct val="150000"/>
              </a:lnSpc>
            </a:pPr>
            <a:r>
              <a:rPr lang="ar-SA" sz="2200" dirty="0">
                <a:solidFill>
                  <a:prstClr val="black"/>
                </a:solidFill>
                <a:cs typeface="PT Bold Heading" pitchFamily="2" charset="-78"/>
              </a:rPr>
              <a:t>في الصيف عندما تقود  السيارة على الطريق .فإنك ترى ما يبدو وكأنه انعكاس للسيارة القادمة في بركة ماء  . وتختفي البركة عندما تصل إليها .</a:t>
            </a:r>
            <a:endParaRPr lang="ar-SA" sz="2200" dirty="0">
              <a:solidFill>
                <a:prstClr val="black"/>
              </a:solidFill>
            </a:endParaRPr>
          </a:p>
        </p:txBody>
      </p:sp>
      <p:sp>
        <p:nvSpPr>
          <p:cNvPr id="5" name="مربع نص 4"/>
          <p:cNvSpPr txBox="1"/>
          <p:nvPr/>
        </p:nvSpPr>
        <p:spPr>
          <a:xfrm>
            <a:off x="2166910" y="3000372"/>
            <a:ext cx="7488832" cy="1446550"/>
          </a:xfrm>
          <a:prstGeom prst="rect">
            <a:avLst/>
          </a:prstGeom>
          <a:noFill/>
        </p:spPr>
        <p:txBody>
          <a:bodyPr wrap="square" rtlCol="1">
            <a:spAutoFit/>
          </a:bodyPr>
          <a:lstStyle/>
          <a:p>
            <a:pPr algn="justLow"/>
            <a:r>
              <a:rPr lang="ar-SA" sz="2200" dirty="0">
                <a:solidFill>
                  <a:prstClr val="black"/>
                </a:solidFill>
                <a:cs typeface="PT Bold Heading" pitchFamily="2" charset="-78"/>
              </a:rPr>
              <a:t>يتعرض الضوء لانكسارات متعددة وهو ساقط للأسفل بسبب تسخين الشمس للطريق  التي تسخن بدورها الهواء فوقها وتنتج طبقة حرارية من الهواء  تؤدي إلى انحراف الضوء المنتقل في اتجاه الطريق تدريجياً إلى أعلى مما يجعل الضوء يبدو قادماً من انعكاس في بركة .</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3" t="32309" r="11084" b="15768"/>
          <a:stretch/>
        </p:blipFill>
        <p:spPr bwMode="auto">
          <a:xfrm>
            <a:off x="1524001" y="4857760"/>
            <a:ext cx="8501057" cy="200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23552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p:cTn id="13" dur="1000" fill="hold"/>
                                        <p:tgtEl>
                                          <p:spTgt spid="2049"/>
                                        </p:tgtEl>
                                        <p:attrNameLst>
                                          <p:attrName>ppt_w</p:attrName>
                                        </p:attrNameLst>
                                      </p:cBhvr>
                                      <p:tavLst>
                                        <p:tav tm="0">
                                          <p:val>
                                            <p:strVal val="#ppt_w+.3"/>
                                          </p:val>
                                        </p:tav>
                                        <p:tav tm="100000">
                                          <p:val>
                                            <p:strVal val="#ppt_w"/>
                                          </p:val>
                                        </p:tav>
                                      </p:tavLst>
                                    </p:anim>
                                    <p:anim calcmode="lin" valueType="num">
                                      <p:cBhvr>
                                        <p:cTn id="14" dur="1000" fill="hold"/>
                                        <p:tgtEl>
                                          <p:spTgt spid="2049"/>
                                        </p:tgtEl>
                                        <p:attrNameLst>
                                          <p:attrName>ppt_h</p:attrName>
                                        </p:attrNameLst>
                                      </p:cBhvr>
                                      <p:tavLst>
                                        <p:tav tm="0">
                                          <p:val>
                                            <p:strVal val="#ppt_h"/>
                                          </p:val>
                                        </p:tav>
                                        <p:tav tm="100000">
                                          <p:val>
                                            <p:strVal val="#ppt_h"/>
                                          </p:val>
                                        </p:tav>
                                      </p:tavLst>
                                    </p:anim>
                                    <p:animEffect transition="in" filter="fade">
                                      <p:cBhvr>
                                        <p:cTn id="15" dur="1000"/>
                                        <p:tgtEl>
                                          <p:spTgt spid="2049"/>
                                        </p:tgtEl>
                                      </p:cBhvr>
                                    </p:animEffect>
                                  </p:childTnLst>
                                </p:cTn>
                              </p:par>
                            </p:childTnLst>
                          </p:cTn>
                        </p:par>
                        <p:par>
                          <p:cTn id="16" fill="hold">
                            <p:stCondLst>
                              <p:cond delay="2250"/>
                            </p:stCondLst>
                            <p:childTnLst>
                              <p:par>
                                <p:cTn id="17" presetID="25"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5810248" y="714356"/>
            <a:ext cx="4286280" cy="707886"/>
          </a:xfrm>
          <a:prstGeom prst="rect">
            <a:avLst/>
          </a:prstGeom>
          <a:noFill/>
        </p:spPr>
        <p:txBody>
          <a:bodyPr wrap="square" rtlCol="1">
            <a:spAutoFit/>
          </a:bodyPr>
          <a:lstStyle/>
          <a:p>
            <a:r>
              <a:rPr lang="ar-SA" sz="4000" dirty="0">
                <a:solidFill>
                  <a:srgbClr val="C00000"/>
                </a:solidFill>
                <a:cs typeface="PT Bold Heading" pitchFamily="2" charset="-78"/>
              </a:rPr>
              <a:t>تفريق ( تحليل ) الضوء</a:t>
            </a:r>
          </a:p>
        </p:txBody>
      </p:sp>
      <p:pic>
        <p:nvPicPr>
          <p:cNvPr id="1026" name="Picture 2" descr="GP070412"/>
          <p:cNvPicPr>
            <a:picLocks noChangeAspect="1" noChangeArrowheads="1"/>
          </p:cNvPicPr>
          <p:nvPr/>
        </p:nvPicPr>
        <p:blipFill>
          <a:blip r:embed="rId4" cstate="print"/>
          <a:srcRect/>
          <a:stretch>
            <a:fillRect/>
          </a:stretch>
        </p:blipFill>
        <p:spPr bwMode="auto">
          <a:xfrm>
            <a:off x="2881290" y="285729"/>
            <a:ext cx="2786082" cy="1612251"/>
          </a:xfrm>
          <a:prstGeom prst="rect">
            <a:avLst/>
          </a:prstGeom>
          <a:noFill/>
          <a:ln w="9525">
            <a:noFill/>
            <a:miter lim="800000"/>
            <a:headEnd/>
            <a:tailEnd/>
          </a:ln>
        </p:spPr>
      </p:pic>
      <p:pic>
        <p:nvPicPr>
          <p:cNvPr id="5" name="تحليل الضوء والمنشور الثلاثي _ انعكاس و انكسار الضوء _ علوم .wmv">
            <a:hlinkClick r:id="" action="ppaction://media"/>
          </p:cNvPr>
          <p:cNvPicPr>
            <a:picLocks noRot="1" noChangeAspect="1"/>
          </p:cNvPicPr>
          <p:nvPr>
            <a:videoFile r:link="rId1"/>
          </p:nvPr>
        </p:nvPicPr>
        <p:blipFill>
          <a:blip r:embed="rId5"/>
          <a:stretch>
            <a:fillRect/>
          </a:stretch>
        </p:blipFill>
        <p:spPr>
          <a:xfrm>
            <a:off x="1919536" y="2060848"/>
            <a:ext cx="8596330" cy="4500594"/>
          </a:xfrm>
          <a:prstGeom prst="rect">
            <a:avLst/>
          </a:prstGeom>
        </p:spPr>
      </p:pic>
      <p:sp>
        <p:nvSpPr>
          <p:cNvPr id="6" name="مربع نص 4"/>
          <p:cNvSpPr txBox="1"/>
          <p:nvPr/>
        </p:nvSpPr>
        <p:spPr>
          <a:xfrm>
            <a:off x="3503712" y="2249043"/>
            <a:ext cx="6192688" cy="2062103"/>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dirty="0">
                <a:solidFill>
                  <a:prstClr val="black"/>
                </a:solidFill>
              </a:rPr>
              <a:t>تحلل الضوء الابيض الى سبعة الوان عند مروره بالمنشور الزجاجي </a:t>
            </a:r>
          </a:p>
          <a:p>
            <a:r>
              <a:rPr lang="ar-SA" sz="3200" dirty="0">
                <a:solidFill>
                  <a:prstClr val="black"/>
                </a:solidFill>
              </a:rPr>
              <a:t>يكون اللون البنفسجي اكثر انكسارا لان سرعته اقل من الضوء الاحمر ولكن تردده اعلى </a:t>
            </a:r>
          </a:p>
        </p:txBody>
      </p:sp>
    </p:spTree>
    <p:extLst>
      <p:ext uri="{BB962C8B-B14F-4D97-AF65-F5344CB8AC3E}">
        <p14:creationId xmlns:p14="http://schemas.microsoft.com/office/powerpoint/2010/main" val="239575667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85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79111" y="277774"/>
            <a:ext cx="2448272" cy="707886"/>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4000" b="1" dirty="0">
                <a:solidFill>
                  <a:srgbClr val="0000FF"/>
                </a:solidFill>
              </a:rPr>
              <a:t>قوس المطر </a:t>
            </a:r>
          </a:p>
        </p:txBody>
      </p:sp>
      <p:pic>
        <p:nvPicPr>
          <p:cNvPr id="3" name="Picture 2"/>
          <p:cNvPicPr>
            <a:picLocks noChangeAspect="1" noChangeArrowheads="1"/>
          </p:cNvPicPr>
          <p:nvPr/>
        </p:nvPicPr>
        <p:blipFill>
          <a:blip r:embed="rId2" cstate="print"/>
          <a:srcRect t="8740"/>
          <a:stretch>
            <a:fillRect/>
          </a:stretch>
        </p:blipFill>
        <p:spPr bwMode="auto">
          <a:xfrm>
            <a:off x="1914816" y="2942071"/>
            <a:ext cx="8362371" cy="3638157"/>
          </a:xfrm>
          <a:prstGeom prst="rect">
            <a:avLst/>
          </a:prstGeom>
          <a:noFill/>
          <a:ln w="9525">
            <a:noFill/>
            <a:miter lim="800000"/>
            <a:headEnd/>
            <a:tailEnd/>
          </a:ln>
        </p:spPr>
      </p:pic>
      <p:sp>
        <p:nvSpPr>
          <p:cNvPr id="4" name="مربع نص 3"/>
          <p:cNvSpPr txBox="1"/>
          <p:nvPr/>
        </p:nvSpPr>
        <p:spPr>
          <a:xfrm>
            <a:off x="2202847" y="997854"/>
            <a:ext cx="7920880" cy="1077218"/>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dirty="0">
                <a:solidFill>
                  <a:prstClr val="black"/>
                </a:solidFill>
              </a:rPr>
              <a:t>يحدث بسبب انكسار ضوء الشمس خلال قطرات الماء في الغلاف الجوي ولكن كل لون ينكسر بزاوية انكسار مختلفة </a:t>
            </a:r>
          </a:p>
        </p:txBody>
      </p:sp>
    </p:spTree>
    <p:extLst>
      <p:ext uri="{BB962C8B-B14F-4D97-AF65-F5344CB8AC3E}">
        <p14:creationId xmlns:p14="http://schemas.microsoft.com/office/powerpoint/2010/main" val="326858300"/>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A">
                <a:solidFill>
                  <a:prstClr val="black">
                    <a:tint val="75000"/>
                  </a:prstClr>
                </a:solidFill>
              </a:rPr>
              <a:t>فيزياء 3                                        ابتهاج السعيد</a:t>
            </a:r>
          </a:p>
        </p:txBody>
      </p:sp>
      <p:sp>
        <p:nvSpPr>
          <p:cNvPr id="9" name="مستطيل مستدير الزوايا 8"/>
          <p:cNvSpPr/>
          <p:nvPr/>
        </p:nvSpPr>
        <p:spPr>
          <a:xfrm>
            <a:off x="8665726" y="1574928"/>
            <a:ext cx="2320120" cy="460203"/>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dirty="0">
                <a:solidFill>
                  <a:prstClr val="white"/>
                </a:solidFill>
              </a:rPr>
              <a:t>التطبيق </a:t>
            </a:r>
            <a:r>
              <a:rPr lang="en-US" sz="2400" dirty="0">
                <a:solidFill>
                  <a:prstClr val="white"/>
                </a:solidFill>
              </a:rPr>
              <a:t>P: 94</a:t>
            </a:r>
            <a:endParaRPr lang="ar-SA" sz="2400" dirty="0">
              <a:solidFill>
                <a:prstClr val="white"/>
              </a:solidFill>
            </a:endParaRPr>
          </a:p>
        </p:txBody>
      </p:sp>
      <p:pic>
        <p:nvPicPr>
          <p:cNvPr id="2" name="صورة 1"/>
          <p:cNvPicPr>
            <a:picLocks noChangeAspect="1"/>
          </p:cNvPicPr>
          <p:nvPr/>
        </p:nvPicPr>
        <p:blipFill>
          <a:blip r:embed="rId2"/>
          <a:stretch>
            <a:fillRect/>
          </a:stretch>
        </p:blipFill>
        <p:spPr>
          <a:xfrm>
            <a:off x="3142410" y="2575111"/>
            <a:ext cx="7198379" cy="2294739"/>
          </a:xfrm>
          <a:prstGeom prst="rect">
            <a:avLst/>
          </a:prstGeom>
        </p:spPr>
      </p:pic>
    </p:spTree>
    <p:extLst>
      <p:ext uri="{BB962C8B-B14F-4D97-AF65-F5344CB8AC3E}">
        <p14:creationId xmlns:p14="http://schemas.microsoft.com/office/powerpoint/2010/main" val="755013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a:extLst>
              <a:ext uri="{FF2B5EF4-FFF2-40B4-BE49-F238E27FC236}">
                <a16:creationId xmlns:a16="http://schemas.microsoft.com/office/drawing/2014/main" id="{C68DAED4-DAFB-490D-BD30-71DD2777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74995"/>
            <a:ext cx="6013450" cy="3542169"/>
          </a:xfrm>
          <a:prstGeom prst="rect">
            <a:avLst/>
          </a:prstGeom>
        </p:spPr>
      </p:pic>
      <p:pic>
        <p:nvPicPr>
          <p:cNvPr id="4" name="صورة 3">
            <a:extLst>
              <a:ext uri="{FF2B5EF4-FFF2-40B4-BE49-F238E27FC236}">
                <a16:creationId xmlns:a16="http://schemas.microsoft.com/office/drawing/2014/main" id="{F8DE407B-D72E-4178-9A66-B4CB861DE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9" y="1430372"/>
            <a:ext cx="5894388" cy="2160746"/>
          </a:xfrm>
          <a:prstGeom prst="rect">
            <a:avLst/>
          </a:prstGeom>
        </p:spPr>
      </p:pic>
      <p:sp>
        <p:nvSpPr>
          <p:cNvPr id="5" name="وسيلة شرح بيضاوية 1">
            <a:extLst>
              <a:ext uri="{FF2B5EF4-FFF2-40B4-BE49-F238E27FC236}">
                <a16:creationId xmlns:a16="http://schemas.microsoft.com/office/drawing/2014/main" id="{343063BF-B31A-4940-BCE1-D9C5E6D0FFC6}"/>
              </a:ext>
            </a:extLst>
          </p:cNvPr>
          <p:cNvSpPr/>
          <p:nvPr/>
        </p:nvSpPr>
        <p:spPr>
          <a:xfrm>
            <a:off x="6612219" y="452954"/>
            <a:ext cx="5315924" cy="2030939"/>
          </a:xfrm>
          <a:prstGeom prst="snip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kern="0" dirty="0">
                <a:solidFill>
                  <a:sysClr val="windowText" lastClr="000000"/>
                </a:solidFill>
                <a:latin typeface="Andalus" panose="02020603050405020304" pitchFamily="18" charset="-78"/>
                <a:cs typeface="Andalus" panose="02020603050405020304" pitchFamily="18" charset="-78"/>
              </a:rPr>
              <a:t>الواجب</a:t>
            </a:r>
          </a:p>
          <a:p>
            <a:pPr algn="ctr"/>
            <a:r>
              <a:rPr lang="ar-SA" sz="4000" kern="0">
                <a:solidFill>
                  <a:sysClr val="windowText" lastClr="000000"/>
                </a:solidFill>
                <a:latin typeface="Andalus" panose="02020603050405020304" pitchFamily="18" charset="-78"/>
                <a:cs typeface="Andalus" panose="02020603050405020304" pitchFamily="18" charset="-78"/>
              </a:rPr>
              <a:t>الاختبار المقنن3و 5 صفحة </a:t>
            </a:r>
            <a:r>
              <a:rPr lang="ar-SA" sz="4000" kern="0" dirty="0">
                <a:solidFill>
                  <a:sysClr val="windowText" lastClr="000000"/>
                </a:solidFill>
                <a:latin typeface="Andalus" panose="02020603050405020304" pitchFamily="18" charset="-78"/>
                <a:cs typeface="Andalus" panose="02020603050405020304" pitchFamily="18" charset="-78"/>
              </a:rPr>
              <a:t>99 </a:t>
            </a:r>
          </a:p>
        </p:txBody>
      </p:sp>
      <p:sp>
        <p:nvSpPr>
          <p:cNvPr id="6" name="مربع نص 5">
            <a:extLst>
              <a:ext uri="{FF2B5EF4-FFF2-40B4-BE49-F238E27FC236}">
                <a16:creationId xmlns:a16="http://schemas.microsoft.com/office/drawing/2014/main" id="{0A8AD0C5-587C-48EB-855D-9B713017EA1B}"/>
              </a:ext>
            </a:extLst>
          </p:cNvPr>
          <p:cNvSpPr txBox="1"/>
          <p:nvPr/>
        </p:nvSpPr>
        <p:spPr>
          <a:xfrm>
            <a:off x="218525" y="4085178"/>
            <a:ext cx="5616624" cy="940653"/>
          </a:xfrm>
          <a:prstGeom prst="frame">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ال</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أ</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ستاذة</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 </a:t>
            </a:r>
            <a:r>
              <a:rPr lang="ar-SA" sz="4000" b="1" kern="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latin typeface="Arial" panose="020B0604020202020204" pitchFamily="34" charset="0"/>
                <a:cs typeface="Arial" panose="020B0604020202020204" pitchFamily="34" charset="0"/>
              </a:rPr>
              <a:t>ا</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بتهاج</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عيسى السعيد</a:t>
            </a:r>
          </a:p>
        </p:txBody>
      </p:sp>
    </p:spTree>
    <p:extLst>
      <p:ext uri="{BB962C8B-B14F-4D97-AF65-F5344CB8AC3E}">
        <p14:creationId xmlns:p14="http://schemas.microsoft.com/office/powerpoint/2010/main" val="31991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2                                        ابتهاج السعيد</a:t>
            </a:r>
          </a:p>
        </p:txBody>
      </p:sp>
      <p:sp>
        <p:nvSpPr>
          <p:cNvPr id="3" name="TextBox 1">
            <a:extLst>
              <a:ext uri="{FF2B5EF4-FFF2-40B4-BE49-F238E27FC236}">
                <a16:creationId xmlns:a16="http://schemas.microsoft.com/office/drawing/2014/main" id="{1181A638-75EC-4C75-A45B-C359CC925F4C}"/>
              </a:ext>
            </a:extLst>
          </p:cNvPr>
          <p:cNvSpPr txBox="1"/>
          <p:nvPr/>
        </p:nvSpPr>
        <p:spPr>
          <a:xfrm>
            <a:off x="8136467" y="261617"/>
            <a:ext cx="2667000" cy="708025"/>
          </a:xfrm>
          <a:prstGeom prst="rect">
            <a:avLst/>
          </a:prstGeom>
          <a:solidFill>
            <a:schemeClr val="lt1">
              <a:alpha val="72000"/>
            </a:schemeClr>
          </a:solidFill>
        </p:spPr>
        <p:style>
          <a:lnRef idx="2">
            <a:schemeClr val="accent1"/>
          </a:lnRef>
          <a:fillRef idx="1">
            <a:schemeClr val="lt1"/>
          </a:fillRef>
          <a:effectRef idx="0">
            <a:schemeClr val="accent1"/>
          </a:effectRef>
          <a:fontRef idx="minor">
            <a:schemeClr val="dk1"/>
          </a:fontRef>
        </p:style>
        <p:txBody>
          <a:bodyPr>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a:defRPr/>
            </a:pPr>
            <a:r>
              <a:rPr lang="ar-SA" sz="4000" b="1" dirty="0">
                <a:solidFill>
                  <a:srgbClr val="FF0000"/>
                </a:solidFill>
                <a:effectLst>
                  <a:outerShdw blurRad="38100" dist="38100" dir="2700000" algn="tl">
                    <a:srgbClr val="000000">
                      <a:alpha val="43137"/>
                    </a:srgbClr>
                  </a:outerShdw>
                </a:effectLst>
                <a:latin typeface="Andalus" pitchFamily="18" charset="-78"/>
                <a:cs typeface="Andalus" pitchFamily="18" charset="-78"/>
              </a:rPr>
              <a:t>الأهداف</a:t>
            </a:r>
          </a:p>
        </p:txBody>
      </p:sp>
      <p:sp>
        <p:nvSpPr>
          <p:cNvPr id="4" name="TextBox 1">
            <a:extLst>
              <a:ext uri="{FF2B5EF4-FFF2-40B4-BE49-F238E27FC236}">
                <a16:creationId xmlns:a16="http://schemas.microsoft.com/office/drawing/2014/main" id="{434FC9E5-F96F-46BE-92E1-73091EA97C6C}"/>
              </a:ext>
            </a:extLst>
          </p:cNvPr>
          <p:cNvSpPr txBox="1"/>
          <p:nvPr/>
        </p:nvSpPr>
        <p:spPr>
          <a:xfrm>
            <a:off x="1788459" y="434006"/>
            <a:ext cx="6018867" cy="1323439"/>
          </a:xfrm>
          <a:prstGeom prst="rect">
            <a:avLst/>
          </a:prstGeom>
          <a:solidFill>
            <a:schemeClr val="lt1">
              <a:alpha val="72000"/>
            </a:schemeClr>
          </a:solidFill>
        </p:spPr>
        <p:style>
          <a:lnRef idx="2">
            <a:schemeClr val="accent1"/>
          </a:lnRef>
          <a:fillRef idx="1">
            <a:schemeClr val="lt1"/>
          </a:fillRef>
          <a:effectRef idx="0">
            <a:schemeClr val="accent1"/>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a:defRPr/>
            </a:pPr>
            <a:r>
              <a:rPr lang="ar-SA" alt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rPr>
              <a:t>تحل مسائل تتضمن مفهوم الانكسار </a:t>
            </a:r>
          </a:p>
          <a:p>
            <a:pPr algn="ctr">
              <a:defRPr/>
            </a:pPr>
            <a:r>
              <a:rPr 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rPr>
              <a:t>في السطوح المستوية و العدسات</a:t>
            </a:r>
          </a:p>
        </p:txBody>
      </p:sp>
      <p:sp>
        <p:nvSpPr>
          <p:cNvPr id="5" name="TextBox 1">
            <a:extLst>
              <a:ext uri="{FF2B5EF4-FFF2-40B4-BE49-F238E27FC236}">
                <a16:creationId xmlns:a16="http://schemas.microsoft.com/office/drawing/2014/main" id="{77C314F7-1627-4C75-930C-D374FC9BEE61}"/>
              </a:ext>
            </a:extLst>
          </p:cNvPr>
          <p:cNvSpPr txBox="1"/>
          <p:nvPr/>
        </p:nvSpPr>
        <p:spPr>
          <a:xfrm>
            <a:off x="1788459" y="1867134"/>
            <a:ext cx="6018866" cy="707886"/>
          </a:xfrm>
          <a:prstGeom prst="rect">
            <a:avLst/>
          </a:prstGeom>
          <a:solidFill>
            <a:schemeClr val="lt1">
              <a:alpha val="72000"/>
            </a:schemeClr>
          </a:solidFill>
        </p:spPr>
        <p:style>
          <a:lnRef idx="2">
            <a:schemeClr val="accent1"/>
          </a:lnRef>
          <a:fillRef idx="1">
            <a:schemeClr val="lt1"/>
          </a:fillRef>
          <a:effectRef idx="0">
            <a:schemeClr val="accent1"/>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a:defRPr/>
            </a:pPr>
            <a:r>
              <a:rPr lang="ar-SA" alt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rPr>
              <a:t>توضح مفهوم الانكسار الكلي الداخلي</a:t>
            </a:r>
            <a:endParaRPr 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endParaRPr>
          </a:p>
        </p:txBody>
      </p:sp>
      <p:sp>
        <p:nvSpPr>
          <p:cNvPr id="6" name="TextBox 1">
            <a:extLst>
              <a:ext uri="{FF2B5EF4-FFF2-40B4-BE49-F238E27FC236}">
                <a16:creationId xmlns:a16="http://schemas.microsoft.com/office/drawing/2014/main" id="{E19348AE-0AD4-4FEE-96DA-6DF4E5B54382}"/>
              </a:ext>
            </a:extLst>
          </p:cNvPr>
          <p:cNvSpPr txBox="1"/>
          <p:nvPr/>
        </p:nvSpPr>
        <p:spPr>
          <a:xfrm>
            <a:off x="1788459" y="2684709"/>
            <a:ext cx="6018866" cy="1323439"/>
          </a:xfrm>
          <a:prstGeom prst="rect">
            <a:avLst/>
          </a:prstGeom>
          <a:solidFill>
            <a:schemeClr val="lt1">
              <a:alpha val="72000"/>
            </a:schemeClr>
          </a:solidFill>
        </p:spPr>
        <p:style>
          <a:lnRef idx="2">
            <a:schemeClr val="accent1"/>
          </a:lnRef>
          <a:fillRef idx="1">
            <a:schemeClr val="lt1"/>
          </a:fillRef>
          <a:effectRef idx="0">
            <a:schemeClr val="accent1"/>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a:defRPr/>
            </a:pPr>
            <a:r>
              <a:rPr lang="ar-SA" alt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rPr>
              <a:t>توضح بعض التطبيقات البصرية المبنية على انكسار الضوء</a:t>
            </a:r>
            <a:endParaRPr lang="ar-SA" sz="4000" dirty="0">
              <a:ln w="0"/>
              <a:solidFill>
                <a:schemeClr val="accent1">
                  <a:lumMod val="50000"/>
                </a:schemeClr>
              </a:solidFill>
              <a:effectLst>
                <a:outerShdw blurRad="38100" dist="19050" dir="2700000" algn="tl" rotWithShape="0">
                  <a:schemeClr val="dk1">
                    <a:alpha val="40000"/>
                  </a:schemeClr>
                </a:outerShdw>
              </a:effectLst>
              <a:latin typeface="Andalus" pitchFamily="18" charset="-78"/>
              <a:cs typeface="Andalus" pitchFamily="18" charset="-78"/>
            </a:endParaRPr>
          </a:p>
        </p:txBody>
      </p:sp>
      <p:sp>
        <p:nvSpPr>
          <p:cNvPr id="8" name="مربع نص 3">
            <a:extLst>
              <a:ext uri="{FF2B5EF4-FFF2-40B4-BE49-F238E27FC236}">
                <a16:creationId xmlns:a16="http://schemas.microsoft.com/office/drawing/2014/main" id="{93886726-E6EC-412D-8186-2FA46840D942}"/>
              </a:ext>
            </a:extLst>
          </p:cNvPr>
          <p:cNvSpPr txBox="1">
            <a:spLocks noChangeArrowheads="1"/>
          </p:cNvSpPr>
          <p:nvPr/>
        </p:nvSpPr>
        <p:spPr bwMode="auto">
          <a:xfrm>
            <a:off x="8136466" y="3289114"/>
            <a:ext cx="2667001" cy="70788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4000" b="1" dirty="0">
                <a:solidFill>
                  <a:srgbClr val="FF0000"/>
                </a:solidFill>
                <a:effectLst>
                  <a:outerShdw blurRad="38100" dist="38100" dir="2700000" algn="tl">
                    <a:srgbClr val="000000">
                      <a:alpha val="43137"/>
                    </a:srgbClr>
                  </a:outerShdw>
                </a:effectLst>
                <a:latin typeface="Andalus" pitchFamily="18" charset="-78"/>
                <a:cs typeface="Andalus" pitchFamily="18" charset="-78"/>
              </a:rPr>
              <a:t>المفردات: </a:t>
            </a:r>
          </a:p>
        </p:txBody>
      </p:sp>
      <p:sp>
        <p:nvSpPr>
          <p:cNvPr id="10" name="مربع نص 16">
            <a:extLst>
              <a:ext uri="{FF2B5EF4-FFF2-40B4-BE49-F238E27FC236}">
                <a16:creationId xmlns:a16="http://schemas.microsoft.com/office/drawing/2014/main" id="{D049BDBB-4F93-47CF-B391-4807D715CD70}"/>
              </a:ext>
            </a:extLst>
          </p:cNvPr>
          <p:cNvSpPr txBox="1">
            <a:spLocks noChangeArrowheads="1"/>
          </p:cNvSpPr>
          <p:nvPr/>
        </p:nvSpPr>
        <p:spPr bwMode="auto">
          <a:xfrm>
            <a:off x="1239308" y="4391325"/>
            <a:ext cx="3352800"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3600" dirty="0">
                <a:solidFill>
                  <a:schemeClr val="accent1">
                    <a:lumMod val="50000"/>
                  </a:schemeClr>
                </a:solidFill>
                <a:latin typeface="Andalus" panose="02020603050405020304" pitchFamily="18" charset="-78"/>
                <a:cs typeface="Andalus" panose="02020603050405020304" pitchFamily="18" charset="-78"/>
              </a:rPr>
              <a:t>الزاوية الحرجة</a:t>
            </a:r>
          </a:p>
        </p:txBody>
      </p:sp>
      <p:sp>
        <p:nvSpPr>
          <p:cNvPr id="11" name="مربع نص 17">
            <a:extLst>
              <a:ext uri="{FF2B5EF4-FFF2-40B4-BE49-F238E27FC236}">
                <a16:creationId xmlns:a16="http://schemas.microsoft.com/office/drawing/2014/main" id="{1B758573-2E5E-43F4-9A7A-63B5A85C59F2}"/>
              </a:ext>
            </a:extLst>
          </p:cNvPr>
          <p:cNvSpPr txBox="1">
            <a:spLocks noChangeArrowheads="1"/>
          </p:cNvSpPr>
          <p:nvPr/>
        </p:nvSpPr>
        <p:spPr bwMode="auto">
          <a:xfrm>
            <a:off x="4906698" y="4650552"/>
            <a:ext cx="3447519"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3600" dirty="0">
                <a:solidFill>
                  <a:schemeClr val="accent1">
                    <a:lumMod val="50000"/>
                  </a:schemeClr>
                </a:solidFill>
                <a:latin typeface="Andalus" panose="02020603050405020304" pitchFamily="18" charset="-78"/>
                <a:cs typeface="Andalus" panose="02020603050405020304" pitchFamily="18" charset="-78"/>
              </a:rPr>
              <a:t>قانون </a:t>
            </a:r>
            <a:r>
              <a:rPr lang="ar-SA" altLang="ar-SA" sz="3600" dirty="0" err="1">
                <a:solidFill>
                  <a:schemeClr val="accent1">
                    <a:lumMod val="50000"/>
                  </a:schemeClr>
                </a:solidFill>
                <a:latin typeface="Andalus" panose="02020603050405020304" pitchFamily="18" charset="-78"/>
                <a:cs typeface="Andalus" panose="02020603050405020304" pitchFamily="18" charset="-78"/>
              </a:rPr>
              <a:t>سنل</a:t>
            </a:r>
            <a:r>
              <a:rPr lang="ar-SA" altLang="ar-SA" sz="3600" dirty="0">
                <a:solidFill>
                  <a:schemeClr val="accent1">
                    <a:lumMod val="50000"/>
                  </a:schemeClr>
                </a:solidFill>
                <a:latin typeface="Andalus" panose="02020603050405020304" pitchFamily="18" charset="-78"/>
                <a:cs typeface="Andalus" panose="02020603050405020304" pitchFamily="18" charset="-78"/>
              </a:rPr>
              <a:t> في الانكسار </a:t>
            </a:r>
          </a:p>
        </p:txBody>
      </p:sp>
      <p:sp>
        <p:nvSpPr>
          <p:cNvPr id="12" name="مربع نص 15">
            <a:extLst>
              <a:ext uri="{FF2B5EF4-FFF2-40B4-BE49-F238E27FC236}">
                <a16:creationId xmlns:a16="http://schemas.microsoft.com/office/drawing/2014/main" id="{15CD5BCE-E760-40F8-8389-E67CE3F50BE6}"/>
              </a:ext>
            </a:extLst>
          </p:cNvPr>
          <p:cNvSpPr txBox="1">
            <a:spLocks noChangeArrowheads="1"/>
          </p:cNvSpPr>
          <p:nvPr/>
        </p:nvSpPr>
        <p:spPr bwMode="auto">
          <a:xfrm>
            <a:off x="8668808" y="4386242"/>
            <a:ext cx="3040592"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3600" dirty="0">
                <a:solidFill>
                  <a:schemeClr val="accent1">
                    <a:lumMod val="50000"/>
                  </a:schemeClr>
                </a:solidFill>
                <a:latin typeface="Andalus" panose="02020603050405020304" pitchFamily="18" charset="-78"/>
                <a:cs typeface="Andalus" panose="02020603050405020304" pitchFamily="18" charset="-78"/>
              </a:rPr>
              <a:t>معامل الانكسار</a:t>
            </a:r>
          </a:p>
        </p:txBody>
      </p:sp>
      <p:sp>
        <p:nvSpPr>
          <p:cNvPr id="14" name="مربع نص 16">
            <a:extLst>
              <a:ext uri="{FF2B5EF4-FFF2-40B4-BE49-F238E27FC236}">
                <a16:creationId xmlns:a16="http://schemas.microsoft.com/office/drawing/2014/main" id="{D049BDBB-4F93-47CF-B391-4807D715CD70}"/>
              </a:ext>
            </a:extLst>
          </p:cNvPr>
          <p:cNvSpPr txBox="1">
            <a:spLocks noChangeArrowheads="1"/>
          </p:cNvSpPr>
          <p:nvPr/>
        </p:nvSpPr>
        <p:spPr bwMode="auto">
          <a:xfrm>
            <a:off x="5943601" y="5518107"/>
            <a:ext cx="4155140"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3600" dirty="0">
                <a:solidFill>
                  <a:schemeClr val="accent1">
                    <a:lumMod val="50000"/>
                  </a:schemeClr>
                </a:solidFill>
                <a:latin typeface="Andalus" panose="02020603050405020304" pitchFamily="18" charset="-78"/>
                <a:cs typeface="Andalus" panose="02020603050405020304" pitchFamily="18" charset="-78"/>
              </a:rPr>
              <a:t>الانعكاس الكلي الداخلي</a:t>
            </a:r>
          </a:p>
        </p:txBody>
      </p:sp>
      <p:sp>
        <p:nvSpPr>
          <p:cNvPr id="15" name="مربع نص 17">
            <a:extLst>
              <a:ext uri="{FF2B5EF4-FFF2-40B4-BE49-F238E27FC236}">
                <a16:creationId xmlns:a16="http://schemas.microsoft.com/office/drawing/2014/main" id="{1B758573-2E5E-43F4-9A7A-63B5A85C59F2}"/>
              </a:ext>
            </a:extLst>
          </p:cNvPr>
          <p:cNvSpPr txBox="1">
            <a:spLocks noChangeArrowheads="1"/>
          </p:cNvSpPr>
          <p:nvPr/>
        </p:nvSpPr>
        <p:spPr bwMode="auto">
          <a:xfrm>
            <a:off x="2745581" y="5735785"/>
            <a:ext cx="2932111"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lvl="0">
              <a:defRPr lang="ar-SA"/>
            </a:defPPr>
            <a:lvl1pPr marL="0" lvl="0" algn="r" defTabSz="914400" rtl="1" eaLnBrk="1" latinLnBrk="0" hangingPunct="1">
              <a:defRPr sz="1800" kern="1200">
                <a:solidFill>
                  <a:schemeClr val="dk1"/>
                </a:solidFill>
                <a:latin typeface="+mn-lt"/>
                <a:ea typeface="+mn-ea"/>
                <a:cs typeface="+mn-cs"/>
              </a:defRPr>
            </a:lvl1pPr>
            <a:lvl2pPr marL="457200" lvl="1" algn="r" defTabSz="914400" rtl="1" eaLnBrk="1" latinLnBrk="0" hangingPunct="1">
              <a:defRPr sz="1800" kern="1200">
                <a:solidFill>
                  <a:schemeClr val="dk1"/>
                </a:solidFill>
                <a:latin typeface="+mn-lt"/>
                <a:ea typeface="+mn-ea"/>
                <a:cs typeface="+mn-cs"/>
              </a:defRPr>
            </a:lvl2pPr>
            <a:lvl3pPr marL="914400" lvl="2" algn="r" defTabSz="914400" rtl="1" eaLnBrk="1" latinLnBrk="0" hangingPunct="1">
              <a:defRPr sz="1800" kern="1200">
                <a:solidFill>
                  <a:schemeClr val="dk1"/>
                </a:solidFill>
                <a:latin typeface="+mn-lt"/>
                <a:ea typeface="+mn-ea"/>
                <a:cs typeface="+mn-cs"/>
              </a:defRPr>
            </a:lvl3pPr>
            <a:lvl4pPr marL="1371600" lvl="3" algn="r" defTabSz="914400" rtl="1" eaLnBrk="1" latinLnBrk="0" hangingPunct="1">
              <a:defRPr sz="1800" kern="1200">
                <a:solidFill>
                  <a:schemeClr val="dk1"/>
                </a:solidFill>
                <a:latin typeface="+mn-lt"/>
                <a:ea typeface="+mn-ea"/>
                <a:cs typeface="+mn-cs"/>
              </a:defRPr>
            </a:lvl4pPr>
            <a:lvl5pPr marL="1828800" lvl="4" algn="r" defTabSz="914400" rtl="1" eaLnBrk="1" latinLnBrk="0" hangingPunct="1">
              <a:defRPr sz="1800" kern="1200">
                <a:solidFill>
                  <a:schemeClr val="dk1"/>
                </a:solidFill>
                <a:latin typeface="+mn-lt"/>
                <a:ea typeface="+mn-ea"/>
                <a:cs typeface="+mn-cs"/>
              </a:defRPr>
            </a:lvl5pPr>
            <a:lvl6pPr marL="2286000" lvl="5" algn="r" defTabSz="914400" rtl="1" eaLnBrk="1" latinLnBrk="0" hangingPunct="1">
              <a:defRPr sz="1800" kern="1200">
                <a:solidFill>
                  <a:schemeClr val="dk1"/>
                </a:solidFill>
                <a:latin typeface="+mn-lt"/>
                <a:ea typeface="+mn-ea"/>
                <a:cs typeface="+mn-cs"/>
              </a:defRPr>
            </a:lvl6pPr>
            <a:lvl7pPr marL="2743200" lvl="6" algn="r" defTabSz="914400" rtl="1" eaLnBrk="1" latinLnBrk="0" hangingPunct="1">
              <a:defRPr sz="1800" kern="1200">
                <a:solidFill>
                  <a:schemeClr val="dk1"/>
                </a:solidFill>
                <a:latin typeface="+mn-lt"/>
                <a:ea typeface="+mn-ea"/>
                <a:cs typeface="+mn-cs"/>
              </a:defRPr>
            </a:lvl7pPr>
            <a:lvl8pPr marL="3200400" lvl="7" algn="r" defTabSz="914400" rtl="1" eaLnBrk="1" latinLnBrk="0" hangingPunct="1">
              <a:defRPr sz="1800" kern="1200">
                <a:solidFill>
                  <a:schemeClr val="dk1"/>
                </a:solidFill>
                <a:latin typeface="+mn-lt"/>
                <a:ea typeface="+mn-ea"/>
                <a:cs typeface="+mn-cs"/>
              </a:defRPr>
            </a:lvl8pPr>
            <a:lvl9pPr marL="3657600" lvl="8" algn="r" defTabSz="914400" rtl="1" eaLnBrk="1" latinLnBrk="0" hangingPunct="1">
              <a:defRPr sz="1800" kern="1200">
                <a:solidFill>
                  <a:schemeClr val="dk1"/>
                </a:solidFill>
                <a:latin typeface="+mn-lt"/>
                <a:ea typeface="+mn-ea"/>
                <a:cs typeface="+mn-cs"/>
              </a:defRPr>
            </a:lvl9pPr>
          </a:lstStyle>
          <a:p>
            <a:pPr algn="ctr" eaLnBrk="1" hangingPunct="1">
              <a:spcBef>
                <a:spcPct val="0"/>
              </a:spcBef>
              <a:buFontTx/>
              <a:buNone/>
            </a:pPr>
            <a:r>
              <a:rPr lang="ar-SA" altLang="ar-SA" sz="3600" dirty="0">
                <a:solidFill>
                  <a:schemeClr val="accent1">
                    <a:lumMod val="50000"/>
                  </a:schemeClr>
                </a:solidFill>
                <a:latin typeface="Andalus" panose="02020603050405020304" pitchFamily="18" charset="-78"/>
                <a:cs typeface="Andalus" panose="02020603050405020304" pitchFamily="18" charset="-78"/>
              </a:rPr>
              <a:t>التفريق ( التحليل )</a:t>
            </a:r>
          </a:p>
        </p:txBody>
      </p:sp>
    </p:spTree>
    <p:extLst>
      <p:ext uri="{BB962C8B-B14F-4D97-AF65-F5344CB8AC3E}">
        <p14:creationId xmlns:p14="http://schemas.microsoft.com/office/powerpoint/2010/main" val="85470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a:t>فيزياء 3                                        ابتهاج السعيد</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565" y="0"/>
            <a:ext cx="8538881" cy="6858000"/>
          </a:xfrm>
          <a:prstGeom prst="rect">
            <a:avLst/>
          </a:prstGeom>
        </p:spPr>
      </p:pic>
      <p:sp>
        <p:nvSpPr>
          <p:cNvPr id="4" name="دبوس زينة 3"/>
          <p:cNvSpPr/>
          <p:nvPr/>
        </p:nvSpPr>
        <p:spPr>
          <a:xfrm>
            <a:off x="8269942" y="1021976"/>
            <a:ext cx="3747248" cy="1196789"/>
          </a:xfrm>
          <a:prstGeom prst="plaqu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dirty="0"/>
              <a:t>لو كان فيزيائيا كان اصطاد السمكة بدل الضفدع </a:t>
            </a:r>
          </a:p>
          <a:p>
            <a:pPr algn="ctr"/>
            <a:r>
              <a:rPr lang="ar-SA" sz="2800" dirty="0"/>
              <a:t>لماذا اصطاد الضفدع</a:t>
            </a:r>
          </a:p>
        </p:txBody>
      </p:sp>
    </p:spTree>
    <p:extLst>
      <p:ext uri="{BB962C8B-B14F-4D97-AF65-F5344CB8AC3E}">
        <p14:creationId xmlns:p14="http://schemas.microsoft.com/office/powerpoint/2010/main" val="391493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ستطيل 4"/>
          <p:cNvSpPr>
            <a:spLocks noChangeArrowheads="1"/>
          </p:cNvSpPr>
          <p:nvPr/>
        </p:nvSpPr>
        <p:spPr bwMode="auto">
          <a:xfrm>
            <a:off x="7273813" y="947658"/>
            <a:ext cx="4357718" cy="3462486"/>
          </a:xfrm>
          <a:prstGeom prst="rect">
            <a:avLst/>
          </a:prstGeom>
          <a:noFill/>
          <a:ln w="9525">
            <a:noFill/>
            <a:miter lim="800000"/>
            <a:headEnd/>
            <a:tailEnd/>
          </a:ln>
        </p:spPr>
        <p:txBody>
          <a:bodyPr wrap="square">
            <a:spAutoFit/>
          </a:bodyPr>
          <a:lstStyle/>
          <a:p>
            <a:pPr algn="justLow">
              <a:lnSpc>
                <a:spcPct val="150000"/>
              </a:lnSpc>
            </a:pPr>
            <a:r>
              <a:rPr lang="ar-SA" sz="2200" dirty="0">
                <a:solidFill>
                  <a:prstClr val="black"/>
                </a:solidFill>
                <a:cs typeface="PT Bold Heading" pitchFamily="2" charset="-78"/>
              </a:rPr>
              <a:t>تبدو الأشياء التي تحت سطح الماء أقرب من البعد الحقيقي لها، كما تبدو قدما الشخص الواقف في البركة أنهما تتحركان إلى الخلف والأمام ، وتبدو الخطوط التي في قاع البركة تتمايل مع حركة الماء .</a:t>
            </a:r>
          </a:p>
          <a:p>
            <a:pPr algn="justLow">
              <a:lnSpc>
                <a:spcPct val="150000"/>
              </a:lnSpc>
            </a:pPr>
            <a:endParaRPr lang="ar-SA" sz="800" dirty="0">
              <a:solidFill>
                <a:prstClr val="black"/>
              </a:solidFill>
              <a:cs typeface="PT Bold Heading" pitchFamily="2" charset="-78"/>
            </a:endParaRPr>
          </a:p>
          <a:p>
            <a:pPr algn="ctr">
              <a:lnSpc>
                <a:spcPct val="150000"/>
              </a:lnSpc>
            </a:pPr>
            <a:r>
              <a:rPr lang="ar-SA" sz="2800" dirty="0">
                <a:ln>
                  <a:solidFill>
                    <a:prstClr val="white"/>
                  </a:solidFill>
                </a:ln>
                <a:solidFill>
                  <a:srgbClr val="0711D7"/>
                </a:solidFill>
                <a:cs typeface="PT Bold Heading" pitchFamily="2" charset="-78"/>
              </a:rPr>
              <a:t>عللي السبب ؟ !!!!!</a:t>
            </a:r>
            <a:r>
              <a:rPr lang="en-US" sz="2800" dirty="0">
                <a:ln>
                  <a:solidFill>
                    <a:sysClr val="windowText" lastClr="000000"/>
                  </a:solidFill>
                </a:ln>
                <a:solidFill>
                  <a:srgbClr val="1F497D">
                    <a:lumMod val="20000"/>
                    <a:lumOff val="80000"/>
                  </a:srgbClr>
                </a:solidFill>
                <a:cs typeface="PT Bold Heading" pitchFamily="2" charset="-78"/>
              </a:rPr>
              <a:t>  </a:t>
            </a:r>
            <a:endParaRPr lang="ar-SA" sz="2800" dirty="0">
              <a:ln>
                <a:solidFill>
                  <a:sysClr val="windowText" lastClr="000000"/>
                </a:solidFill>
              </a:ln>
              <a:solidFill>
                <a:srgbClr val="1F497D">
                  <a:lumMod val="20000"/>
                  <a:lumOff val="80000"/>
                </a:srgbClr>
              </a:solidFill>
              <a:cs typeface="PT Bold Heading" pitchFamily="2" charset="-78"/>
            </a:endParaRPr>
          </a:p>
        </p:txBody>
      </p:sp>
      <p:sp>
        <p:nvSpPr>
          <p:cNvPr id="9" name="مربع نص 8"/>
          <p:cNvSpPr txBox="1"/>
          <p:nvPr/>
        </p:nvSpPr>
        <p:spPr>
          <a:xfrm>
            <a:off x="2998816" y="4340682"/>
            <a:ext cx="5143536" cy="1569660"/>
          </a:xfrm>
          <a:prstGeom prst="rect">
            <a:avLst/>
          </a:prstGeom>
          <a:noFill/>
        </p:spPr>
        <p:txBody>
          <a:bodyPr wrap="square" rtlCol="1">
            <a:spAutoFit/>
          </a:bodyPr>
          <a:lstStyle/>
          <a:p>
            <a:pPr algn="ctr">
              <a:lnSpc>
                <a:spcPct val="150000"/>
              </a:lnSpc>
            </a:pPr>
            <a:r>
              <a:rPr lang="ar-SA" sz="3200" dirty="0">
                <a:ln>
                  <a:solidFill>
                    <a:prstClr val="white"/>
                  </a:solidFill>
                </a:ln>
                <a:solidFill>
                  <a:srgbClr val="8064A2">
                    <a:lumMod val="75000"/>
                  </a:srgbClr>
                </a:solidFill>
                <a:cs typeface="PT Bold Heading" pitchFamily="2" charset="-78"/>
              </a:rPr>
              <a:t>لأن </a:t>
            </a:r>
            <a:r>
              <a:rPr lang="ar-SA" sz="2800" dirty="0">
                <a:ln>
                  <a:solidFill>
                    <a:prstClr val="white"/>
                  </a:solidFill>
                </a:ln>
                <a:solidFill>
                  <a:srgbClr val="8064A2">
                    <a:lumMod val="75000"/>
                  </a:srgbClr>
                </a:solidFill>
                <a:cs typeface="PT Bold Heading" pitchFamily="2" charset="-78"/>
              </a:rPr>
              <a:t>الضوء يغير اتجاهه عند مروره من الماء إلى الهواء أو العكس</a:t>
            </a:r>
            <a:r>
              <a:rPr lang="ar-SA" sz="3200" dirty="0">
                <a:ln>
                  <a:solidFill>
                    <a:prstClr val="white"/>
                  </a:solidFill>
                </a:ln>
                <a:solidFill>
                  <a:srgbClr val="8064A2">
                    <a:lumMod val="75000"/>
                  </a:srgbClr>
                </a:solidFill>
                <a:cs typeface="PT Bold Heading" pitchFamily="2" charset="-78"/>
              </a:rPr>
              <a:t> .</a:t>
            </a:r>
          </a:p>
        </p:txBody>
      </p:sp>
      <p:pic>
        <p:nvPicPr>
          <p:cNvPr id="49153" name="Picture 1" descr="ANd9GcQv1YY_nBT-kemcFOfbMIKj7usWk4fsJC7vkxXtnu8IphhIH6VB"/>
          <p:cNvPicPr>
            <a:picLocks noChangeAspect="1" noChangeArrowheads="1"/>
          </p:cNvPicPr>
          <p:nvPr/>
        </p:nvPicPr>
        <p:blipFill>
          <a:blip r:embed="rId3"/>
          <a:srcRect/>
          <a:stretch>
            <a:fillRect/>
          </a:stretch>
        </p:blipFill>
        <p:spPr bwMode="auto">
          <a:xfrm>
            <a:off x="3327385" y="805633"/>
            <a:ext cx="3752850" cy="3071834"/>
          </a:xfrm>
          <a:prstGeom prst="rect">
            <a:avLst/>
          </a:prstGeom>
          <a:noFill/>
          <a:ln w="9525">
            <a:noFill/>
            <a:miter lim="800000"/>
            <a:headEnd/>
            <a:tailEnd/>
          </a:ln>
        </p:spPr>
      </p:pic>
      <p:pic>
        <p:nvPicPr>
          <p:cNvPr id="49154" name="Picture 2" descr="hqdefault"/>
          <p:cNvPicPr>
            <a:picLocks noChangeAspect="1" noChangeArrowheads="1"/>
          </p:cNvPicPr>
          <p:nvPr/>
        </p:nvPicPr>
        <p:blipFill>
          <a:blip r:embed="rId4"/>
          <a:srcRect l="56853" t="52702"/>
          <a:stretch>
            <a:fillRect/>
          </a:stretch>
        </p:blipFill>
        <p:spPr bwMode="auto">
          <a:xfrm>
            <a:off x="8239141" y="4857760"/>
            <a:ext cx="2109111" cy="1736915"/>
          </a:xfrm>
          <a:prstGeom prst="rect">
            <a:avLst/>
          </a:prstGeom>
          <a:noFill/>
          <a:ln w="9525">
            <a:noFill/>
            <a:miter lim="800000"/>
            <a:headEnd/>
            <a:tailEnd/>
          </a:ln>
        </p:spPr>
      </p:pic>
      <p:sp>
        <p:nvSpPr>
          <p:cNvPr id="6" name="مستطيل 5">
            <a:extLst>
              <a:ext uri="{FF2B5EF4-FFF2-40B4-BE49-F238E27FC236}">
                <a16:creationId xmlns:a16="http://schemas.microsoft.com/office/drawing/2014/main" id="{C3311628-2996-43B5-A7B2-C0822DE6EBA9}"/>
              </a:ext>
            </a:extLst>
          </p:cNvPr>
          <p:cNvSpPr>
            <a:spLocks noChangeArrowheads="1"/>
          </p:cNvSpPr>
          <p:nvPr/>
        </p:nvSpPr>
        <p:spPr bwMode="auto">
          <a:xfrm>
            <a:off x="71019" y="805633"/>
            <a:ext cx="3419667" cy="2308324"/>
          </a:xfrm>
          <a:prstGeom prst="rect">
            <a:avLst/>
          </a:prstGeom>
          <a:noFill/>
          <a:ln w="9525">
            <a:noFill/>
            <a:miter lim="800000"/>
            <a:headEnd/>
            <a:tailEnd/>
          </a:ln>
        </p:spPr>
        <p:txBody>
          <a:bodyPr wrap="square">
            <a:spAutoFit/>
          </a:bodyPr>
          <a:lstStyle/>
          <a:p>
            <a:pPr algn="ctr"/>
            <a:r>
              <a:rPr lang="ar-SA" sz="2400" dirty="0">
                <a:solidFill>
                  <a:srgbClr val="FF0000"/>
                </a:solidFill>
                <a:cs typeface="PT Bold Heading" pitchFamily="2" charset="-78"/>
              </a:rPr>
              <a:t>يعتمد مقدار الانكسار على :</a:t>
            </a:r>
          </a:p>
          <a:p>
            <a:pPr algn="ctr"/>
            <a:endParaRPr lang="ar-SA" sz="2400" dirty="0">
              <a:solidFill>
                <a:srgbClr val="FF0000"/>
              </a:solidFill>
              <a:cs typeface="PT Bold Heading" pitchFamily="2" charset="-78"/>
            </a:endParaRPr>
          </a:p>
          <a:p>
            <a:pPr algn="ctr"/>
            <a:r>
              <a:rPr lang="ar-SA" sz="2400" dirty="0">
                <a:cs typeface="PT Bold Heading" pitchFamily="2" charset="-78"/>
              </a:rPr>
              <a:t>خصائص الوسطين الشفافين </a:t>
            </a:r>
          </a:p>
          <a:p>
            <a:pPr algn="ctr"/>
            <a:endParaRPr lang="ar-SA" sz="2400" dirty="0">
              <a:cs typeface="PT Bold Heading" pitchFamily="2" charset="-78"/>
            </a:endParaRPr>
          </a:p>
          <a:p>
            <a:pPr algn="ctr"/>
            <a:r>
              <a:rPr lang="ar-SA" sz="2400" dirty="0">
                <a:cs typeface="PT Bold Heading" pitchFamily="2" charset="-78"/>
              </a:rPr>
              <a:t>الزاوية التي يسقط بها الضوء على الحد الفاصل</a:t>
            </a:r>
          </a:p>
        </p:txBody>
      </p:sp>
    </p:spTree>
    <p:extLst>
      <p:ext uri="{BB962C8B-B14F-4D97-AF65-F5344CB8AC3E}">
        <p14:creationId xmlns:p14="http://schemas.microsoft.com/office/powerpoint/2010/main" val="1114415788"/>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49153"/>
                                        </p:tgtEl>
                                        <p:attrNameLst>
                                          <p:attrName>style.visibility</p:attrName>
                                        </p:attrNameLst>
                                      </p:cBhvr>
                                      <p:to>
                                        <p:strVal val="visible"/>
                                      </p:to>
                                    </p:set>
                                    <p:anim calcmode="lin" valueType="num">
                                      <p:cBhvr>
                                        <p:cTn id="11" dur="500" fill="hold"/>
                                        <p:tgtEl>
                                          <p:spTgt spid="4915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915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915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915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49154"/>
                                        </p:tgtEl>
                                        <p:attrNameLst>
                                          <p:attrName>style.visibility</p:attrName>
                                        </p:attrNameLst>
                                      </p:cBhvr>
                                      <p:to>
                                        <p:strVal val="visible"/>
                                      </p:to>
                                    </p:set>
                                    <p:anim calcmode="lin" valueType="num">
                                      <p:cBhvr>
                                        <p:cTn id="18" dur="500" fill="hold"/>
                                        <p:tgtEl>
                                          <p:spTgt spid="49154"/>
                                        </p:tgtEl>
                                        <p:attrNameLst>
                                          <p:attrName>ppt_w</p:attrName>
                                        </p:attrNameLst>
                                      </p:cBhvr>
                                      <p:tavLst>
                                        <p:tav tm="0">
                                          <p:val>
                                            <p:fltVal val="0"/>
                                          </p:val>
                                        </p:tav>
                                        <p:tav tm="100000">
                                          <p:val>
                                            <p:strVal val="#ppt_w"/>
                                          </p:val>
                                        </p:tav>
                                      </p:tavLst>
                                    </p:anim>
                                    <p:anim calcmode="lin" valueType="num">
                                      <p:cBhvr>
                                        <p:cTn id="19" dur="500" fill="hold"/>
                                        <p:tgtEl>
                                          <p:spTgt spid="4915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iterate type="wd">
                                    <p:tmPct val="10000"/>
                                  </p:iterate>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down)">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667108" y="428604"/>
            <a:ext cx="5000660" cy="707886"/>
          </a:xfrm>
          <a:prstGeom prst="rect">
            <a:avLst/>
          </a:prstGeom>
          <a:noFill/>
          <a:ln w="9525">
            <a:noFill/>
            <a:miter lim="800000"/>
            <a:headEnd/>
            <a:tailEnd/>
          </a:ln>
        </p:spPr>
        <p:txBody>
          <a:bodyPr wrap="square" anchor="ctr">
            <a:spAutoFit/>
          </a:bodyPr>
          <a:lstStyle/>
          <a:p>
            <a:pPr algn="ctr"/>
            <a:r>
              <a:rPr lang="ar-SA" sz="4000" dirty="0">
                <a:ln>
                  <a:solidFill>
                    <a:schemeClr val="tx1"/>
                  </a:solidFill>
                </a:ln>
                <a:blipFill>
                  <a:blip r:embed="rId2"/>
                  <a:stretch>
                    <a:fillRect/>
                  </a:stretch>
                </a:blipFill>
                <a:cs typeface="PT Bold Heading" pitchFamily="2" charset="-78"/>
              </a:rPr>
              <a:t>قانون </a:t>
            </a:r>
            <a:r>
              <a:rPr lang="ar-SA" sz="4000" dirty="0" err="1">
                <a:ln>
                  <a:solidFill>
                    <a:schemeClr val="tx1"/>
                  </a:solidFill>
                </a:ln>
                <a:blipFill>
                  <a:blip r:embed="rId2"/>
                  <a:stretch>
                    <a:fillRect/>
                  </a:stretch>
                </a:blipFill>
                <a:cs typeface="PT Bold Heading" pitchFamily="2" charset="-78"/>
              </a:rPr>
              <a:t>سنل</a:t>
            </a:r>
            <a:r>
              <a:rPr lang="ar-SA" sz="4000" dirty="0">
                <a:ln>
                  <a:solidFill>
                    <a:schemeClr val="tx1"/>
                  </a:solidFill>
                </a:ln>
                <a:blipFill>
                  <a:blip r:embed="rId2"/>
                  <a:stretch>
                    <a:fillRect/>
                  </a:stretch>
                </a:blipFill>
                <a:cs typeface="PT Bold Heading" pitchFamily="2" charset="-78"/>
              </a:rPr>
              <a:t> في الانكسار</a:t>
            </a:r>
          </a:p>
        </p:txBody>
      </p:sp>
      <p:sp>
        <p:nvSpPr>
          <p:cNvPr id="10" name="Rectangle 4">
            <a:hlinkClick r:id="rId3" action="ppaction://hlinkfile"/>
          </p:cNvPr>
          <p:cNvSpPr>
            <a:spLocks noChangeArrowheads="1"/>
          </p:cNvSpPr>
          <p:nvPr/>
        </p:nvSpPr>
        <p:spPr bwMode="auto">
          <a:xfrm>
            <a:off x="6848295" y="1298990"/>
            <a:ext cx="4776782" cy="830997"/>
          </a:xfrm>
          <a:prstGeom prst="rect">
            <a:avLst/>
          </a:prstGeom>
          <a:noFill/>
          <a:ln w="9525">
            <a:noFill/>
            <a:miter lim="800000"/>
            <a:headEnd/>
            <a:tailEnd/>
          </a:ln>
        </p:spPr>
        <p:txBody>
          <a:bodyPr wrap="square" anchor="ctr">
            <a:spAutoFit/>
          </a:bodyPr>
          <a:lstStyle/>
          <a:p>
            <a:pPr algn="justLow"/>
            <a:r>
              <a:rPr lang="ar-SA" sz="2400" dirty="0">
                <a:solidFill>
                  <a:schemeClr val="accent3">
                    <a:lumMod val="50000"/>
                  </a:schemeClr>
                </a:solidFill>
                <a:cs typeface="PT Bold Heading" pitchFamily="2" charset="-78"/>
              </a:rPr>
              <a:t>ما الذي يحدث عندما تسقط حزمة ضوء بشكل مائل على سطح قطعه زجاج ؟</a:t>
            </a:r>
          </a:p>
        </p:txBody>
      </p:sp>
      <p:sp>
        <p:nvSpPr>
          <p:cNvPr id="13" name="مستطيل 12"/>
          <p:cNvSpPr>
            <a:spLocks noChangeArrowheads="1"/>
          </p:cNvSpPr>
          <p:nvPr/>
        </p:nvSpPr>
        <p:spPr bwMode="auto">
          <a:xfrm>
            <a:off x="5153191" y="2331089"/>
            <a:ext cx="6471886" cy="2954655"/>
          </a:xfrm>
          <a:prstGeom prst="rect">
            <a:avLst/>
          </a:prstGeom>
          <a:noFill/>
          <a:ln w="9525">
            <a:noFill/>
            <a:miter lim="800000"/>
            <a:headEnd/>
            <a:tailEnd/>
          </a:ln>
        </p:spPr>
        <p:txBody>
          <a:bodyPr wrap="square">
            <a:spAutoFit/>
          </a:bodyPr>
          <a:lstStyle/>
          <a:p>
            <a:pPr algn="ctr"/>
            <a:r>
              <a:rPr lang="ar-SA" sz="2400" dirty="0">
                <a:cs typeface="PT Bold Heading" pitchFamily="2" charset="-78"/>
              </a:rPr>
              <a:t>سينحرف الضوء عن مساره عند مروره بالحد الفاصل بين الهواء والزجاج .</a:t>
            </a:r>
          </a:p>
          <a:p>
            <a:pPr algn="ctr"/>
            <a:r>
              <a:rPr lang="ar-SA" sz="2400" dirty="0">
                <a:cs typeface="PT Bold Heading" pitchFamily="2" charset="-78"/>
              </a:rPr>
              <a:t>ويسمى ( انحراف الضوء عند مروره بين وسطين مختلفين في الكثافة الضوئية ) </a:t>
            </a:r>
          </a:p>
          <a:p>
            <a:pPr algn="ctr"/>
            <a:endParaRPr lang="ar-SA" sz="1600" dirty="0">
              <a:solidFill>
                <a:srgbClr val="C00000"/>
              </a:solidFill>
              <a:cs typeface="PT Bold Heading" pitchFamily="2" charset="-78"/>
            </a:endParaRPr>
          </a:p>
          <a:p>
            <a:pPr algn="ctr"/>
            <a:r>
              <a:rPr lang="ar-SA" sz="3600" dirty="0">
                <a:solidFill>
                  <a:srgbClr val="C00000"/>
                </a:solidFill>
                <a:cs typeface="PT Bold Heading" pitchFamily="2" charset="-78"/>
              </a:rPr>
              <a:t>الانكســــار </a:t>
            </a:r>
            <a:endParaRPr lang="ar-SA" sz="2400" dirty="0">
              <a:solidFill>
                <a:srgbClr val="C00000"/>
              </a:solidFill>
              <a:cs typeface="PT Bold Heading" pitchFamily="2" charset="-78"/>
            </a:endParaRPr>
          </a:p>
          <a:p>
            <a:pPr algn="ctr"/>
            <a:endParaRPr lang="ar-SA" sz="1400" dirty="0">
              <a:solidFill>
                <a:srgbClr val="FF0000"/>
              </a:solidFill>
              <a:cs typeface="PT Bold Heading" pitchFamily="2" charset="-78"/>
            </a:endParaRPr>
          </a:p>
          <a:p>
            <a:pPr algn="ctr"/>
            <a:r>
              <a:rPr lang="ar-SA" sz="2400" dirty="0">
                <a:cs typeface="PT Bold Heading" pitchFamily="2" charset="-78"/>
              </a:rPr>
              <a:t>وهذا ما درسه رينيه ديكارت </a:t>
            </a:r>
            <a:r>
              <a:rPr lang="ar-SA" sz="2400" dirty="0" err="1">
                <a:cs typeface="PT Bold Heading" pitchFamily="2" charset="-78"/>
              </a:rPr>
              <a:t>وسنل</a:t>
            </a:r>
            <a:r>
              <a:rPr lang="ar-SA" sz="2400" dirty="0">
                <a:cs typeface="PT Bold Heading" pitchFamily="2" charset="-78"/>
              </a:rPr>
              <a:t> .</a:t>
            </a:r>
          </a:p>
        </p:txBody>
      </p:sp>
      <p:pic>
        <p:nvPicPr>
          <p:cNvPr id="46081" name="Picture 1" descr="10th%20grade%20feezia%20jor%20unit-1-1-Qanona%20alin3kas"/>
          <p:cNvPicPr>
            <a:picLocks noChangeAspect="1" noChangeArrowheads="1"/>
          </p:cNvPicPr>
          <p:nvPr/>
        </p:nvPicPr>
        <p:blipFill>
          <a:blip r:embed="rId4"/>
          <a:srcRect t="46906" r="55330" b="6189"/>
          <a:stretch>
            <a:fillRect/>
          </a:stretch>
        </p:blipFill>
        <p:spPr bwMode="auto">
          <a:xfrm>
            <a:off x="3299748" y="1210390"/>
            <a:ext cx="2247904" cy="1839194"/>
          </a:xfrm>
          <a:prstGeom prst="rect">
            <a:avLst/>
          </a:prstGeom>
          <a:noFill/>
          <a:ln w="9525">
            <a:noFill/>
            <a:miter lim="800000"/>
            <a:headEnd/>
            <a:tailEnd/>
          </a:ln>
        </p:spPr>
      </p:pic>
      <p:pic>
        <p:nvPicPr>
          <p:cNvPr id="7" name="صورة 5" descr="refraction-of-light-two-medium.jpg"/>
          <p:cNvPicPr>
            <a:picLocks noChangeAspect="1"/>
          </p:cNvPicPr>
          <p:nvPr/>
        </p:nvPicPr>
        <p:blipFill>
          <a:blip r:embed="rId5"/>
          <a:srcRect/>
          <a:stretch>
            <a:fillRect/>
          </a:stretch>
        </p:blipFill>
        <p:spPr bwMode="auto">
          <a:xfrm>
            <a:off x="566923" y="2763839"/>
            <a:ext cx="3286148" cy="3929090"/>
          </a:xfrm>
          <a:prstGeom prst="rect">
            <a:avLst/>
          </a:prstGeom>
          <a:noFill/>
          <a:ln w="9525">
            <a:noFill/>
            <a:miter lim="800000"/>
            <a:headEnd/>
            <a:tailEnd/>
          </a:ln>
        </p:spPr>
      </p:pic>
    </p:spTree>
    <p:extLst>
      <p:ext uri="{BB962C8B-B14F-4D97-AF65-F5344CB8AC3E}">
        <p14:creationId xmlns:p14="http://schemas.microsoft.com/office/powerpoint/2010/main" val="284214665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arn(inVertical)">
                                      <p:cBhvr>
                                        <p:cTn id="1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5" descr="refraction-of-light-two-medium.jpg"/>
          <p:cNvPicPr>
            <a:picLocks noChangeAspect="1"/>
          </p:cNvPicPr>
          <p:nvPr/>
        </p:nvPicPr>
        <p:blipFill>
          <a:blip r:embed="rId2"/>
          <a:srcRect/>
          <a:stretch>
            <a:fillRect/>
          </a:stretch>
        </p:blipFill>
        <p:spPr bwMode="auto">
          <a:xfrm>
            <a:off x="1235663" y="1889840"/>
            <a:ext cx="4073316" cy="3929090"/>
          </a:xfrm>
          <a:prstGeom prst="rect">
            <a:avLst/>
          </a:prstGeom>
          <a:noFill/>
          <a:ln w="9525">
            <a:noFill/>
            <a:miter lim="800000"/>
            <a:headEnd/>
            <a:tailEnd/>
          </a:ln>
        </p:spPr>
      </p:pic>
      <p:sp>
        <p:nvSpPr>
          <p:cNvPr id="5" name="مستطيل 4"/>
          <p:cNvSpPr/>
          <p:nvPr/>
        </p:nvSpPr>
        <p:spPr>
          <a:xfrm>
            <a:off x="3875636" y="642918"/>
            <a:ext cx="6009979" cy="523220"/>
          </a:xfrm>
          <a:prstGeom prst="rect">
            <a:avLst/>
          </a:prstGeom>
        </p:spPr>
        <p:txBody>
          <a:bodyPr wrap="none">
            <a:spAutoFit/>
          </a:bodyPr>
          <a:lstStyle/>
          <a:p>
            <a:r>
              <a:rPr lang="ar-SA" sz="2800" dirty="0">
                <a:solidFill>
                  <a:srgbClr val="008000"/>
                </a:solidFill>
                <a:cs typeface="PT Bold Heading" pitchFamily="2" charset="-78"/>
              </a:rPr>
              <a:t>من الرسم يمكننا التعرف على زاويتين هما :</a:t>
            </a:r>
            <a:endParaRPr lang="ar-SA" sz="2800" dirty="0">
              <a:solidFill>
                <a:srgbClr val="008000"/>
              </a:solidFill>
            </a:endParaRPr>
          </a:p>
        </p:txBody>
      </p:sp>
      <p:sp>
        <p:nvSpPr>
          <p:cNvPr id="6" name="مستطيل 5"/>
          <p:cNvSpPr/>
          <p:nvPr/>
        </p:nvSpPr>
        <p:spPr>
          <a:xfrm>
            <a:off x="5595934" y="1571613"/>
            <a:ext cx="4214810" cy="4247317"/>
          </a:xfrm>
          <a:prstGeom prst="rect">
            <a:avLst/>
          </a:prstGeom>
        </p:spPr>
        <p:txBody>
          <a:bodyPr wrap="square">
            <a:spAutoFit/>
          </a:bodyPr>
          <a:lstStyle/>
          <a:p>
            <a:pPr algn="justLow">
              <a:lnSpc>
                <a:spcPct val="150000"/>
              </a:lnSpc>
              <a:buNone/>
            </a:pPr>
            <a:r>
              <a:rPr lang="ar-SA" sz="2700" dirty="0">
                <a:solidFill>
                  <a:srgbClr val="953F97"/>
                </a:solidFill>
                <a:cs typeface="PT Bold Heading" pitchFamily="2" charset="-78"/>
              </a:rPr>
              <a:t>زاوية السقوط   </a:t>
            </a:r>
            <a:r>
              <a:rPr lang="el-GR" sz="2700" dirty="0">
                <a:solidFill>
                  <a:srgbClr val="953F97"/>
                </a:solidFill>
                <a:cs typeface="PT Bold Heading" pitchFamily="2" charset="-78"/>
              </a:rPr>
              <a:t>θ</a:t>
            </a:r>
            <a:r>
              <a:rPr lang="en-US" sz="2700" dirty="0" err="1">
                <a:solidFill>
                  <a:srgbClr val="953F97"/>
                </a:solidFill>
                <a:cs typeface="PT Bold Heading" pitchFamily="2" charset="-78"/>
              </a:rPr>
              <a:t>i</a:t>
            </a:r>
            <a:r>
              <a:rPr lang="ar-SA" sz="2700" dirty="0">
                <a:solidFill>
                  <a:srgbClr val="953F97"/>
                </a:solidFill>
                <a:cs typeface="PT Bold Heading" pitchFamily="2" charset="-78"/>
              </a:rPr>
              <a:t>  : </a:t>
            </a:r>
            <a:r>
              <a:rPr lang="ar-SA" sz="2700" dirty="0">
                <a:cs typeface="PT Bold Heading" pitchFamily="2" charset="-78"/>
              </a:rPr>
              <a:t>وهي الزاوية المحصورة بين العمود المقام واتجاه الشعاع الساقط .</a:t>
            </a:r>
          </a:p>
          <a:p>
            <a:pPr algn="justLow">
              <a:lnSpc>
                <a:spcPct val="150000"/>
              </a:lnSpc>
              <a:buFont typeface="Wingdings 2" pitchFamily="18" charset="2"/>
              <a:buNone/>
            </a:pPr>
            <a:endParaRPr lang="ar-SA" dirty="0">
              <a:cs typeface="PT Bold Heading" pitchFamily="2" charset="-78"/>
            </a:endParaRPr>
          </a:p>
          <a:p>
            <a:pPr algn="justLow">
              <a:lnSpc>
                <a:spcPct val="150000"/>
              </a:lnSpc>
              <a:buFont typeface="Wingdings 2" pitchFamily="18" charset="2"/>
              <a:buNone/>
            </a:pPr>
            <a:r>
              <a:rPr lang="ar-SA" sz="2700" dirty="0">
                <a:solidFill>
                  <a:srgbClr val="953F97"/>
                </a:solidFill>
                <a:cs typeface="PT Bold Heading" pitchFamily="2" charset="-78"/>
              </a:rPr>
              <a:t>زاوية الانكسار </a:t>
            </a:r>
            <a:r>
              <a:rPr lang="el-GR" sz="2700" dirty="0">
                <a:solidFill>
                  <a:srgbClr val="953F97"/>
                </a:solidFill>
                <a:cs typeface="PT Bold Heading" pitchFamily="2" charset="-78"/>
              </a:rPr>
              <a:t>θ</a:t>
            </a:r>
            <a:r>
              <a:rPr lang="en-US" sz="2700" dirty="0">
                <a:solidFill>
                  <a:srgbClr val="953F97"/>
                </a:solidFill>
                <a:cs typeface="PT Bold Heading" pitchFamily="2" charset="-78"/>
              </a:rPr>
              <a:t>r </a:t>
            </a:r>
            <a:r>
              <a:rPr lang="ar-SA" sz="2700" dirty="0">
                <a:solidFill>
                  <a:srgbClr val="953F97"/>
                </a:solidFill>
                <a:cs typeface="PT Bold Heading" pitchFamily="2" charset="-78"/>
              </a:rPr>
              <a:t> : </a:t>
            </a:r>
            <a:r>
              <a:rPr lang="ar-SA" sz="2700" dirty="0">
                <a:cs typeface="PT Bold Heading" pitchFamily="2" charset="-78"/>
              </a:rPr>
              <a:t>هي الزاوية المحصورة بين العمود المقام واتجاه الشعاع المنكسر .</a:t>
            </a:r>
          </a:p>
        </p:txBody>
      </p:sp>
    </p:spTree>
    <p:extLst>
      <p:ext uri="{BB962C8B-B14F-4D97-AF65-F5344CB8AC3E}">
        <p14:creationId xmlns:p14="http://schemas.microsoft.com/office/powerpoint/2010/main" val="1955473582"/>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379939" y="749637"/>
            <a:ext cx="8110566" cy="4325283"/>
          </a:xfrm>
        </p:spPr>
        <p:txBody>
          <a:bodyPr>
            <a:normAutofit/>
          </a:bodyPr>
          <a:lstStyle/>
          <a:p>
            <a:pPr algn="ctr">
              <a:defRPr/>
            </a:pPr>
            <a:r>
              <a:rPr lang="ar-SA" sz="2300" dirty="0">
                <a:solidFill>
                  <a:srgbClr val="953F97"/>
                </a:solidFill>
                <a:cs typeface="PT Bold Heading" pitchFamily="2" charset="-78"/>
              </a:rPr>
              <a:t>وقد وجد </a:t>
            </a:r>
            <a:r>
              <a:rPr lang="ar-SA" sz="2300" dirty="0" err="1">
                <a:solidFill>
                  <a:srgbClr val="953F97"/>
                </a:solidFill>
                <a:cs typeface="PT Bold Heading" pitchFamily="2" charset="-78"/>
              </a:rPr>
              <a:t>سنل</a:t>
            </a:r>
            <a:r>
              <a:rPr lang="ar-SA" sz="2300" dirty="0">
                <a:solidFill>
                  <a:srgbClr val="953F97"/>
                </a:solidFill>
                <a:cs typeface="PT Bold Heading" pitchFamily="2" charset="-78"/>
              </a:rPr>
              <a:t> في عام 1621م  أنه عند مرور الضوء من الهواء الى وسط شفاف فإن جيب كل زاوية يرتبط مع المعادلة :</a:t>
            </a:r>
            <a:br>
              <a:rPr lang="ar-SA" sz="2300" dirty="0">
                <a:solidFill>
                  <a:srgbClr val="953F97"/>
                </a:solidFill>
                <a:cs typeface="PT Bold Heading" pitchFamily="2" charset="-78"/>
              </a:rPr>
            </a:br>
            <a:br>
              <a:rPr lang="ar-SA" sz="2300" dirty="0">
                <a:cs typeface="PT Bold Heading" pitchFamily="2" charset="-78"/>
              </a:rPr>
            </a:br>
            <a:br>
              <a:rPr lang="ar-SA" sz="2300" dirty="0">
                <a:cs typeface="PT Bold Heading" pitchFamily="2" charset="-78"/>
              </a:rPr>
            </a:br>
            <a:br>
              <a:rPr lang="ar-SA" sz="2300" dirty="0">
                <a:cs typeface="PT Bold Heading" pitchFamily="2" charset="-78"/>
              </a:rPr>
            </a:br>
            <a:br>
              <a:rPr lang="ar-SA" sz="2300" dirty="0">
                <a:cs typeface="PT Bold Heading" pitchFamily="2" charset="-78"/>
              </a:rPr>
            </a:br>
            <a:br>
              <a:rPr lang="ar-SA" sz="2300" dirty="0">
                <a:cs typeface="PT Bold Heading" pitchFamily="2" charset="-78"/>
              </a:rPr>
            </a:br>
            <a:br>
              <a:rPr lang="ar-SA" sz="2300" dirty="0">
                <a:cs typeface="PT Bold Heading" pitchFamily="2" charset="-78"/>
              </a:rPr>
            </a:br>
            <a:br>
              <a:rPr lang="ar-SA" sz="2300" dirty="0">
                <a:cs typeface="PT Bold Heading" pitchFamily="2" charset="-78"/>
              </a:rPr>
            </a:br>
            <a:r>
              <a:rPr lang="ar-SA" sz="2300" dirty="0">
                <a:solidFill>
                  <a:srgbClr val="FF0000"/>
                </a:solidFill>
                <a:cs typeface="PT Bold Heading" pitchFamily="2" charset="-78"/>
              </a:rPr>
              <a:t>وبالتالي تم وضع قانون </a:t>
            </a:r>
            <a:r>
              <a:rPr lang="ar-SA" sz="2300" dirty="0" err="1">
                <a:solidFill>
                  <a:srgbClr val="FF0000"/>
                </a:solidFill>
                <a:cs typeface="PT Bold Heading" pitchFamily="2" charset="-78"/>
              </a:rPr>
              <a:t>سنل</a:t>
            </a:r>
            <a:r>
              <a:rPr lang="ar-SA" sz="2300" dirty="0">
                <a:solidFill>
                  <a:srgbClr val="FF0000"/>
                </a:solidFill>
                <a:cs typeface="PT Bold Heading" pitchFamily="2" charset="-78"/>
              </a:rPr>
              <a:t> في الانكسار </a:t>
            </a:r>
            <a:br>
              <a:rPr lang="ar-SA" sz="2300" dirty="0">
                <a:solidFill>
                  <a:srgbClr val="FF0000"/>
                </a:solidFill>
                <a:cs typeface="PT Bold Heading" pitchFamily="2" charset="-78"/>
              </a:rPr>
            </a:br>
            <a:br>
              <a:rPr lang="ar-SA" sz="2300" dirty="0">
                <a:cs typeface="PT Bold Heading" pitchFamily="2" charset="-78"/>
              </a:rPr>
            </a:br>
            <a:br>
              <a:rPr lang="ar-SA" sz="2300" dirty="0">
                <a:cs typeface="PT Bold Heading" pitchFamily="2" charset="-78"/>
              </a:rPr>
            </a:br>
            <a:endParaRPr lang="ar-SA" sz="2300" dirty="0">
              <a:cs typeface="PT Bold Heading"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368489" y="1030362"/>
            <a:ext cx="2571768" cy="4707043"/>
          </a:xfrm>
          <a:prstGeom prst="rect">
            <a:avLst/>
          </a:prstGeom>
          <a:noFill/>
          <a:ln w="9525">
            <a:noFill/>
            <a:miter lim="800000"/>
            <a:headEnd/>
            <a:tailEnd/>
          </a:ln>
          <a:effectLst/>
        </p:spPr>
      </p:pic>
      <p:grpSp>
        <p:nvGrpSpPr>
          <p:cNvPr id="9" name="مجموعة 8">
            <a:extLst>
              <a:ext uri="{FF2B5EF4-FFF2-40B4-BE49-F238E27FC236}">
                <a16:creationId xmlns:a16="http://schemas.microsoft.com/office/drawing/2014/main" id="{8F898FBB-882C-480E-B1A2-FF5C13BC5429}"/>
              </a:ext>
            </a:extLst>
          </p:cNvPr>
          <p:cNvGrpSpPr/>
          <p:nvPr/>
        </p:nvGrpSpPr>
        <p:grpSpPr>
          <a:xfrm>
            <a:off x="6889651" y="1750717"/>
            <a:ext cx="1961385" cy="983227"/>
            <a:chOff x="6889651" y="1750717"/>
            <a:chExt cx="1961385" cy="983227"/>
          </a:xfrm>
        </p:grpSpPr>
        <mc:AlternateContent xmlns:mc="http://schemas.openxmlformats.org/markup-compatibility/2006">
          <mc:Choice xmlns:a14="http://schemas.microsoft.com/office/drawing/2010/main" Requires="a14">
            <p:sp>
              <p:nvSpPr>
                <p:cNvPr id="2" name="مربع نص 1">
                  <a:extLst>
                    <a:ext uri="{FF2B5EF4-FFF2-40B4-BE49-F238E27FC236}">
                      <a16:creationId xmlns:a16="http://schemas.microsoft.com/office/drawing/2014/main" id="{0C11E6EF-5813-450B-B9BB-F89391033D68}"/>
                    </a:ext>
                  </a:extLst>
                </p:cNvPr>
                <p:cNvSpPr txBox="1"/>
                <p:nvPr/>
              </p:nvSpPr>
              <p:spPr>
                <a:xfrm>
                  <a:off x="7093257" y="2203478"/>
                  <a:ext cx="1757779" cy="530466"/>
                </a:xfrm>
                <a:prstGeom prst="rect">
                  <a:avLst/>
                </a:prstGeom>
                <a:noFill/>
              </p:spPr>
              <p:txBody>
                <a:bodyPr wrap="square" rtlCol="1">
                  <a:spAutoFit/>
                </a:bodyPr>
                <a:lstStyle/>
                <a:p>
                  <a:r>
                    <a:rPr lang="en-US" sz="2800" dirty="0">
                      <a:solidFill>
                        <a:srgbClr val="0711D7"/>
                      </a:solidFill>
                      <a:cs typeface="PT Bold Heading" pitchFamily="2" charset="-78"/>
                    </a:rPr>
                    <a:t>sin </a:t>
                  </a:r>
                  <a14:m>
                    <m:oMath xmlns:m="http://schemas.openxmlformats.org/officeDocument/2006/math">
                      <m:sSub>
                        <m:sSubPr>
                          <m:ctrlPr>
                            <a:rPr lang="en-US" sz="2800" i="1" smtClean="0">
                              <a:solidFill>
                                <a:srgbClr val="0711D7"/>
                              </a:solidFill>
                              <a:latin typeface="Cambria Math" panose="02040503050406030204" pitchFamily="18" charset="0"/>
                              <a:cs typeface="PT Bold Heading" pitchFamily="2" charset="-78"/>
                            </a:rPr>
                          </m:ctrlPr>
                        </m:sSubPr>
                        <m:e>
                          <m:r>
                            <m:rPr>
                              <m:nor/>
                            </m:rPr>
                            <a:rPr lang="el-GR" sz="2800" dirty="0">
                              <a:solidFill>
                                <a:srgbClr val="0711D7"/>
                              </a:solidFill>
                              <a:cs typeface="PT Bold Heading" pitchFamily="2" charset="-78"/>
                            </a:rPr>
                            <m:t>θ</m:t>
                          </m:r>
                        </m:e>
                        <m:sub>
                          <m:r>
                            <m:rPr>
                              <m:nor/>
                            </m:rPr>
                            <a:rPr lang="en-US" sz="2800" dirty="0">
                              <a:solidFill>
                                <a:srgbClr val="0711D7"/>
                              </a:solidFill>
                              <a:cs typeface="PT Bold Heading" pitchFamily="2" charset="-78"/>
                            </a:rPr>
                            <m:t>2</m:t>
                          </m:r>
                        </m:sub>
                      </m:sSub>
                    </m:oMath>
                  </a14:m>
                  <a:endParaRPr lang="ar-SA" sz="2800" dirty="0"/>
                </a:p>
              </p:txBody>
            </p:sp>
          </mc:Choice>
          <mc:Fallback>
            <p:sp>
              <p:nvSpPr>
                <p:cNvPr id="2" name="مربع نص 1">
                  <a:extLst>
                    <a:ext uri="{FF2B5EF4-FFF2-40B4-BE49-F238E27FC236}">
                      <a16:creationId xmlns:a16="http://schemas.microsoft.com/office/drawing/2014/main" id="{0C11E6EF-5813-450B-B9BB-F89391033D68}"/>
                    </a:ext>
                  </a:extLst>
                </p:cNvPr>
                <p:cNvSpPr txBox="1">
                  <a:spLocks noRot="1" noChangeAspect="1" noMove="1" noResize="1" noEditPoints="1" noAdjustHandles="1" noChangeArrowheads="1" noChangeShapeType="1" noTextEdit="1"/>
                </p:cNvSpPr>
                <p:nvPr/>
              </p:nvSpPr>
              <p:spPr>
                <a:xfrm>
                  <a:off x="7093257" y="2203478"/>
                  <a:ext cx="1757779" cy="530466"/>
                </a:xfrm>
                <a:prstGeom prst="rect">
                  <a:avLst/>
                </a:prstGeom>
                <a:blipFill>
                  <a:blip r:embed="rId3"/>
                  <a:stretch>
                    <a:fillRect t="-9195" b="-32184"/>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5" name="مربع نص 4">
                  <a:extLst>
                    <a:ext uri="{FF2B5EF4-FFF2-40B4-BE49-F238E27FC236}">
                      <a16:creationId xmlns:a16="http://schemas.microsoft.com/office/drawing/2014/main" id="{EF7C2192-6058-4FC9-B946-16CC9E216250}"/>
                    </a:ext>
                  </a:extLst>
                </p:cNvPr>
                <p:cNvSpPr txBox="1"/>
                <p:nvPr/>
              </p:nvSpPr>
              <p:spPr>
                <a:xfrm>
                  <a:off x="7776839" y="1750717"/>
                  <a:ext cx="1074197" cy="523220"/>
                </a:xfrm>
                <a:prstGeom prst="rect">
                  <a:avLst/>
                </a:prstGeom>
                <a:noFill/>
              </p:spPr>
              <p:txBody>
                <a:bodyPr wrap="square" rtlCol="1">
                  <a:spAutoFit/>
                </a:bodyPr>
                <a:lstStyle/>
                <a:p>
                  <a:r>
                    <a:rPr lang="en-US" sz="2800" dirty="0">
                      <a:solidFill>
                        <a:srgbClr val="0711D7"/>
                      </a:solidFill>
                      <a:cs typeface="PT Bold Heading" pitchFamily="2" charset="-78"/>
                    </a:rPr>
                    <a:t>sin </a:t>
                  </a:r>
                  <a14:m>
                    <m:oMath xmlns:m="http://schemas.openxmlformats.org/officeDocument/2006/math">
                      <m:sSub>
                        <m:sSubPr>
                          <m:ctrlPr>
                            <a:rPr lang="en-US" sz="2800" i="1" dirty="0" smtClean="0">
                              <a:solidFill>
                                <a:srgbClr val="0711D7"/>
                              </a:solidFill>
                              <a:latin typeface="Cambria Math" panose="02040503050406030204" pitchFamily="18" charset="0"/>
                              <a:cs typeface="PT Bold Heading" pitchFamily="2" charset="-78"/>
                            </a:rPr>
                          </m:ctrlPr>
                        </m:sSubPr>
                        <m:e>
                          <m:r>
                            <m:rPr>
                              <m:nor/>
                            </m:rPr>
                            <a:rPr lang="el-GR" sz="2800" dirty="0">
                              <a:solidFill>
                                <a:srgbClr val="0711D7"/>
                              </a:solidFill>
                              <a:cs typeface="PT Bold Heading" pitchFamily="2" charset="-78"/>
                            </a:rPr>
                            <m:t>θ</m:t>
                          </m:r>
                        </m:e>
                        <m:sub>
                          <m:r>
                            <a:rPr lang="en-US" sz="2800" i="1" dirty="0">
                              <a:solidFill>
                                <a:srgbClr val="0711D7"/>
                              </a:solidFill>
                              <a:latin typeface="Cambria Math" panose="02040503050406030204" pitchFamily="18" charset="0"/>
                              <a:cs typeface="PT Bold Heading" pitchFamily="2" charset="-78"/>
                            </a:rPr>
                            <m:t>1</m:t>
                          </m:r>
                        </m:sub>
                      </m:sSub>
                    </m:oMath>
                  </a14:m>
                  <a:endParaRPr lang="ar-SA" sz="2800" dirty="0"/>
                </a:p>
              </p:txBody>
            </p:sp>
          </mc:Choice>
          <mc:Fallback>
            <p:sp>
              <p:nvSpPr>
                <p:cNvPr id="5" name="مربع نص 4">
                  <a:extLst>
                    <a:ext uri="{FF2B5EF4-FFF2-40B4-BE49-F238E27FC236}">
                      <a16:creationId xmlns:a16="http://schemas.microsoft.com/office/drawing/2014/main" id="{EF7C2192-6058-4FC9-B946-16CC9E216250}"/>
                    </a:ext>
                  </a:extLst>
                </p:cNvPr>
                <p:cNvSpPr txBox="1">
                  <a:spLocks noRot="1" noChangeAspect="1" noMove="1" noResize="1" noEditPoints="1" noAdjustHandles="1" noChangeArrowheads="1" noChangeShapeType="1" noTextEdit="1"/>
                </p:cNvSpPr>
                <p:nvPr/>
              </p:nvSpPr>
              <p:spPr>
                <a:xfrm>
                  <a:off x="7776839" y="1750717"/>
                  <a:ext cx="1074197" cy="523220"/>
                </a:xfrm>
                <a:prstGeom prst="rect">
                  <a:avLst/>
                </a:prstGeom>
                <a:blipFill>
                  <a:blip r:embed="rId4"/>
                  <a:stretch>
                    <a:fillRect l="-6250" t="-10465" b="-32558"/>
                  </a:stretch>
                </a:blipFill>
              </p:spPr>
              <p:txBody>
                <a:bodyPr/>
                <a:lstStyle/>
                <a:p>
                  <a:r>
                    <a:rPr lang="ar-SA">
                      <a:noFill/>
                    </a:rPr>
                    <a:t> </a:t>
                  </a:r>
                </a:p>
              </p:txBody>
            </p:sp>
          </mc:Fallback>
        </mc:AlternateContent>
        <p:sp>
          <p:nvSpPr>
            <p:cNvPr id="6" name="مربع نص 5">
              <a:extLst>
                <a:ext uri="{FF2B5EF4-FFF2-40B4-BE49-F238E27FC236}">
                  <a16:creationId xmlns:a16="http://schemas.microsoft.com/office/drawing/2014/main" id="{063ECA69-8C42-4E7F-83D3-33AA38616054}"/>
                </a:ext>
              </a:extLst>
            </p:cNvPr>
            <p:cNvSpPr txBox="1"/>
            <p:nvPr/>
          </p:nvSpPr>
          <p:spPr>
            <a:xfrm>
              <a:off x="6889651" y="1941868"/>
              <a:ext cx="690207" cy="523220"/>
            </a:xfrm>
            <a:prstGeom prst="rect">
              <a:avLst/>
            </a:prstGeom>
            <a:noFill/>
          </p:spPr>
          <p:txBody>
            <a:bodyPr wrap="square" rtlCol="1">
              <a:spAutoFit/>
            </a:bodyPr>
            <a:lstStyle/>
            <a:p>
              <a:r>
                <a:rPr lang="en-US" sz="2800" dirty="0">
                  <a:solidFill>
                    <a:srgbClr val="0711D7"/>
                  </a:solidFill>
                  <a:cs typeface="PT Bold Heading" pitchFamily="2" charset="-78"/>
                </a:rPr>
                <a:t>n =</a:t>
              </a:r>
              <a:endParaRPr lang="ar-SA" sz="2800" dirty="0"/>
            </a:p>
          </p:txBody>
        </p:sp>
        <p:cxnSp>
          <p:nvCxnSpPr>
            <p:cNvPr id="8" name="رابط مستقيم 7">
              <a:extLst>
                <a:ext uri="{FF2B5EF4-FFF2-40B4-BE49-F238E27FC236}">
                  <a16:creationId xmlns:a16="http://schemas.microsoft.com/office/drawing/2014/main" id="{4AE272A0-030F-42CE-8E7D-8349367AB6A4}"/>
                </a:ext>
              </a:extLst>
            </p:cNvPr>
            <p:cNvCxnSpPr/>
            <p:nvPr/>
          </p:nvCxnSpPr>
          <p:spPr>
            <a:xfrm flipH="1">
              <a:off x="7617041" y="2273937"/>
              <a:ext cx="12339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 name="مربع نص 10">
            <a:extLst>
              <a:ext uri="{FF2B5EF4-FFF2-40B4-BE49-F238E27FC236}">
                <a16:creationId xmlns:a16="http://schemas.microsoft.com/office/drawing/2014/main" id="{719AE4C1-63FB-4272-84E1-6DF2AC3473F6}"/>
              </a:ext>
            </a:extLst>
          </p:cNvPr>
          <p:cNvSpPr txBox="1"/>
          <p:nvPr/>
        </p:nvSpPr>
        <p:spPr>
          <a:xfrm>
            <a:off x="4590288" y="4567555"/>
            <a:ext cx="6900217" cy="1569660"/>
          </a:xfrm>
          <a:prstGeom prst="rect">
            <a:avLst/>
          </a:prstGeom>
          <a:noFill/>
        </p:spPr>
        <p:txBody>
          <a:bodyPr wrap="square" rtlCol="1">
            <a:spAutoFit/>
          </a:bodyPr>
          <a:lstStyle/>
          <a:p>
            <a:br>
              <a:rPr lang="ar-SA" sz="2400" dirty="0">
                <a:cs typeface="PT Bold Heading" pitchFamily="2" charset="-78"/>
              </a:rPr>
            </a:br>
            <a:r>
              <a:rPr lang="ar-SA" sz="2400" dirty="0">
                <a:cs typeface="PT Bold Heading" pitchFamily="2" charset="-78"/>
              </a:rPr>
              <a:t>( حاصل ضرب معامل انكسار الوسط الاول في جيب زاوية السقوط يساوي حاصل ضرب معامل انكسار الوسط الثاني في جيب زاوية الانكسار )</a:t>
            </a:r>
            <a:endParaRPr lang="ar-SA" sz="2400" dirty="0"/>
          </a:p>
        </p:txBody>
      </p:sp>
      <p:sp>
        <p:nvSpPr>
          <p:cNvPr id="12" name="مربع نص 11">
            <a:extLst>
              <a:ext uri="{FF2B5EF4-FFF2-40B4-BE49-F238E27FC236}">
                <a16:creationId xmlns:a16="http://schemas.microsoft.com/office/drawing/2014/main" id="{39E525D9-2517-4F83-A389-3E4AC72C7093}"/>
              </a:ext>
            </a:extLst>
          </p:cNvPr>
          <p:cNvSpPr txBox="1"/>
          <p:nvPr/>
        </p:nvSpPr>
        <p:spPr>
          <a:xfrm>
            <a:off x="2660904" y="2934918"/>
            <a:ext cx="6336792" cy="461665"/>
          </a:xfrm>
          <a:prstGeom prst="rect">
            <a:avLst/>
          </a:prstGeom>
          <a:noFill/>
        </p:spPr>
        <p:txBody>
          <a:bodyPr wrap="square" rtlCol="1">
            <a:spAutoFit/>
          </a:bodyPr>
          <a:lstStyle/>
          <a:p>
            <a:r>
              <a:rPr lang="ar-SA" sz="2400" dirty="0">
                <a:cs typeface="PT Bold Heading" pitchFamily="2" charset="-78"/>
              </a:rPr>
              <a:t>حيث  يسمى</a:t>
            </a:r>
            <a:r>
              <a:rPr lang="en-US" sz="2400" b="1" dirty="0">
                <a:solidFill>
                  <a:srgbClr val="0711D7"/>
                </a:solidFill>
                <a:cs typeface="PT Bold Heading" pitchFamily="2" charset="-78"/>
              </a:rPr>
              <a:t>n  </a:t>
            </a:r>
            <a:r>
              <a:rPr lang="ar-SA" sz="2400" b="1" dirty="0">
                <a:solidFill>
                  <a:srgbClr val="0711D7"/>
                </a:solidFill>
                <a:cs typeface="PT Bold Heading" pitchFamily="2" charset="-78"/>
              </a:rPr>
              <a:t> </a:t>
            </a:r>
            <a:r>
              <a:rPr lang="ar-SA" sz="2400" dirty="0">
                <a:cs typeface="PT Bold Heading" pitchFamily="2" charset="-78"/>
              </a:rPr>
              <a:t>معامل الانكسار</a:t>
            </a:r>
            <a:endParaRPr lang="ar-SA" sz="2400" dirty="0"/>
          </a:p>
        </p:txBody>
      </p:sp>
      <p:pic>
        <p:nvPicPr>
          <p:cNvPr id="13" name="Picture 1">
            <a:extLst>
              <a:ext uri="{FF2B5EF4-FFF2-40B4-BE49-F238E27FC236}">
                <a16:creationId xmlns:a16="http://schemas.microsoft.com/office/drawing/2014/main" id="{D2CF4997-1FA9-4246-BCF4-AF1E95365568}"/>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30608" y="4237009"/>
            <a:ext cx="4408291" cy="625599"/>
          </a:xfrm>
          <a:prstGeom prst="rect">
            <a:avLst/>
          </a:prstGeom>
          <a:solidFill>
            <a:srgbClr val="FFFF00"/>
          </a:solidFill>
        </p:spPr>
      </p:pic>
    </p:spTree>
    <p:extLst>
      <p:ext uri="{BB962C8B-B14F-4D97-AF65-F5344CB8AC3E}">
        <p14:creationId xmlns:p14="http://schemas.microsoft.com/office/powerpoint/2010/main" val="276656095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نسق Office">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61421</TotalTime>
  <Words>962</Words>
  <Application>Microsoft Office PowerPoint</Application>
  <PresentationFormat>شاشة عريضة</PresentationFormat>
  <Paragraphs>144</Paragraphs>
  <Slides>34</Slides>
  <Notes>1</Notes>
  <HiddenSlides>0</HiddenSlides>
  <MMClips>1</MMClips>
  <ScaleCrop>false</ScaleCrop>
  <HeadingPairs>
    <vt:vector size="6" baseType="variant">
      <vt:variant>
        <vt:lpstr>الخطوط المستخدمة</vt:lpstr>
      </vt:variant>
      <vt:variant>
        <vt:i4>7</vt:i4>
      </vt:variant>
      <vt:variant>
        <vt:lpstr>نسق</vt:lpstr>
      </vt:variant>
      <vt:variant>
        <vt:i4>3</vt:i4>
      </vt:variant>
      <vt:variant>
        <vt:lpstr>عناوين الشرائح</vt:lpstr>
      </vt:variant>
      <vt:variant>
        <vt:i4>34</vt:i4>
      </vt:variant>
    </vt:vector>
  </HeadingPairs>
  <TitlesOfParts>
    <vt:vector size="44" baseType="lpstr">
      <vt:lpstr>Andalus</vt:lpstr>
      <vt:lpstr>Arial</vt:lpstr>
      <vt:lpstr>Calibri</vt:lpstr>
      <vt:lpstr>Calibri Light</vt:lpstr>
      <vt:lpstr>Cambria Math</vt:lpstr>
      <vt:lpstr>Tw Cen MT</vt:lpstr>
      <vt:lpstr>Wingdings 2</vt:lpstr>
      <vt:lpstr>نسق Office</vt:lpstr>
      <vt:lpstr>سمة Office</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وقد وجد سنل في عام 1621م  أنه عند مرور الضوء من الهواء الى وسط شفاف فإن جيب كل زاوية يرتبط مع المعادلة :        وبالتالي تم وضع قانون سنل في الانكسار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معامل الانكسار لوسط </vt:lpstr>
      <vt:lpstr>عرض تقديمي في PowerPoint</vt:lpstr>
      <vt:lpstr>عرض تقديمي في PowerPoint</vt:lpstr>
      <vt:lpstr>عرض تقديمي في PowerPoint</vt:lpstr>
      <vt:lpstr>تطبيقات على الانعكاس الكلي الداخلي P: 74</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Ibtehag Issa Mohamad Alsaeed</cp:lastModifiedBy>
  <cp:revision>82</cp:revision>
  <dcterms:created xsi:type="dcterms:W3CDTF">2020-07-14T00:33:47Z</dcterms:created>
  <dcterms:modified xsi:type="dcterms:W3CDTF">2021-09-09T09:05:15Z</dcterms:modified>
</cp:coreProperties>
</file>