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26" r:id="rId1"/>
  </p:sldMasterIdLst>
  <p:notesMasterIdLst>
    <p:notesMasterId r:id="rId28"/>
  </p:notesMasterIdLst>
  <p:sldIdLst>
    <p:sldId id="256" r:id="rId2"/>
    <p:sldId id="261" r:id="rId3"/>
    <p:sldId id="262" r:id="rId4"/>
    <p:sldId id="280" r:id="rId5"/>
    <p:sldId id="265" r:id="rId6"/>
    <p:sldId id="266" r:id="rId7"/>
    <p:sldId id="279" r:id="rId8"/>
    <p:sldId id="267" r:id="rId9"/>
    <p:sldId id="283" r:id="rId10"/>
    <p:sldId id="269" r:id="rId11"/>
    <p:sldId id="270" r:id="rId12"/>
    <p:sldId id="271" r:id="rId13"/>
    <p:sldId id="285" r:id="rId14"/>
    <p:sldId id="273" r:id="rId15"/>
    <p:sldId id="274" r:id="rId16"/>
    <p:sldId id="275" r:id="rId17"/>
    <p:sldId id="276" r:id="rId18"/>
    <p:sldId id="278" r:id="rId19"/>
    <p:sldId id="286" r:id="rId20"/>
    <p:sldId id="282" r:id="rId21"/>
    <p:sldId id="287" r:id="rId22"/>
    <p:sldId id="284" r:id="rId23"/>
    <p:sldId id="292" r:id="rId24"/>
    <p:sldId id="288" r:id="rId25"/>
    <p:sldId id="289" r:id="rId26"/>
    <p:sldId id="290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6c5c7c1cf375e0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E6"/>
    <a:srgbClr val="D197A9"/>
    <a:srgbClr val="00FFFB"/>
    <a:srgbClr val="03FD53"/>
    <a:srgbClr val="FAF2F2"/>
    <a:srgbClr val="F8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5EB45-8EF8-41D7-9BE8-5775B1E2396B}" type="doc">
      <dgm:prSet loTypeId="urn:microsoft.com/office/officeart/2005/8/layout/hierarchy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EC5091C8-EF99-4340-8556-0950F8850A90}">
      <dgm:prSet phldrT="[نص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ar-SA" sz="2800" dirty="0">
              <a:solidFill>
                <a:schemeClr val="tx2"/>
              </a:solidFill>
              <a:cs typeface="PT Bold Heading" pitchFamily="2" charset="-78"/>
            </a:rPr>
            <a:t>السطوح الخشنة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SA" sz="2800" dirty="0">
              <a:solidFill>
                <a:schemeClr val="tx2"/>
              </a:solidFill>
              <a:cs typeface="PT Bold Heading" pitchFamily="2" charset="-78"/>
            </a:rPr>
            <a:t>(ورقة خشنة)</a:t>
          </a:r>
        </a:p>
      </dgm:t>
    </dgm:pt>
    <dgm:pt modelId="{7226FE4D-958C-4E35-8038-523E66B2F413}" type="parTrans" cxnId="{6C03F39B-4363-480D-9906-9C3F7C8796ED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A28B78AA-6784-4406-AC97-53097064AF96}" type="sibTrans" cxnId="{6C03F39B-4363-480D-9906-9C3F7C8796ED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54105413-A832-4315-88F8-19B8FC014F10}">
      <dgm:prSet phldrT="[نص]" custT="1"/>
      <dgm:spPr/>
      <dgm:t>
        <a:bodyPr/>
        <a:lstStyle/>
        <a:p>
          <a:pPr rtl="1"/>
          <a:r>
            <a:rPr lang="ar-SA" sz="1400">
              <a:cs typeface="PT Bold Heading" pitchFamily="2" charset="-78"/>
            </a:rPr>
            <a:t>يخضع لقانون الانعكاس حيث تكون زاوية السقوط والانعكاس متساوية </a:t>
          </a:r>
          <a:r>
            <a:rPr lang="ar-SA" sz="1400" b="1">
              <a:cs typeface="PT Bold Heading" pitchFamily="2" charset="-78"/>
            </a:rPr>
            <a:t>ولكن الأعمدة المقامة عند مواقع السقوط غير متوازية</a:t>
          </a:r>
          <a:endParaRPr lang="ar-SA" sz="1400" b="1" dirty="0">
            <a:cs typeface="PT Bold Heading" pitchFamily="2" charset="-78"/>
          </a:endParaRPr>
        </a:p>
      </dgm:t>
    </dgm:pt>
    <dgm:pt modelId="{2BCCBAF6-24BA-4B89-AB57-F9F93A881A4E}" type="parTrans" cxnId="{A2A1DBF2-2492-4AF4-8013-E5CCF4A6AD45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2645C164-D9CC-4B02-BBCA-D6BBF938C14A}" type="sibTrans" cxnId="{A2A1DBF2-2492-4AF4-8013-E5CCF4A6AD45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80180E32-F252-4F83-A8F2-5E2D92A9560E}">
      <dgm:prSet phldrT="[نص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ar-SA" sz="28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rPr>
            <a:t>السطوح الملساء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SA" sz="28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rPr>
            <a:t>(مرآة)</a:t>
          </a:r>
        </a:p>
      </dgm:t>
    </dgm:pt>
    <dgm:pt modelId="{E20F6733-3F23-4266-8191-8FC3FDBA44C2}" type="parTrans" cxnId="{609A8C92-CCA9-45AD-887C-F05E85C9D85A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672D429A-B125-4D7D-9825-CAE860ABFFE1}" type="sibTrans" cxnId="{609A8C92-CCA9-45AD-887C-F05E85C9D85A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20219008-F83E-43DB-9C76-9B760839274E}">
      <dgm:prSet phldrT="[نص]" custT="1"/>
      <dgm:spPr/>
      <dgm:t>
        <a:bodyPr/>
        <a:lstStyle/>
        <a:p>
          <a:pPr rtl="1"/>
          <a:r>
            <a:rPr lang="ar-SA" sz="1400" dirty="0">
              <a:cs typeface="PT Bold Heading" pitchFamily="2" charset="-78"/>
            </a:rPr>
            <a:t>أن الأشعة الضوئية التي تسقط عليه متوازية تنعكس عنه متوازية ويسمى بالانعكاس المنتظم</a:t>
          </a:r>
        </a:p>
      </dgm:t>
    </dgm:pt>
    <dgm:pt modelId="{37B0986A-2F5F-4F9F-AE36-2EF87A0F614B}" type="parTrans" cxnId="{54349B70-1754-4213-A117-748AE20865D5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8B388BF3-B940-4F85-A58C-844F9E806862}" type="sibTrans" cxnId="{54349B70-1754-4213-A117-748AE20865D5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1874B768-5B5B-4E28-A5C0-F953D8532732}">
      <dgm:prSet phldrT="[نص]" custT="1"/>
      <dgm:spPr/>
      <dgm:t>
        <a:bodyPr/>
        <a:lstStyle/>
        <a:p>
          <a:pPr rtl="1"/>
          <a:r>
            <a:rPr lang="ar-SA" sz="1400" dirty="0">
              <a:cs typeface="PT Bold Heading" pitchFamily="2" charset="-78"/>
            </a:rPr>
            <a:t>يخضع لقانون الانعكاس </a:t>
          </a:r>
        </a:p>
      </dgm:t>
    </dgm:pt>
    <dgm:pt modelId="{5A8115B8-5D18-4B0F-83D5-FDC6952FBDAF}" type="parTrans" cxnId="{DBABB809-3142-4B27-B6F6-94063E6D3A5C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9FF73EBD-2B7A-40A4-BF07-5A1F2AFC1050}" type="sibTrans" cxnId="{DBABB809-3142-4B27-B6F6-94063E6D3A5C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DA5637A7-5023-40D5-AA68-2BD13B1E5C8D}">
      <dgm:prSet custT="1"/>
      <dgm:spPr/>
      <dgm:t>
        <a:bodyPr/>
        <a:lstStyle/>
        <a:p>
          <a:pPr rtl="1"/>
          <a:r>
            <a:rPr lang="ar-SA" sz="1400" dirty="0">
              <a:cs typeface="PT Bold Heading" pitchFamily="2" charset="-78"/>
            </a:rPr>
            <a:t>أن الأشعة الضوئية التي تسقط عليه متوازية ولكنها تنعكس غير متوازية ويسمى بالانعكاس الغير منتظم</a:t>
          </a:r>
        </a:p>
      </dgm:t>
    </dgm:pt>
    <dgm:pt modelId="{9830FE23-12B8-44ED-A951-57FE92FF0773}" type="parTrans" cxnId="{446E0C6F-7AFF-41D7-B683-66DF09BE0067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BBBBE983-A7DD-4AF3-AB2D-A2278F669203}" type="sibTrans" cxnId="{446E0C6F-7AFF-41D7-B683-66DF09BE0067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112CBF76-DA78-4FC9-ADBB-D5941C2E64A3}" type="pres">
      <dgm:prSet presAssocID="{C245EB45-8EF8-41D7-9BE8-5775B1E2396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307044-2625-4F04-9AB6-0ED5A989200D}" type="pres">
      <dgm:prSet presAssocID="{EC5091C8-EF99-4340-8556-0950F8850A90}" presName="root" presStyleCnt="0"/>
      <dgm:spPr/>
    </dgm:pt>
    <dgm:pt modelId="{CB10B175-597A-4835-9519-233D1EA757FB}" type="pres">
      <dgm:prSet presAssocID="{EC5091C8-EF99-4340-8556-0950F8850A90}" presName="rootComposite" presStyleCnt="0"/>
      <dgm:spPr/>
    </dgm:pt>
    <dgm:pt modelId="{E0AAB518-DCA3-478E-B556-F042FF670AE2}" type="pres">
      <dgm:prSet presAssocID="{EC5091C8-EF99-4340-8556-0950F8850A90}" presName="rootText" presStyleLbl="node1" presStyleIdx="0" presStyleCnt="2"/>
      <dgm:spPr/>
    </dgm:pt>
    <dgm:pt modelId="{D9C5F416-0D04-45ED-8CB6-2C83594ECC26}" type="pres">
      <dgm:prSet presAssocID="{EC5091C8-EF99-4340-8556-0950F8850A90}" presName="rootConnector" presStyleLbl="node1" presStyleIdx="0" presStyleCnt="2"/>
      <dgm:spPr/>
    </dgm:pt>
    <dgm:pt modelId="{CC6FEAC5-4828-42FB-944B-BE992D40F1DC}" type="pres">
      <dgm:prSet presAssocID="{EC5091C8-EF99-4340-8556-0950F8850A90}" presName="childShape" presStyleCnt="0"/>
      <dgm:spPr/>
    </dgm:pt>
    <dgm:pt modelId="{2249B6FF-3151-48CE-8CE9-13D4B89B544C}" type="pres">
      <dgm:prSet presAssocID="{9830FE23-12B8-44ED-A951-57FE92FF0773}" presName="Name13" presStyleLbl="parChTrans1D2" presStyleIdx="0" presStyleCnt="4"/>
      <dgm:spPr/>
    </dgm:pt>
    <dgm:pt modelId="{DD881331-1A51-4B16-AC99-F3D62C34F438}" type="pres">
      <dgm:prSet presAssocID="{DA5637A7-5023-40D5-AA68-2BD13B1E5C8D}" presName="childText" presStyleLbl="bgAcc1" presStyleIdx="0" presStyleCnt="4">
        <dgm:presLayoutVars>
          <dgm:bulletEnabled val="1"/>
        </dgm:presLayoutVars>
      </dgm:prSet>
      <dgm:spPr/>
    </dgm:pt>
    <dgm:pt modelId="{5B244DF3-706E-4FF4-BA49-5AE78A9871A2}" type="pres">
      <dgm:prSet presAssocID="{2BCCBAF6-24BA-4B89-AB57-F9F93A881A4E}" presName="Name13" presStyleLbl="parChTrans1D2" presStyleIdx="1" presStyleCnt="4"/>
      <dgm:spPr/>
    </dgm:pt>
    <dgm:pt modelId="{0E128AF1-ABB9-4B99-B5FA-17AF0E7FBACB}" type="pres">
      <dgm:prSet presAssocID="{54105413-A832-4315-88F8-19B8FC014F10}" presName="childText" presStyleLbl="bgAcc1" presStyleIdx="1" presStyleCnt="4" custScaleX="111470">
        <dgm:presLayoutVars>
          <dgm:bulletEnabled val="1"/>
        </dgm:presLayoutVars>
      </dgm:prSet>
      <dgm:spPr/>
    </dgm:pt>
    <dgm:pt modelId="{EFD18695-F4E7-48FF-ABB9-A3BD7EB4747B}" type="pres">
      <dgm:prSet presAssocID="{80180E32-F252-4F83-A8F2-5E2D92A9560E}" presName="root" presStyleCnt="0"/>
      <dgm:spPr/>
    </dgm:pt>
    <dgm:pt modelId="{A0088E7F-0029-48AE-956C-554AC0F6C0F6}" type="pres">
      <dgm:prSet presAssocID="{80180E32-F252-4F83-A8F2-5E2D92A9560E}" presName="rootComposite" presStyleCnt="0"/>
      <dgm:spPr/>
    </dgm:pt>
    <dgm:pt modelId="{7C518FF5-F914-4EE0-A0E3-57CDB707B756}" type="pres">
      <dgm:prSet presAssocID="{80180E32-F252-4F83-A8F2-5E2D92A9560E}" presName="rootText" presStyleLbl="node1" presStyleIdx="1" presStyleCnt="2"/>
      <dgm:spPr/>
    </dgm:pt>
    <dgm:pt modelId="{270805A7-EC57-4E93-889F-1F21B9DB6239}" type="pres">
      <dgm:prSet presAssocID="{80180E32-F252-4F83-A8F2-5E2D92A9560E}" presName="rootConnector" presStyleLbl="node1" presStyleIdx="1" presStyleCnt="2"/>
      <dgm:spPr/>
    </dgm:pt>
    <dgm:pt modelId="{40366F3E-A1B5-4558-8774-B5908C7148CA}" type="pres">
      <dgm:prSet presAssocID="{80180E32-F252-4F83-A8F2-5E2D92A9560E}" presName="childShape" presStyleCnt="0"/>
      <dgm:spPr/>
    </dgm:pt>
    <dgm:pt modelId="{014ACA31-55E5-44A7-A266-5D115E0261A5}" type="pres">
      <dgm:prSet presAssocID="{37B0986A-2F5F-4F9F-AE36-2EF87A0F614B}" presName="Name13" presStyleLbl="parChTrans1D2" presStyleIdx="2" presStyleCnt="4"/>
      <dgm:spPr/>
    </dgm:pt>
    <dgm:pt modelId="{0DFC0542-A6AC-4662-901A-CBB506314353}" type="pres">
      <dgm:prSet presAssocID="{20219008-F83E-43DB-9C76-9B760839274E}" presName="childText" presStyleLbl="bgAcc1" presStyleIdx="2" presStyleCnt="4">
        <dgm:presLayoutVars>
          <dgm:bulletEnabled val="1"/>
        </dgm:presLayoutVars>
      </dgm:prSet>
      <dgm:spPr/>
    </dgm:pt>
    <dgm:pt modelId="{7200B464-07C9-44CD-91BD-1C282E8A6998}" type="pres">
      <dgm:prSet presAssocID="{5A8115B8-5D18-4B0F-83D5-FDC6952FBDAF}" presName="Name13" presStyleLbl="parChTrans1D2" presStyleIdx="3" presStyleCnt="4"/>
      <dgm:spPr/>
    </dgm:pt>
    <dgm:pt modelId="{E6DAD365-AF8C-485E-A1E1-73E13235944E}" type="pres">
      <dgm:prSet presAssocID="{1874B768-5B5B-4E28-A5C0-F953D8532732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DBABB809-3142-4B27-B6F6-94063E6D3A5C}" srcId="{80180E32-F252-4F83-A8F2-5E2D92A9560E}" destId="{1874B768-5B5B-4E28-A5C0-F953D8532732}" srcOrd="1" destOrd="0" parTransId="{5A8115B8-5D18-4B0F-83D5-FDC6952FBDAF}" sibTransId="{9FF73EBD-2B7A-40A4-BF07-5A1F2AFC1050}"/>
    <dgm:cxn modelId="{5F1C2D15-B718-4186-A22D-53754E03381E}" type="presOf" srcId="{9830FE23-12B8-44ED-A951-57FE92FF0773}" destId="{2249B6FF-3151-48CE-8CE9-13D4B89B544C}" srcOrd="0" destOrd="0" presId="urn:microsoft.com/office/officeart/2005/8/layout/hierarchy3"/>
    <dgm:cxn modelId="{AFAC0F31-5D93-40F9-AF46-C00D58A8BBF9}" type="presOf" srcId="{1874B768-5B5B-4E28-A5C0-F953D8532732}" destId="{E6DAD365-AF8C-485E-A1E1-73E13235944E}" srcOrd="0" destOrd="0" presId="urn:microsoft.com/office/officeart/2005/8/layout/hierarchy3"/>
    <dgm:cxn modelId="{773CEB39-538E-4907-AB99-F31B86D1B622}" type="presOf" srcId="{80180E32-F252-4F83-A8F2-5E2D92A9560E}" destId="{270805A7-EC57-4E93-889F-1F21B9DB6239}" srcOrd="1" destOrd="0" presId="urn:microsoft.com/office/officeart/2005/8/layout/hierarchy3"/>
    <dgm:cxn modelId="{226C9560-C100-44CD-B780-9BBA2B08CF9A}" type="presOf" srcId="{EC5091C8-EF99-4340-8556-0950F8850A90}" destId="{E0AAB518-DCA3-478E-B556-F042FF670AE2}" srcOrd="0" destOrd="0" presId="urn:microsoft.com/office/officeart/2005/8/layout/hierarchy3"/>
    <dgm:cxn modelId="{F9F75A42-C7EA-4003-83AA-44816A62AC53}" type="presOf" srcId="{EC5091C8-EF99-4340-8556-0950F8850A90}" destId="{D9C5F416-0D04-45ED-8CB6-2C83594ECC26}" srcOrd="1" destOrd="0" presId="urn:microsoft.com/office/officeart/2005/8/layout/hierarchy3"/>
    <dgm:cxn modelId="{A5332447-920D-4986-9CF9-A7DBE5809506}" type="presOf" srcId="{5A8115B8-5D18-4B0F-83D5-FDC6952FBDAF}" destId="{7200B464-07C9-44CD-91BD-1C282E8A6998}" srcOrd="0" destOrd="0" presId="urn:microsoft.com/office/officeart/2005/8/layout/hierarchy3"/>
    <dgm:cxn modelId="{446E0C6F-7AFF-41D7-B683-66DF09BE0067}" srcId="{EC5091C8-EF99-4340-8556-0950F8850A90}" destId="{DA5637A7-5023-40D5-AA68-2BD13B1E5C8D}" srcOrd="0" destOrd="0" parTransId="{9830FE23-12B8-44ED-A951-57FE92FF0773}" sibTransId="{BBBBE983-A7DD-4AF3-AB2D-A2278F669203}"/>
    <dgm:cxn modelId="{54349B70-1754-4213-A117-748AE20865D5}" srcId="{80180E32-F252-4F83-A8F2-5E2D92A9560E}" destId="{20219008-F83E-43DB-9C76-9B760839274E}" srcOrd="0" destOrd="0" parTransId="{37B0986A-2F5F-4F9F-AE36-2EF87A0F614B}" sibTransId="{8B388BF3-B940-4F85-A58C-844F9E806862}"/>
    <dgm:cxn modelId="{A48C7073-40B7-4F44-9ED7-5B1999E13D51}" type="presOf" srcId="{37B0986A-2F5F-4F9F-AE36-2EF87A0F614B}" destId="{014ACA31-55E5-44A7-A266-5D115E0261A5}" srcOrd="0" destOrd="0" presId="urn:microsoft.com/office/officeart/2005/8/layout/hierarchy3"/>
    <dgm:cxn modelId="{CA44AD8E-37A2-4055-91EA-3E6D58DC4AED}" type="presOf" srcId="{80180E32-F252-4F83-A8F2-5E2D92A9560E}" destId="{7C518FF5-F914-4EE0-A0E3-57CDB707B756}" srcOrd="0" destOrd="0" presId="urn:microsoft.com/office/officeart/2005/8/layout/hierarchy3"/>
    <dgm:cxn modelId="{6E01798F-A48D-4A70-B6D2-6D03597467DB}" type="presOf" srcId="{2BCCBAF6-24BA-4B89-AB57-F9F93A881A4E}" destId="{5B244DF3-706E-4FF4-BA49-5AE78A9871A2}" srcOrd="0" destOrd="0" presId="urn:microsoft.com/office/officeart/2005/8/layout/hierarchy3"/>
    <dgm:cxn modelId="{609A8C92-CCA9-45AD-887C-F05E85C9D85A}" srcId="{C245EB45-8EF8-41D7-9BE8-5775B1E2396B}" destId="{80180E32-F252-4F83-A8F2-5E2D92A9560E}" srcOrd="1" destOrd="0" parTransId="{E20F6733-3F23-4266-8191-8FC3FDBA44C2}" sibTransId="{672D429A-B125-4D7D-9825-CAE860ABFFE1}"/>
    <dgm:cxn modelId="{6C03F39B-4363-480D-9906-9C3F7C8796ED}" srcId="{C245EB45-8EF8-41D7-9BE8-5775B1E2396B}" destId="{EC5091C8-EF99-4340-8556-0950F8850A90}" srcOrd="0" destOrd="0" parTransId="{7226FE4D-958C-4E35-8038-523E66B2F413}" sibTransId="{A28B78AA-6784-4406-AC97-53097064AF96}"/>
    <dgm:cxn modelId="{C3BCE4A3-1120-4EAE-86B1-279EA471BA31}" type="presOf" srcId="{54105413-A832-4315-88F8-19B8FC014F10}" destId="{0E128AF1-ABB9-4B99-B5FA-17AF0E7FBACB}" srcOrd="0" destOrd="0" presId="urn:microsoft.com/office/officeart/2005/8/layout/hierarchy3"/>
    <dgm:cxn modelId="{6CA387AD-EB76-47B1-87C5-B079717C3AD1}" type="presOf" srcId="{DA5637A7-5023-40D5-AA68-2BD13B1E5C8D}" destId="{DD881331-1A51-4B16-AC99-F3D62C34F438}" srcOrd="0" destOrd="0" presId="urn:microsoft.com/office/officeart/2005/8/layout/hierarchy3"/>
    <dgm:cxn modelId="{E4F07ED2-416F-423D-A745-03F0E285A793}" type="presOf" srcId="{C245EB45-8EF8-41D7-9BE8-5775B1E2396B}" destId="{112CBF76-DA78-4FC9-ADBB-D5941C2E64A3}" srcOrd="0" destOrd="0" presId="urn:microsoft.com/office/officeart/2005/8/layout/hierarchy3"/>
    <dgm:cxn modelId="{1A79D5E7-18A3-4EF7-9AFD-E8A64C3E83EB}" type="presOf" srcId="{20219008-F83E-43DB-9C76-9B760839274E}" destId="{0DFC0542-A6AC-4662-901A-CBB506314353}" srcOrd="0" destOrd="0" presId="urn:microsoft.com/office/officeart/2005/8/layout/hierarchy3"/>
    <dgm:cxn modelId="{A2A1DBF2-2492-4AF4-8013-E5CCF4A6AD45}" srcId="{EC5091C8-EF99-4340-8556-0950F8850A90}" destId="{54105413-A832-4315-88F8-19B8FC014F10}" srcOrd="1" destOrd="0" parTransId="{2BCCBAF6-24BA-4B89-AB57-F9F93A881A4E}" sibTransId="{2645C164-D9CC-4B02-BBCA-D6BBF938C14A}"/>
    <dgm:cxn modelId="{0CF2B428-11D4-4038-AF82-4C3CE3CCBA7C}" type="presParOf" srcId="{112CBF76-DA78-4FC9-ADBB-D5941C2E64A3}" destId="{02307044-2625-4F04-9AB6-0ED5A989200D}" srcOrd="0" destOrd="0" presId="urn:microsoft.com/office/officeart/2005/8/layout/hierarchy3"/>
    <dgm:cxn modelId="{0377E548-62ED-4EE1-BD7A-928B397B3081}" type="presParOf" srcId="{02307044-2625-4F04-9AB6-0ED5A989200D}" destId="{CB10B175-597A-4835-9519-233D1EA757FB}" srcOrd="0" destOrd="0" presId="urn:microsoft.com/office/officeart/2005/8/layout/hierarchy3"/>
    <dgm:cxn modelId="{4604FCB1-997A-45FD-8D75-09FF6C1469F6}" type="presParOf" srcId="{CB10B175-597A-4835-9519-233D1EA757FB}" destId="{E0AAB518-DCA3-478E-B556-F042FF670AE2}" srcOrd="0" destOrd="0" presId="urn:microsoft.com/office/officeart/2005/8/layout/hierarchy3"/>
    <dgm:cxn modelId="{414C037A-F8D4-4F78-8931-6154EAB9D57E}" type="presParOf" srcId="{CB10B175-597A-4835-9519-233D1EA757FB}" destId="{D9C5F416-0D04-45ED-8CB6-2C83594ECC26}" srcOrd="1" destOrd="0" presId="urn:microsoft.com/office/officeart/2005/8/layout/hierarchy3"/>
    <dgm:cxn modelId="{A8F92EFA-FE69-4ADB-B2D1-3D9979057D62}" type="presParOf" srcId="{02307044-2625-4F04-9AB6-0ED5A989200D}" destId="{CC6FEAC5-4828-42FB-944B-BE992D40F1DC}" srcOrd="1" destOrd="0" presId="urn:microsoft.com/office/officeart/2005/8/layout/hierarchy3"/>
    <dgm:cxn modelId="{BEFDCF05-9A3A-4494-9EAD-0AE2861C01D5}" type="presParOf" srcId="{CC6FEAC5-4828-42FB-944B-BE992D40F1DC}" destId="{2249B6FF-3151-48CE-8CE9-13D4B89B544C}" srcOrd="0" destOrd="0" presId="urn:microsoft.com/office/officeart/2005/8/layout/hierarchy3"/>
    <dgm:cxn modelId="{E314FC46-79CC-41A5-A907-E8583691D705}" type="presParOf" srcId="{CC6FEAC5-4828-42FB-944B-BE992D40F1DC}" destId="{DD881331-1A51-4B16-AC99-F3D62C34F438}" srcOrd="1" destOrd="0" presId="urn:microsoft.com/office/officeart/2005/8/layout/hierarchy3"/>
    <dgm:cxn modelId="{8ECA43B5-37DD-48BF-BFC9-BE15070AA8F4}" type="presParOf" srcId="{CC6FEAC5-4828-42FB-944B-BE992D40F1DC}" destId="{5B244DF3-706E-4FF4-BA49-5AE78A9871A2}" srcOrd="2" destOrd="0" presId="urn:microsoft.com/office/officeart/2005/8/layout/hierarchy3"/>
    <dgm:cxn modelId="{0604D8A7-FC5C-4B97-A0F3-F048D05F987D}" type="presParOf" srcId="{CC6FEAC5-4828-42FB-944B-BE992D40F1DC}" destId="{0E128AF1-ABB9-4B99-B5FA-17AF0E7FBACB}" srcOrd="3" destOrd="0" presId="urn:microsoft.com/office/officeart/2005/8/layout/hierarchy3"/>
    <dgm:cxn modelId="{B2A56DE2-69EF-4AD8-83B7-F3582CEFA743}" type="presParOf" srcId="{112CBF76-DA78-4FC9-ADBB-D5941C2E64A3}" destId="{EFD18695-F4E7-48FF-ABB9-A3BD7EB4747B}" srcOrd="1" destOrd="0" presId="urn:microsoft.com/office/officeart/2005/8/layout/hierarchy3"/>
    <dgm:cxn modelId="{460A16A0-9051-460E-9596-57CD40D5B9C6}" type="presParOf" srcId="{EFD18695-F4E7-48FF-ABB9-A3BD7EB4747B}" destId="{A0088E7F-0029-48AE-956C-554AC0F6C0F6}" srcOrd="0" destOrd="0" presId="urn:microsoft.com/office/officeart/2005/8/layout/hierarchy3"/>
    <dgm:cxn modelId="{F8E883EC-F89C-4ECF-8589-47F52A75DED4}" type="presParOf" srcId="{A0088E7F-0029-48AE-956C-554AC0F6C0F6}" destId="{7C518FF5-F914-4EE0-A0E3-57CDB707B756}" srcOrd="0" destOrd="0" presId="urn:microsoft.com/office/officeart/2005/8/layout/hierarchy3"/>
    <dgm:cxn modelId="{17EBAC2C-7F6C-491F-9389-BC658CA4506D}" type="presParOf" srcId="{A0088E7F-0029-48AE-956C-554AC0F6C0F6}" destId="{270805A7-EC57-4E93-889F-1F21B9DB6239}" srcOrd="1" destOrd="0" presId="urn:microsoft.com/office/officeart/2005/8/layout/hierarchy3"/>
    <dgm:cxn modelId="{56CCAC6D-B959-4530-A94A-6515E50BDEF5}" type="presParOf" srcId="{EFD18695-F4E7-48FF-ABB9-A3BD7EB4747B}" destId="{40366F3E-A1B5-4558-8774-B5908C7148CA}" srcOrd="1" destOrd="0" presId="urn:microsoft.com/office/officeart/2005/8/layout/hierarchy3"/>
    <dgm:cxn modelId="{FD05A530-1D7B-4943-8304-8E87A35C2F69}" type="presParOf" srcId="{40366F3E-A1B5-4558-8774-B5908C7148CA}" destId="{014ACA31-55E5-44A7-A266-5D115E0261A5}" srcOrd="0" destOrd="0" presId="urn:microsoft.com/office/officeart/2005/8/layout/hierarchy3"/>
    <dgm:cxn modelId="{3CEE4C77-F1AD-4EF0-933C-D9C154B8E1A4}" type="presParOf" srcId="{40366F3E-A1B5-4558-8774-B5908C7148CA}" destId="{0DFC0542-A6AC-4662-901A-CBB506314353}" srcOrd="1" destOrd="0" presId="urn:microsoft.com/office/officeart/2005/8/layout/hierarchy3"/>
    <dgm:cxn modelId="{91C5A478-FA5C-43A1-8905-F6D60D74175E}" type="presParOf" srcId="{40366F3E-A1B5-4558-8774-B5908C7148CA}" destId="{7200B464-07C9-44CD-91BD-1C282E8A6998}" srcOrd="2" destOrd="0" presId="urn:microsoft.com/office/officeart/2005/8/layout/hierarchy3"/>
    <dgm:cxn modelId="{383D78DA-6F8D-4616-96F3-8EA619E42844}" type="presParOf" srcId="{40366F3E-A1B5-4558-8774-B5908C7148CA}" destId="{E6DAD365-AF8C-485E-A1E1-73E13235944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AB518-DCA3-478E-B556-F042FF670AE2}">
      <dsp:nvSpPr>
        <dsp:cNvPr id="0" name=""/>
        <dsp:cNvSpPr/>
      </dsp:nvSpPr>
      <dsp:spPr>
        <a:xfrm>
          <a:off x="744" y="169912"/>
          <a:ext cx="2708671" cy="1354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SA" sz="2800" kern="1200" dirty="0">
              <a:solidFill>
                <a:schemeClr val="tx2"/>
              </a:solidFill>
              <a:cs typeface="PT Bold Heading" pitchFamily="2" charset="-78"/>
            </a:rPr>
            <a:t>السطوح الخشنة</a:t>
          </a:r>
        </a:p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SA" sz="2800" kern="1200" dirty="0">
              <a:solidFill>
                <a:schemeClr val="tx2"/>
              </a:solidFill>
              <a:cs typeface="PT Bold Heading" pitchFamily="2" charset="-78"/>
            </a:rPr>
            <a:t>(ورقة خشنة)</a:t>
          </a:r>
        </a:p>
      </dsp:txBody>
      <dsp:txXfrm>
        <a:off x="40411" y="209579"/>
        <a:ext cx="2629337" cy="1275001"/>
      </dsp:txXfrm>
    </dsp:sp>
    <dsp:sp modelId="{2249B6FF-3151-48CE-8CE9-13D4B89B544C}">
      <dsp:nvSpPr>
        <dsp:cNvPr id="0" name=""/>
        <dsp:cNvSpPr/>
      </dsp:nvSpPr>
      <dsp:spPr>
        <a:xfrm>
          <a:off x="271611" y="1524248"/>
          <a:ext cx="270867" cy="10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751"/>
              </a:lnTo>
              <a:lnTo>
                <a:pt x="270867" y="10157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81331-1A51-4B16-AC99-F3D62C34F438}">
      <dsp:nvSpPr>
        <dsp:cNvPr id="0" name=""/>
        <dsp:cNvSpPr/>
      </dsp:nvSpPr>
      <dsp:spPr>
        <a:xfrm>
          <a:off x="542478" y="1862832"/>
          <a:ext cx="2166937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cs typeface="PT Bold Heading" pitchFamily="2" charset="-78"/>
            </a:rPr>
            <a:t>أن الأشعة الضوئية التي تسقط عليه متوازية ولكنها تنعكس غير متوازية ويسمى بالانعكاس الغير منتظم</a:t>
          </a:r>
        </a:p>
      </dsp:txBody>
      <dsp:txXfrm>
        <a:off x="582145" y="1902499"/>
        <a:ext cx="2087603" cy="1275001"/>
      </dsp:txXfrm>
    </dsp:sp>
    <dsp:sp modelId="{5B244DF3-706E-4FF4-BA49-5AE78A9871A2}">
      <dsp:nvSpPr>
        <dsp:cNvPr id="0" name=""/>
        <dsp:cNvSpPr/>
      </dsp:nvSpPr>
      <dsp:spPr>
        <a:xfrm>
          <a:off x="271611" y="1524248"/>
          <a:ext cx="270867" cy="2708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671"/>
              </a:lnTo>
              <a:lnTo>
                <a:pt x="270867" y="27086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28AF1-ABB9-4B99-B5FA-17AF0E7FBACB}">
      <dsp:nvSpPr>
        <dsp:cNvPr id="0" name=""/>
        <dsp:cNvSpPr/>
      </dsp:nvSpPr>
      <dsp:spPr>
        <a:xfrm>
          <a:off x="542478" y="3555751"/>
          <a:ext cx="2415485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013224"/>
              <a:satOff val="1071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>
              <a:cs typeface="PT Bold Heading" pitchFamily="2" charset="-78"/>
            </a:rPr>
            <a:t>يخضع لقانون الانعكاس حيث تكون زاوية السقوط والانعكاس متساوية </a:t>
          </a:r>
          <a:r>
            <a:rPr lang="ar-SA" sz="1400" b="1" kern="1200">
              <a:cs typeface="PT Bold Heading" pitchFamily="2" charset="-78"/>
            </a:rPr>
            <a:t>ولكن الأعمدة المقامة عند مواقع السقوط غير متوازية</a:t>
          </a:r>
          <a:endParaRPr lang="ar-SA" sz="1400" b="1" kern="1200" dirty="0">
            <a:cs typeface="PT Bold Heading" pitchFamily="2" charset="-78"/>
          </a:endParaRPr>
        </a:p>
      </dsp:txBody>
      <dsp:txXfrm>
        <a:off x="582145" y="3595418"/>
        <a:ext cx="2336151" cy="1275001"/>
      </dsp:txXfrm>
    </dsp:sp>
    <dsp:sp modelId="{7C518FF5-F914-4EE0-A0E3-57CDB707B756}">
      <dsp:nvSpPr>
        <dsp:cNvPr id="0" name=""/>
        <dsp:cNvSpPr/>
      </dsp:nvSpPr>
      <dsp:spPr>
        <a:xfrm>
          <a:off x="3386583" y="169912"/>
          <a:ext cx="2708671" cy="1354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39673"/>
                <a:satOff val="3213"/>
                <a:lumOff val="-5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039673"/>
                <a:satOff val="3213"/>
                <a:lumOff val="-5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039673"/>
                <a:satOff val="3213"/>
                <a:lumOff val="-5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SA" sz="2800" kern="12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rPr>
            <a:t>السطوح الملساء</a:t>
          </a:r>
        </a:p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SA" sz="2800" kern="12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rPr>
            <a:t>(مرآة)</a:t>
          </a:r>
        </a:p>
      </dsp:txBody>
      <dsp:txXfrm>
        <a:off x="3426250" y="209579"/>
        <a:ext cx="2629337" cy="1275001"/>
      </dsp:txXfrm>
    </dsp:sp>
    <dsp:sp modelId="{014ACA31-55E5-44A7-A266-5D115E0261A5}">
      <dsp:nvSpPr>
        <dsp:cNvPr id="0" name=""/>
        <dsp:cNvSpPr/>
      </dsp:nvSpPr>
      <dsp:spPr>
        <a:xfrm>
          <a:off x="3657451" y="1524248"/>
          <a:ext cx="270867" cy="10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751"/>
              </a:lnTo>
              <a:lnTo>
                <a:pt x="270867" y="10157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0542-A6AC-4662-901A-CBB506314353}">
      <dsp:nvSpPr>
        <dsp:cNvPr id="0" name=""/>
        <dsp:cNvSpPr/>
      </dsp:nvSpPr>
      <dsp:spPr>
        <a:xfrm>
          <a:off x="3928318" y="1862832"/>
          <a:ext cx="2166937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026448"/>
              <a:satOff val="2142"/>
              <a:lumOff val="-3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cs typeface="PT Bold Heading" pitchFamily="2" charset="-78"/>
            </a:rPr>
            <a:t>أن الأشعة الضوئية التي تسقط عليه متوازية تنعكس عنه متوازية ويسمى بالانعكاس المنتظم</a:t>
          </a:r>
        </a:p>
      </dsp:txBody>
      <dsp:txXfrm>
        <a:off x="3967985" y="1902499"/>
        <a:ext cx="2087603" cy="1275001"/>
      </dsp:txXfrm>
    </dsp:sp>
    <dsp:sp modelId="{7200B464-07C9-44CD-91BD-1C282E8A6998}">
      <dsp:nvSpPr>
        <dsp:cNvPr id="0" name=""/>
        <dsp:cNvSpPr/>
      </dsp:nvSpPr>
      <dsp:spPr>
        <a:xfrm>
          <a:off x="3657451" y="1524248"/>
          <a:ext cx="270867" cy="2708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671"/>
              </a:lnTo>
              <a:lnTo>
                <a:pt x="270867" y="27086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AD365-AF8C-485E-A1E1-73E13235944E}">
      <dsp:nvSpPr>
        <dsp:cNvPr id="0" name=""/>
        <dsp:cNvSpPr/>
      </dsp:nvSpPr>
      <dsp:spPr>
        <a:xfrm>
          <a:off x="3928318" y="3555751"/>
          <a:ext cx="2166937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039673"/>
              <a:satOff val="3213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cs typeface="PT Bold Heading" pitchFamily="2" charset="-78"/>
            </a:rPr>
            <a:t>يخضع لقانون الانعكاس </a:t>
          </a:r>
        </a:p>
      </dsp:txBody>
      <dsp:txXfrm>
        <a:off x="3967985" y="3595418"/>
        <a:ext cx="2087603" cy="1275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C55527-53C8-45A3-AE02-1611A32AD812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36A2F1-06A6-4678-91DA-A5293DEFF4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87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6A2F1-06A6-4678-91DA-A5293DEFF4D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43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52D5-9604-4EEC-B1FE-C33E1DBF5C8E}" type="uaqdatetime1">
              <a:rPr lang="ar-SA" smtClean="0"/>
              <a:t>29/01/43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1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FAD4-8821-466A-99BF-58B2A225A998}" type="uaqdatetime1">
              <a:rPr lang="ar-SA" smtClean="0"/>
              <a:t>29/01/43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36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526D-EC49-4B23-98D3-9B195A86E4AF}" type="uaqdatetime1">
              <a:rPr lang="ar-SA" smtClean="0"/>
              <a:t>29/01/43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41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9CF7-AED7-47AF-AE59-4805B64F3806}" type="uaqdatetime1">
              <a:rPr lang="ar-SA" smtClean="0"/>
              <a:t>29/01/43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12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7BA1-732A-4B08-B10E-C50C38CB8D1A}" type="uaqdatetime1">
              <a:rPr lang="ar-SA" smtClean="0"/>
              <a:t>29/01/43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0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BDFF-7FF9-4712-8547-A5AAB600B9AA}" type="uaqdatetime1">
              <a:rPr lang="ar-SA" smtClean="0"/>
              <a:t>29/01/43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206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0C1D-EE19-42B0-96D9-DD59EB54DC4C}" type="uaqdatetime1">
              <a:rPr lang="ar-SA" smtClean="0"/>
              <a:t>29/01/43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56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B729-629A-4B2D-9BC2-B38F2B741E10}" type="uaqdatetime1">
              <a:rPr lang="ar-SA" smtClean="0"/>
              <a:t>29/01/43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75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8E-F9DA-4C64-A6DC-D7B0B1E9DFC9}" type="uaqdatetime1">
              <a:rPr lang="ar-SA" smtClean="0"/>
              <a:t>29/01/43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D86B-3BD5-4921-9340-5C2DF49E4BA0}" type="uaqdatetime1">
              <a:rPr lang="ar-SA" smtClean="0"/>
              <a:t>29/01/43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9507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74F6-025F-4B52-870A-D33B825098F0}" type="uaqdatetime1">
              <a:rPr lang="ar-SA" smtClean="0"/>
              <a:t>29/01/43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2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95E8-9CF4-4B4E-BF48-16953EC2B629}" type="uaqdatetime1">
              <a:rPr lang="ar-SA" smtClean="0"/>
              <a:t>29/01/43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26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4.png"/><Relationship Id="rId5" Type="http://schemas.openxmlformats.org/officeDocument/2006/relationships/diagramLayout" Target="../diagrams/layout1.xml"/><Relationship Id="rId10" Type="http://schemas.openxmlformats.org/officeDocument/2006/relationships/image" Target="http://www.fxcc.ae/blog/wp-content/uploads/2013/10/mirror-trading.jpg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 b="34593"/>
          <a:stretch/>
        </p:blipFill>
        <p:spPr>
          <a:xfrm>
            <a:off x="1791540" y="1343880"/>
            <a:ext cx="9090212" cy="3730635"/>
          </a:xfrm>
          <a:prstGeom prst="rect">
            <a:avLst/>
          </a:prstGeo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z="1400">
                <a:solidFill>
                  <a:schemeClr val="tx1"/>
                </a:solidFill>
              </a:rPr>
              <a:t>فيزياء 3                                        ابتهاج السعيد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4" y="42363"/>
            <a:ext cx="2230501" cy="124071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546964" y="5245106"/>
            <a:ext cx="5616624" cy="940653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ال</a:t>
            </a:r>
            <a:r>
              <a:rPr lang="ar-SA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أ</a:t>
            </a:r>
            <a:r>
              <a:rPr lang="ar-AE" sz="4000" b="1" kern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ستاذة</a:t>
            </a: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: </a:t>
            </a:r>
            <a:r>
              <a:rPr lang="ar-SA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ا</a:t>
            </a:r>
            <a:r>
              <a:rPr lang="ar-AE" sz="4000" b="1" kern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بتهاج</a:t>
            </a: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عيسى السعيد</a:t>
            </a:r>
          </a:p>
        </p:txBody>
      </p:sp>
      <p:pic>
        <p:nvPicPr>
          <p:cNvPr id="10" name="Picture 2" descr="نتيجة بحث الصور عن شعار الرواد">
            <a:extLst>
              <a:ext uri="{FF2B5EF4-FFF2-40B4-BE49-F238E27FC236}">
                <a16:creationId xmlns:a16="http://schemas.microsoft.com/office/drawing/2014/main" id="{8B8A258C-3D2E-4164-9A83-3B979FA36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2" b="18935"/>
          <a:stretch/>
        </p:blipFill>
        <p:spPr bwMode="auto">
          <a:xfrm>
            <a:off x="8740588" y="53507"/>
            <a:ext cx="3370978" cy="11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3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69743" y="5382904"/>
            <a:ext cx="2667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/>
              <a:t>سطح عاكس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765343" y="5382904"/>
            <a:ext cx="2667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/>
              <a:t>سطح عاكس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737143" y="5382904"/>
            <a:ext cx="2667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/>
              <a:t>سطح عاكس</a:t>
            </a:r>
          </a:p>
        </p:txBody>
      </p:sp>
      <p:cxnSp>
        <p:nvCxnSpPr>
          <p:cNvPr id="6" name="رابط كسهم مستقيم 5"/>
          <p:cNvCxnSpPr>
            <a:endCxn id="2" idx="0"/>
          </p:cNvCxnSpPr>
          <p:nvPr/>
        </p:nvCxnSpPr>
        <p:spPr>
          <a:xfrm>
            <a:off x="1945943" y="3782704"/>
            <a:ext cx="12573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2250743" y="3325504"/>
            <a:ext cx="12573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2555543" y="2944504"/>
            <a:ext cx="12573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3241343" y="3554104"/>
            <a:ext cx="1295400" cy="1752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>
            <a:stCxn id="2" idx="0"/>
          </p:cNvCxnSpPr>
          <p:nvPr/>
        </p:nvCxnSpPr>
        <p:spPr>
          <a:xfrm flipH="1" flipV="1">
            <a:off x="3165143" y="2182504"/>
            <a:ext cx="38100" cy="32004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 flipV="1">
            <a:off x="5603543" y="2258704"/>
            <a:ext cx="38100" cy="30480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536743" y="3858904"/>
            <a:ext cx="11049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5374943" y="3706504"/>
            <a:ext cx="12573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7889543" y="3858904"/>
            <a:ext cx="11049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8651543" y="3782704"/>
            <a:ext cx="12573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5832143" y="2944504"/>
            <a:ext cx="12573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6594143" y="3554104"/>
            <a:ext cx="1143000" cy="1828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H="1" flipV="1">
            <a:off x="6594143" y="2258704"/>
            <a:ext cx="38100" cy="30480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 flipV="1">
            <a:off x="8956343" y="2334904"/>
            <a:ext cx="38100" cy="30480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H="1" flipV="1">
            <a:off x="9870743" y="2334904"/>
            <a:ext cx="38100" cy="30480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flipV="1">
            <a:off x="8956343" y="4468504"/>
            <a:ext cx="6858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V="1">
            <a:off x="5603543" y="4544704"/>
            <a:ext cx="633484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ستطيل مستدير الزوايا 38"/>
          <p:cNvSpPr/>
          <p:nvPr/>
        </p:nvSpPr>
        <p:spPr>
          <a:xfrm>
            <a:off x="2555543" y="1953904"/>
            <a:ext cx="1371600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>
                <a:solidFill>
                  <a:srgbClr val="0D0D0D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ar-SA" sz="1200" b="1">
                <a:solidFill>
                  <a:srgbClr val="0D0D0D"/>
                </a:solidFill>
                <a:latin typeface="Calibri" pitchFamily="34" charset="0"/>
                <a:cs typeface="Arial" pitchFamily="34" charset="0"/>
              </a:rPr>
              <a:t>العمود ا لمقام</a:t>
            </a:r>
            <a:endParaRPr lang="ar-SA" sz="1200" b="1">
              <a:solidFill>
                <a:srgbClr val="0D0D0D"/>
              </a:solidFill>
              <a:ea typeface="Majalla UI"/>
            </a:endParaRPr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5222543" y="1953904"/>
            <a:ext cx="1371600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 dirty="0">
                <a:solidFill>
                  <a:srgbClr val="0D0D0D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ar-SA" sz="1200" b="1" dirty="0">
                <a:solidFill>
                  <a:srgbClr val="0D0D0D"/>
                </a:solidFill>
                <a:latin typeface="Calibri" pitchFamily="34" charset="0"/>
                <a:cs typeface="Arial" pitchFamily="34" charset="0"/>
              </a:rPr>
              <a:t>العمود  المقام </a:t>
            </a:r>
            <a:endParaRPr lang="ar-SA" sz="1200" b="1" dirty="0">
              <a:solidFill>
                <a:srgbClr val="0D0D0D"/>
              </a:solidFill>
              <a:ea typeface="Majalla UI"/>
            </a:endParaRPr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8422943" y="2106304"/>
            <a:ext cx="1371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>
                <a:solidFill>
                  <a:srgbClr val="0D0D0D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ar-SA" sz="1200" b="1">
                <a:solidFill>
                  <a:srgbClr val="0D0D0D"/>
                </a:solidFill>
                <a:latin typeface="Calibri" pitchFamily="34" charset="0"/>
                <a:cs typeface="Arial" pitchFamily="34" charset="0"/>
              </a:rPr>
              <a:t>العمود المقام</a:t>
            </a:r>
            <a:endParaRPr lang="ar-SA" sz="1200" b="1">
              <a:solidFill>
                <a:srgbClr val="0D0D0D"/>
              </a:solidFill>
              <a:ea typeface="Majalla UI"/>
            </a:endParaRP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3393743" y="3477904"/>
            <a:ext cx="990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ar-SA" sz="1200" b="1">
                <a:solidFill>
                  <a:srgbClr val="0D0D0D"/>
                </a:solidFill>
                <a:latin typeface="Calibri" pitchFamily="34" charset="0"/>
                <a:cs typeface="Arial" pitchFamily="34" charset="0"/>
              </a:rPr>
              <a:t>مفدمة الموجة</a:t>
            </a:r>
            <a:endParaRPr lang="ar-SA" sz="1200" b="1">
              <a:solidFill>
                <a:srgbClr val="0D0D0D"/>
              </a:solidFill>
              <a:ea typeface="Majalla UI"/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6746543" y="3173104"/>
            <a:ext cx="9144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ar-SA" sz="1200" b="1">
                <a:solidFill>
                  <a:srgbClr val="0D0D0D"/>
                </a:solidFill>
                <a:latin typeface="Calibri" pitchFamily="34" charset="0"/>
                <a:cs typeface="Arial" pitchFamily="34" charset="0"/>
              </a:rPr>
              <a:t>مفدمة الموجة</a:t>
            </a:r>
            <a:endParaRPr lang="ar-SA" sz="1200" b="1">
              <a:solidFill>
                <a:srgbClr val="0D0D0D"/>
              </a:solidFill>
              <a:ea typeface="Majalla UI"/>
            </a:endParaRPr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9108743" y="2715904"/>
            <a:ext cx="609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ar-SA" sz="1200" b="1">
                <a:solidFill>
                  <a:srgbClr val="0D0D0D"/>
                </a:solidFill>
                <a:latin typeface="Calibri" pitchFamily="34" charset="0"/>
                <a:cs typeface="Arial" pitchFamily="34" charset="0"/>
              </a:rPr>
              <a:t>مفدمة الموجة</a:t>
            </a:r>
            <a:endParaRPr lang="ar-SA" sz="1200" b="1">
              <a:solidFill>
                <a:srgbClr val="0D0D0D"/>
              </a:solidFill>
              <a:ea typeface="Majalla UI"/>
            </a:endParaRPr>
          </a:p>
        </p:txBody>
      </p:sp>
      <p:cxnSp>
        <p:nvCxnSpPr>
          <p:cNvPr id="45" name="رابط مستقيم 44"/>
          <p:cNvCxnSpPr/>
          <p:nvPr/>
        </p:nvCxnSpPr>
        <p:spPr>
          <a:xfrm flipH="1" flipV="1">
            <a:off x="9223043" y="3325504"/>
            <a:ext cx="705971" cy="20193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>
            <a:off x="7584743" y="4697104"/>
            <a:ext cx="5715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كسهم مستقيم 52"/>
          <p:cNvCxnSpPr/>
          <p:nvPr/>
        </p:nvCxnSpPr>
        <p:spPr>
          <a:xfrm flipV="1">
            <a:off x="8118143" y="3782704"/>
            <a:ext cx="12573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flipH="1" flipV="1">
            <a:off x="5832143" y="3782704"/>
            <a:ext cx="838200" cy="1600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1"/>
          <p:cNvSpPr>
            <a:spLocks noChangeArrowheads="1"/>
          </p:cNvSpPr>
          <p:nvPr/>
        </p:nvSpPr>
        <p:spPr bwMode="auto">
          <a:xfrm>
            <a:off x="4167174" y="357167"/>
            <a:ext cx="4000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3600" dirty="0">
                <a:solidFill>
                  <a:srgbClr val="1A9643"/>
                </a:solidFill>
                <a:cs typeface="PT Bold Heading" pitchFamily="2" charset="-78"/>
              </a:rPr>
              <a:t>تفسير قانون الانعكاس</a:t>
            </a:r>
          </a:p>
        </p:txBody>
      </p:sp>
    </p:spTree>
    <p:extLst>
      <p:ext uri="{BB962C8B-B14F-4D97-AF65-F5344CB8AC3E}">
        <p14:creationId xmlns:p14="http://schemas.microsoft.com/office/powerpoint/2010/main" val="424884069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مستطيل 1"/>
          <p:cNvSpPr>
            <a:spLocks noChangeArrowheads="1"/>
          </p:cNvSpPr>
          <p:nvPr/>
        </p:nvSpPr>
        <p:spPr bwMode="auto">
          <a:xfrm>
            <a:off x="3300416" y="6944"/>
            <a:ext cx="59388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n>
                  <a:solidFill>
                    <a:srgbClr val="800080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أنواع الانعكاس</a:t>
            </a:r>
          </a:p>
        </p:txBody>
      </p:sp>
      <p:pic>
        <p:nvPicPr>
          <p:cNvPr id="6" name="Picture 2" descr="نتيجة بحث الصور عن تعريف الانعكاس المنتظ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98" y="644443"/>
            <a:ext cx="10692293" cy="35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254291" y="3412555"/>
            <a:ext cx="10031105" cy="791570"/>
          </a:xfrm>
          <a:prstGeom prst="rect">
            <a:avLst/>
          </a:prstGeom>
          <a:solidFill>
            <a:srgbClr val="FDF8E6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6269843" y="5318524"/>
            <a:ext cx="5472546" cy="983673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قارني بين الانعكاس المنتظم و الانعكاس الغير منتظم ؟ </a:t>
            </a:r>
            <a:r>
              <a:rPr lang="en-US" sz="3200"/>
              <a:t>Q:27  P:62  </a:t>
            </a:r>
            <a:endParaRPr lang="ar-SA" sz="3200" dirty="0"/>
          </a:p>
        </p:txBody>
      </p:sp>
      <p:sp>
        <p:nvSpPr>
          <p:cNvPr id="9" name="دبوس زينة 8"/>
          <p:cNvSpPr/>
          <p:nvPr/>
        </p:nvSpPr>
        <p:spPr>
          <a:xfrm>
            <a:off x="780294" y="6014112"/>
            <a:ext cx="2393577" cy="576169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780294" y="4304123"/>
            <a:ext cx="10652788" cy="834946"/>
            <a:chOff x="780294" y="4304123"/>
            <a:chExt cx="10652788" cy="834946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4292" y="4304123"/>
              <a:ext cx="10178790" cy="765417"/>
            </a:xfrm>
            <a:prstGeom prst="rect">
              <a:avLst/>
            </a:prstGeom>
          </p:spPr>
        </p:pic>
        <p:sp>
          <p:nvSpPr>
            <p:cNvPr id="4" name="مربع نص 3"/>
            <p:cNvSpPr txBox="1"/>
            <p:nvPr/>
          </p:nvSpPr>
          <p:spPr>
            <a:xfrm>
              <a:off x="780294" y="4769737"/>
              <a:ext cx="107947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P: 44</a:t>
              </a:r>
              <a:endParaRPr lang="ar-SA" dirty="0"/>
            </a:p>
          </p:txBody>
        </p:sp>
      </p:grpSp>
      <p:sp>
        <p:nvSpPr>
          <p:cNvPr id="10" name="دبوس زينة 9"/>
          <p:cNvSpPr/>
          <p:nvPr/>
        </p:nvSpPr>
        <p:spPr>
          <a:xfrm>
            <a:off x="670969" y="5116940"/>
            <a:ext cx="4698802" cy="587742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لأن الماء يملأ المناطق الخشنة</a:t>
            </a:r>
          </a:p>
        </p:txBody>
      </p:sp>
    </p:spTree>
    <p:extLst>
      <p:ext uri="{BB962C8B-B14F-4D97-AF65-F5344CB8AC3E}">
        <p14:creationId xmlns:p14="http://schemas.microsoft.com/office/powerpoint/2010/main" val="11196061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انعكاس منتظم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8855623" y="5295984"/>
            <a:ext cx="2553876" cy="121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الانكسار المشتت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498041" y="5238836"/>
            <a:ext cx="28194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88106366"/>
              </p:ext>
            </p:extLst>
          </p:nvPr>
        </p:nvGraphicFramePr>
        <p:xfrm>
          <a:off x="5183711" y="223888"/>
          <a:ext cx="6096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2161" name="Picture 1" descr="http://www.fxcc.ae/blog/wp-content/uploads/2013/10/mirror-trading.jpg"/>
          <p:cNvPicPr>
            <a:picLocks noChangeAspect="1" noChangeArrowheads="1"/>
          </p:cNvPicPr>
          <p:nvPr/>
        </p:nvPicPr>
        <p:blipFill>
          <a:blip r:embed="rId9" r:link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5875" y="723955"/>
            <a:ext cx="1550768" cy="163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 descr="PngMedium-Blank-sticky-note-1-909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91148" y="882933"/>
            <a:ext cx="1357290" cy="13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: زوايا قطرية مقصوصة 1">
            <a:extLst>
              <a:ext uri="{FF2B5EF4-FFF2-40B4-BE49-F238E27FC236}">
                <a16:creationId xmlns:a16="http://schemas.microsoft.com/office/drawing/2014/main" id="{6D345C3D-350C-4179-A625-A0705D8BD15A}"/>
              </a:ext>
            </a:extLst>
          </p:cNvPr>
          <p:cNvSpPr/>
          <p:nvPr/>
        </p:nvSpPr>
        <p:spPr>
          <a:xfrm>
            <a:off x="380600" y="380438"/>
            <a:ext cx="3874417" cy="7352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التطبيق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38957"/>
            <a:ext cx="5183711" cy="1604530"/>
          </a:xfrm>
          <a:prstGeom prst="rect">
            <a:avLst/>
          </a:prstGeom>
        </p:spPr>
      </p:pic>
      <p:sp>
        <p:nvSpPr>
          <p:cNvPr id="3" name="دبوس زينة 2"/>
          <p:cNvSpPr/>
          <p:nvPr/>
        </p:nvSpPr>
        <p:spPr>
          <a:xfrm>
            <a:off x="484909" y="3143487"/>
            <a:ext cx="4698802" cy="106829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بسبب الانعكاسات الغير منتظمة في جميع الاتجاهات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36" y="4332932"/>
            <a:ext cx="5330717" cy="1059007"/>
          </a:xfrm>
          <a:prstGeom prst="rect">
            <a:avLst/>
          </a:prstGeom>
        </p:spPr>
      </p:pic>
      <p:sp>
        <p:nvSpPr>
          <p:cNvPr id="11" name="دبوس زينة 10"/>
          <p:cNvSpPr/>
          <p:nvPr/>
        </p:nvSpPr>
        <p:spPr>
          <a:xfrm>
            <a:off x="353493" y="5533328"/>
            <a:ext cx="4698802" cy="1208666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يطبق قانون الانعكاس على أشعة مفردة فلكل شعاع زاوية سقوط مساوية لزاوية انعكاسه</a:t>
            </a:r>
          </a:p>
        </p:txBody>
      </p:sp>
    </p:spTree>
    <p:extLst>
      <p:ext uri="{BB962C8B-B14F-4D97-AF65-F5344CB8AC3E}">
        <p14:creationId xmlns:p14="http://schemas.microsoft.com/office/powerpoint/2010/main" val="1564738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2C3F77-97DD-0F44-90CA-7D1F2A104E67}"/>
              </a:ext>
            </a:extLst>
          </p:cNvPr>
          <p:cNvSpPr txBox="1"/>
          <p:nvPr/>
        </p:nvSpPr>
        <p:spPr>
          <a:xfrm>
            <a:off x="0" y="274625"/>
            <a:ext cx="12192000" cy="638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ا</a:t>
            </a:r>
            <a:r>
              <a:rPr lang="ar-SA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لأجسام والصور في المرايا المستوية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CAC1DB-CA42-9C4E-A0B8-B84C5328227D}"/>
              </a:ext>
            </a:extLst>
          </p:cNvPr>
          <p:cNvSpPr txBox="1"/>
          <p:nvPr/>
        </p:nvSpPr>
        <p:spPr>
          <a:xfrm>
            <a:off x="6994914" y="3840386"/>
            <a:ext cx="35052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المرآة المستوية: </a:t>
            </a:r>
          </a:p>
          <a:p>
            <a:pPr algn="ctr"/>
            <a:r>
              <a:rPr lang="ar-SA" sz="3200" dirty="0"/>
              <a:t>عبارة عن سطح أملس مستوٍ ينعكس عنه الضوء انعكاسًا منتظمًا.</a:t>
            </a:r>
          </a:p>
        </p:txBody>
      </p:sp>
      <p:pic>
        <p:nvPicPr>
          <p:cNvPr id="5" name="Picture 4" descr="هل نظر طفلك للمرآة أمر خطير؟ العلماء يكشفون سر الحركات التي يؤديها حينما  يرى نفسه – موقع جنوب لبنان">
            <a:extLst>
              <a:ext uri="{FF2B5EF4-FFF2-40B4-BE49-F238E27FC236}">
                <a16:creationId xmlns:a16="http://schemas.microsoft.com/office/drawing/2014/main" id="{DD447617-463A-CB42-9E02-C1E80D96B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2"/>
          <a:stretch/>
        </p:blipFill>
        <p:spPr bwMode="auto">
          <a:xfrm>
            <a:off x="994064" y="1605186"/>
            <a:ext cx="5101936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5B4A060D-1F6D-5D4F-8E81-ABA9FD43F50C}"/>
              </a:ext>
            </a:extLst>
          </p:cNvPr>
          <p:cNvSpPr txBox="1">
            <a:spLocks/>
          </p:cNvSpPr>
          <p:nvPr/>
        </p:nvSpPr>
        <p:spPr>
          <a:xfrm>
            <a:off x="8582893" y="1415960"/>
            <a:ext cx="2302983" cy="2013040"/>
          </a:xfrm>
          <a:prstGeom prst="wedgeEllipseCallout">
            <a:avLst>
              <a:gd name="adj1" fmla="val -58193"/>
              <a:gd name="adj2" fmla="val -747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SA" sz="2800" dirty="0"/>
              <a:t>ما هي المرآة المستوية؟</a:t>
            </a:r>
          </a:p>
          <a:p>
            <a:pPr algn="ctr">
              <a:spcBef>
                <a:spcPct val="0"/>
              </a:spcBef>
              <a:defRPr/>
            </a:pPr>
            <a:r>
              <a:rPr lang="ar-SA" dirty="0">
                <a:solidFill>
                  <a:schemeClr val="tx1"/>
                </a:solidFill>
                <a:latin typeface="Arial" panose="020B0604020202020204" pitchFamily="34" charset="0"/>
              </a:rPr>
              <a:t>الكتاب صفحة ٤٥</a:t>
            </a:r>
            <a:endParaRPr lang="ar-SA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6A07E99-EA3D-1844-95DC-633A5189C4C6}"/>
              </a:ext>
            </a:extLst>
          </p:cNvPr>
          <p:cNvSpPr/>
          <p:nvPr/>
        </p:nvSpPr>
        <p:spPr>
          <a:xfrm>
            <a:off x="0" y="-3483"/>
            <a:ext cx="12544426" cy="21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63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67438" y="214290"/>
            <a:ext cx="38004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ar-SA" sz="3200" dirty="0">
                <a:solidFill>
                  <a:srgbClr val="9A264A"/>
                </a:solidFill>
                <a:cs typeface="PT Bold Heading" pitchFamily="2" charset="-78"/>
              </a:rPr>
              <a:t>الأجسام والصور في </a:t>
            </a:r>
          </a:p>
          <a:p>
            <a:pPr algn="ctr"/>
            <a:r>
              <a:rPr lang="ar-SA" sz="3200" dirty="0">
                <a:solidFill>
                  <a:srgbClr val="9A264A"/>
                </a:solidFill>
                <a:cs typeface="PT Bold Heading" pitchFamily="2" charset="-78"/>
              </a:rPr>
              <a:t>المرايا المستويــة</a:t>
            </a:r>
            <a:r>
              <a:rPr lang="en-US" sz="3200" dirty="0">
                <a:solidFill>
                  <a:srgbClr val="9A264A"/>
                </a:solidFill>
                <a:cs typeface="PT Bold Heading" pitchFamily="2" charset="-78"/>
              </a:rPr>
              <a:t> </a:t>
            </a:r>
            <a:endParaRPr lang="ar-SA" sz="3200" dirty="0">
              <a:solidFill>
                <a:srgbClr val="9A264A"/>
              </a:solidFill>
              <a:cs typeface="PT Bold Heading" pitchFamily="2" charset="-78"/>
            </a:endParaRPr>
          </a:p>
        </p:txBody>
      </p:sp>
      <p:sp>
        <p:nvSpPr>
          <p:cNvPr id="4" name="دبوس زينة 3"/>
          <p:cNvSpPr/>
          <p:nvPr/>
        </p:nvSpPr>
        <p:spPr>
          <a:xfrm>
            <a:off x="4385415" y="1659714"/>
            <a:ext cx="5912787" cy="1000125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r-SA" sz="2200" dirty="0">
                <a:solidFill>
                  <a:schemeClr val="tx2"/>
                </a:solidFill>
                <a:cs typeface="PT Bold Heading" pitchFamily="2" charset="-78"/>
              </a:rPr>
              <a:t>في موضوع المرايا تستخدم كلمة </a:t>
            </a:r>
            <a:r>
              <a:rPr lang="ar-SA" sz="2200" dirty="0">
                <a:solidFill>
                  <a:schemeClr val="accent2"/>
                </a:solidFill>
                <a:cs typeface="PT Bold Heading" pitchFamily="2" charset="-78"/>
              </a:rPr>
              <a:t>جسم</a:t>
            </a:r>
            <a:r>
              <a:rPr lang="ar-SA" sz="2200" dirty="0">
                <a:solidFill>
                  <a:schemeClr val="tx2"/>
                </a:solidFill>
                <a:cs typeface="PT Bold Heading" pitchFamily="2" charset="-78"/>
              </a:rPr>
              <a:t> لمصدر الأشعة الضوئية التي ستعكس عن سطح المرايا .</a:t>
            </a:r>
          </a:p>
        </p:txBody>
      </p:sp>
      <p:sp>
        <p:nvSpPr>
          <p:cNvPr id="5" name="دبوس زينة 4"/>
          <p:cNvSpPr/>
          <p:nvPr/>
        </p:nvSpPr>
        <p:spPr>
          <a:xfrm>
            <a:off x="5457261" y="3748383"/>
            <a:ext cx="5932398" cy="1000125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200" dirty="0">
                <a:cs typeface="PT Bold Heading" pitchFamily="2" charset="-78"/>
              </a:rPr>
              <a:t>ويمكن أن يكون الجسم مصدراً مضيئاً مثل </a:t>
            </a:r>
            <a:r>
              <a:rPr lang="ar-SA" sz="2200" dirty="0">
                <a:solidFill>
                  <a:srgbClr val="993366"/>
                </a:solidFill>
                <a:cs typeface="PT Bold Heading" pitchFamily="2" charset="-78"/>
              </a:rPr>
              <a:t>المصباح</a:t>
            </a:r>
            <a:r>
              <a:rPr lang="ar-SA" sz="2200" dirty="0">
                <a:cs typeface="PT Bold Heading" pitchFamily="2" charset="-78"/>
              </a:rPr>
              <a:t> أو مصدراً </a:t>
            </a:r>
            <a:r>
              <a:rPr lang="ar-SA" sz="2200" dirty="0" err="1">
                <a:cs typeface="PT Bold Heading" pitchFamily="2" charset="-78"/>
              </a:rPr>
              <a:t>مستضاءًا</a:t>
            </a:r>
            <a:r>
              <a:rPr lang="ar-SA" sz="2200" dirty="0">
                <a:cs typeface="PT Bold Heading" pitchFamily="2" charset="-78"/>
              </a:rPr>
              <a:t> مثل </a:t>
            </a:r>
            <a:r>
              <a:rPr lang="ar-SA" sz="2200" dirty="0">
                <a:solidFill>
                  <a:srgbClr val="9A264A"/>
                </a:solidFill>
                <a:cs typeface="PT Bold Heading" pitchFamily="2" charset="-78"/>
              </a:rPr>
              <a:t>شخص   </a:t>
            </a:r>
          </a:p>
        </p:txBody>
      </p:sp>
      <p:pic>
        <p:nvPicPr>
          <p:cNvPr id="55298" name="Picture 2" descr="http://4sa.cn/MOSOAA/nawawy/index-bsreat/takaw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39" y="214290"/>
            <a:ext cx="4245659" cy="3890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992721"/>
      </p:ext>
    </p:extLst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79" y="343634"/>
            <a:ext cx="7087622" cy="4498881"/>
          </a:xfrm>
          <a:prstGeom prst="rect">
            <a:avLst/>
          </a:prstGeom>
        </p:spPr>
      </p:pic>
      <p:sp>
        <p:nvSpPr>
          <p:cNvPr id="5" name="دبوس زينة 4"/>
          <p:cNvSpPr/>
          <p:nvPr/>
        </p:nvSpPr>
        <p:spPr>
          <a:xfrm>
            <a:off x="122830" y="887104"/>
            <a:ext cx="3821373" cy="1705971"/>
          </a:xfrm>
          <a:prstGeom prst="plaqu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صورة خيالية و معتدلة </a:t>
            </a:r>
            <a:r>
              <a:rPr lang="en-US" sz="4000" dirty="0"/>
              <a:t>p45</a:t>
            </a:r>
            <a:endParaRPr lang="ar-SA" sz="4000" dirty="0"/>
          </a:p>
        </p:txBody>
      </p:sp>
      <p:sp>
        <p:nvSpPr>
          <p:cNvPr id="6" name="وسيلة شرح بيضاوية 5"/>
          <p:cNvSpPr/>
          <p:nvPr/>
        </p:nvSpPr>
        <p:spPr>
          <a:xfrm>
            <a:off x="832513" y="2927043"/>
            <a:ext cx="3025369" cy="1514902"/>
          </a:xfrm>
          <a:prstGeom prst="wedgeEllipseCallout">
            <a:avLst>
              <a:gd name="adj1" fmla="val -26246"/>
              <a:gd name="adj2" fmla="val -789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لماذا الصورة المتكونة من المرآة المستوية خيالية ؟</a:t>
            </a:r>
          </a:p>
        </p:txBody>
      </p:sp>
      <p:sp>
        <p:nvSpPr>
          <p:cNvPr id="7" name="زاوية مطوية 6"/>
          <p:cNvSpPr/>
          <p:nvPr/>
        </p:nvSpPr>
        <p:spPr>
          <a:xfrm>
            <a:off x="832513" y="4769489"/>
            <a:ext cx="7110483" cy="1808329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لأنها تكونت من التقاء امتدادات الأشعة الضوئية المنعكسة عن المرآة </a:t>
            </a:r>
          </a:p>
          <a:p>
            <a:pPr algn="ctr"/>
            <a:r>
              <a:rPr lang="ar-SA" sz="3200" dirty="0"/>
              <a:t>و لا يمكن جمعها على حاجز</a:t>
            </a:r>
          </a:p>
        </p:txBody>
      </p:sp>
      <p:sp>
        <p:nvSpPr>
          <p:cNvPr id="9" name="دبوس زينة 8"/>
          <p:cNvSpPr/>
          <p:nvPr/>
        </p:nvSpPr>
        <p:spPr>
          <a:xfrm>
            <a:off x="9211235" y="6145306"/>
            <a:ext cx="2393577" cy="576169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</a:t>
            </a:r>
          </a:p>
        </p:txBody>
      </p:sp>
    </p:spTree>
    <p:extLst>
      <p:ext uri="{BB962C8B-B14F-4D97-AF65-F5344CB8AC3E}">
        <p14:creationId xmlns:p14="http://schemas.microsoft.com/office/powerpoint/2010/main" val="2899765137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3452794" y="210902"/>
            <a:ext cx="5586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ar-SA" sz="3600" dirty="0">
                <a:solidFill>
                  <a:schemeClr val="accent4">
                    <a:lumMod val="50000"/>
                  </a:schemeClr>
                </a:solidFill>
                <a:cs typeface="PT Bold Heading" pitchFamily="2" charset="-78"/>
              </a:rPr>
              <a:t>صفات الصور في المرايا المستوية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cs typeface="PT Bold Heading" pitchFamily="2" charset="-78"/>
              </a:rPr>
              <a:t> </a:t>
            </a:r>
            <a:endParaRPr lang="ar-SA" sz="1600" dirty="0">
              <a:solidFill>
                <a:schemeClr val="accent4">
                  <a:lumMod val="5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89089" name="Picture 1" descr="Screenshot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011" y="788640"/>
            <a:ext cx="4214843" cy="38249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" name="مستطيل 17"/>
          <p:cNvSpPr/>
          <p:nvPr/>
        </p:nvSpPr>
        <p:spPr>
          <a:xfrm>
            <a:off x="6115047" y="1061546"/>
            <a:ext cx="5730588" cy="769441"/>
          </a:xfrm>
          <a:prstGeom prst="rect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Low"/>
            <a:r>
              <a:rPr lang="ar-SA" sz="2200" b="1" dirty="0">
                <a:solidFill>
                  <a:srgbClr val="9A264A"/>
                </a:solidFill>
                <a:cs typeface="PT Bold Heading" pitchFamily="2" charset="-78"/>
              </a:rPr>
              <a:t>نوعها : </a:t>
            </a:r>
            <a:r>
              <a:rPr lang="ar-SA" sz="2200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وهمية</a:t>
            </a:r>
            <a:r>
              <a:rPr lang="ar-SA" sz="2200" dirty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 </a:t>
            </a:r>
            <a:r>
              <a:rPr lang="ar-SA" sz="2200" dirty="0">
                <a:cs typeface="PT Bold Heading" pitchFamily="2" charset="-78"/>
              </a:rPr>
              <a:t>لأنها تتكون من تشتت الأشعة الضوئية عن المرآة ممدات الأشعة المنعكسة 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430982" y="2261966"/>
            <a:ext cx="5449437" cy="430887"/>
          </a:xfrm>
          <a:prstGeom prst="rect">
            <a:avLst/>
          </a:prstGeom>
          <a:ln w="5715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Low"/>
            <a:r>
              <a:rPr lang="ar-SA" sz="2200" b="1" dirty="0">
                <a:solidFill>
                  <a:srgbClr val="9A264A"/>
                </a:solidFill>
                <a:cs typeface="PT Bold Heading" pitchFamily="2" charset="-78"/>
              </a:rPr>
              <a:t>موقعها : </a:t>
            </a:r>
            <a:r>
              <a:rPr lang="ar-SA" sz="2200" dirty="0">
                <a:cs typeface="PT Bold Heading" pitchFamily="2" charset="-78"/>
              </a:rPr>
              <a:t>خلف المرآة على الجانب الآخر من المرآة .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1188008" y="5429263"/>
            <a:ext cx="569753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b="1" dirty="0">
                <a:solidFill>
                  <a:srgbClr val="9A264A"/>
                </a:solidFill>
                <a:cs typeface="PT Bold Heading" pitchFamily="2" charset="-78"/>
              </a:rPr>
              <a:t>طولهــا : </a:t>
            </a:r>
            <a:r>
              <a:rPr lang="ar-SA" sz="2200" dirty="0">
                <a:cs typeface="PT Bold Heading" pitchFamily="2" charset="-78"/>
              </a:rPr>
              <a:t>طول الصورة ( </a:t>
            </a:r>
            <a:r>
              <a:rPr lang="en-US" sz="2200" dirty="0">
                <a:cs typeface="PT Bold Heading" pitchFamily="2" charset="-78"/>
              </a:rPr>
              <a:t>hi</a:t>
            </a:r>
            <a:r>
              <a:rPr lang="ar-SA" sz="2200" dirty="0">
                <a:cs typeface="PT Bold Heading" pitchFamily="2" charset="-78"/>
              </a:rPr>
              <a:t>) </a:t>
            </a:r>
            <a:r>
              <a:rPr lang="ar-SA" sz="2200" dirty="0">
                <a:latin typeface="Parchment" panose="03040602040708040804" pitchFamily="66" charset="0"/>
                <a:cs typeface="+mj-cs"/>
              </a:rPr>
              <a:t>=</a:t>
            </a:r>
            <a:r>
              <a:rPr lang="ar-SA" sz="2200" dirty="0">
                <a:cs typeface="PT Bold Heading" pitchFamily="2" charset="-78"/>
              </a:rPr>
              <a:t> طول الجسم( </a:t>
            </a:r>
            <a:r>
              <a:rPr lang="en-US" sz="2200" dirty="0">
                <a:cs typeface="PT Bold Heading" pitchFamily="2" charset="-78"/>
              </a:rPr>
              <a:t>h</a:t>
            </a:r>
            <a:r>
              <a:rPr lang="en-US" sz="2000" b="1" dirty="0"/>
              <a:t>0</a:t>
            </a:r>
            <a:r>
              <a:rPr lang="ar-SA" sz="2200" dirty="0">
                <a:cs typeface="PT Bold Heading" pitchFamily="2" charset="-78"/>
              </a:rPr>
              <a:t>) .</a:t>
            </a:r>
          </a:p>
          <a:p>
            <a:pPr lvl="0" algn="justLow"/>
            <a:endParaRPr lang="ar-SA" sz="1600" b="1" dirty="0">
              <a:solidFill>
                <a:srgbClr val="9A264A"/>
              </a:solidFill>
              <a:cs typeface="PT Bold Heading" pitchFamily="2" charset="-78"/>
            </a:endParaRPr>
          </a:p>
          <a:p>
            <a:pPr lvl="0" algn="justLow"/>
            <a:r>
              <a:rPr lang="ar-SA" sz="2200" b="1" dirty="0">
                <a:solidFill>
                  <a:srgbClr val="9A264A"/>
                </a:solidFill>
                <a:cs typeface="PT Bold Heading" pitchFamily="2" charset="-78"/>
              </a:rPr>
              <a:t>حجمهـا : </a:t>
            </a:r>
            <a:r>
              <a:rPr lang="ar-SA" sz="2200" dirty="0">
                <a:cs typeface="PT Bold Heading" pitchFamily="2" charset="-78"/>
              </a:rPr>
              <a:t>يساوي حجم الجسم .</a:t>
            </a:r>
          </a:p>
        </p:txBody>
      </p:sp>
      <p:pic>
        <p:nvPicPr>
          <p:cNvPr id="22" name="Picture 4" descr="http://upload.wikimedia.org/wikipedia/commons/thumb/5/52/Mirror.jpg/200px-Mirr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8764" y="4260512"/>
            <a:ext cx="3726871" cy="233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1672"/>
          <a:stretch/>
        </p:blipFill>
        <p:spPr>
          <a:xfrm>
            <a:off x="4585854" y="3282812"/>
            <a:ext cx="6643830" cy="742375"/>
          </a:xfrm>
          <a:prstGeom prst="rect">
            <a:avLst/>
          </a:prstGeom>
        </p:spPr>
      </p:pic>
      <p:sp>
        <p:nvSpPr>
          <p:cNvPr id="9" name="مستطيل: زوايا قطرية مقصوصة 1">
            <a:extLst>
              <a:ext uri="{FF2B5EF4-FFF2-40B4-BE49-F238E27FC236}">
                <a16:creationId xmlns:a16="http://schemas.microsoft.com/office/drawing/2014/main" id="{6D345C3D-350C-4179-A625-A0705D8BD15A}"/>
              </a:ext>
            </a:extLst>
          </p:cNvPr>
          <p:cNvSpPr/>
          <p:nvPr/>
        </p:nvSpPr>
        <p:spPr>
          <a:xfrm>
            <a:off x="9659889" y="2855235"/>
            <a:ext cx="2441059" cy="53719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التطبيق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p62</a:t>
            </a:r>
            <a:endParaRPr lang="ar-SA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201951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Nd9GcToqoBzUBWhAYaKELFUgHzhwI_CGz0rsc7w80JBsZ8f6U68IM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946" y="3891107"/>
            <a:ext cx="6357982" cy="27146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5381620" y="357167"/>
            <a:ext cx="478634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lnSpc>
                <a:spcPct val="150000"/>
              </a:lnSpc>
            </a:pPr>
            <a:r>
              <a:rPr lang="ar-SA" sz="2200" b="1" dirty="0">
                <a:solidFill>
                  <a:srgbClr val="9A264A"/>
                </a:solidFill>
                <a:cs typeface="PT Bold Heading" pitchFamily="2" charset="-78"/>
              </a:rPr>
              <a:t>اتجاهها : </a:t>
            </a:r>
            <a:r>
              <a:rPr lang="ar-SA" sz="2200" dirty="0">
                <a:cs typeface="PT Bold Heading" pitchFamily="2" charset="-78"/>
              </a:rPr>
              <a:t>في اتجاه الجسم نفسه أي معتدلة(ليست مقلوبة).. ولكنها معكوسة جانبياً أي اليمين يسار واليسار يمين.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309786" y="2643183"/>
            <a:ext cx="82262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b="1" dirty="0">
                <a:solidFill>
                  <a:srgbClr val="9A264A"/>
                </a:solidFill>
                <a:cs typeface="PT Bold Heading" pitchFamily="2" charset="-78"/>
              </a:rPr>
              <a:t>تحديد موقعها : </a:t>
            </a:r>
            <a:r>
              <a:rPr lang="ar-SA" sz="2200" dirty="0">
                <a:cs typeface="PT Bold Heading" pitchFamily="2" charset="-78"/>
              </a:rPr>
              <a:t>بعدها عن المرآة المستوية (</a:t>
            </a:r>
            <a:r>
              <a:rPr lang="en-US" sz="2200" dirty="0" err="1">
                <a:cs typeface="PT Bold Heading" pitchFamily="2" charset="-78"/>
              </a:rPr>
              <a:t>d</a:t>
            </a:r>
            <a:r>
              <a:rPr lang="en-US" sz="2200" baseline="-25000" dirty="0" err="1">
                <a:cs typeface="PT Bold Heading" pitchFamily="2" charset="-78"/>
              </a:rPr>
              <a:t>i</a:t>
            </a:r>
            <a:r>
              <a:rPr lang="ar-SA" sz="2200" dirty="0">
                <a:cs typeface="PT Bold Heading" pitchFamily="2" charset="-78"/>
              </a:rPr>
              <a:t>)= </a:t>
            </a:r>
          </a:p>
          <a:p>
            <a:pPr algn="justLow"/>
            <a:r>
              <a:rPr lang="ar-SA" sz="2200" dirty="0">
                <a:cs typeface="PT Bold Heading" pitchFamily="2" charset="-78"/>
              </a:rPr>
              <a:t> بعدها بُعد الجسم عن المرآة وإشارة السالب تدل على أنها وهمية. </a:t>
            </a:r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baseline="-25000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 =  - d0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8" name="صورة 7" descr="25b18eae2b99541b09158f92d1c3edf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38" y="214291"/>
            <a:ext cx="2476484" cy="19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8874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mountains-on-the-shores-of-the-lake-with-the-reflection-in-calm-water_1280x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952596" y="214291"/>
            <a:ext cx="57864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 بالرغم من أن المرايا المستوية تعكس صور الجسم معكوساً جانبياً إلا أننا نرى صورة الجبل مقلوبة رأسياً .. ما السبب ؟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309786" y="5143513"/>
            <a:ext cx="4929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cs typeface="PT Bold Heading" pitchFamily="2" charset="-78"/>
              </a:rPr>
              <a:t>سطح البحيرة(المرآة) تكون أفقية وليست رأسية فالمنظور أو زاوية النظر تجعل الصورة مقلوبة رأسياً..</a:t>
            </a:r>
          </a:p>
        </p:txBody>
      </p:sp>
      <p:sp>
        <p:nvSpPr>
          <p:cNvPr id="7" name="دبوس زينة 6"/>
          <p:cNvSpPr/>
          <p:nvPr/>
        </p:nvSpPr>
        <p:spPr>
          <a:xfrm>
            <a:off x="9211235" y="6145306"/>
            <a:ext cx="2393577" cy="576169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</a:t>
            </a:r>
          </a:p>
        </p:txBody>
      </p:sp>
    </p:spTree>
    <p:extLst>
      <p:ext uri="{BB962C8B-B14F-4D97-AF65-F5344CB8AC3E}">
        <p14:creationId xmlns:p14="http://schemas.microsoft.com/office/powerpoint/2010/main" val="288790127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D2C3F77-97DD-0F44-90CA-7D1F2A104E67}"/>
              </a:ext>
            </a:extLst>
          </p:cNvPr>
          <p:cNvSpPr txBox="1"/>
          <p:nvPr/>
        </p:nvSpPr>
        <p:spPr>
          <a:xfrm>
            <a:off x="0" y="274625"/>
            <a:ext cx="12192000" cy="6386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صفات الصور في ا</a:t>
            </a:r>
            <a:r>
              <a:rPr lang="ar-SA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لمرايا المستوية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6A07E99-EA3D-1844-95DC-633A5189C4C6}"/>
              </a:ext>
            </a:extLst>
          </p:cNvPr>
          <p:cNvSpPr/>
          <p:nvPr/>
        </p:nvSpPr>
        <p:spPr>
          <a:xfrm>
            <a:off x="0" y="-3483"/>
            <a:ext cx="12544426" cy="2143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4E95CC3-1DD2-084F-8445-F857E93B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" y="3062217"/>
            <a:ext cx="7107736" cy="365925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3CAC1DB-CA42-9C4E-A0B8-B84C5328227D}"/>
              </a:ext>
            </a:extLst>
          </p:cNvPr>
          <p:cNvSpPr txBox="1"/>
          <p:nvPr/>
        </p:nvSpPr>
        <p:spPr>
          <a:xfrm>
            <a:off x="8145288" y="1818852"/>
            <a:ext cx="286817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خيالية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EB474FC-0583-7E4E-8062-0E658E865863}"/>
              </a:ext>
            </a:extLst>
          </p:cNvPr>
          <p:cNvSpPr txBox="1"/>
          <p:nvPr/>
        </p:nvSpPr>
        <p:spPr>
          <a:xfrm>
            <a:off x="7367923" y="2605723"/>
            <a:ext cx="430525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لها الحجم نفسه ( الطول )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AB54386-C6A1-3548-A95D-074048324A6E}"/>
              </a:ext>
            </a:extLst>
          </p:cNvPr>
          <p:cNvSpPr txBox="1"/>
          <p:nvPr/>
        </p:nvSpPr>
        <p:spPr>
          <a:xfrm>
            <a:off x="8145288" y="3392594"/>
            <a:ext cx="286817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معتدلة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D4FF6E6-A377-A244-BE2F-76DE75DBD0BA}"/>
              </a:ext>
            </a:extLst>
          </p:cNvPr>
          <p:cNvSpPr txBox="1"/>
          <p:nvPr/>
        </p:nvSpPr>
        <p:spPr>
          <a:xfrm>
            <a:off x="7380676" y="4179465"/>
            <a:ext cx="286817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لها البعد نفسه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94CE7E9-D546-8C4E-8871-4FFED42C1504}"/>
              </a:ext>
            </a:extLst>
          </p:cNvPr>
          <p:cNvSpPr txBox="1"/>
          <p:nvPr/>
        </p:nvSpPr>
        <p:spPr>
          <a:xfrm>
            <a:off x="8145287" y="4977897"/>
            <a:ext cx="286817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معكوسة جانبيًا</a:t>
            </a:r>
          </a:p>
        </p:txBody>
      </p:sp>
      <p:sp>
        <p:nvSpPr>
          <p:cNvPr id="13" name="مستطيل: زوايا قطرية مقصوصة 1">
            <a:extLst>
              <a:ext uri="{FF2B5EF4-FFF2-40B4-BE49-F238E27FC236}">
                <a16:creationId xmlns:a16="http://schemas.microsoft.com/office/drawing/2014/main" id="{6D345C3D-350C-4179-A625-A0705D8BD15A}"/>
              </a:ext>
            </a:extLst>
          </p:cNvPr>
          <p:cNvSpPr/>
          <p:nvPr/>
        </p:nvSpPr>
        <p:spPr>
          <a:xfrm>
            <a:off x="201478" y="1135739"/>
            <a:ext cx="3874417" cy="7352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التطبيق </a:t>
            </a:r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p62</a:t>
            </a:r>
            <a:endPara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4" y="1912710"/>
            <a:ext cx="6194777" cy="101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Picture 4" descr="ÙØªÙØ¬Ø© Ø¨Ø­Ø« Ø§ÙØµÙØ± Ø¹Ù Ø£Ø°ÙØ§Ø± Ø§ÙØµØ¨Ø§Ø­">
            <a:extLst>
              <a:ext uri="{FF2B5EF4-FFF2-40B4-BE49-F238E27FC236}">
                <a16:creationId xmlns:a16="http://schemas.microsoft.com/office/drawing/2014/main" id="{FDE31EA7-A993-4806-8419-1E5B4473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33" y="228600"/>
            <a:ext cx="505168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ÙØªÙØ¬Ø© Ø¨Ø­Ø« Ø§ÙØµÙØ± Ø¹Ù Ø£Ø°ÙØ§Ø± Ø§ÙØµØ¨Ø§Ø­">
            <a:extLst>
              <a:ext uri="{FF2B5EF4-FFF2-40B4-BE49-F238E27FC236}">
                <a16:creationId xmlns:a16="http://schemas.microsoft.com/office/drawing/2014/main" id="{3C3AB5AF-E856-4FA5-B4BC-ACBA37EA6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2"/>
          <a:stretch/>
        </p:blipFill>
        <p:spPr bwMode="auto">
          <a:xfrm>
            <a:off x="1528997" y="4497048"/>
            <a:ext cx="3524953" cy="21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ÙØªÙØ¬Ø© Ø¨Ø­Ø« Ø§ÙØµÙØ± Ø¹Ù Ø³ÙØ¯ Ø§ÙØ§Ø³ØªØºÙØ§Ø±">
            <a:extLst>
              <a:ext uri="{FF2B5EF4-FFF2-40B4-BE49-F238E27FC236}">
                <a16:creationId xmlns:a16="http://schemas.microsoft.com/office/drawing/2014/main" id="{D1D67C9F-76CD-4692-BD7B-2FE9D51F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9" y="1049546"/>
            <a:ext cx="4386887" cy="32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6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DE407B-D72E-4178-9A66-B4CB861D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0" y="1507219"/>
            <a:ext cx="5894388" cy="2160746"/>
          </a:xfrm>
          <a:prstGeom prst="rect">
            <a:avLst/>
          </a:prstGeom>
        </p:spPr>
      </p:pic>
      <p:sp>
        <p:nvSpPr>
          <p:cNvPr id="4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811738" y="187284"/>
            <a:ext cx="5178650" cy="263987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الواجب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سؤال 7</a:t>
            </a:r>
            <a:r>
              <a:rPr kumimoji="0" lang="ar-SA" sz="4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و 8 صفحة 47</a:t>
            </a:r>
            <a:endParaRPr kumimoji="0" lang="ar-SA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تمرين39 صفحة62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سؤال 47 و 48و51 صفحة 63 </a:t>
            </a:r>
            <a:r>
              <a:rPr kumimoji="0" lang="ar-SA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8AD0C5-587C-48EB-855D-9B713017EA1B}"/>
              </a:ext>
            </a:extLst>
          </p:cNvPr>
          <p:cNvSpPr txBox="1"/>
          <p:nvPr/>
        </p:nvSpPr>
        <p:spPr>
          <a:xfrm>
            <a:off x="479376" y="409596"/>
            <a:ext cx="5616624" cy="940653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ستاذة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ar-SA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بتهاج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عيسى السعيد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2                      ابتهاج السعيد</a:t>
            </a:r>
            <a:endParaRPr lang="en-US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3976" r="3176" b="12203"/>
          <a:stretch/>
        </p:blipFill>
        <p:spPr>
          <a:xfrm>
            <a:off x="4347883" y="2757013"/>
            <a:ext cx="5300420" cy="37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172" y="1559930"/>
            <a:ext cx="7450455" cy="177877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05" y="3263323"/>
            <a:ext cx="6759331" cy="309302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21" y="315745"/>
            <a:ext cx="4657725" cy="942975"/>
          </a:xfrm>
          <a:prstGeom prst="rect">
            <a:avLst/>
          </a:prstGeom>
        </p:spPr>
      </p:pic>
      <p:sp>
        <p:nvSpPr>
          <p:cNvPr id="4" name="مستطيل: زوايا قطرية مقصوصة 1">
            <a:extLst>
              <a:ext uri="{FF2B5EF4-FFF2-40B4-BE49-F238E27FC236}">
                <a16:creationId xmlns:a16="http://schemas.microsoft.com/office/drawing/2014/main" id="{6D345C3D-350C-4179-A625-A0705D8BD15A}"/>
              </a:ext>
            </a:extLst>
          </p:cNvPr>
          <p:cNvSpPr/>
          <p:nvPr/>
        </p:nvSpPr>
        <p:spPr>
          <a:xfrm>
            <a:off x="4038600" y="2904628"/>
            <a:ext cx="3874417" cy="7352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التطبيق </a:t>
            </a:r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p47</a:t>
            </a:r>
            <a:endPara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10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6C9416E-57AF-6E47-B3BC-EEDECEA887E4}"/>
              </a:ext>
            </a:extLst>
          </p:cNvPr>
          <p:cNvSpPr txBox="1"/>
          <p:nvPr/>
        </p:nvSpPr>
        <p:spPr>
          <a:xfrm>
            <a:off x="567068" y="1458103"/>
            <a:ext cx="11057861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 صنفي السطوح التالية إلى: </a:t>
            </a:r>
          </a:p>
          <a:p>
            <a:pPr algn="ctr"/>
            <a:endParaRPr lang="ar-SA" sz="3200" dirty="0"/>
          </a:p>
          <a:p>
            <a:pPr algn="ctr"/>
            <a:r>
              <a:rPr lang="ar-SA" sz="3200" b="1" dirty="0"/>
              <a:t>سطوح عاكسة منتظمة (ملساء)                 سطوح عاكسة غير منتظمة (خشنة)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45E2F80-2976-4A44-B8AC-73A7117EFC30}"/>
              </a:ext>
            </a:extLst>
          </p:cNvPr>
          <p:cNvSpPr/>
          <p:nvPr/>
        </p:nvSpPr>
        <p:spPr>
          <a:xfrm>
            <a:off x="5252516" y="618911"/>
            <a:ext cx="1863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س٧ صفحة ٤٧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40FE98-A211-F642-8588-7B284BCB1DCF}"/>
              </a:ext>
            </a:extLst>
          </p:cNvPr>
          <p:cNvSpPr txBox="1"/>
          <p:nvPr/>
        </p:nvSpPr>
        <p:spPr>
          <a:xfrm>
            <a:off x="5886048" y="2815436"/>
            <a:ext cx="7601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2800" b="1" dirty="0"/>
              <a:t>ورقة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01AB7E5-2E84-5746-9131-26B122F4BB36}"/>
              </a:ext>
            </a:extLst>
          </p:cNvPr>
          <p:cNvSpPr txBox="1"/>
          <p:nvPr/>
        </p:nvSpPr>
        <p:spPr>
          <a:xfrm>
            <a:off x="5392323" y="3398348"/>
            <a:ext cx="174759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/>
              <a:t>معدن مصقول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51B704-65E0-3A4E-8D57-7CAD41570C7B}"/>
              </a:ext>
            </a:extLst>
          </p:cNvPr>
          <p:cNvSpPr txBox="1"/>
          <p:nvPr/>
        </p:nvSpPr>
        <p:spPr>
          <a:xfrm>
            <a:off x="5538998" y="3981260"/>
            <a:ext cx="145424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/>
              <a:t>زجاج نافذة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969C994-C292-9C43-975C-EAF4967A41B0}"/>
              </a:ext>
            </a:extLst>
          </p:cNvPr>
          <p:cNvSpPr txBox="1"/>
          <p:nvPr/>
        </p:nvSpPr>
        <p:spPr>
          <a:xfrm>
            <a:off x="5526175" y="4570629"/>
            <a:ext cx="14798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/>
              <a:t>معدن خشن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50F2D5A-D241-C544-B26C-8B5430B738A7}"/>
              </a:ext>
            </a:extLst>
          </p:cNvPr>
          <p:cNvSpPr txBox="1"/>
          <p:nvPr/>
        </p:nvSpPr>
        <p:spPr>
          <a:xfrm>
            <a:off x="4927458" y="5138287"/>
            <a:ext cx="267733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/>
              <a:t>إبريق حليب بلاستيكي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F5BAF53-9A08-C44A-A5F7-39A7375DACAA}"/>
              </a:ext>
            </a:extLst>
          </p:cNvPr>
          <p:cNvSpPr txBox="1"/>
          <p:nvPr/>
        </p:nvSpPr>
        <p:spPr>
          <a:xfrm>
            <a:off x="5252516" y="5721199"/>
            <a:ext cx="201689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/>
              <a:t>سطح ماء ساكن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FCF298-8A1F-534C-A653-7C9EB3B49C5F}"/>
              </a:ext>
            </a:extLst>
          </p:cNvPr>
          <p:cNvSpPr txBox="1"/>
          <p:nvPr/>
        </p:nvSpPr>
        <p:spPr>
          <a:xfrm>
            <a:off x="4934322" y="6304111"/>
            <a:ext cx="265329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/>
              <a:t>زجاج خشن (مصنفر)</a:t>
            </a:r>
          </a:p>
        </p:txBody>
      </p:sp>
    </p:spTree>
    <p:extLst>
      <p:ext uri="{BB962C8B-B14F-4D97-AF65-F5344CB8AC3E}">
        <p14:creationId xmlns:p14="http://schemas.microsoft.com/office/powerpoint/2010/main" val="16486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275 0.0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1852 L 0.25534 -0.0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25521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25755 -0.08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27851 -0.076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328 -0.13681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2.59259E-6 L -0.29375 -0.131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76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8086"/>
            <a:ext cx="8858250" cy="3705885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ستطيل: زوايا قطرية مقصوصة 1">
            <a:extLst>
              <a:ext uri="{FF2B5EF4-FFF2-40B4-BE49-F238E27FC236}">
                <a16:creationId xmlns:a16="http://schemas.microsoft.com/office/drawing/2014/main" id="{6D345C3D-350C-4179-A625-A0705D8BD15A}"/>
              </a:ext>
            </a:extLst>
          </p:cNvPr>
          <p:cNvSpPr/>
          <p:nvPr/>
        </p:nvSpPr>
        <p:spPr>
          <a:xfrm>
            <a:off x="201478" y="1135739"/>
            <a:ext cx="3874417" cy="7352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التطبيق </a:t>
            </a:r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p63</a:t>
            </a:r>
            <a:endPara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888436"/>
            <a:ext cx="8153400" cy="230344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8682"/>
            <a:ext cx="4075895" cy="32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51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166B1372-5349-BE42-AAC0-2386A9DBC519}"/>
              </a:ext>
            </a:extLst>
          </p:cNvPr>
          <p:cNvSpPr/>
          <p:nvPr/>
        </p:nvSpPr>
        <p:spPr>
          <a:xfrm>
            <a:off x="1889664" y="1830792"/>
            <a:ext cx="8664681" cy="19309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600" b="1" dirty="0">
                <a:solidFill>
                  <a:schemeClr val="tx2">
                    <a:lumMod val="75000"/>
                  </a:schemeClr>
                </a:solidFill>
                <a:latin typeface="Muna" pitchFamily="2" charset="-78"/>
              </a:rPr>
              <a:t>تدل الإشارة السالبة في المعادلة التالية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una" pitchFamily="2" charset="-78"/>
              </a:rPr>
              <a:t>d</a:t>
            </a:r>
            <a:r>
              <a:rPr lang="en-US" sz="3600" b="1" baseline="-25000" dirty="0">
                <a:solidFill>
                  <a:schemeClr val="tx2">
                    <a:lumMod val="75000"/>
                  </a:schemeClr>
                </a:solidFill>
                <a:latin typeface="Muna" pitchFamily="2" charset="-78"/>
              </a:rPr>
              <a:t>i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una" pitchFamily="2" charset="-78"/>
              </a:rPr>
              <a:t> = -d</a:t>
            </a:r>
            <a:r>
              <a:rPr lang="en-US" sz="3600" b="1" baseline="-25000" dirty="0">
                <a:solidFill>
                  <a:schemeClr val="tx2">
                    <a:lumMod val="75000"/>
                  </a:schemeClr>
                </a:solidFill>
                <a:latin typeface="Muna" pitchFamily="2" charset="-78"/>
              </a:rPr>
              <a:t>o</a:t>
            </a:r>
            <a:r>
              <a:rPr lang="ar-SA" sz="3600" b="1" baseline="-25000" dirty="0">
                <a:solidFill>
                  <a:schemeClr val="tx2">
                    <a:lumMod val="75000"/>
                  </a:schemeClr>
                </a:solidFill>
                <a:latin typeface="Muna" pitchFamily="2" charset="-78"/>
              </a:rPr>
              <a:t> </a:t>
            </a:r>
            <a:r>
              <a:rPr lang="ar-SA" sz="3600" b="1" dirty="0">
                <a:solidFill>
                  <a:schemeClr val="tx2">
                    <a:lumMod val="75000"/>
                  </a:schemeClr>
                </a:solidFill>
                <a:latin typeface="Muna" pitchFamily="2" charset="-78"/>
              </a:rPr>
              <a:t>على أن الصورة:</a:t>
            </a:r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4A964CE0-BBDD-0449-912A-55B2DE54BE91}"/>
              </a:ext>
            </a:extLst>
          </p:cNvPr>
          <p:cNvSpPr/>
          <p:nvPr/>
        </p:nvSpPr>
        <p:spPr>
          <a:xfrm>
            <a:off x="5981605" y="1509175"/>
            <a:ext cx="4421124" cy="616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400" b="1" dirty="0">
                <a:latin typeface="Muna" pitchFamily="2" charset="-78"/>
              </a:rPr>
              <a:t>سؤال: اختاري الإجابة الصحيحة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3A61364B-F97D-CA49-8492-4E7960222498}"/>
              </a:ext>
            </a:extLst>
          </p:cNvPr>
          <p:cNvSpPr/>
          <p:nvPr/>
        </p:nvSpPr>
        <p:spPr>
          <a:xfrm>
            <a:off x="6601326" y="4063138"/>
            <a:ext cx="2850478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200" b="1" dirty="0">
                <a:latin typeface="Muna" pitchFamily="2" charset="-78"/>
              </a:rPr>
              <a:t>أ. مقعرة</a:t>
            </a:r>
          </a:p>
        </p:txBody>
      </p:sp>
      <p:sp>
        <p:nvSpPr>
          <p:cNvPr id="12" name="مستطيل مستدير الزوايا 11">
            <a:extLst>
              <a:ext uri="{FF2B5EF4-FFF2-40B4-BE49-F238E27FC236}">
                <a16:creationId xmlns:a16="http://schemas.microsoft.com/office/drawing/2014/main" id="{9D522F1B-6D67-6844-A467-4AAEF0C56965}"/>
              </a:ext>
            </a:extLst>
          </p:cNvPr>
          <p:cNvSpPr/>
          <p:nvPr/>
        </p:nvSpPr>
        <p:spPr>
          <a:xfrm>
            <a:off x="3131128" y="4063137"/>
            <a:ext cx="2850478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200" b="1" dirty="0">
                <a:latin typeface="Muna" pitchFamily="2" charset="-78"/>
              </a:rPr>
              <a:t>ب. حقيقية</a:t>
            </a:r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D4656B70-5B1D-544B-BA51-25D5F192620D}"/>
              </a:ext>
            </a:extLst>
          </p:cNvPr>
          <p:cNvSpPr/>
          <p:nvPr/>
        </p:nvSpPr>
        <p:spPr>
          <a:xfrm>
            <a:off x="6601326" y="4876592"/>
            <a:ext cx="28504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200" b="1" dirty="0">
                <a:latin typeface="Muna" pitchFamily="2" charset="-78"/>
              </a:rPr>
              <a:t>ج. خيالية</a:t>
            </a:r>
          </a:p>
        </p:txBody>
      </p:sp>
      <p:sp>
        <p:nvSpPr>
          <p:cNvPr id="13" name="مستطيل مستدير الزوايا 12">
            <a:extLst>
              <a:ext uri="{FF2B5EF4-FFF2-40B4-BE49-F238E27FC236}">
                <a16:creationId xmlns:a16="http://schemas.microsoft.com/office/drawing/2014/main" id="{73591926-B4D2-8E4A-971E-65ADA95C0791}"/>
              </a:ext>
            </a:extLst>
          </p:cNvPr>
          <p:cNvSpPr/>
          <p:nvPr/>
        </p:nvSpPr>
        <p:spPr>
          <a:xfrm>
            <a:off x="3131128" y="4881891"/>
            <a:ext cx="28504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200" b="1" dirty="0">
                <a:latin typeface="Muna" pitchFamily="2" charset="-78"/>
              </a:rPr>
              <a:t>د. كلاً من ب و </a:t>
            </a:r>
            <a:r>
              <a:rPr lang="ar-SA" sz="3200" b="1" dirty="0" err="1">
                <a:latin typeface="Muna" pitchFamily="2" charset="-78"/>
              </a:rPr>
              <a:t>ج</a:t>
            </a:r>
            <a:endParaRPr lang="ar-SA" sz="3200" b="1" dirty="0">
              <a:latin typeface="Muna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7CD2324-F472-6B41-9D2A-B4D0D416DFE1}"/>
              </a:ext>
            </a:extLst>
          </p:cNvPr>
          <p:cNvGrpSpPr/>
          <p:nvPr/>
        </p:nvGrpSpPr>
        <p:grpSpPr>
          <a:xfrm>
            <a:off x="899160" y="624839"/>
            <a:ext cx="10530840" cy="5364481"/>
            <a:chOff x="899160" y="624839"/>
            <a:chExt cx="10530840" cy="5364481"/>
          </a:xfrm>
        </p:grpSpPr>
        <p:sp>
          <p:nvSpPr>
            <p:cNvPr id="14" name="مستطيل مستدير الزوايا 13">
              <a:extLst>
                <a:ext uri="{FF2B5EF4-FFF2-40B4-BE49-F238E27FC236}">
                  <a16:creationId xmlns:a16="http://schemas.microsoft.com/office/drawing/2014/main" id="{637E1C4A-B1F2-5047-83A7-1A751035FC67}"/>
                </a:ext>
              </a:extLst>
            </p:cNvPr>
            <p:cNvSpPr/>
            <p:nvPr/>
          </p:nvSpPr>
          <p:spPr>
            <a:xfrm>
              <a:off x="899160" y="978782"/>
              <a:ext cx="10530840" cy="501053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AEF98503-3995-5E4A-AC6C-F7BAB09E6C07}"/>
                </a:ext>
              </a:extLst>
            </p:cNvPr>
            <p:cNvSpPr txBox="1"/>
            <p:nvPr/>
          </p:nvSpPr>
          <p:spPr>
            <a:xfrm>
              <a:off x="6969369" y="624839"/>
              <a:ext cx="3051591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/>
                <a:t>تقويم ختامي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5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166B1372-5349-BE42-AAC0-2386A9DBC519}"/>
              </a:ext>
            </a:extLst>
          </p:cNvPr>
          <p:cNvSpPr/>
          <p:nvPr/>
        </p:nvSpPr>
        <p:spPr>
          <a:xfrm>
            <a:off x="1889664" y="1830792"/>
            <a:ext cx="8664681" cy="19309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600" b="1" dirty="0">
                <a:solidFill>
                  <a:schemeClr val="tx2">
                    <a:lumMod val="75000"/>
                  </a:schemeClr>
                </a:solidFill>
                <a:latin typeface="Muna" pitchFamily="2" charset="-78"/>
              </a:rPr>
              <a:t>عندما تتكون الصور من الأشعة المنعكسة عن المرآة تكون:</a:t>
            </a:r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4A964CE0-BBDD-0449-912A-55B2DE54BE91}"/>
              </a:ext>
            </a:extLst>
          </p:cNvPr>
          <p:cNvSpPr/>
          <p:nvPr/>
        </p:nvSpPr>
        <p:spPr>
          <a:xfrm>
            <a:off x="5981605" y="1509175"/>
            <a:ext cx="4421124" cy="616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400" b="1" dirty="0">
                <a:latin typeface="Muna" pitchFamily="2" charset="-78"/>
              </a:rPr>
              <a:t>سؤال: اختاري الإجابة الصحيحة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3A61364B-F97D-CA49-8492-4E7960222498}"/>
              </a:ext>
            </a:extLst>
          </p:cNvPr>
          <p:cNvSpPr/>
          <p:nvPr/>
        </p:nvSpPr>
        <p:spPr>
          <a:xfrm>
            <a:off x="6601326" y="4063138"/>
            <a:ext cx="2850478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200" b="1" dirty="0">
                <a:latin typeface="Muna" pitchFamily="2" charset="-78"/>
              </a:rPr>
              <a:t>أ. خيالية</a:t>
            </a:r>
          </a:p>
        </p:txBody>
      </p:sp>
      <p:sp>
        <p:nvSpPr>
          <p:cNvPr id="12" name="مستطيل مستدير الزوايا 11">
            <a:extLst>
              <a:ext uri="{FF2B5EF4-FFF2-40B4-BE49-F238E27FC236}">
                <a16:creationId xmlns:a16="http://schemas.microsoft.com/office/drawing/2014/main" id="{9D522F1B-6D67-6844-A467-4AAEF0C56965}"/>
              </a:ext>
            </a:extLst>
          </p:cNvPr>
          <p:cNvSpPr/>
          <p:nvPr/>
        </p:nvSpPr>
        <p:spPr>
          <a:xfrm>
            <a:off x="3131128" y="4063137"/>
            <a:ext cx="2850478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200" b="1" dirty="0">
                <a:latin typeface="Muna" pitchFamily="2" charset="-78"/>
              </a:rPr>
              <a:t>ب. حقيقية</a:t>
            </a:r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D4656B70-5B1D-544B-BA51-25D5F192620D}"/>
              </a:ext>
            </a:extLst>
          </p:cNvPr>
          <p:cNvSpPr/>
          <p:nvPr/>
        </p:nvSpPr>
        <p:spPr>
          <a:xfrm>
            <a:off x="6601326" y="4876592"/>
            <a:ext cx="28504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200" b="1" dirty="0">
                <a:latin typeface="Muna" pitchFamily="2" charset="-78"/>
              </a:rPr>
              <a:t>ج. خيالية مصغرة</a:t>
            </a:r>
          </a:p>
        </p:txBody>
      </p:sp>
      <p:sp>
        <p:nvSpPr>
          <p:cNvPr id="13" name="مستطيل مستدير الزوايا 12">
            <a:extLst>
              <a:ext uri="{FF2B5EF4-FFF2-40B4-BE49-F238E27FC236}">
                <a16:creationId xmlns:a16="http://schemas.microsoft.com/office/drawing/2014/main" id="{73591926-B4D2-8E4A-971E-65ADA95C0791}"/>
              </a:ext>
            </a:extLst>
          </p:cNvPr>
          <p:cNvSpPr/>
          <p:nvPr/>
        </p:nvSpPr>
        <p:spPr>
          <a:xfrm>
            <a:off x="3131128" y="4881891"/>
            <a:ext cx="28504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200" b="1" dirty="0">
                <a:latin typeface="Muna" pitchFamily="2" charset="-78"/>
              </a:rPr>
              <a:t>د. خيالية مكبرة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7CD2324-F472-6B41-9D2A-B4D0D416DFE1}"/>
              </a:ext>
            </a:extLst>
          </p:cNvPr>
          <p:cNvGrpSpPr/>
          <p:nvPr/>
        </p:nvGrpSpPr>
        <p:grpSpPr>
          <a:xfrm>
            <a:off x="899160" y="624839"/>
            <a:ext cx="10530840" cy="5364481"/>
            <a:chOff x="899160" y="624839"/>
            <a:chExt cx="10530840" cy="5364481"/>
          </a:xfrm>
        </p:grpSpPr>
        <p:sp>
          <p:nvSpPr>
            <p:cNvPr id="14" name="مستطيل مستدير الزوايا 13">
              <a:extLst>
                <a:ext uri="{FF2B5EF4-FFF2-40B4-BE49-F238E27FC236}">
                  <a16:creationId xmlns:a16="http://schemas.microsoft.com/office/drawing/2014/main" id="{637E1C4A-B1F2-5047-83A7-1A751035FC67}"/>
                </a:ext>
              </a:extLst>
            </p:cNvPr>
            <p:cNvSpPr/>
            <p:nvPr/>
          </p:nvSpPr>
          <p:spPr>
            <a:xfrm>
              <a:off x="899160" y="978782"/>
              <a:ext cx="10530840" cy="501053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AEF98503-3995-5E4A-AC6C-F7BAB09E6C07}"/>
                </a:ext>
              </a:extLst>
            </p:cNvPr>
            <p:cNvSpPr txBox="1"/>
            <p:nvPr/>
          </p:nvSpPr>
          <p:spPr>
            <a:xfrm>
              <a:off x="6969369" y="624839"/>
              <a:ext cx="3051591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/>
                <a:t>تقويم ختامي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6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166B1372-5349-BE42-AAC0-2386A9DBC519}"/>
              </a:ext>
            </a:extLst>
          </p:cNvPr>
          <p:cNvSpPr/>
          <p:nvPr/>
        </p:nvSpPr>
        <p:spPr>
          <a:xfrm>
            <a:off x="1889664" y="1830792"/>
            <a:ext cx="8664681" cy="19309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600" b="1" dirty="0">
                <a:solidFill>
                  <a:schemeClr val="tx2">
                    <a:lumMod val="75000"/>
                  </a:schemeClr>
                </a:solidFill>
                <a:latin typeface="Muna" pitchFamily="2" charset="-78"/>
              </a:rPr>
              <a:t>صور الأجسام الحقيقية المتكونة في المرايا المستوية دائمًا صور:</a:t>
            </a:r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4A964CE0-BBDD-0449-912A-55B2DE54BE91}"/>
              </a:ext>
            </a:extLst>
          </p:cNvPr>
          <p:cNvSpPr/>
          <p:nvPr/>
        </p:nvSpPr>
        <p:spPr>
          <a:xfrm>
            <a:off x="5981605" y="1509175"/>
            <a:ext cx="4421124" cy="616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400" b="1" dirty="0">
                <a:latin typeface="Muna" pitchFamily="2" charset="-78"/>
              </a:rPr>
              <a:t>سؤال: اختاري الإجابة الصحيحة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3A61364B-F97D-CA49-8492-4E7960222498}"/>
              </a:ext>
            </a:extLst>
          </p:cNvPr>
          <p:cNvSpPr/>
          <p:nvPr/>
        </p:nvSpPr>
        <p:spPr>
          <a:xfrm>
            <a:off x="6601326" y="4063138"/>
            <a:ext cx="2850478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200" b="1" dirty="0">
                <a:latin typeface="Muna" pitchFamily="2" charset="-78"/>
              </a:rPr>
              <a:t>أ. مقلوبة</a:t>
            </a:r>
          </a:p>
        </p:txBody>
      </p:sp>
      <p:sp>
        <p:nvSpPr>
          <p:cNvPr id="12" name="مستطيل مستدير الزوايا 11">
            <a:extLst>
              <a:ext uri="{FF2B5EF4-FFF2-40B4-BE49-F238E27FC236}">
                <a16:creationId xmlns:a16="http://schemas.microsoft.com/office/drawing/2014/main" id="{9D522F1B-6D67-6844-A467-4AAEF0C56965}"/>
              </a:ext>
            </a:extLst>
          </p:cNvPr>
          <p:cNvSpPr/>
          <p:nvPr/>
        </p:nvSpPr>
        <p:spPr>
          <a:xfrm>
            <a:off x="3131128" y="4063137"/>
            <a:ext cx="2850478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200" b="1" dirty="0">
                <a:latin typeface="Muna" pitchFamily="2" charset="-78"/>
              </a:rPr>
              <a:t>ب. معتدلة</a:t>
            </a:r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D4656B70-5B1D-544B-BA51-25D5F192620D}"/>
              </a:ext>
            </a:extLst>
          </p:cNvPr>
          <p:cNvSpPr/>
          <p:nvPr/>
        </p:nvSpPr>
        <p:spPr>
          <a:xfrm>
            <a:off x="6601326" y="4876592"/>
            <a:ext cx="28504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200" b="1" dirty="0">
                <a:latin typeface="Muna" pitchFamily="2" charset="-78"/>
              </a:rPr>
              <a:t>ج. خيالية مصغرة</a:t>
            </a:r>
          </a:p>
        </p:txBody>
      </p:sp>
      <p:sp>
        <p:nvSpPr>
          <p:cNvPr id="13" name="مستطيل مستدير الزوايا 12">
            <a:extLst>
              <a:ext uri="{FF2B5EF4-FFF2-40B4-BE49-F238E27FC236}">
                <a16:creationId xmlns:a16="http://schemas.microsoft.com/office/drawing/2014/main" id="{73591926-B4D2-8E4A-971E-65ADA95C0791}"/>
              </a:ext>
            </a:extLst>
          </p:cNvPr>
          <p:cNvSpPr/>
          <p:nvPr/>
        </p:nvSpPr>
        <p:spPr>
          <a:xfrm>
            <a:off x="3131128" y="4881891"/>
            <a:ext cx="28504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3200" b="1" dirty="0">
                <a:latin typeface="Muna" pitchFamily="2" charset="-78"/>
              </a:rPr>
              <a:t>د. خيالية مكبرة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7CD2324-F472-6B41-9D2A-B4D0D416DFE1}"/>
              </a:ext>
            </a:extLst>
          </p:cNvPr>
          <p:cNvGrpSpPr/>
          <p:nvPr/>
        </p:nvGrpSpPr>
        <p:grpSpPr>
          <a:xfrm>
            <a:off x="899160" y="624839"/>
            <a:ext cx="10530840" cy="5364481"/>
            <a:chOff x="899160" y="624839"/>
            <a:chExt cx="10530840" cy="5364481"/>
          </a:xfrm>
        </p:grpSpPr>
        <p:sp>
          <p:nvSpPr>
            <p:cNvPr id="14" name="مستطيل مستدير الزوايا 13">
              <a:extLst>
                <a:ext uri="{FF2B5EF4-FFF2-40B4-BE49-F238E27FC236}">
                  <a16:creationId xmlns:a16="http://schemas.microsoft.com/office/drawing/2014/main" id="{637E1C4A-B1F2-5047-83A7-1A751035FC67}"/>
                </a:ext>
              </a:extLst>
            </p:cNvPr>
            <p:cNvSpPr/>
            <p:nvPr/>
          </p:nvSpPr>
          <p:spPr>
            <a:xfrm>
              <a:off x="899160" y="978782"/>
              <a:ext cx="10530840" cy="501053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AEF98503-3995-5E4A-AC6C-F7BAB09E6C07}"/>
                </a:ext>
              </a:extLst>
            </p:cNvPr>
            <p:cNvSpPr txBox="1"/>
            <p:nvPr/>
          </p:nvSpPr>
          <p:spPr>
            <a:xfrm>
              <a:off x="6969369" y="624839"/>
              <a:ext cx="3051591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/>
                <a:t>تقويم ختامي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74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Freeform 2"/>
          <p:cNvSpPr>
            <a:spLocks/>
          </p:cNvSpPr>
          <p:nvPr/>
        </p:nvSpPr>
        <p:spPr bwMode="gray">
          <a:xfrm rot="5400000">
            <a:off x="6269198" y="2451021"/>
            <a:ext cx="1323256" cy="15154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5" name="Rectangle 89"/>
          <p:cNvSpPr>
            <a:spLocks noChangeArrowheads="1"/>
          </p:cNvSpPr>
          <p:nvPr/>
        </p:nvSpPr>
        <p:spPr bwMode="auto">
          <a:xfrm>
            <a:off x="1557735" y="3348249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الانعكاس عن المرايا المستوية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6" name="Freeform 2"/>
          <p:cNvSpPr>
            <a:spLocks/>
          </p:cNvSpPr>
          <p:nvPr/>
        </p:nvSpPr>
        <p:spPr bwMode="gray">
          <a:xfrm rot="5400000">
            <a:off x="6464422" y="2159573"/>
            <a:ext cx="2448271" cy="3024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7" name="Rectangle 89"/>
          <p:cNvSpPr>
            <a:spLocks noChangeArrowheads="1"/>
          </p:cNvSpPr>
          <p:nvPr/>
        </p:nvSpPr>
        <p:spPr bwMode="auto">
          <a:xfrm>
            <a:off x="1557735" y="4273094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المرايا الكروية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207568" y="1457614"/>
            <a:ext cx="8136904" cy="16127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80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الانعكاس و المرايا</a:t>
            </a:r>
          </a:p>
        </p:txBody>
      </p:sp>
      <p:sp>
        <p:nvSpPr>
          <p:cNvPr id="9" name="سهم منحني 8"/>
          <p:cNvSpPr/>
          <p:nvPr/>
        </p:nvSpPr>
        <p:spPr>
          <a:xfrm rot="5400000" flipV="1">
            <a:off x="6140018" y="830629"/>
            <a:ext cx="614568" cy="541821"/>
          </a:xfrm>
          <a:prstGeom prst="bentArrow">
            <a:avLst>
              <a:gd name="adj1" fmla="val 25000"/>
              <a:gd name="adj2" fmla="val 24479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672064" y="430261"/>
            <a:ext cx="3672408" cy="792088"/>
          </a:xfrm>
          <a:prstGeom prst="roundRect">
            <a:avLst/>
          </a:prstGeom>
          <a:gradFill>
            <a:gsLst>
              <a:gs pos="0">
                <a:srgbClr val="D197A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الفصل الثاني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62ACB54-A97B-496E-81A3-4BEB077C72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6" b="25902"/>
          <a:stretch/>
        </p:blipFill>
        <p:spPr>
          <a:xfrm>
            <a:off x="9689241" y="4438041"/>
            <a:ext cx="2107485" cy="21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8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ستطيل ذو زوايا قطرية مستديرة 2"/>
          <p:cNvSpPr/>
          <p:nvPr/>
        </p:nvSpPr>
        <p:spPr>
          <a:xfrm>
            <a:off x="9439834" y="309282"/>
            <a:ext cx="2514599" cy="375173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كيف تمت دراسة الانعكاس على مر العصور ؟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1" y="201706"/>
            <a:ext cx="9149324" cy="6154644"/>
          </a:xfrm>
          <a:prstGeom prst="rect">
            <a:avLst/>
          </a:prstGeom>
        </p:spPr>
      </p:pic>
      <p:sp>
        <p:nvSpPr>
          <p:cNvPr id="5" name="دبوس زينة 4"/>
          <p:cNvSpPr/>
          <p:nvPr/>
        </p:nvSpPr>
        <p:spPr>
          <a:xfrm>
            <a:off x="9211235" y="6145306"/>
            <a:ext cx="2393577" cy="576169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</a:t>
            </a:r>
          </a:p>
        </p:txBody>
      </p:sp>
    </p:spTree>
    <p:extLst>
      <p:ext uri="{BB962C8B-B14F-4D97-AF65-F5344CB8AC3E}">
        <p14:creationId xmlns:p14="http://schemas.microsoft.com/office/powerpoint/2010/main" val="53804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367498" y="1942463"/>
            <a:ext cx="401478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سلوك الضوء المنعكس يعتمد على  :</a:t>
            </a:r>
          </a:p>
          <a:p>
            <a:pPr algn="justLow">
              <a:lnSpc>
                <a:spcPct val="150000"/>
              </a:lnSpc>
            </a:pPr>
            <a:r>
              <a:rPr lang="ar-SA" sz="2200" dirty="0">
                <a:cs typeface="PT Bold Heading" pitchFamily="2" charset="-78"/>
              </a:rPr>
              <a:t>1- طبيعة السطح العاكس .</a:t>
            </a:r>
          </a:p>
          <a:p>
            <a:pPr algn="justLow">
              <a:lnSpc>
                <a:spcPct val="150000"/>
              </a:lnSpc>
            </a:pPr>
            <a:r>
              <a:rPr lang="ar-SA" sz="2200" dirty="0">
                <a:cs typeface="PT Bold Heading" pitchFamily="2" charset="-78"/>
              </a:rPr>
              <a:t>2-زاوية السقوط</a:t>
            </a:r>
            <a:r>
              <a:rPr lang="en-US" sz="2200" dirty="0">
                <a:cs typeface="PT Bold Heading" pitchFamily="2" charset="-78"/>
              </a:rPr>
              <a:t> </a:t>
            </a:r>
            <a:r>
              <a:rPr lang="ar-SA" sz="2200" dirty="0">
                <a:cs typeface="PT Bold Heading" pitchFamily="2" charset="-78"/>
              </a:rPr>
              <a:t>.</a:t>
            </a:r>
          </a:p>
        </p:txBody>
      </p:sp>
      <p:sp>
        <p:nvSpPr>
          <p:cNvPr id="3" name="مربع نص 2"/>
          <p:cNvSpPr txBox="1"/>
          <p:nvPr/>
        </p:nvSpPr>
        <p:spPr>
          <a:xfrm rot="21063979">
            <a:off x="3203338" y="486595"/>
            <a:ext cx="35671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>
                  <a:solidFill>
                    <a:schemeClr val="bg1"/>
                  </a:solidFill>
                </a:ln>
                <a:solidFill>
                  <a:srgbClr val="800080"/>
                </a:solidFill>
                <a:effectLst>
                  <a:reflection blurRad="6350" stA="60000" endA="900" endPos="60000" dist="60007" dir="5400000" sy="-100000" algn="bl" rotWithShape="0"/>
                </a:effectLst>
                <a:cs typeface="PT Bold Heading" pitchFamily="2" charset="-78"/>
              </a:rPr>
              <a:t>قانون الانعكاس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65231" y="4265097"/>
            <a:ext cx="717415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200" dirty="0">
                <a:cs typeface="PT Bold Heading" pitchFamily="2" charset="-78"/>
              </a:rPr>
              <a:t>عند سقوط الضوء على جسم غير شفاف فيحدث امتصاص لجزء من الضوء وينتشر على شكل طاقة حرارية وينعكس جزءاً آخر...</a:t>
            </a:r>
            <a:r>
              <a:rPr lang="en-US" sz="2200" dirty="0">
                <a:cs typeface="PT Bold Heading" pitchFamily="2" charset="-78"/>
              </a:rPr>
              <a:t> </a:t>
            </a:r>
            <a:endParaRPr lang="ar-SA" sz="2200" dirty="0">
              <a:cs typeface="PT Bold Heading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ar-SA" sz="2200" dirty="0">
                <a:cs typeface="PT Bold Heading" pitchFamily="2" charset="-78"/>
              </a:rPr>
              <a:t> ينعكس الضوء في مستوى واحد (بعدين) على الرغم من أنه ينتشر في ثلاثة أبعاد .</a:t>
            </a:r>
          </a:p>
        </p:txBody>
      </p:sp>
      <p:pic>
        <p:nvPicPr>
          <p:cNvPr id="100354" name="Picture 2" descr="http://www14.0zz0.com/2013/05/07/08/388813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9074" y="214291"/>
            <a:ext cx="2214578" cy="1461397"/>
          </a:xfrm>
          <a:prstGeom prst="rect">
            <a:avLst/>
          </a:prstGeom>
          <a:noFill/>
        </p:spPr>
      </p:pic>
      <p:pic>
        <p:nvPicPr>
          <p:cNvPr id="100356" name="Picture 4" descr="dsc_24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1735" y="1863818"/>
            <a:ext cx="3467098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0528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 descr="http://www.smsec.com/ar/encyc/light/images/enek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5368" y="180629"/>
            <a:ext cx="37861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مستطيل 1"/>
          <p:cNvSpPr>
            <a:spLocks noChangeArrowheads="1"/>
          </p:cNvSpPr>
          <p:nvPr/>
        </p:nvSpPr>
        <p:spPr bwMode="auto">
          <a:xfrm>
            <a:off x="7219167" y="232119"/>
            <a:ext cx="428628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300" dirty="0">
                <a:cs typeface="PT Bold Heading" pitchFamily="2" charset="-78"/>
              </a:rPr>
              <a:t>يقع كلاً من الشــعاع الســاقط والشــعاع الـمنعكس والعـمــود الـمقام على الســطح الـعاكس عـند نـقطة السـقوط تـقع جميـعها في مســتوى واحــد عـمـودي على الســطح العـاكس .</a:t>
            </a:r>
          </a:p>
        </p:txBody>
      </p:sp>
      <p:pic>
        <p:nvPicPr>
          <p:cNvPr id="6" name="Picture 2" descr="http://www.deyaa.org/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5895" y="3791254"/>
            <a:ext cx="700092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: زوايا قطرية مقصوصة 1">
            <a:extLst>
              <a:ext uri="{FF2B5EF4-FFF2-40B4-BE49-F238E27FC236}">
                <a16:creationId xmlns:a16="http://schemas.microsoft.com/office/drawing/2014/main" id="{6D345C3D-350C-4179-A625-A0705D8BD15A}"/>
              </a:ext>
            </a:extLst>
          </p:cNvPr>
          <p:cNvSpPr/>
          <p:nvPr/>
        </p:nvSpPr>
        <p:spPr>
          <a:xfrm>
            <a:off x="201478" y="1135739"/>
            <a:ext cx="3874417" cy="7352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التطبيق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4" y="2285862"/>
            <a:ext cx="4422236" cy="1075946"/>
          </a:xfrm>
          <a:prstGeom prst="rect">
            <a:avLst/>
          </a:prstGeom>
        </p:spPr>
      </p:pic>
      <p:sp>
        <p:nvSpPr>
          <p:cNvPr id="3" name="دبوس زينة 2"/>
          <p:cNvSpPr/>
          <p:nvPr/>
        </p:nvSpPr>
        <p:spPr>
          <a:xfrm>
            <a:off x="201478" y="3509939"/>
            <a:ext cx="4070271" cy="1225834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أي خط عمودي على السطح عند أي نقطة </a:t>
            </a:r>
          </a:p>
        </p:txBody>
      </p:sp>
    </p:spTree>
    <p:extLst>
      <p:ext uri="{BB962C8B-B14F-4D97-AF65-F5344CB8AC3E}">
        <p14:creationId xmlns:p14="http://schemas.microsoft.com/office/powerpoint/2010/main" val="8265284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2                                        ابتهاج السعيد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181A638-75EC-4C75-A45B-C359CC925F4C}"/>
              </a:ext>
            </a:extLst>
          </p:cNvPr>
          <p:cNvSpPr txBox="1"/>
          <p:nvPr/>
        </p:nvSpPr>
        <p:spPr>
          <a:xfrm>
            <a:off x="8136467" y="261617"/>
            <a:ext cx="2667000" cy="708025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الأهداف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34FC9E5-F96F-46BE-92E1-73091EA97C6C}"/>
              </a:ext>
            </a:extLst>
          </p:cNvPr>
          <p:cNvSpPr txBox="1"/>
          <p:nvPr/>
        </p:nvSpPr>
        <p:spPr>
          <a:xfrm>
            <a:off x="750512" y="202718"/>
            <a:ext cx="5486400" cy="707886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altLang="ar-SA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توضح قانون الانعكاس</a:t>
            </a:r>
            <a:endParaRPr lang="ar-SA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7C314F7-1627-4C75-930C-D374FC9BEE61}"/>
              </a:ext>
            </a:extLst>
          </p:cNvPr>
          <p:cNvSpPr txBox="1"/>
          <p:nvPr/>
        </p:nvSpPr>
        <p:spPr>
          <a:xfrm>
            <a:off x="949326" y="952977"/>
            <a:ext cx="5486400" cy="1323439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altLang="ar-SA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تقارن بين الانعكاس المنتظم و الانعكاس الغير منتظم</a:t>
            </a:r>
            <a:endParaRPr lang="ar-SA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19348AE-0AD4-4FEE-96DA-6DF4E5B54382}"/>
              </a:ext>
            </a:extLst>
          </p:cNvPr>
          <p:cNvSpPr txBox="1"/>
          <p:nvPr/>
        </p:nvSpPr>
        <p:spPr>
          <a:xfrm>
            <a:off x="1295400" y="2318789"/>
            <a:ext cx="5486400" cy="1323439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altLang="ar-SA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تحدد موقع الصور التي تكونها المرايا المستوية</a:t>
            </a:r>
            <a:endParaRPr lang="ar-SA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id="{93886726-E6EC-412D-8186-2FA46840D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466" y="3289114"/>
            <a:ext cx="2667001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المفردات: </a:t>
            </a:r>
          </a:p>
        </p:txBody>
      </p:sp>
      <p:sp>
        <p:nvSpPr>
          <p:cNvPr id="9" name="مربع نص 14">
            <a:extLst>
              <a:ext uri="{FF2B5EF4-FFF2-40B4-BE49-F238E27FC236}">
                <a16:creationId xmlns:a16="http://schemas.microsoft.com/office/drawing/2014/main" id="{56EAE116-8C4C-4ACA-BE5A-C40B5711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413" y="4263037"/>
            <a:ext cx="3209925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الانعكاس المنتظم</a:t>
            </a:r>
          </a:p>
        </p:txBody>
      </p:sp>
      <p:sp>
        <p:nvSpPr>
          <p:cNvPr id="10" name="مربع نص 16">
            <a:extLst>
              <a:ext uri="{FF2B5EF4-FFF2-40B4-BE49-F238E27FC236}">
                <a16:creationId xmlns:a16="http://schemas.microsoft.com/office/drawing/2014/main" id="{D049BDBB-4F93-47CF-B391-4807D715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520114"/>
            <a:ext cx="335280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الجسم</a:t>
            </a:r>
          </a:p>
        </p:txBody>
      </p: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1B758573-2E5E-43F4-9A7A-63B5A85C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01" y="4386241"/>
            <a:ext cx="2932111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المرآة المستوية</a:t>
            </a:r>
          </a:p>
        </p:txBody>
      </p:sp>
      <p:sp>
        <p:nvSpPr>
          <p:cNvPr id="12" name="مربع نص 15">
            <a:extLst>
              <a:ext uri="{FF2B5EF4-FFF2-40B4-BE49-F238E27FC236}">
                <a16:creationId xmlns:a16="http://schemas.microsoft.com/office/drawing/2014/main" id="{15CD5BCE-E760-40F8-8389-E67CE3F5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464" y="4561693"/>
            <a:ext cx="3157071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الانعكاس الغير منتظم</a:t>
            </a:r>
          </a:p>
        </p:txBody>
      </p:sp>
      <p:sp>
        <p:nvSpPr>
          <p:cNvPr id="13" name="مربع نص 16">
            <a:extLst>
              <a:ext uri="{FF2B5EF4-FFF2-40B4-BE49-F238E27FC236}">
                <a16:creationId xmlns:a16="http://schemas.microsoft.com/office/drawing/2014/main" id="{D049BDBB-4F93-47CF-B391-4807D715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953" y="5705910"/>
            <a:ext cx="2699545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الصورة</a:t>
            </a:r>
          </a:p>
        </p:txBody>
      </p:sp>
      <p:sp>
        <p:nvSpPr>
          <p:cNvPr id="14" name="مربع نص 16">
            <a:extLst>
              <a:ext uri="{FF2B5EF4-FFF2-40B4-BE49-F238E27FC236}">
                <a16:creationId xmlns:a16="http://schemas.microsoft.com/office/drawing/2014/main" id="{D049BDBB-4F93-47CF-B391-4807D715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854" y="5538793"/>
            <a:ext cx="3066254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الصورة الخيالية</a:t>
            </a:r>
          </a:p>
        </p:txBody>
      </p:sp>
      <p:pic>
        <p:nvPicPr>
          <p:cNvPr id="17" name="صورة 16" descr="10th grade feezia jor unit-1-1-Qanona alin3k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372" y="224644"/>
            <a:ext cx="11305256" cy="6408712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68405" y="90799"/>
            <a:ext cx="11255188" cy="2863211"/>
          </a:xfrm>
          <a:prstGeom prst="rect">
            <a:avLst/>
          </a:prstGeom>
          <a:solidFill>
            <a:srgbClr val="FDF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دبوس زينة 20"/>
          <p:cNvSpPr/>
          <p:nvPr/>
        </p:nvSpPr>
        <p:spPr>
          <a:xfrm>
            <a:off x="9211235" y="6145306"/>
            <a:ext cx="2393577" cy="576169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</a:t>
            </a:r>
          </a:p>
        </p:txBody>
      </p:sp>
    </p:spTree>
    <p:extLst>
      <p:ext uri="{BB962C8B-B14F-4D97-AF65-F5344CB8AC3E}">
        <p14:creationId xmlns:p14="http://schemas.microsoft.com/office/powerpoint/2010/main" val="27443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"/>
          <p:cNvSpPr>
            <a:spLocks noChangeArrowheads="1"/>
          </p:cNvSpPr>
          <p:nvPr/>
        </p:nvSpPr>
        <p:spPr bwMode="auto">
          <a:xfrm>
            <a:off x="2166910" y="1285861"/>
            <a:ext cx="7620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200" dirty="0">
                <a:cs typeface="PT Bold Heading" pitchFamily="2" charset="-78"/>
              </a:rPr>
              <a:t>من الـمعـروف أنـه إذا ســقط شـعاع ضوئي على ســطح عاكـس فإنه يرتد وفـقا للـقانون :</a:t>
            </a:r>
          </a:p>
          <a:p>
            <a:endParaRPr lang="ar-SA" sz="700" dirty="0">
              <a:cs typeface="PT Bold Heading" pitchFamily="2" charset="-78"/>
            </a:endParaRPr>
          </a:p>
          <a:p>
            <a:pPr algn="ctr"/>
            <a:r>
              <a:rPr lang="ar-SA" sz="2400" dirty="0">
                <a:solidFill>
                  <a:srgbClr val="0C9B74"/>
                </a:solidFill>
                <a:cs typeface="PT Bold Heading" pitchFamily="2" charset="-78"/>
              </a:rPr>
              <a:t>زاويـة الســقوط (</a:t>
            </a:r>
            <a:r>
              <a:rPr lang="az-Cyrl-AZ" sz="2400" dirty="0">
                <a:solidFill>
                  <a:srgbClr val="0C9B74"/>
                </a:solidFill>
                <a:latin typeface="Calibri" pitchFamily="34" charset="0"/>
                <a:cs typeface="PT Bold Heading" pitchFamily="2" charset="-78"/>
              </a:rPr>
              <a:t>Ө</a:t>
            </a:r>
            <a:r>
              <a:rPr lang="en-US" sz="2400" dirty="0" err="1">
                <a:solidFill>
                  <a:srgbClr val="0C9B74"/>
                </a:solidFill>
                <a:latin typeface="Calibri" pitchFamily="34" charset="0"/>
                <a:cs typeface="PT Bold Heading" pitchFamily="2" charset="-78"/>
              </a:rPr>
              <a:t>i</a:t>
            </a:r>
            <a:r>
              <a:rPr lang="ar-SA" sz="2400" dirty="0">
                <a:solidFill>
                  <a:srgbClr val="0C9B74"/>
                </a:solidFill>
                <a:cs typeface="PT Bold Heading" pitchFamily="2" charset="-78"/>
              </a:rPr>
              <a:t>) =  (</a:t>
            </a:r>
            <a:r>
              <a:rPr lang="en-US" sz="2400" dirty="0" err="1">
                <a:solidFill>
                  <a:srgbClr val="0C9B74"/>
                </a:solidFill>
                <a:latin typeface="Calibri" pitchFamily="34" charset="0"/>
                <a:cs typeface="PT Bold Heading" pitchFamily="2" charset="-78"/>
              </a:rPr>
              <a:t>Өr</a:t>
            </a:r>
            <a:r>
              <a:rPr lang="en-US" sz="2400" dirty="0">
                <a:solidFill>
                  <a:srgbClr val="0C9B74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C9B74"/>
                </a:solidFill>
                <a:cs typeface="PT Bold Heading" pitchFamily="2" charset="-78"/>
              </a:rPr>
              <a:t>) زاوية </a:t>
            </a:r>
            <a:r>
              <a:rPr lang="ar-SA" sz="2400" dirty="0" err="1">
                <a:solidFill>
                  <a:srgbClr val="0C9B74"/>
                </a:solidFill>
                <a:cs typeface="PT Bold Heading" pitchFamily="2" charset="-78"/>
              </a:rPr>
              <a:t>الإنـعكاس</a:t>
            </a:r>
            <a:endParaRPr lang="ar-SA" sz="2400" dirty="0">
              <a:solidFill>
                <a:srgbClr val="0C9B74"/>
              </a:solidFill>
              <a:cs typeface="PT Bold Heading" pitchFamily="2" charset="-78"/>
            </a:endParaRPr>
          </a:p>
        </p:txBody>
      </p:sp>
      <p:pic>
        <p:nvPicPr>
          <p:cNvPr id="29700" name="Picture 2" descr="http://www.physicsclassroom.com/class/refln/u13l1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4357695"/>
            <a:ext cx="4357718" cy="176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610089" y="214288"/>
            <a:ext cx="341332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ar-SA" sz="4000" dirty="0">
                <a:solidFill>
                  <a:srgbClr val="9A264A"/>
                </a:solidFill>
                <a:effectLst>
                  <a:reflection blurRad="6350" stA="60000" endA="900" endPos="60000" dist="60007" dir="5400000" sy="-100000" algn="bl" rotWithShape="0"/>
                </a:effectLst>
                <a:cs typeface="PT Bold Heading" pitchFamily="2" charset="-78"/>
              </a:rPr>
              <a:t>قـانـون الانعكاس</a:t>
            </a:r>
          </a:p>
        </p:txBody>
      </p:sp>
      <p:sp>
        <p:nvSpPr>
          <p:cNvPr id="6" name="مستطيل 1"/>
          <p:cNvSpPr>
            <a:spLocks noChangeArrowheads="1"/>
          </p:cNvSpPr>
          <p:nvPr/>
        </p:nvSpPr>
        <p:spPr bwMode="auto">
          <a:xfrm>
            <a:off x="2381224" y="2714621"/>
            <a:ext cx="757242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  <a:defRPr/>
            </a:pPr>
            <a:r>
              <a:rPr lang="ar-SA" sz="2200" dirty="0">
                <a:cs typeface="PT Bold Heading" pitchFamily="2" charset="-78"/>
              </a:rPr>
              <a:t> </a:t>
            </a:r>
            <a:r>
              <a:rPr lang="ar-SA" sz="2200" dirty="0">
                <a:solidFill>
                  <a:srgbClr val="00B0F0"/>
                </a:solidFill>
                <a:cs typeface="PT Bold Heading" pitchFamily="2" charset="-78"/>
              </a:rPr>
              <a:t>زاويـة الســـقوط </a:t>
            </a:r>
            <a:r>
              <a:rPr lang="ar-SA" sz="2200" dirty="0">
                <a:cs typeface="PT Bold Heading" pitchFamily="2" charset="-78"/>
              </a:rPr>
              <a:t>هي الـزاويـة التي تقع بين الشــعاع الســاقط والـعـمود الـمـقام على الســـطح الـعاكس عـند نقـطة تلاقى الشعــاع الســاقط مـع الســطح 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953256" y="4429133"/>
            <a:ext cx="307180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  <a:defRPr/>
            </a:pPr>
            <a:r>
              <a:rPr lang="ar-SA" sz="2200" dirty="0">
                <a:solidFill>
                  <a:srgbClr val="00B0F0"/>
                </a:solidFill>
                <a:cs typeface="PT Bold Heading" pitchFamily="2" charset="-78"/>
              </a:rPr>
              <a:t>و زاويـة الانعكاس : </a:t>
            </a:r>
            <a:r>
              <a:rPr lang="ar-SA" sz="2200" dirty="0">
                <a:cs typeface="PT Bold Heading" pitchFamily="2" charset="-78"/>
              </a:rPr>
              <a:t>هي الـزاويـة بين نفس العـمود والشــعاع الـمنعـكس .</a:t>
            </a:r>
          </a:p>
        </p:txBody>
      </p:sp>
    </p:spTree>
    <p:extLst>
      <p:ext uri="{BB962C8B-B14F-4D97-AF65-F5344CB8AC3E}">
        <p14:creationId xmlns:p14="http://schemas.microsoft.com/office/powerpoint/2010/main" val="382749855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870" y="679471"/>
            <a:ext cx="8246427" cy="2198200"/>
          </a:xfrm>
          <a:prstGeom prst="rect">
            <a:avLst/>
          </a:prstGeom>
        </p:spPr>
      </p:pic>
      <p:sp>
        <p:nvSpPr>
          <p:cNvPr id="3" name="مستطيل: زوايا قطرية مقصوصة 1">
            <a:extLst>
              <a:ext uri="{FF2B5EF4-FFF2-40B4-BE49-F238E27FC236}">
                <a16:creationId xmlns:a16="http://schemas.microsoft.com/office/drawing/2014/main" id="{6D345C3D-350C-4179-A625-A0705D8BD15A}"/>
              </a:ext>
            </a:extLst>
          </p:cNvPr>
          <p:cNvSpPr/>
          <p:nvPr/>
        </p:nvSpPr>
        <p:spPr>
          <a:xfrm>
            <a:off x="201478" y="1135739"/>
            <a:ext cx="3874417" cy="7352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التطبيق </a:t>
            </a:r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p:44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18" y="3518855"/>
            <a:ext cx="11163579" cy="11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769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61718</TotalTime>
  <Words>823</Words>
  <Application>Microsoft Office PowerPoint</Application>
  <PresentationFormat>شاشة عريضة</PresentationFormat>
  <Paragraphs>146</Paragraphs>
  <Slides>26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6" baseType="lpstr">
      <vt:lpstr>Andalus</vt:lpstr>
      <vt:lpstr>Arabic Typesetting</vt:lpstr>
      <vt:lpstr>Arial</vt:lpstr>
      <vt:lpstr>Calibri</vt:lpstr>
      <vt:lpstr>Calibri Light</vt:lpstr>
      <vt:lpstr>Muna</vt:lpstr>
      <vt:lpstr>Parchment</vt:lpstr>
      <vt:lpstr>PT Bold Heading</vt:lpstr>
      <vt:lpstr>Tw Cen MT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Ibtehag Issa Mohamad Alsaeed</cp:lastModifiedBy>
  <cp:revision>114</cp:revision>
  <dcterms:created xsi:type="dcterms:W3CDTF">2020-07-14T00:33:47Z</dcterms:created>
  <dcterms:modified xsi:type="dcterms:W3CDTF">2021-09-06T05:16:14Z</dcterms:modified>
</cp:coreProperties>
</file>