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27258"/>
    <a:srgbClr val="CBF0FF"/>
    <a:srgbClr val="51B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B1032C-EA38-4F05-BA0D-38AFFFC7BED3}" styleName="نمط فاتح 3 - تمييز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6CCCA004-CCE2-42DE-A686-C9175999C065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198727F-5D51-422E-B1CC-056C5F646006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99333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39050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8746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4850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72913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99409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905162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684535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0025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7780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77652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74950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EE0F1F-CBFA-490C-AF93-A21012932AAC}" type="datetimeFigureOut">
              <a:rPr lang="ar-SA" smtClean="0"/>
              <a:t>12/05/44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928E-B37C-4A93-B35F-53D6894BD38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585601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f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image" Target="../media/image9.JPG"/><Relationship Id="rId7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4.jpeg"/><Relationship Id="rId4" Type="http://schemas.openxmlformats.org/officeDocument/2006/relationships/image" Target="../media/image5.jpeg"/><Relationship Id="rId9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fif"/><Relationship Id="rId3" Type="http://schemas.openxmlformats.org/officeDocument/2006/relationships/image" Target="../media/image5.jpeg"/><Relationship Id="rId7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image" Target="../media/image11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16.emf"/><Relationship Id="rId4" Type="http://schemas.openxmlformats.org/officeDocument/2006/relationships/image" Target="../media/image2.png"/><Relationship Id="rId9" Type="http://schemas.openxmlformats.org/officeDocument/2006/relationships/image" Target="../media/image15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emf"/><Relationship Id="rId3" Type="http://schemas.openxmlformats.org/officeDocument/2006/relationships/image" Target="../media/image11.jpeg"/><Relationship Id="rId7" Type="http://schemas.openxmlformats.org/officeDocument/2006/relationships/image" Target="../media/image13.jpeg"/><Relationship Id="rId12" Type="http://schemas.openxmlformats.org/officeDocument/2006/relationships/image" Target="../media/image2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11" Type="http://schemas.openxmlformats.org/officeDocument/2006/relationships/image" Target="../media/image20.emf"/><Relationship Id="rId5" Type="http://schemas.openxmlformats.org/officeDocument/2006/relationships/image" Target="../media/image4.jpeg"/><Relationship Id="rId10" Type="http://schemas.openxmlformats.org/officeDocument/2006/relationships/image" Target="../media/image19.emf"/><Relationship Id="rId4" Type="http://schemas.openxmlformats.org/officeDocument/2006/relationships/image" Target="../media/image2.png"/><Relationship Id="rId9" Type="http://schemas.openxmlformats.org/officeDocument/2006/relationships/image" Target="../media/image1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5" name="صورة 4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1607" y="1389196"/>
            <a:ext cx="2388621" cy="47484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8" name="مخطط انسيابي: محطة طرفية 7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endParaRPr lang="ar-SA" sz="1600" dirty="0">
              <a:solidFill>
                <a:srgbClr val="002060"/>
              </a:solidFill>
            </a:endParaRPr>
          </a:p>
        </p:txBody>
      </p:sp>
      <p:sp>
        <p:nvSpPr>
          <p:cNvPr id="9" name="مخطط انسيابي: محطة طرفية 8"/>
          <p:cNvSpPr/>
          <p:nvPr/>
        </p:nvSpPr>
        <p:spPr>
          <a:xfrm>
            <a:off x="10392937" y="1488331"/>
            <a:ext cx="845959" cy="365760"/>
          </a:xfrm>
          <a:prstGeom prst="flowChartTerminator">
            <a:avLst/>
          </a:prstGeom>
          <a:solidFill>
            <a:schemeClr val="bg1"/>
          </a:solidFill>
          <a:scene3d>
            <a:camera prst="perspectiveRelaxed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10362023" y="2000035"/>
            <a:ext cx="151233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 smtClean="0">
                <a:solidFill>
                  <a:srgbClr val="C00000"/>
                </a:solidFill>
              </a:rPr>
              <a:t>فكرة الدرس </a:t>
            </a:r>
            <a:endParaRPr lang="ar-SA" b="1" u="sng" dirty="0">
              <a:solidFill>
                <a:srgbClr val="C00000"/>
              </a:solidFill>
            </a:endParaRPr>
          </a:p>
        </p:txBody>
      </p:sp>
      <p:sp>
        <p:nvSpPr>
          <p:cNvPr id="12" name="مربع نص 11"/>
          <p:cNvSpPr txBox="1"/>
          <p:nvPr/>
        </p:nvSpPr>
        <p:spPr>
          <a:xfrm>
            <a:off x="10860606" y="3368904"/>
            <a:ext cx="101374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u="sng" dirty="0" smtClean="0">
                <a:solidFill>
                  <a:srgbClr val="C00000"/>
                </a:solidFill>
              </a:rPr>
              <a:t>المفردات </a:t>
            </a:r>
            <a:endParaRPr lang="ar-SA" b="1" u="sng" dirty="0">
              <a:solidFill>
                <a:srgbClr val="C00000"/>
              </a:solidFill>
            </a:endParaRPr>
          </a:p>
        </p:txBody>
      </p:sp>
      <p:pic>
        <p:nvPicPr>
          <p:cNvPr id="16" name="صورة 15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89744"/>
            <a:ext cx="1115672" cy="508000"/>
          </a:xfrm>
          <a:prstGeom prst="rect">
            <a:avLst/>
          </a:prstGeom>
        </p:spPr>
      </p:pic>
      <p:sp>
        <p:nvSpPr>
          <p:cNvPr id="17" name="مربع نص 16"/>
          <p:cNvSpPr txBox="1"/>
          <p:nvPr/>
        </p:nvSpPr>
        <p:spPr>
          <a:xfrm>
            <a:off x="489978" y="6298536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١٣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18" name="مستطيل 17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22" name="صورة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7947" y="548517"/>
            <a:ext cx="781828" cy="781828"/>
          </a:xfrm>
          <a:prstGeom prst="rect">
            <a:avLst/>
          </a:prstGeom>
        </p:spPr>
      </p:pic>
      <p:sp>
        <p:nvSpPr>
          <p:cNvPr id="23" name="مربع نص 22"/>
          <p:cNvSpPr txBox="1"/>
          <p:nvPr/>
        </p:nvSpPr>
        <p:spPr>
          <a:xfrm>
            <a:off x="9878499" y="2455359"/>
            <a:ext cx="1995854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أستعمل النماذج</a:t>
            </a:r>
          </a:p>
          <a:p>
            <a:r>
              <a:rPr lang="ar-SA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لأستكشف معنى الضرب </a:t>
            </a:r>
            <a:endParaRPr lang="ar-SA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4" name="مربع نص 23"/>
          <p:cNvSpPr txBox="1"/>
          <p:nvPr/>
        </p:nvSpPr>
        <p:spPr>
          <a:xfrm>
            <a:off x="10115891" y="3782158"/>
            <a:ext cx="1758462" cy="92333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الضرب</a:t>
            </a:r>
          </a:p>
          <a:p>
            <a:r>
              <a:rPr lang="ar-SA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جملة الضرب</a:t>
            </a:r>
          </a:p>
          <a:p>
            <a:r>
              <a:rPr lang="ar-SA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إشارة الضرب (×) </a:t>
            </a:r>
            <a:endParaRPr lang="ar-SA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25" name="مخطط انسيابي: محطة طرفية 24"/>
          <p:cNvSpPr/>
          <p:nvPr/>
        </p:nvSpPr>
        <p:spPr>
          <a:xfrm>
            <a:off x="6953500" y="933872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أستكشف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4435579" y="869146"/>
            <a:ext cx="240726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معنى الضرب </a:t>
            </a:r>
            <a:endParaRPr lang="ar-SA" sz="3200" b="1" dirty="0">
              <a:solidFill>
                <a:schemeClr val="tx2"/>
              </a:solidFill>
            </a:endParaRPr>
          </a:p>
        </p:txBody>
      </p:sp>
      <p:pic>
        <p:nvPicPr>
          <p:cNvPr id="28" name="صورة 2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8032432" y="4670860"/>
            <a:ext cx="686193" cy="745575"/>
          </a:xfrm>
          <a:prstGeom prst="rect">
            <a:avLst/>
          </a:prstGeom>
        </p:spPr>
      </p:pic>
      <p:pic>
        <p:nvPicPr>
          <p:cNvPr id="30" name="صورة 2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8032432" y="4033993"/>
            <a:ext cx="686193" cy="745575"/>
          </a:xfrm>
          <a:prstGeom prst="rect">
            <a:avLst/>
          </a:prstGeom>
        </p:spPr>
      </p:pic>
      <p:pic>
        <p:nvPicPr>
          <p:cNvPr id="31" name="صورة 3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8032432" y="3409370"/>
            <a:ext cx="686193" cy="745575"/>
          </a:xfrm>
          <a:prstGeom prst="rect">
            <a:avLst/>
          </a:prstGeom>
        </p:spPr>
      </p:pic>
      <p:pic>
        <p:nvPicPr>
          <p:cNvPr id="32" name="صورة 3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20986" y="1720320"/>
            <a:ext cx="497577" cy="497577"/>
          </a:xfrm>
          <a:prstGeom prst="rect">
            <a:avLst/>
          </a:prstGeom>
        </p:spPr>
      </p:pic>
      <p:sp>
        <p:nvSpPr>
          <p:cNvPr id="33" name="مخطط انسيابي: محطة طرفية 32"/>
          <p:cNvSpPr/>
          <p:nvPr/>
        </p:nvSpPr>
        <p:spPr>
          <a:xfrm>
            <a:off x="7869116" y="1892006"/>
            <a:ext cx="911967" cy="294382"/>
          </a:xfrm>
          <a:prstGeom prst="flowChartTerminator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b="1" dirty="0" smtClean="0">
                <a:solidFill>
                  <a:schemeClr val="bg1"/>
                </a:solidFill>
              </a:rPr>
              <a:t>نشاط</a:t>
            </a:r>
            <a:endParaRPr lang="ar-SA" b="1" dirty="0">
              <a:solidFill>
                <a:schemeClr val="bg1"/>
              </a:solidFill>
            </a:endParaRPr>
          </a:p>
        </p:txBody>
      </p:sp>
      <p:sp>
        <p:nvSpPr>
          <p:cNvPr id="34" name="مربع نص 33"/>
          <p:cNvSpPr txBox="1"/>
          <p:nvPr/>
        </p:nvSpPr>
        <p:spPr>
          <a:xfrm>
            <a:off x="1450731" y="1839276"/>
            <a:ext cx="63077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اجد عدد المكعبات في </a:t>
            </a:r>
            <a:r>
              <a:rPr lang="ku-Arab-IQ" sz="2400" b="1" dirty="0" smtClean="0">
                <a:solidFill>
                  <a:srgbClr val="FF0000"/>
                </a:solidFill>
              </a:rPr>
              <a:t>٥</a:t>
            </a:r>
            <a:r>
              <a:rPr lang="ku-Arab-IQ" sz="2400" b="1" dirty="0" smtClean="0"/>
              <a:t> </a:t>
            </a:r>
            <a:r>
              <a:rPr lang="ar-SA" sz="2400" b="1" dirty="0" smtClean="0"/>
              <a:t>مجموعات في كل منها </a:t>
            </a:r>
            <a:r>
              <a:rPr lang="ku-Arab-IQ" sz="2400" b="1" dirty="0" smtClean="0">
                <a:solidFill>
                  <a:srgbClr val="FF0000"/>
                </a:solidFill>
              </a:rPr>
              <a:t>٤</a:t>
            </a:r>
            <a:r>
              <a:rPr lang="ku-Arab-IQ" sz="2400" b="1" dirty="0" smtClean="0"/>
              <a:t> </a:t>
            </a:r>
            <a:r>
              <a:rPr lang="ar-SA" sz="2400" b="1" dirty="0" smtClean="0"/>
              <a:t>مكعبات </a:t>
            </a:r>
            <a:endParaRPr lang="ar-SA" sz="2400" b="1" dirty="0"/>
          </a:p>
        </p:txBody>
      </p:sp>
      <p:pic>
        <p:nvPicPr>
          <p:cNvPr id="29" name="صورة 2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8032432" y="2775872"/>
            <a:ext cx="686193" cy="745575"/>
          </a:xfrm>
          <a:prstGeom prst="rect">
            <a:avLst/>
          </a:prstGeom>
        </p:spPr>
      </p:pic>
      <p:pic>
        <p:nvPicPr>
          <p:cNvPr id="35" name="صورة 3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7050837" y="4704353"/>
            <a:ext cx="686193" cy="745575"/>
          </a:xfrm>
          <a:prstGeom prst="rect">
            <a:avLst/>
          </a:prstGeom>
        </p:spPr>
      </p:pic>
      <p:pic>
        <p:nvPicPr>
          <p:cNvPr id="36" name="صورة 3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7050836" y="4067486"/>
            <a:ext cx="686193" cy="745575"/>
          </a:xfrm>
          <a:prstGeom prst="rect">
            <a:avLst/>
          </a:prstGeom>
        </p:spPr>
      </p:pic>
      <p:pic>
        <p:nvPicPr>
          <p:cNvPr id="37" name="صورة 3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7050835" y="3446232"/>
            <a:ext cx="686193" cy="745575"/>
          </a:xfrm>
          <a:prstGeom prst="rect">
            <a:avLst/>
          </a:prstGeom>
        </p:spPr>
      </p:pic>
      <p:pic>
        <p:nvPicPr>
          <p:cNvPr id="38" name="صورة 3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7068279" y="2809365"/>
            <a:ext cx="686193" cy="745575"/>
          </a:xfrm>
          <a:prstGeom prst="rect">
            <a:avLst/>
          </a:prstGeom>
        </p:spPr>
      </p:pic>
      <p:pic>
        <p:nvPicPr>
          <p:cNvPr id="39" name="صورة 3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6068032" y="4704353"/>
            <a:ext cx="686193" cy="745575"/>
          </a:xfrm>
          <a:prstGeom prst="rect">
            <a:avLst/>
          </a:prstGeom>
        </p:spPr>
      </p:pic>
      <p:pic>
        <p:nvPicPr>
          <p:cNvPr id="40" name="صورة 3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6068034" y="4067486"/>
            <a:ext cx="686193" cy="745575"/>
          </a:xfrm>
          <a:prstGeom prst="rect">
            <a:avLst/>
          </a:prstGeom>
        </p:spPr>
      </p:pic>
      <p:pic>
        <p:nvPicPr>
          <p:cNvPr id="41" name="صورة 4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6068032" y="3447697"/>
            <a:ext cx="686193" cy="745575"/>
          </a:xfrm>
          <a:prstGeom prst="rect">
            <a:avLst/>
          </a:prstGeom>
        </p:spPr>
      </p:pic>
      <p:pic>
        <p:nvPicPr>
          <p:cNvPr id="42" name="صورة 41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6068033" y="2791959"/>
            <a:ext cx="686193" cy="745575"/>
          </a:xfrm>
          <a:prstGeom prst="rect">
            <a:avLst/>
          </a:prstGeom>
        </p:spPr>
      </p:pic>
      <p:pic>
        <p:nvPicPr>
          <p:cNvPr id="43" name="صورة 42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123883" y="4692286"/>
            <a:ext cx="686193" cy="745575"/>
          </a:xfrm>
          <a:prstGeom prst="rect">
            <a:avLst/>
          </a:prstGeom>
        </p:spPr>
      </p:pic>
      <p:pic>
        <p:nvPicPr>
          <p:cNvPr id="44" name="صورة 4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121611" y="4074237"/>
            <a:ext cx="686193" cy="745575"/>
          </a:xfrm>
          <a:prstGeom prst="rect">
            <a:avLst/>
          </a:prstGeom>
        </p:spPr>
      </p:pic>
      <p:pic>
        <p:nvPicPr>
          <p:cNvPr id="45" name="صورة 44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121611" y="3447696"/>
            <a:ext cx="686193" cy="745575"/>
          </a:xfrm>
          <a:prstGeom prst="rect">
            <a:avLst/>
          </a:prstGeom>
        </p:spPr>
      </p:pic>
      <p:pic>
        <p:nvPicPr>
          <p:cNvPr id="46" name="صورة 45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131470" y="2814801"/>
            <a:ext cx="686193" cy="745575"/>
          </a:xfrm>
          <a:prstGeom prst="rect">
            <a:avLst/>
          </a:prstGeom>
        </p:spPr>
      </p:pic>
      <p:pic>
        <p:nvPicPr>
          <p:cNvPr id="47" name="صورة 46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4177462" y="4704353"/>
            <a:ext cx="686193" cy="745575"/>
          </a:xfrm>
          <a:prstGeom prst="rect">
            <a:avLst/>
          </a:prstGeom>
        </p:spPr>
      </p:pic>
      <p:pic>
        <p:nvPicPr>
          <p:cNvPr id="48" name="صورة 47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4177462" y="4086584"/>
            <a:ext cx="686193" cy="745575"/>
          </a:xfrm>
          <a:prstGeom prst="rect">
            <a:avLst/>
          </a:prstGeom>
        </p:spPr>
      </p:pic>
      <p:pic>
        <p:nvPicPr>
          <p:cNvPr id="49" name="صورة 4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4178837" y="3465874"/>
            <a:ext cx="686193" cy="745575"/>
          </a:xfrm>
          <a:prstGeom prst="rect">
            <a:avLst/>
          </a:prstGeom>
        </p:spPr>
      </p:pic>
      <p:pic>
        <p:nvPicPr>
          <p:cNvPr id="50" name="صورة 49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4177462" y="2824731"/>
            <a:ext cx="686193" cy="745575"/>
          </a:xfrm>
          <a:prstGeom prst="rect">
            <a:avLst/>
          </a:prstGeom>
        </p:spPr>
      </p:pic>
      <p:sp>
        <p:nvSpPr>
          <p:cNvPr id="51" name="مربع نص 50"/>
          <p:cNvSpPr txBox="1"/>
          <p:nvPr/>
        </p:nvSpPr>
        <p:spPr>
          <a:xfrm>
            <a:off x="8097107" y="5409143"/>
            <a:ext cx="4559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3200" dirty="0" smtClean="0"/>
              <a:t>١</a:t>
            </a:r>
            <a:endParaRPr lang="ar-SA" sz="3200" dirty="0"/>
          </a:p>
        </p:txBody>
      </p:sp>
      <p:sp>
        <p:nvSpPr>
          <p:cNvPr id="52" name="مربع نص 51"/>
          <p:cNvSpPr txBox="1"/>
          <p:nvPr/>
        </p:nvSpPr>
        <p:spPr>
          <a:xfrm>
            <a:off x="7114302" y="5409142"/>
            <a:ext cx="4559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3200" dirty="0" smtClean="0"/>
              <a:t>٢</a:t>
            </a:r>
            <a:endParaRPr lang="ar-SA" sz="3200" dirty="0"/>
          </a:p>
        </p:txBody>
      </p:sp>
      <p:sp>
        <p:nvSpPr>
          <p:cNvPr id="53" name="مربع نص 52"/>
          <p:cNvSpPr txBox="1"/>
          <p:nvPr/>
        </p:nvSpPr>
        <p:spPr>
          <a:xfrm>
            <a:off x="6119258" y="5407622"/>
            <a:ext cx="4559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3200" dirty="0" smtClean="0"/>
              <a:t>٣</a:t>
            </a:r>
            <a:endParaRPr lang="ar-SA" sz="3200" dirty="0"/>
          </a:p>
        </p:txBody>
      </p:sp>
      <p:sp>
        <p:nvSpPr>
          <p:cNvPr id="54" name="مربع نص 53"/>
          <p:cNvSpPr txBox="1"/>
          <p:nvPr/>
        </p:nvSpPr>
        <p:spPr>
          <a:xfrm>
            <a:off x="5174723" y="5374594"/>
            <a:ext cx="4559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3200" dirty="0" smtClean="0"/>
              <a:t>٤</a:t>
            </a:r>
            <a:endParaRPr lang="ar-SA" sz="3200" dirty="0"/>
          </a:p>
        </p:txBody>
      </p:sp>
      <p:sp>
        <p:nvSpPr>
          <p:cNvPr id="55" name="مربع نص 54"/>
          <p:cNvSpPr txBox="1"/>
          <p:nvPr/>
        </p:nvSpPr>
        <p:spPr>
          <a:xfrm>
            <a:off x="4243144" y="5357009"/>
            <a:ext cx="45598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3200" dirty="0" smtClean="0"/>
              <a:t>٥</a:t>
            </a:r>
            <a:endParaRPr lang="ar-SA" sz="3200" dirty="0"/>
          </a:p>
        </p:txBody>
      </p:sp>
      <p:sp>
        <p:nvSpPr>
          <p:cNvPr id="56" name="مربع نص 55"/>
          <p:cNvSpPr txBox="1"/>
          <p:nvPr/>
        </p:nvSpPr>
        <p:spPr>
          <a:xfrm>
            <a:off x="2084191" y="5921490"/>
            <a:ext cx="65117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   +  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  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+   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   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+  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    +   </a:t>
            </a:r>
            <a:r>
              <a:rPr lang="ku-Arab-IQ" sz="2400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=</a:t>
            </a:r>
            <a:r>
              <a:rPr lang="ku-Arab-IQ" sz="2400" b="1" smtClean="0">
                <a:solidFill>
                  <a:schemeClr val="accent1">
                    <a:lumMod val="75000"/>
                  </a:schemeClr>
                </a:solidFill>
              </a:rPr>
              <a:t> ٢٠  </a:t>
            </a:r>
            <a:r>
              <a:rPr lang="ar-SA" sz="24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ar-SA" sz="2400" dirty="0"/>
          </a:p>
        </p:txBody>
      </p:sp>
      <p:pic>
        <p:nvPicPr>
          <p:cNvPr id="61" name="صورة 6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516" y="2569180"/>
            <a:ext cx="877052" cy="877052"/>
          </a:xfrm>
          <a:prstGeom prst="rect">
            <a:avLst/>
          </a:prstGeom>
        </p:spPr>
      </p:pic>
      <p:sp>
        <p:nvSpPr>
          <p:cNvPr id="62" name="شكل بيضاوي 61"/>
          <p:cNvSpPr/>
          <p:nvPr/>
        </p:nvSpPr>
        <p:spPr>
          <a:xfrm>
            <a:off x="643476" y="3078718"/>
            <a:ext cx="2483040" cy="227829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tx1"/>
                </a:solidFill>
              </a:rPr>
              <a:t>عدد المكعبات في المجموعات الخمسة هو </a:t>
            </a:r>
            <a:r>
              <a:rPr lang="ku-Arab-IQ" sz="2000" b="1" dirty="0" smtClean="0">
                <a:solidFill>
                  <a:schemeClr val="tx1"/>
                </a:solidFill>
              </a:rPr>
              <a:t>٢٠ </a:t>
            </a:r>
            <a:r>
              <a:rPr lang="ar-SA" sz="2000" b="1" dirty="0" smtClean="0">
                <a:solidFill>
                  <a:schemeClr val="tx1"/>
                </a:solidFill>
              </a:rPr>
              <a:t>مكعباً</a:t>
            </a:r>
            <a:endParaRPr lang="ar-SA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6094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>
                      <p:stCondLst>
                        <p:cond delay="indefinite"/>
                      </p:stCondLst>
                      <p:childTnLst>
                        <p:par>
                          <p:cTn id="160" fill="hold">
                            <p:stCondLst>
                              <p:cond delay="0"/>
                            </p:stCondLst>
                            <p:childTnLst>
                              <p:par>
                                <p:cTn id="1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3" dur="1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8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2" fill="hold">
                      <p:stCondLst>
                        <p:cond delay="indefinite"/>
                      </p:stCondLst>
                      <p:childTnLst>
                        <p:par>
                          <p:cTn id="183" fill="hold">
                            <p:stCondLst>
                              <p:cond delay="0"/>
                            </p:stCondLst>
                            <p:childTnLst>
                              <p:par>
                                <p:cTn id="18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7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2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0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4" fill="hold">
                      <p:stCondLst>
                        <p:cond delay="indefinite"/>
                      </p:stCondLst>
                      <p:childTnLst>
                        <p:par>
                          <p:cTn id="215" fill="hold">
                            <p:stCondLst>
                              <p:cond delay="0"/>
                            </p:stCondLst>
                            <p:childTnLst>
                              <p:par>
                                <p:cTn id="2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8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51" grpId="0"/>
      <p:bldP spid="52" grpId="0"/>
      <p:bldP spid="53" grpId="0"/>
      <p:bldP spid="54" grpId="0"/>
      <p:bldP spid="55" grpId="0"/>
      <p:bldP spid="56" grpId="0"/>
      <p:bldP spid="6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52" t="11026" r="36132" b="9744"/>
          <a:stretch/>
        </p:blipFill>
        <p:spPr>
          <a:xfrm>
            <a:off x="1638542" y="3282197"/>
            <a:ext cx="1661996" cy="2189285"/>
          </a:xfrm>
          <a:prstGeom prst="rect">
            <a:avLst/>
          </a:prstGeom>
        </p:spPr>
      </p:pic>
      <p:sp>
        <p:nvSpPr>
          <p:cNvPr id="3" name="مربع نص 2"/>
          <p:cNvSpPr txBox="1"/>
          <p:nvPr/>
        </p:nvSpPr>
        <p:spPr>
          <a:xfrm>
            <a:off x="2469540" y="1726615"/>
            <a:ext cx="723696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</a:rPr>
              <a:t>عدد المجموعات  ×  عدد المكعبات في كل مجموعة  =  عدد المكعبات </a:t>
            </a:r>
            <a:endParaRPr lang="ar-SA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مربع نص 3"/>
          <p:cNvSpPr txBox="1"/>
          <p:nvPr/>
        </p:nvSpPr>
        <p:spPr>
          <a:xfrm>
            <a:off x="3695818" y="2294866"/>
            <a:ext cx="518052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400" b="1" dirty="0" smtClean="0"/>
              <a:t>٥</a:t>
            </a:r>
            <a:r>
              <a:rPr lang="ar-SA" sz="2400" b="1" dirty="0" smtClean="0"/>
              <a:t>         ×             </a:t>
            </a:r>
            <a:r>
              <a:rPr lang="ku-Arab-IQ" sz="2400" b="1" dirty="0" smtClean="0"/>
              <a:t>٤</a:t>
            </a:r>
            <a:r>
              <a:rPr lang="ar-SA" sz="2400" b="1" dirty="0" smtClean="0"/>
              <a:t>                      =  </a:t>
            </a:r>
            <a:r>
              <a:rPr lang="ku-Arab-IQ" sz="2400" b="1" dirty="0" smtClean="0"/>
              <a:t>٢٠</a:t>
            </a:r>
            <a:r>
              <a:rPr lang="ar-SA" sz="2400" b="1" dirty="0" smtClean="0"/>
              <a:t>   </a:t>
            </a:r>
            <a:endParaRPr lang="ar-SA" sz="2400" b="1" dirty="0"/>
          </a:p>
        </p:txBody>
      </p:sp>
      <p:sp>
        <p:nvSpPr>
          <p:cNvPr id="5" name="مخطط انسيابي: محطة طرفية 4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7947" y="548517"/>
            <a:ext cx="781828" cy="781828"/>
          </a:xfrm>
          <a:prstGeom prst="rect">
            <a:avLst/>
          </a:prstGeom>
        </p:spPr>
      </p:pic>
      <p:sp>
        <p:nvSpPr>
          <p:cNvPr id="8" name="مخطط انسيابي: محطة طرفية 7"/>
          <p:cNvSpPr/>
          <p:nvPr/>
        </p:nvSpPr>
        <p:spPr>
          <a:xfrm>
            <a:off x="6953500" y="933872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أستكشف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9" name="مربع نص 8"/>
          <p:cNvSpPr txBox="1"/>
          <p:nvPr/>
        </p:nvSpPr>
        <p:spPr>
          <a:xfrm>
            <a:off x="4435579" y="869146"/>
            <a:ext cx="240726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معنى الضرب </a:t>
            </a:r>
            <a:endParaRPr lang="ar-SA" sz="3200" b="1" dirty="0">
              <a:solidFill>
                <a:schemeClr val="tx2"/>
              </a:solidFill>
            </a:endParaRPr>
          </a:p>
        </p:txBody>
      </p:sp>
      <p:sp>
        <p:nvSpPr>
          <p:cNvPr id="11" name="مستطيل 10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63368"/>
            <a:ext cx="1115672" cy="508000"/>
          </a:xfrm>
          <a:prstGeom prst="rect">
            <a:avLst/>
          </a:prstGeom>
        </p:spPr>
      </p:pic>
      <p:sp>
        <p:nvSpPr>
          <p:cNvPr id="13" name="مربع نص 12"/>
          <p:cNvSpPr txBox="1"/>
          <p:nvPr/>
        </p:nvSpPr>
        <p:spPr>
          <a:xfrm>
            <a:off x="498770" y="6280952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١٣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14" name="مربع نص 13"/>
          <p:cNvSpPr txBox="1"/>
          <p:nvPr/>
        </p:nvSpPr>
        <p:spPr>
          <a:xfrm>
            <a:off x="3850006" y="4743488"/>
            <a:ext cx="465603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</a:rPr>
              <a:t>وتسمى الجملة </a:t>
            </a:r>
            <a:r>
              <a:rPr lang="ku-Arab-IQ" sz="2400" b="1" dirty="0" smtClean="0">
                <a:solidFill>
                  <a:schemeClr val="accent5">
                    <a:lumMod val="75000"/>
                  </a:schemeClr>
                </a:solidFill>
              </a:rPr>
              <a:t>٥</a:t>
            </a:r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</a:rPr>
              <a:t> × </a:t>
            </a:r>
            <a:r>
              <a:rPr lang="ku-Arab-IQ" sz="2400" b="1" dirty="0" smtClean="0">
                <a:solidFill>
                  <a:schemeClr val="accent5">
                    <a:lumMod val="75000"/>
                  </a:schemeClr>
                </a:solidFill>
              </a:rPr>
              <a:t>٤</a:t>
            </a:r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</a:rPr>
              <a:t> = </a:t>
            </a:r>
            <a:r>
              <a:rPr lang="ku-Arab-IQ" sz="2400" b="1" dirty="0" smtClean="0">
                <a:solidFill>
                  <a:schemeClr val="accent5">
                    <a:lumMod val="75000"/>
                  </a:schemeClr>
                </a:solidFill>
              </a:rPr>
              <a:t>٢٠</a:t>
            </a:r>
            <a:r>
              <a:rPr lang="ar-SA" sz="2400" b="1" dirty="0" smtClean="0">
                <a:solidFill>
                  <a:srgbClr val="C00000"/>
                </a:solidFill>
              </a:rPr>
              <a:t> </a:t>
            </a:r>
            <a:r>
              <a:rPr lang="ar-SA" sz="2400" b="1" dirty="0" smtClean="0">
                <a:solidFill>
                  <a:srgbClr val="FFC000"/>
                </a:solidFill>
              </a:rPr>
              <a:t>جملة الضرب </a:t>
            </a:r>
            <a:endParaRPr lang="ar-SA" sz="2400" b="1" dirty="0">
              <a:solidFill>
                <a:srgbClr val="FFC000"/>
              </a:solidFill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9052" y="3304156"/>
            <a:ext cx="606877" cy="606877"/>
          </a:xfrm>
          <a:prstGeom prst="rect">
            <a:avLst/>
          </a:prstGeom>
        </p:spPr>
      </p:pic>
      <p:sp>
        <p:nvSpPr>
          <p:cNvPr id="16" name="مربع نص 15"/>
          <p:cNvSpPr txBox="1"/>
          <p:nvPr/>
        </p:nvSpPr>
        <p:spPr>
          <a:xfrm>
            <a:off x="3123110" y="3434438"/>
            <a:ext cx="63259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u="sng" dirty="0" smtClean="0">
                <a:solidFill>
                  <a:srgbClr val="FFC000"/>
                </a:solidFill>
              </a:rPr>
              <a:t>الضرب</a:t>
            </a:r>
            <a:r>
              <a:rPr lang="ar-SA" sz="2400" b="1" dirty="0" smtClean="0">
                <a:solidFill>
                  <a:srgbClr val="C00000"/>
                </a:solidFill>
              </a:rPr>
              <a:t> </a:t>
            </a:r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</a:rPr>
              <a:t>هو عملية على عددين يمكن وصفها بأنها جمع متكرر</a:t>
            </a:r>
            <a:endParaRPr lang="ar-SA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17" name="مربع نص 16"/>
          <p:cNvSpPr txBox="1"/>
          <p:nvPr/>
        </p:nvSpPr>
        <p:spPr>
          <a:xfrm>
            <a:off x="4334608" y="4088963"/>
            <a:ext cx="368683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</a:rPr>
              <a:t>والإشارة</a:t>
            </a:r>
            <a:r>
              <a:rPr lang="ar-SA" sz="2400" b="1" dirty="0" smtClean="0">
                <a:solidFill>
                  <a:srgbClr val="C00000"/>
                </a:solidFill>
              </a:rPr>
              <a:t> </a:t>
            </a:r>
            <a:r>
              <a:rPr lang="ar-SA" sz="2400" b="1" dirty="0" smtClean="0">
                <a:solidFill>
                  <a:srgbClr val="FFC000"/>
                </a:solidFill>
              </a:rPr>
              <a:t>(×)</a:t>
            </a:r>
            <a:r>
              <a:rPr lang="ar-SA" sz="2400" b="1" dirty="0" smtClean="0">
                <a:solidFill>
                  <a:srgbClr val="C00000"/>
                </a:solidFill>
              </a:rPr>
              <a:t> </a:t>
            </a:r>
            <a:r>
              <a:rPr lang="ar-SA" sz="2400" b="1" dirty="0" smtClean="0">
                <a:solidFill>
                  <a:schemeClr val="accent5">
                    <a:lumMod val="75000"/>
                  </a:schemeClr>
                </a:solidFill>
              </a:rPr>
              <a:t>تعني إشارة الضرب </a:t>
            </a:r>
            <a:endParaRPr lang="ar-SA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18" name="صورة 1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06500" y="1586172"/>
            <a:ext cx="497577" cy="497577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>
          <a:blip r:embed="rId8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22" name="صورة 2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6564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4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sp>
        <p:nvSpPr>
          <p:cNvPr id="3" name="مخطط انسيابي: محطة طرفية 2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7947" y="548517"/>
            <a:ext cx="781828" cy="781828"/>
          </a:xfrm>
          <a:prstGeom prst="rect">
            <a:avLst/>
          </a:prstGeom>
        </p:spPr>
      </p:pic>
      <p:sp>
        <p:nvSpPr>
          <p:cNvPr id="5" name="مخطط انسيابي: محطة طرفية 4"/>
          <p:cNvSpPr/>
          <p:nvPr/>
        </p:nvSpPr>
        <p:spPr>
          <a:xfrm>
            <a:off x="6953500" y="933872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أستكشف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4435579" y="869146"/>
            <a:ext cx="240726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معنى الضرب </a:t>
            </a:r>
            <a:endParaRPr lang="ar-SA" sz="3200" b="1" dirty="0">
              <a:solidFill>
                <a:schemeClr val="tx2"/>
              </a:solidFill>
            </a:endParaRPr>
          </a:p>
        </p:txBody>
      </p:sp>
      <p:pic>
        <p:nvPicPr>
          <p:cNvPr id="7" name="صورة 6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8" name="صورة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pic>
        <p:nvPicPr>
          <p:cNvPr id="9" name="صورة 8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63368"/>
            <a:ext cx="1115672" cy="508000"/>
          </a:xfrm>
          <a:prstGeom prst="rect">
            <a:avLst/>
          </a:prstGeom>
        </p:spPr>
      </p:pic>
      <p:sp>
        <p:nvSpPr>
          <p:cNvPr id="10" name="مستطيل 9"/>
          <p:cNvSpPr/>
          <p:nvPr/>
        </p:nvSpPr>
        <p:spPr>
          <a:xfrm>
            <a:off x="55160" y="53633"/>
            <a:ext cx="12065720" cy="671773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1" name="مربع نص 10"/>
          <p:cNvSpPr txBox="1"/>
          <p:nvPr/>
        </p:nvSpPr>
        <p:spPr>
          <a:xfrm>
            <a:off x="507562" y="6263368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١٤</a:t>
            </a:r>
            <a:endParaRPr lang="ar-SA" sz="2000" b="1" dirty="0">
              <a:solidFill>
                <a:srgbClr val="C00000"/>
              </a:solidFill>
            </a:endParaRPr>
          </a:p>
        </p:txBody>
      </p:sp>
      <p:graphicFrame>
        <p:nvGraphicFramePr>
          <p:cNvPr id="12" name="جدول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1918648"/>
              </p:ext>
            </p:extLst>
          </p:nvPr>
        </p:nvGraphicFramePr>
        <p:xfrm>
          <a:off x="658645" y="1715980"/>
          <a:ext cx="4113012" cy="1676400"/>
        </p:xfrm>
        <a:graphic>
          <a:graphicData uri="http://schemas.openxmlformats.org/drawingml/2006/table">
            <a:tbl>
              <a:tblPr rtl="1" firstRow="1" bandRow="1">
                <a:tableStyleId>{E8B1032C-EA38-4F05-BA0D-38AFFFC7BED3}</a:tableStyleId>
              </a:tblPr>
              <a:tblGrid>
                <a:gridCol w="1371004">
                  <a:extLst>
                    <a:ext uri="{9D8B030D-6E8A-4147-A177-3AD203B41FA5}">
                      <a16:colId xmlns:a16="http://schemas.microsoft.com/office/drawing/2014/main" val="3165579991"/>
                    </a:ext>
                  </a:extLst>
                </a:gridCol>
                <a:gridCol w="1371004">
                  <a:extLst>
                    <a:ext uri="{9D8B030D-6E8A-4147-A177-3AD203B41FA5}">
                      <a16:colId xmlns:a16="http://schemas.microsoft.com/office/drawing/2014/main" val="1528203261"/>
                    </a:ext>
                  </a:extLst>
                </a:gridCol>
                <a:gridCol w="1371004">
                  <a:extLst>
                    <a:ext uri="{9D8B030D-6E8A-4147-A177-3AD203B41FA5}">
                      <a16:colId xmlns:a16="http://schemas.microsoft.com/office/drawing/2014/main" val="4264202965"/>
                    </a:ext>
                  </a:extLst>
                </a:gridCol>
              </a:tblGrid>
              <a:tr h="364649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عدد المجموعات</a:t>
                      </a:r>
                      <a:endParaRPr lang="ar-SA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عدد المكعبات في كل مجموعة</a:t>
                      </a:r>
                      <a:endParaRPr lang="ar-SA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المجموع</a:t>
                      </a:r>
                      <a:endParaRPr lang="ar-SA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3831357"/>
                  </a:ext>
                </a:extLst>
              </a:tr>
              <a:tr h="364649">
                <a:tc>
                  <a:txBody>
                    <a:bodyPr/>
                    <a:lstStyle/>
                    <a:p>
                      <a:pPr algn="ctr" rtl="1"/>
                      <a:r>
                        <a:rPr lang="ku-Arab-IQ" b="1" dirty="0" smtClean="0"/>
                        <a:t>٥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ku-Arab-IQ" b="1" dirty="0" smtClean="0"/>
                        <a:t>٤</a:t>
                      </a:r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ku-Arab-IQ" b="1" dirty="0" smtClean="0"/>
                        <a:t>٢٠</a:t>
                      </a:r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8517773"/>
                  </a:ext>
                </a:extLst>
              </a:tr>
              <a:tr h="364649"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277807"/>
                  </a:ext>
                </a:extLst>
              </a:tr>
              <a:tr h="364649"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endParaRPr lang="ar-SA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5067973"/>
                  </a:ext>
                </a:extLst>
              </a:tr>
            </a:tbl>
          </a:graphicData>
        </a:graphic>
      </p:graphicFrame>
      <p:sp>
        <p:nvSpPr>
          <p:cNvPr id="13" name="مربع نص 12"/>
          <p:cNvSpPr txBox="1"/>
          <p:nvPr/>
        </p:nvSpPr>
        <p:spPr>
          <a:xfrm>
            <a:off x="5109536" y="1688919"/>
            <a:ext cx="5405338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أستعمل المكعبات لأستكشف طرائق أخرى لتوزيع </a:t>
            </a:r>
            <a:r>
              <a:rPr lang="ku-Arab-IQ" sz="2000" b="1" dirty="0" smtClean="0"/>
              <a:t>٢٠</a:t>
            </a:r>
            <a:r>
              <a:rPr lang="ar-SA" sz="2000" b="1" dirty="0" smtClean="0"/>
              <a:t> مكعباً في مجموعات متساوية. </a:t>
            </a:r>
          </a:p>
          <a:p>
            <a:r>
              <a:rPr lang="ar-SA" sz="2000" b="1" dirty="0" smtClean="0"/>
              <a:t>وأسجل في الجدول عدد المجموعات وعدد المكعبات في كل مجموعة ، ثم أسجل العدد الكلي للمكعبات.</a:t>
            </a:r>
            <a:endParaRPr lang="ar-SA" sz="2000" b="1" dirty="0"/>
          </a:p>
        </p:txBody>
      </p:sp>
      <p:pic>
        <p:nvPicPr>
          <p:cNvPr id="14" name="صورة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42009" y="1623427"/>
            <a:ext cx="747443" cy="747443"/>
          </a:xfrm>
          <a:prstGeom prst="rect">
            <a:avLst/>
          </a:prstGeom>
        </p:spPr>
      </p:pic>
      <p:pic>
        <p:nvPicPr>
          <p:cNvPr id="15" name="صورة 1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33752" y="6250238"/>
            <a:ext cx="447303" cy="486012"/>
          </a:xfrm>
          <a:prstGeom prst="rect">
            <a:avLst/>
          </a:prstGeom>
        </p:spPr>
      </p:pic>
      <p:pic>
        <p:nvPicPr>
          <p:cNvPr id="18" name="صورة 1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33751" y="5883892"/>
            <a:ext cx="447303" cy="486012"/>
          </a:xfrm>
          <a:prstGeom prst="rect">
            <a:avLst/>
          </a:prstGeom>
        </p:spPr>
      </p:pic>
      <p:pic>
        <p:nvPicPr>
          <p:cNvPr id="20" name="صورة 1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23613" y="5477434"/>
            <a:ext cx="447303" cy="486012"/>
          </a:xfrm>
          <a:prstGeom prst="rect">
            <a:avLst/>
          </a:prstGeom>
        </p:spPr>
      </p:pic>
      <p:pic>
        <p:nvPicPr>
          <p:cNvPr id="21" name="صورة 2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23613" y="5081345"/>
            <a:ext cx="447303" cy="486012"/>
          </a:xfrm>
          <a:prstGeom prst="rect">
            <a:avLst/>
          </a:prstGeom>
        </p:spPr>
      </p:pic>
      <p:pic>
        <p:nvPicPr>
          <p:cNvPr id="22" name="صورة 2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23612" y="4708131"/>
            <a:ext cx="447303" cy="486012"/>
          </a:xfrm>
          <a:prstGeom prst="rect">
            <a:avLst/>
          </a:prstGeom>
        </p:spPr>
      </p:pic>
      <p:pic>
        <p:nvPicPr>
          <p:cNvPr id="23" name="صورة 2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33751" y="4357195"/>
            <a:ext cx="447303" cy="486012"/>
          </a:xfrm>
          <a:prstGeom prst="rect">
            <a:avLst/>
          </a:prstGeom>
        </p:spPr>
      </p:pic>
      <p:pic>
        <p:nvPicPr>
          <p:cNvPr id="24" name="صورة 2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33750" y="3972544"/>
            <a:ext cx="447303" cy="486012"/>
          </a:xfrm>
          <a:prstGeom prst="rect">
            <a:avLst/>
          </a:prstGeom>
        </p:spPr>
      </p:pic>
      <p:pic>
        <p:nvPicPr>
          <p:cNvPr id="19" name="صورة 1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33749" y="3566086"/>
            <a:ext cx="447303" cy="486012"/>
          </a:xfrm>
          <a:prstGeom prst="rect">
            <a:avLst/>
          </a:prstGeom>
        </p:spPr>
      </p:pic>
      <p:pic>
        <p:nvPicPr>
          <p:cNvPr id="17" name="صورة 1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33748" y="3187826"/>
            <a:ext cx="447303" cy="486012"/>
          </a:xfrm>
          <a:prstGeom prst="rect">
            <a:avLst/>
          </a:prstGeom>
        </p:spPr>
      </p:pic>
      <p:pic>
        <p:nvPicPr>
          <p:cNvPr id="16" name="صورة 1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933748" y="2788235"/>
            <a:ext cx="447303" cy="486012"/>
          </a:xfrm>
          <a:prstGeom prst="rect">
            <a:avLst/>
          </a:prstGeom>
        </p:spPr>
      </p:pic>
      <p:pic>
        <p:nvPicPr>
          <p:cNvPr id="25" name="صورة 2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23872" y="6250238"/>
            <a:ext cx="447303" cy="486012"/>
          </a:xfrm>
          <a:prstGeom prst="rect">
            <a:avLst/>
          </a:prstGeom>
        </p:spPr>
      </p:pic>
      <p:pic>
        <p:nvPicPr>
          <p:cNvPr id="26" name="صورة 2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23871" y="5883892"/>
            <a:ext cx="447303" cy="486012"/>
          </a:xfrm>
          <a:prstGeom prst="rect">
            <a:avLst/>
          </a:prstGeom>
        </p:spPr>
      </p:pic>
      <p:pic>
        <p:nvPicPr>
          <p:cNvPr id="27" name="صورة 2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13733" y="5477434"/>
            <a:ext cx="447303" cy="486012"/>
          </a:xfrm>
          <a:prstGeom prst="rect">
            <a:avLst/>
          </a:prstGeom>
        </p:spPr>
      </p:pic>
      <p:pic>
        <p:nvPicPr>
          <p:cNvPr id="28" name="صورة 2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13733" y="5081345"/>
            <a:ext cx="447303" cy="486012"/>
          </a:xfrm>
          <a:prstGeom prst="rect">
            <a:avLst/>
          </a:prstGeom>
        </p:spPr>
      </p:pic>
      <p:pic>
        <p:nvPicPr>
          <p:cNvPr id="29" name="صورة 2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13732" y="4708131"/>
            <a:ext cx="447303" cy="486012"/>
          </a:xfrm>
          <a:prstGeom prst="rect">
            <a:avLst/>
          </a:prstGeom>
        </p:spPr>
      </p:pic>
      <p:pic>
        <p:nvPicPr>
          <p:cNvPr id="30" name="صورة 2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23871" y="4357195"/>
            <a:ext cx="447303" cy="486012"/>
          </a:xfrm>
          <a:prstGeom prst="rect">
            <a:avLst/>
          </a:prstGeom>
        </p:spPr>
      </p:pic>
      <p:pic>
        <p:nvPicPr>
          <p:cNvPr id="31" name="صورة 3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23870" y="3972544"/>
            <a:ext cx="447303" cy="486012"/>
          </a:xfrm>
          <a:prstGeom prst="rect">
            <a:avLst/>
          </a:prstGeom>
        </p:spPr>
      </p:pic>
      <p:pic>
        <p:nvPicPr>
          <p:cNvPr id="32" name="صورة 3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23869" y="3566086"/>
            <a:ext cx="447303" cy="486012"/>
          </a:xfrm>
          <a:prstGeom prst="rect">
            <a:avLst/>
          </a:prstGeom>
        </p:spPr>
      </p:pic>
      <p:pic>
        <p:nvPicPr>
          <p:cNvPr id="33" name="صورة 3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23868" y="3187826"/>
            <a:ext cx="447303" cy="486012"/>
          </a:xfrm>
          <a:prstGeom prst="rect">
            <a:avLst/>
          </a:prstGeom>
        </p:spPr>
      </p:pic>
      <p:pic>
        <p:nvPicPr>
          <p:cNvPr id="34" name="صورة 3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83" t="4533" r="13814" b="7672"/>
          <a:stretch/>
        </p:blipFill>
        <p:spPr>
          <a:xfrm>
            <a:off x="5323868" y="2788235"/>
            <a:ext cx="447303" cy="486012"/>
          </a:xfrm>
          <a:prstGeom prst="rect">
            <a:avLst/>
          </a:prstGeom>
        </p:spPr>
      </p:pic>
      <p:sp>
        <p:nvSpPr>
          <p:cNvPr id="35" name="مربع نص 34"/>
          <p:cNvSpPr txBox="1"/>
          <p:nvPr/>
        </p:nvSpPr>
        <p:spPr>
          <a:xfrm>
            <a:off x="3719685" y="2631131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٢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36" name="مربع نص 35"/>
          <p:cNvSpPr txBox="1"/>
          <p:nvPr/>
        </p:nvSpPr>
        <p:spPr>
          <a:xfrm>
            <a:off x="2390261" y="2631131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١٠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37" name="مربع نص 36"/>
          <p:cNvSpPr txBox="1"/>
          <p:nvPr/>
        </p:nvSpPr>
        <p:spPr>
          <a:xfrm>
            <a:off x="1044010" y="2671075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٢٠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63" name="مربع نص 62"/>
          <p:cNvSpPr txBox="1"/>
          <p:nvPr/>
        </p:nvSpPr>
        <p:spPr>
          <a:xfrm>
            <a:off x="3736512" y="3009359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٤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64" name="مربع نص 63"/>
          <p:cNvSpPr txBox="1"/>
          <p:nvPr/>
        </p:nvSpPr>
        <p:spPr>
          <a:xfrm>
            <a:off x="2290201" y="3031241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٥</a:t>
            </a:r>
            <a:endParaRPr lang="ar-SA" sz="2000" b="1" dirty="0">
              <a:solidFill>
                <a:srgbClr val="C00000"/>
              </a:solidFill>
            </a:endParaRPr>
          </a:p>
        </p:txBody>
      </p:sp>
      <p:sp>
        <p:nvSpPr>
          <p:cNvPr id="65" name="مربع نص 64"/>
          <p:cNvSpPr txBox="1"/>
          <p:nvPr/>
        </p:nvSpPr>
        <p:spPr>
          <a:xfrm>
            <a:off x="1021951" y="3030592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٢٠</a:t>
            </a:r>
            <a:endParaRPr lang="ar-SA" sz="2000" b="1" dirty="0">
              <a:solidFill>
                <a:srgbClr val="C00000"/>
              </a:solidFill>
            </a:endParaRPr>
          </a:p>
        </p:txBody>
      </p:sp>
      <p:pic>
        <p:nvPicPr>
          <p:cNvPr id="66" name="صورة 6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9466016" y="5649838"/>
            <a:ext cx="621814" cy="716439"/>
          </a:xfrm>
          <a:prstGeom prst="rect">
            <a:avLst/>
          </a:prstGeom>
        </p:spPr>
      </p:pic>
      <p:pic>
        <p:nvPicPr>
          <p:cNvPr id="67" name="صورة 6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9474275" y="5066698"/>
            <a:ext cx="621814" cy="716439"/>
          </a:xfrm>
          <a:prstGeom prst="rect">
            <a:avLst/>
          </a:prstGeom>
        </p:spPr>
      </p:pic>
      <p:pic>
        <p:nvPicPr>
          <p:cNvPr id="68" name="صورة 6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9484415" y="4482741"/>
            <a:ext cx="621814" cy="716439"/>
          </a:xfrm>
          <a:prstGeom prst="rect">
            <a:avLst/>
          </a:prstGeom>
        </p:spPr>
      </p:pic>
      <p:pic>
        <p:nvPicPr>
          <p:cNvPr id="69" name="صورة 6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9494552" y="3899601"/>
            <a:ext cx="621814" cy="716439"/>
          </a:xfrm>
          <a:prstGeom prst="rect">
            <a:avLst/>
          </a:prstGeom>
        </p:spPr>
      </p:pic>
      <p:pic>
        <p:nvPicPr>
          <p:cNvPr id="70" name="صورة 6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9504689" y="3322680"/>
            <a:ext cx="621814" cy="716439"/>
          </a:xfrm>
          <a:prstGeom prst="rect">
            <a:avLst/>
          </a:prstGeom>
        </p:spPr>
      </p:pic>
      <p:pic>
        <p:nvPicPr>
          <p:cNvPr id="71" name="صورة 7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8639516" y="5681442"/>
            <a:ext cx="621814" cy="716439"/>
          </a:xfrm>
          <a:prstGeom prst="rect">
            <a:avLst/>
          </a:prstGeom>
        </p:spPr>
      </p:pic>
      <p:pic>
        <p:nvPicPr>
          <p:cNvPr id="72" name="صورة 7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8647775" y="5098302"/>
            <a:ext cx="621814" cy="716439"/>
          </a:xfrm>
          <a:prstGeom prst="rect">
            <a:avLst/>
          </a:prstGeom>
        </p:spPr>
      </p:pic>
      <p:pic>
        <p:nvPicPr>
          <p:cNvPr id="73" name="صورة 7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8657915" y="4514345"/>
            <a:ext cx="621814" cy="716439"/>
          </a:xfrm>
          <a:prstGeom prst="rect">
            <a:avLst/>
          </a:prstGeom>
        </p:spPr>
      </p:pic>
      <p:pic>
        <p:nvPicPr>
          <p:cNvPr id="74" name="صورة 7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8668052" y="3931205"/>
            <a:ext cx="621814" cy="716439"/>
          </a:xfrm>
          <a:prstGeom prst="rect">
            <a:avLst/>
          </a:prstGeom>
        </p:spPr>
      </p:pic>
      <p:pic>
        <p:nvPicPr>
          <p:cNvPr id="75" name="صورة 7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8678189" y="3354284"/>
            <a:ext cx="621814" cy="716439"/>
          </a:xfrm>
          <a:prstGeom prst="rect">
            <a:avLst/>
          </a:prstGeom>
        </p:spPr>
      </p:pic>
      <p:pic>
        <p:nvPicPr>
          <p:cNvPr id="76" name="صورة 75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7745544" y="5681442"/>
            <a:ext cx="621814" cy="716439"/>
          </a:xfrm>
          <a:prstGeom prst="rect">
            <a:avLst/>
          </a:prstGeom>
        </p:spPr>
      </p:pic>
      <p:pic>
        <p:nvPicPr>
          <p:cNvPr id="77" name="صورة 76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7753803" y="5098302"/>
            <a:ext cx="621814" cy="716439"/>
          </a:xfrm>
          <a:prstGeom prst="rect">
            <a:avLst/>
          </a:prstGeom>
        </p:spPr>
      </p:pic>
      <p:pic>
        <p:nvPicPr>
          <p:cNvPr id="78" name="صورة 77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7763943" y="4514345"/>
            <a:ext cx="621814" cy="716439"/>
          </a:xfrm>
          <a:prstGeom prst="rect">
            <a:avLst/>
          </a:prstGeom>
        </p:spPr>
      </p:pic>
      <p:pic>
        <p:nvPicPr>
          <p:cNvPr id="79" name="صورة 78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7774080" y="3931205"/>
            <a:ext cx="621814" cy="716439"/>
          </a:xfrm>
          <a:prstGeom prst="rect">
            <a:avLst/>
          </a:prstGeom>
        </p:spPr>
      </p:pic>
      <p:pic>
        <p:nvPicPr>
          <p:cNvPr id="80" name="صورة 79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7784217" y="3354284"/>
            <a:ext cx="621814" cy="716439"/>
          </a:xfrm>
          <a:prstGeom prst="rect">
            <a:avLst/>
          </a:prstGeom>
        </p:spPr>
      </p:pic>
      <p:pic>
        <p:nvPicPr>
          <p:cNvPr id="81" name="صورة 8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6830233" y="5718202"/>
            <a:ext cx="621814" cy="716439"/>
          </a:xfrm>
          <a:prstGeom prst="rect">
            <a:avLst/>
          </a:prstGeom>
        </p:spPr>
      </p:pic>
      <p:pic>
        <p:nvPicPr>
          <p:cNvPr id="82" name="صورة 8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6838492" y="5135062"/>
            <a:ext cx="621814" cy="716439"/>
          </a:xfrm>
          <a:prstGeom prst="rect">
            <a:avLst/>
          </a:prstGeom>
        </p:spPr>
      </p:pic>
      <p:pic>
        <p:nvPicPr>
          <p:cNvPr id="83" name="صورة 8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6848632" y="4551105"/>
            <a:ext cx="621814" cy="716439"/>
          </a:xfrm>
          <a:prstGeom prst="rect">
            <a:avLst/>
          </a:prstGeom>
        </p:spPr>
      </p:pic>
      <p:pic>
        <p:nvPicPr>
          <p:cNvPr id="84" name="صورة 83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6858769" y="3967965"/>
            <a:ext cx="621814" cy="716439"/>
          </a:xfrm>
          <a:prstGeom prst="rect">
            <a:avLst/>
          </a:prstGeom>
        </p:spPr>
      </p:pic>
      <p:pic>
        <p:nvPicPr>
          <p:cNvPr id="85" name="صورة 84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06" t="3642" r="16906" b="9384"/>
          <a:stretch/>
        </p:blipFill>
        <p:spPr>
          <a:xfrm>
            <a:off x="6868906" y="3391044"/>
            <a:ext cx="621814" cy="716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4647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6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1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9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4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7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2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3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10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5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0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1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3" dur="1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8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9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1" dur="1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6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7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8" dur="1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9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4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5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6" dur="10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2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3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4" dur="10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5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6" fill="hold">
                      <p:stCondLst>
                        <p:cond delay="indefinite"/>
                      </p:stCondLst>
                      <p:childTnLst>
                        <p:par>
                          <p:cTn id="297" fill="hold">
                            <p:stCondLst>
                              <p:cond delay="0"/>
                            </p:stCondLst>
                            <p:childTnLst>
                              <p:par>
                                <p:cTn id="29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0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1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2" dur="10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3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4" fill="hold">
                      <p:stCondLst>
                        <p:cond delay="indefinite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0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1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2" fill="hold">
                      <p:stCondLst>
                        <p:cond delay="indefinite"/>
                      </p:stCondLst>
                      <p:childTnLst>
                        <p:par>
                          <p:cTn id="313" fill="hold">
                            <p:stCondLst>
                              <p:cond delay="0"/>
                            </p:stCondLst>
                            <p:childTnLst>
                              <p:par>
                                <p:cTn id="31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6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0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9" dur="10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0" fill="hold">
                      <p:stCondLst>
                        <p:cond delay="indefinite"/>
                      </p:stCondLst>
                      <p:childTnLst>
                        <p:par>
                          <p:cTn id="321" fill="hold">
                            <p:stCondLst>
                              <p:cond delay="0"/>
                            </p:stCondLst>
                            <p:childTnLst>
                              <p:par>
                                <p:cTn id="32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4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5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6" dur="10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7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8" fill="hold">
                      <p:stCondLst>
                        <p:cond delay="indefinite"/>
                      </p:stCondLst>
                      <p:childTnLst>
                        <p:par>
                          <p:cTn id="329" fill="hold">
                            <p:stCondLst>
                              <p:cond delay="0"/>
                            </p:stCondLst>
                            <p:childTnLst>
                              <p:par>
                                <p:cTn id="3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2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10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5" dur="1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6" fill="hold">
                      <p:stCondLst>
                        <p:cond delay="indefinite"/>
                      </p:stCondLst>
                      <p:childTnLst>
                        <p:par>
                          <p:cTn id="337" fill="hold">
                            <p:stCondLst>
                              <p:cond delay="0"/>
                            </p:stCondLst>
                            <p:childTnLst>
                              <p:par>
                                <p:cTn id="3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0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1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2" dur="10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3" dur="10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4" fill="hold">
                      <p:stCondLst>
                        <p:cond delay="indefinite"/>
                      </p:stCondLst>
                      <p:childTnLst>
                        <p:par>
                          <p:cTn id="345" fill="hold">
                            <p:stCondLst>
                              <p:cond delay="0"/>
                            </p:stCondLst>
                            <p:childTnLst>
                              <p:par>
                                <p:cTn id="34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8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9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0" dur="10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1" dur="10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2" fill="hold">
                      <p:stCondLst>
                        <p:cond delay="indefinite"/>
                      </p:stCondLst>
                      <p:childTnLst>
                        <p:par>
                          <p:cTn id="353" fill="hold">
                            <p:stCondLst>
                              <p:cond delay="0"/>
                            </p:stCondLst>
                            <p:childTnLst>
                              <p:par>
                                <p:cTn id="35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7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8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9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0" fill="hold">
                      <p:stCondLst>
                        <p:cond delay="indefinite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4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5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6" dur="10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7" dur="10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8" fill="hold">
                      <p:stCondLst>
                        <p:cond delay="indefinite"/>
                      </p:stCondLst>
                      <p:childTnLst>
                        <p:par>
                          <p:cTn id="369" fill="hold">
                            <p:stCondLst>
                              <p:cond delay="0"/>
                            </p:stCondLst>
                            <p:childTnLst>
                              <p:par>
                                <p:cTn id="37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2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3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4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5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6" fill="hold">
                      <p:stCondLst>
                        <p:cond delay="indefinite"/>
                      </p:stCondLst>
                      <p:childTnLst>
                        <p:par>
                          <p:cTn id="377" fill="hold">
                            <p:stCondLst>
                              <p:cond delay="0"/>
                            </p:stCondLst>
                            <p:childTnLst>
                              <p:par>
                                <p:cTn id="37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0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1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2" dur="1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3" dur="1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4" fill="hold">
                      <p:stCondLst>
                        <p:cond delay="indefinite"/>
                      </p:stCondLst>
                      <p:childTnLst>
                        <p:par>
                          <p:cTn id="385" fill="hold">
                            <p:stCondLst>
                              <p:cond delay="0"/>
                            </p:stCondLst>
                            <p:childTnLst>
                              <p:par>
                                <p:cTn id="38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8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1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1" dur="1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2" fill="hold">
                      <p:stCondLst>
                        <p:cond delay="indefinite"/>
                      </p:stCondLst>
                      <p:childTnLst>
                        <p:par>
                          <p:cTn id="393" fill="hold">
                            <p:stCondLst>
                              <p:cond delay="0"/>
                            </p:stCondLst>
                            <p:childTnLst>
                              <p:par>
                                <p:cTn id="39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7" fill="hold">
                      <p:stCondLst>
                        <p:cond delay="indefinite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2" fill="hold">
                      <p:stCondLst>
                        <p:cond delay="indefinite"/>
                      </p:stCondLst>
                      <p:childTnLst>
                        <p:par>
                          <p:cTn id="403" fill="hold">
                            <p:stCondLst>
                              <p:cond delay="0"/>
                            </p:stCondLst>
                            <p:childTnLst>
                              <p:par>
                                <p:cTn id="40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5" grpId="0"/>
      <p:bldP spid="36" grpId="0"/>
      <p:bldP spid="37" grpId="0"/>
      <p:bldP spid="63" grpId="0"/>
      <p:bldP spid="64" grpId="0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sp>
        <p:nvSpPr>
          <p:cNvPr id="3" name="مخطط انسيابي: محطة طرفية 2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63368"/>
            <a:ext cx="1115672" cy="508000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507562" y="6263368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١٤</a:t>
            </a:r>
            <a:endParaRPr lang="ar-SA" sz="2000" b="1" dirty="0">
              <a:solidFill>
                <a:srgbClr val="C00000"/>
              </a:solidFill>
            </a:endParaRPr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7947" y="548517"/>
            <a:ext cx="781828" cy="781828"/>
          </a:xfrm>
          <a:prstGeom prst="rect">
            <a:avLst/>
          </a:prstGeom>
        </p:spPr>
      </p:pic>
      <p:sp>
        <p:nvSpPr>
          <p:cNvPr id="10" name="مخطط انسيابي: محطة طرفية 9"/>
          <p:cNvSpPr/>
          <p:nvPr/>
        </p:nvSpPr>
        <p:spPr>
          <a:xfrm>
            <a:off x="6953500" y="933872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أستكشف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4435579" y="869146"/>
            <a:ext cx="240726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معنى الضرب </a:t>
            </a:r>
            <a:endParaRPr lang="ar-SA" sz="3200" b="1" dirty="0">
              <a:solidFill>
                <a:schemeClr val="tx2"/>
              </a:solidFill>
            </a:endParaRPr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6439" y="1787258"/>
            <a:ext cx="650277" cy="650277"/>
          </a:xfrm>
          <a:prstGeom prst="rect">
            <a:avLst/>
          </a:prstGeom>
        </p:spPr>
      </p:pic>
      <p:sp>
        <p:nvSpPr>
          <p:cNvPr id="14" name="مربع نص 13"/>
          <p:cNvSpPr txBox="1"/>
          <p:nvPr/>
        </p:nvSpPr>
        <p:spPr>
          <a:xfrm>
            <a:off x="1266092" y="1857770"/>
            <a:ext cx="96603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chemeClr val="accent1">
                    <a:lumMod val="50000"/>
                  </a:schemeClr>
                </a:solidFill>
              </a:rPr>
              <a:t>أتــأكــد: أستعمل النماذج لأجد عدد المكعبات الكلي، ثم أكتب جملة الضرب المناسبة  </a:t>
            </a:r>
            <a:endParaRPr lang="ar-SA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15" name="صورة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60228" y="2806203"/>
            <a:ext cx="2994634" cy="2130061"/>
          </a:xfrm>
          <a:prstGeom prst="rect">
            <a:avLst/>
          </a:prstGeom>
        </p:spPr>
      </p:pic>
      <p:pic>
        <p:nvPicPr>
          <p:cNvPr id="16" name="صورة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91598" y="2784839"/>
            <a:ext cx="2838000" cy="2205134"/>
          </a:xfrm>
          <a:prstGeom prst="rect">
            <a:avLst/>
          </a:prstGeom>
        </p:spPr>
      </p:pic>
      <p:pic>
        <p:nvPicPr>
          <p:cNvPr id="17" name="صورة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608219" y="2784839"/>
            <a:ext cx="2425200" cy="2224534"/>
          </a:xfrm>
          <a:prstGeom prst="rect">
            <a:avLst/>
          </a:prstGeom>
        </p:spPr>
      </p:pic>
      <p:sp>
        <p:nvSpPr>
          <p:cNvPr id="18" name="مربع نص 17"/>
          <p:cNvSpPr txBox="1"/>
          <p:nvPr/>
        </p:nvSpPr>
        <p:spPr>
          <a:xfrm>
            <a:off x="8676464" y="4981766"/>
            <a:ext cx="23975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عدد المكعبات الكلي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</a:p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جملة الضرب :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٣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5011823" y="5086408"/>
            <a:ext cx="23975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عدد المكعبات الكلي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١٢</a:t>
            </a:r>
            <a:endParaRPr lang="ar-SA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جملة الضرب :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٣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١٢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892065" y="5092052"/>
            <a:ext cx="23975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عدد المكعبات الكلي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endParaRPr lang="ar-SA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جملة الضرب :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١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312757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927" t="27852" r="11294" b="28889"/>
          <a:stretch/>
        </p:blipFill>
        <p:spPr>
          <a:xfrm rot="6886041">
            <a:off x="11030741" y="128606"/>
            <a:ext cx="1064992" cy="1094991"/>
          </a:xfrm>
          <a:prstGeom prst="rect">
            <a:avLst/>
          </a:prstGeom>
        </p:spPr>
      </p:pic>
      <p:sp>
        <p:nvSpPr>
          <p:cNvPr id="3" name="مخطط انسيابي: محطة طرفية 2"/>
          <p:cNvSpPr/>
          <p:nvPr/>
        </p:nvSpPr>
        <p:spPr>
          <a:xfrm>
            <a:off x="9453032" y="451909"/>
            <a:ext cx="2123684" cy="571280"/>
          </a:xfrm>
          <a:prstGeom prst="flowChartTerminator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 smtClean="0">
                <a:solidFill>
                  <a:srgbClr val="002060"/>
                </a:solidFill>
              </a:rPr>
              <a:t>الفصل الرابع : الضرب </a:t>
            </a:r>
            <a:r>
              <a:rPr lang="ku-Arab-IQ" sz="1600" b="1" dirty="0" smtClean="0">
                <a:solidFill>
                  <a:srgbClr val="002060"/>
                </a:solidFill>
              </a:rPr>
              <a:t>١</a:t>
            </a:r>
            <a:r>
              <a:rPr lang="ar-SA" sz="1600" dirty="0" smtClean="0">
                <a:solidFill>
                  <a:srgbClr val="002060"/>
                </a:solidFill>
              </a:rPr>
              <a:t> </a:t>
            </a:r>
            <a:endParaRPr lang="ar-SA" sz="1600" dirty="0">
              <a:solidFill>
                <a:srgbClr val="002060"/>
              </a:solidFill>
            </a:endParaRPr>
          </a:p>
        </p:txBody>
      </p:sp>
      <p:pic>
        <p:nvPicPr>
          <p:cNvPr id="4" name="صورة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15731" y="5676357"/>
            <a:ext cx="1095011" cy="1095011"/>
          </a:xfrm>
          <a:prstGeom prst="rect">
            <a:avLst/>
          </a:prstGeom>
        </p:spPr>
      </p:pic>
      <p:sp>
        <p:nvSpPr>
          <p:cNvPr id="5" name="مستطيل 4"/>
          <p:cNvSpPr/>
          <p:nvPr/>
        </p:nvSpPr>
        <p:spPr>
          <a:xfrm>
            <a:off x="55160" y="53633"/>
            <a:ext cx="12065720" cy="6745245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6" name="صورة 5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978" y="96302"/>
            <a:ext cx="1085334" cy="1085334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19" t="31629" r="9230" b="30919"/>
          <a:stretch/>
        </p:blipFill>
        <p:spPr>
          <a:xfrm>
            <a:off x="85640" y="6263368"/>
            <a:ext cx="1115672" cy="508000"/>
          </a:xfrm>
          <a:prstGeom prst="rect">
            <a:avLst/>
          </a:prstGeom>
        </p:spPr>
      </p:pic>
      <p:sp>
        <p:nvSpPr>
          <p:cNvPr id="8" name="مربع نص 7"/>
          <p:cNvSpPr txBox="1"/>
          <p:nvPr/>
        </p:nvSpPr>
        <p:spPr>
          <a:xfrm>
            <a:off x="507562" y="6263368"/>
            <a:ext cx="536448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ku-Arab-IQ" sz="2000" b="1" dirty="0" smtClean="0">
                <a:solidFill>
                  <a:srgbClr val="C00000"/>
                </a:solidFill>
              </a:rPr>
              <a:t>١٤</a:t>
            </a:r>
            <a:endParaRPr lang="ar-SA" sz="2000" b="1" dirty="0">
              <a:solidFill>
                <a:srgbClr val="C00000"/>
              </a:solidFill>
            </a:endParaRPr>
          </a:p>
        </p:txBody>
      </p:sp>
      <p:pic>
        <p:nvPicPr>
          <p:cNvPr id="9" name="صورة 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7947" y="548517"/>
            <a:ext cx="781828" cy="781828"/>
          </a:xfrm>
          <a:prstGeom prst="rect">
            <a:avLst/>
          </a:prstGeom>
        </p:spPr>
      </p:pic>
      <p:sp>
        <p:nvSpPr>
          <p:cNvPr id="10" name="مخطط انسيابي: محطة طرفية 9"/>
          <p:cNvSpPr/>
          <p:nvPr/>
        </p:nvSpPr>
        <p:spPr>
          <a:xfrm>
            <a:off x="6953500" y="933872"/>
            <a:ext cx="1371600" cy="455324"/>
          </a:xfrm>
          <a:prstGeom prst="flowChartTerminator">
            <a:avLst/>
          </a:prstGeom>
          <a:solidFill>
            <a:srgbClr val="C00000"/>
          </a:solidFill>
          <a:effectLst>
            <a:reflection blurRad="6350" stA="52000" endA="300" endPos="35000" dir="5400000" sy="-100000" algn="bl" rotWithShape="0"/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2000" b="1" dirty="0" smtClean="0">
                <a:solidFill>
                  <a:schemeClr val="bg1"/>
                </a:solidFill>
              </a:rPr>
              <a:t>أستكشف </a:t>
            </a:r>
            <a:endParaRPr lang="ar-SA" sz="2000" b="1" dirty="0">
              <a:solidFill>
                <a:schemeClr val="bg1"/>
              </a:solidFill>
            </a:endParaRPr>
          </a:p>
        </p:txBody>
      </p:sp>
      <p:sp>
        <p:nvSpPr>
          <p:cNvPr id="11" name="مربع نص 10"/>
          <p:cNvSpPr txBox="1"/>
          <p:nvPr/>
        </p:nvSpPr>
        <p:spPr>
          <a:xfrm>
            <a:off x="4435579" y="869146"/>
            <a:ext cx="240726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>
                <a:solidFill>
                  <a:schemeClr val="tx2"/>
                </a:solidFill>
              </a:rPr>
              <a:t>معنى الضرب </a:t>
            </a:r>
            <a:endParaRPr lang="ar-SA" sz="3200" b="1" dirty="0">
              <a:solidFill>
                <a:schemeClr val="tx2"/>
              </a:solidFill>
            </a:endParaRPr>
          </a:p>
        </p:txBody>
      </p:sp>
      <p:pic>
        <p:nvPicPr>
          <p:cNvPr id="13" name="صورة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6439" y="1787258"/>
            <a:ext cx="650277" cy="650277"/>
          </a:xfrm>
          <a:prstGeom prst="rect">
            <a:avLst/>
          </a:prstGeom>
        </p:spPr>
      </p:pic>
      <p:sp>
        <p:nvSpPr>
          <p:cNvPr id="14" name="مربع نص 13"/>
          <p:cNvSpPr txBox="1"/>
          <p:nvPr/>
        </p:nvSpPr>
        <p:spPr>
          <a:xfrm>
            <a:off x="1266092" y="1857770"/>
            <a:ext cx="9660348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C00000"/>
                </a:solidFill>
              </a:rPr>
              <a:t>أتــأكــد:</a:t>
            </a:r>
            <a:r>
              <a:rPr lang="ar-SA" sz="2800" b="1" dirty="0" smtClean="0">
                <a:solidFill>
                  <a:schemeClr val="accent1">
                    <a:lumMod val="50000"/>
                  </a:schemeClr>
                </a:solidFill>
              </a:rPr>
              <a:t> أستعمل النماذج لأجد عدد المكعبات الكلي، ثم أكتب جملة الضرب المناسبة  </a:t>
            </a:r>
            <a:endParaRPr lang="ar-SA" sz="2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8" name="مربع نص 17"/>
          <p:cNvSpPr txBox="1"/>
          <p:nvPr/>
        </p:nvSpPr>
        <p:spPr>
          <a:xfrm>
            <a:off x="8254257" y="3477791"/>
            <a:ext cx="23975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عدد المكعبات الكلي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١٦</a:t>
            </a:r>
            <a:endParaRPr lang="ar-SA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جملة الضرب :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٨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٢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١٦</a:t>
            </a:r>
            <a:r>
              <a:rPr lang="ar-SA" dirty="0" smtClean="0"/>
              <a:t> </a:t>
            </a:r>
            <a:endParaRPr lang="ar-SA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2212466" y="3449115"/>
            <a:ext cx="23975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عدد المكعبات الكلي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٢٥</a:t>
            </a:r>
            <a:endParaRPr lang="ar-SA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جملة الضرب :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٢٥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ar-SA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8254257" y="5114330"/>
            <a:ext cx="23975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عدد المكعبات الكلي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endParaRPr lang="ar-SA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جملة الضرب :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٦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٢٤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ar-SA" dirty="0" smtClean="0"/>
              <a:t> </a:t>
            </a:r>
            <a:endParaRPr lang="ar-SA" dirty="0"/>
          </a:p>
        </p:txBody>
      </p:sp>
      <p:pic>
        <p:nvPicPr>
          <p:cNvPr id="12" name="صورة 1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070496" y="2611679"/>
            <a:ext cx="2855943" cy="894788"/>
          </a:xfrm>
          <a:prstGeom prst="rect">
            <a:avLst/>
          </a:prstGeom>
        </p:spPr>
      </p:pic>
      <p:pic>
        <p:nvPicPr>
          <p:cNvPr id="21" name="صورة 20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284436" y="2611055"/>
            <a:ext cx="2704661" cy="903883"/>
          </a:xfrm>
          <a:prstGeom prst="rect">
            <a:avLst/>
          </a:prstGeom>
        </p:spPr>
      </p:pic>
      <p:pic>
        <p:nvPicPr>
          <p:cNvPr id="22" name="صورة 2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325100" y="4214534"/>
            <a:ext cx="2466591" cy="838060"/>
          </a:xfrm>
          <a:prstGeom prst="rect">
            <a:avLst/>
          </a:prstGeom>
        </p:spPr>
      </p:pic>
      <p:pic>
        <p:nvPicPr>
          <p:cNvPr id="23" name="صورة 2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295901" y="4214534"/>
            <a:ext cx="2611154" cy="848661"/>
          </a:xfrm>
          <a:prstGeom prst="rect">
            <a:avLst/>
          </a:prstGeom>
        </p:spPr>
      </p:pic>
      <p:sp>
        <p:nvSpPr>
          <p:cNvPr id="25" name="مربع نص 24"/>
          <p:cNvSpPr txBox="1"/>
          <p:nvPr/>
        </p:nvSpPr>
        <p:spPr>
          <a:xfrm>
            <a:off x="2284436" y="5111749"/>
            <a:ext cx="2397550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عدد المكعبات الكلي =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٢٠</a:t>
            </a:r>
            <a:endParaRPr lang="ar-SA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جملة الضرب :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٤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× </a:t>
            </a:r>
            <a:r>
              <a:rPr lang="ku-Arab-IQ" b="1" dirty="0" smtClean="0">
                <a:solidFill>
                  <a:schemeClr val="accent1">
                    <a:lumMod val="75000"/>
                  </a:schemeClr>
                </a:solidFill>
              </a:rPr>
              <a:t>٥</a:t>
            </a:r>
            <a:r>
              <a:rPr lang="ar-SA" b="1" dirty="0" smtClean="0">
                <a:solidFill>
                  <a:schemeClr val="accent1">
                    <a:lumMod val="75000"/>
                  </a:schemeClr>
                </a:solidFill>
              </a:rPr>
              <a:t> = </a:t>
            </a:r>
            <a:r>
              <a:rPr lang="ku-Arab-IQ" b="1" smtClean="0">
                <a:solidFill>
                  <a:schemeClr val="accent1">
                    <a:lumMod val="75000"/>
                  </a:schemeClr>
                </a:solidFill>
              </a:rPr>
              <a:t>٢٠</a:t>
            </a:r>
            <a:endParaRPr lang="ar-SA" dirty="0"/>
          </a:p>
        </p:txBody>
      </p:sp>
      <p:pic>
        <p:nvPicPr>
          <p:cNvPr id="26" name="صورة 25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2915" y="5931464"/>
            <a:ext cx="531959" cy="531959"/>
          </a:xfrm>
          <a:prstGeom prst="rect">
            <a:avLst/>
          </a:prstGeom>
        </p:spPr>
      </p:pic>
      <p:sp>
        <p:nvSpPr>
          <p:cNvPr id="27" name="مربع نص 26"/>
          <p:cNvSpPr txBox="1"/>
          <p:nvPr/>
        </p:nvSpPr>
        <p:spPr>
          <a:xfrm>
            <a:off x="6747860" y="6046298"/>
            <a:ext cx="320954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أوضح العلاقة بين الجمع والضرب. </a:t>
            </a:r>
            <a:endParaRPr lang="ar-SA" sz="2000" b="1" dirty="0"/>
          </a:p>
        </p:txBody>
      </p:sp>
      <p:sp>
        <p:nvSpPr>
          <p:cNvPr id="28" name="مربع نص 27"/>
          <p:cNvSpPr txBox="1"/>
          <p:nvPr/>
        </p:nvSpPr>
        <p:spPr>
          <a:xfrm>
            <a:off x="4272185" y="6078424"/>
            <a:ext cx="2734056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solidFill>
                  <a:schemeClr val="accent1">
                    <a:lumMod val="75000"/>
                  </a:schemeClr>
                </a:solidFill>
              </a:rPr>
              <a:t>الضرب عبارة عن جمع متكرر </a:t>
            </a:r>
            <a:endParaRPr lang="ar-SA" sz="2000" b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8699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5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</TotalTime>
  <Words>311</Words>
  <Application>Microsoft Office PowerPoint</Application>
  <PresentationFormat>شاشة عريضة</PresentationFormat>
  <Paragraphs>73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</dc:creator>
  <cp:lastModifiedBy>WinDows</cp:lastModifiedBy>
  <cp:revision>44</cp:revision>
  <dcterms:created xsi:type="dcterms:W3CDTF">2022-12-02T21:48:32Z</dcterms:created>
  <dcterms:modified xsi:type="dcterms:W3CDTF">2022-12-05T02:05:31Z</dcterms:modified>
</cp:coreProperties>
</file>