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67" d="100"/>
          <a:sy n="67" d="100"/>
        </p:scale>
        <p:origin x="-60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FA58D-F683-4DBE-90C3-38B8F9495AA8}" type="datetimeFigureOut">
              <a:rPr lang="ar-SA" smtClean="0"/>
              <a:pPr/>
              <a:t>29/09/1434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51B83-0080-487A-8CF3-5E4EECDBAC1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FA58D-F683-4DBE-90C3-38B8F9495AA8}" type="datetimeFigureOut">
              <a:rPr lang="ar-SA" smtClean="0"/>
              <a:pPr/>
              <a:t>29/09/1434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51B83-0080-487A-8CF3-5E4EECDBAC1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FA58D-F683-4DBE-90C3-38B8F9495AA8}" type="datetimeFigureOut">
              <a:rPr lang="ar-SA" smtClean="0"/>
              <a:pPr/>
              <a:t>29/09/1434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51B83-0080-487A-8CF3-5E4EECDBAC1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FA58D-F683-4DBE-90C3-38B8F9495AA8}" type="datetimeFigureOut">
              <a:rPr lang="ar-SA" smtClean="0"/>
              <a:pPr/>
              <a:t>29/09/1434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51B83-0080-487A-8CF3-5E4EECDBAC1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FA58D-F683-4DBE-90C3-38B8F9495AA8}" type="datetimeFigureOut">
              <a:rPr lang="ar-SA" smtClean="0"/>
              <a:pPr/>
              <a:t>29/09/1434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51B83-0080-487A-8CF3-5E4EECDBAC1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FA58D-F683-4DBE-90C3-38B8F9495AA8}" type="datetimeFigureOut">
              <a:rPr lang="ar-SA" smtClean="0"/>
              <a:pPr/>
              <a:t>29/09/1434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51B83-0080-487A-8CF3-5E4EECDBAC1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FA58D-F683-4DBE-90C3-38B8F9495AA8}" type="datetimeFigureOut">
              <a:rPr lang="ar-SA" smtClean="0"/>
              <a:pPr/>
              <a:t>29/09/1434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51B83-0080-487A-8CF3-5E4EECDBAC1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FA58D-F683-4DBE-90C3-38B8F9495AA8}" type="datetimeFigureOut">
              <a:rPr lang="ar-SA" smtClean="0"/>
              <a:pPr/>
              <a:t>29/09/1434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51B83-0080-487A-8CF3-5E4EECDBAC1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FA58D-F683-4DBE-90C3-38B8F9495AA8}" type="datetimeFigureOut">
              <a:rPr lang="ar-SA" smtClean="0"/>
              <a:pPr/>
              <a:t>29/09/1434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51B83-0080-487A-8CF3-5E4EECDBAC1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FA58D-F683-4DBE-90C3-38B8F9495AA8}" type="datetimeFigureOut">
              <a:rPr lang="ar-SA" smtClean="0"/>
              <a:pPr/>
              <a:t>29/09/1434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51B83-0080-487A-8CF3-5E4EECDBAC1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FA58D-F683-4DBE-90C3-38B8F9495AA8}" type="datetimeFigureOut">
              <a:rPr lang="ar-SA" smtClean="0"/>
              <a:pPr/>
              <a:t>29/09/1434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51B83-0080-487A-8CF3-5E4EECDBAC1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6FA58D-F683-4DBE-90C3-38B8F9495AA8}" type="datetimeFigureOut">
              <a:rPr lang="ar-SA" smtClean="0"/>
              <a:pPr/>
              <a:t>29/09/1434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251B83-0080-487A-8CF3-5E4EECDBAC1B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9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14744" y="142852"/>
            <a:ext cx="2000250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072462" y="114280"/>
            <a:ext cx="81915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786050" y="785794"/>
            <a:ext cx="5962659" cy="1143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403596" y="4556854"/>
            <a:ext cx="3421326" cy="515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690622" y="5372980"/>
            <a:ext cx="2134307" cy="484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500430" y="6072206"/>
            <a:ext cx="5362580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8" name="مربع نص 17"/>
          <p:cNvSpPr txBox="1"/>
          <p:nvPr/>
        </p:nvSpPr>
        <p:spPr>
          <a:xfrm>
            <a:off x="5643570" y="5339943"/>
            <a:ext cx="92869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سليمان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19" name="مربع نص 18"/>
          <p:cNvSpPr txBox="1"/>
          <p:nvPr/>
        </p:nvSpPr>
        <p:spPr>
          <a:xfrm>
            <a:off x="1714480" y="6072206"/>
            <a:ext cx="164307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ضرب 4 × 3</a:t>
            </a:r>
            <a:endParaRPr lang="ar-SA" sz="2400" b="1" dirty="0">
              <a:solidFill>
                <a:srgbClr val="FF0000"/>
              </a:solidFill>
            </a:endParaRPr>
          </a:p>
        </p:txBody>
      </p:sp>
      <p:grpSp>
        <p:nvGrpSpPr>
          <p:cNvPr id="26" name="مجموعة 25"/>
          <p:cNvGrpSpPr/>
          <p:nvPr/>
        </p:nvGrpSpPr>
        <p:grpSpPr>
          <a:xfrm>
            <a:off x="1643042" y="2143116"/>
            <a:ext cx="6929486" cy="1928826"/>
            <a:chOff x="1643042" y="2357430"/>
            <a:chExt cx="6929486" cy="1928826"/>
          </a:xfrm>
        </p:grpSpPr>
        <p:sp>
          <p:nvSpPr>
            <p:cNvPr id="20" name="مستطيل مستدير الزوايا 19"/>
            <p:cNvSpPr/>
            <p:nvPr/>
          </p:nvSpPr>
          <p:spPr>
            <a:xfrm>
              <a:off x="5572132" y="2928934"/>
              <a:ext cx="3000396" cy="1357322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r>
                <a:rPr lang="ar-SA" sz="2400" b="1" dirty="0" smtClean="0">
                  <a:solidFill>
                    <a:schemeClr val="tx1"/>
                  </a:solidFill>
                </a:rPr>
                <a:t>   6 + 4 × 3</a:t>
              </a:r>
            </a:p>
            <a:p>
              <a:endParaRPr lang="ar-SA" sz="2400" b="1" dirty="0" smtClean="0">
                <a:solidFill>
                  <a:schemeClr val="tx1"/>
                </a:solidFill>
              </a:endParaRPr>
            </a:p>
            <a:p>
              <a:r>
                <a:rPr lang="ar-SA" sz="2400" b="1" dirty="0" smtClean="0">
                  <a:solidFill>
                    <a:schemeClr val="tx1"/>
                  </a:solidFill>
                </a:rPr>
                <a:t>= 6 +   12  =  18</a:t>
              </a:r>
              <a:endParaRPr lang="ar-SA" sz="2400" b="1" dirty="0">
                <a:solidFill>
                  <a:schemeClr val="tx1"/>
                </a:solidFill>
              </a:endParaRPr>
            </a:p>
          </p:txBody>
        </p:sp>
        <p:sp>
          <p:nvSpPr>
            <p:cNvPr id="24" name="مستطيل مستدير الزوايا 23"/>
            <p:cNvSpPr/>
            <p:nvPr/>
          </p:nvSpPr>
          <p:spPr>
            <a:xfrm>
              <a:off x="1643042" y="2928934"/>
              <a:ext cx="3000396" cy="1357322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r>
                <a:rPr lang="ar-SA" sz="2400" b="1" dirty="0" smtClean="0">
                  <a:solidFill>
                    <a:schemeClr val="tx1"/>
                  </a:solidFill>
                </a:rPr>
                <a:t>   6 + 4 × 3</a:t>
              </a:r>
            </a:p>
            <a:p>
              <a:endParaRPr lang="ar-SA" sz="2400" b="1" dirty="0" smtClean="0">
                <a:solidFill>
                  <a:schemeClr val="tx1"/>
                </a:solidFill>
              </a:endParaRPr>
            </a:p>
            <a:p>
              <a:r>
                <a:rPr lang="ar-SA" sz="2400" b="1" dirty="0" smtClean="0">
                  <a:solidFill>
                    <a:schemeClr val="tx1"/>
                  </a:solidFill>
                </a:rPr>
                <a:t>=   10   × 3 =  30</a:t>
              </a:r>
              <a:endParaRPr lang="ar-SA" sz="2400" b="1" dirty="0">
                <a:solidFill>
                  <a:schemeClr val="tx1"/>
                </a:solidFill>
              </a:endParaRPr>
            </a:p>
          </p:txBody>
        </p:sp>
        <p:pic>
          <p:nvPicPr>
            <p:cNvPr id="2" name="Picture 2"/>
            <p:cNvPicPr>
              <a:picLocks noChangeAspect="1" noChangeArrowheads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>
              <a:off x="6429388" y="2357430"/>
              <a:ext cx="1319214" cy="4191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3" name="Picture 3"/>
            <p:cNvPicPr>
              <a:picLocks noChangeAspect="1" noChangeArrowheads="1"/>
            </p:cNvPicPr>
            <p:nvPr/>
          </p:nvPicPr>
          <p:blipFill>
            <a:blip r:embed="rId9"/>
            <a:srcRect/>
            <a:stretch>
              <a:fillRect/>
            </a:stretch>
          </p:blipFill>
          <p:spPr bwMode="auto">
            <a:xfrm>
              <a:off x="2653895" y="2372210"/>
              <a:ext cx="989411" cy="3757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sp>
        <p:nvSpPr>
          <p:cNvPr id="23" name="خماسي 22"/>
          <p:cNvSpPr/>
          <p:nvPr/>
        </p:nvSpPr>
        <p:spPr>
          <a:xfrm rot="5400000">
            <a:off x="6915164" y="2786061"/>
            <a:ext cx="785819" cy="785818"/>
          </a:xfrm>
          <a:prstGeom prst="homePlate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5" name="خماسي 24"/>
          <p:cNvSpPr/>
          <p:nvPr/>
        </p:nvSpPr>
        <p:spPr>
          <a:xfrm rot="5400000">
            <a:off x="3500430" y="2786061"/>
            <a:ext cx="785818" cy="785818"/>
          </a:xfrm>
          <a:prstGeom prst="homePlate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وسيلة شرح مستطيلة مستديرة الزوايا 14"/>
          <p:cNvSpPr/>
          <p:nvPr/>
        </p:nvSpPr>
        <p:spPr>
          <a:xfrm>
            <a:off x="7115194" y="4271968"/>
            <a:ext cx="914408" cy="857256"/>
          </a:xfrm>
          <a:prstGeom prst="wedgeRoundRectCallout">
            <a:avLst>
              <a:gd name="adj1" fmla="val 27396"/>
              <a:gd name="adj2" fmla="val -89264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chemeClr val="tx1"/>
                </a:solidFill>
              </a:rPr>
              <a:t>جمع ثانيا</a:t>
            </a:r>
            <a:endParaRPr lang="ar-SA" sz="2400" b="1" dirty="0">
              <a:solidFill>
                <a:schemeClr val="tx1"/>
              </a:solidFill>
            </a:endParaRPr>
          </a:p>
        </p:txBody>
      </p:sp>
      <p:sp>
        <p:nvSpPr>
          <p:cNvPr id="17" name="وسيلة شرح مستطيلة مستديرة الزوايا 16"/>
          <p:cNvSpPr/>
          <p:nvPr/>
        </p:nvSpPr>
        <p:spPr>
          <a:xfrm>
            <a:off x="2657460" y="4286256"/>
            <a:ext cx="914408" cy="785818"/>
          </a:xfrm>
          <a:prstGeom prst="wedgeRoundRectCallout">
            <a:avLst>
              <a:gd name="adj1" fmla="val 27396"/>
              <a:gd name="adj2" fmla="val -95146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chemeClr val="tx1"/>
                </a:solidFill>
              </a:rPr>
              <a:t>ضرب ثانيا</a:t>
            </a:r>
            <a:endParaRPr lang="ar-SA" sz="2400" b="1" dirty="0">
              <a:solidFill>
                <a:schemeClr val="tx1"/>
              </a:solidFill>
            </a:endParaRPr>
          </a:p>
        </p:txBody>
      </p:sp>
      <p:sp>
        <p:nvSpPr>
          <p:cNvPr id="14" name="وسيلة شرح مستطيلة مستديرة الزوايا 13"/>
          <p:cNvSpPr/>
          <p:nvPr/>
        </p:nvSpPr>
        <p:spPr>
          <a:xfrm>
            <a:off x="7072330" y="1714488"/>
            <a:ext cx="914408" cy="714380"/>
          </a:xfrm>
          <a:prstGeom prst="wedgeRoundRectCallout">
            <a:avLst>
              <a:gd name="adj1" fmla="val -24166"/>
              <a:gd name="adj2" fmla="val 114264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chemeClr val="tx1"/>
                </a:solidFill>
              </a:rPr>
              <a:t>ضرب أولا</a:t>
            </a:r>
            <a:endParaRPr lang="ar-SA" sz="2400" b="1" dirty="0">
              <a:solidFill>
                <a:schemeClr val="tx1"/>
              </a:solidFill>
            </a:endParaRPr>
          </a:p>
        </p:txBody>
      </p:sp>
      <p:sp>
        <p:nvSpPr>
          <p:cNvPr id="16" name="وسيلة شرح مستطيلة مستديرة الزوايا 15"/>
          <p:cNvSpPr/>
          <p:nvPr/>
        </p:nvSpPr>
        <p:spPr>
          <a:xfrm>
            <a:off x="3643306" y="1700200"/>
            <a:ext cx="914408" cy="714380"/>
          </a:xfrm>
          <a:prstGeom prst="wedgeRoundRectCallout">
            <a:avLst>
              <a:gd name="adj1" fmla="val -24166"/>
              <a:gd name="adj2" fmla="val 114264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chemeClr val="tx1"/>
                </a:solidFill>
              </a:rPr>
              <a:t>جمع أولا</a:t>
            </a:r>
            <a:endParaRPr lang="ar-SA" sz="2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800" decel="100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5" dur="10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4" dur="10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3" grpId="0" animBg="1"/>
      <p:bldP spid="25" grpId="0" animBg="1"/>
      <p:bldP spid="15" grpId="0" animBg="1"/>
      <p:bldP spid="17" grpId="0" animBg="1"/>
      <p:bldP spid="14" grpId="0" animBg="1"/>
      <p:bldP spid="1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14744" y="142852"/>
            <a:ext cx="2000250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3" name="مجموعة 21"/>
          <p:cNvGrpSpPr/>
          <p:nvPr/>
        </p:nvGrpSpPr>
        <p:grpSpPr>
          <a:xfrm>
            <a:off x="571472" y="857232"/>
            <a:ext cx="8358246" cy="928694"/>
            <a:chOff x="571472" y="857232"/>
            <a:chExt cx="8358246" cy="928694"/>
          </a:xfrm>
        </p:grpSpPr>
        <p:sp>
          <p:nvSpPr>
            <p:cNvPr id="5" name="دبوس زينة 4"/>
            <p:cNvSpPr/>
            <p:nvPr/>
          </p:nvSpPr>
          <p:spPr>
            <a:xfrm>
              <a:off x="571472" y="857232"/>
              <a:ext cx="7143800" cy="928694"/>
            </a:xfrm>
            <a:prstGeom prst="plaque">
              <a:avLst/>
            </a:prstGeom>
            <a:solidFill>
              <a:schemeClr val="accent3">
                <a:lumMod val="20000"/>
                <a:lumOff val="80000"/>
              </a:schemeClr>
            </a:solidFill>
            <a:ln w="28575">
              <a:solidFill>
                <a:schemeClr val="tx1"/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r>
                <a:rPr lang="ar-SA" sz="2400" b="1" dirty="0" smtClean="0">
                  <a:solidFill>
                    <a:schemeClr val="tx1"/>
                  </a:solidFill>
                </a:rPr>
                <a:t>احسب قيمة :  ( 5 ــ 1 )</a:t>
              </a:r>
              <a:r>
                <a:rPr lang="ar-SA" sz="2800" b="1" baseline="30000" dirty="0" smtClean="0">
                  <a:solidFill>
                    <a:schemeClr val="tx1"/>
                  </a:solidFill>
                </a:rPr>
                <a:t>3</a:t>
              </a:r>
              <a:r>
                <a:rPr lang="ar-SA" sz="2400" b="1" dirty="0" smtClean="0">
                  <a:solidFill>
                    <a:schemeClr val="tx1"/>
                  </a:solidFill>
                </a:rPr>
                <a:t> ÷ 4  وعلل كل خطوة في الحل</a:t>
              </a:r>
              <a:endParaRPr lang="ar-SA" sz="2400" b="1" dirty="0">
                <a:solidFill>
                  <a:schemeClr val="tx1"/>
                </a:solidFill>
              </a:endParaRPr>
            </a:p>
          </p:txBody>
        </p:sp>
        <p:grpSp>
          <p:nvGrpSpPr>
            <p:cNvPr id="4" name="مجموعة 20"/>
            <p:cNvGrpSpPr/>
            <p:nvPr/>
          </p:nvGrpSpPr>
          <p:grpSpPr>
            <a:xfrm>
              <a:off x="7715272" y="857232"/>
              <a:ext cx="1214446" cy="928694"/>
              <a:chOff x="7715272" y="857232"/>
              <a:chExt cx="1214446" cy="928694"/>
            </a:xfrm>
          </p:grpSpPr>
          <p:sp>
            <p:nvSpPr>
              <p:cNvPr id="6" name="دبوس زينة 5"/>
              <p:cNvSpPr/>
              <p:nvPr/>
            </p:nvSpPr>
            <p:spPr>
              <a:xfrm>
                <a:off x="7715272" y="857232"/>
                <a:ext cx="1214446" cy="928694"/>
              </a:xfrm>
              <a:prstGeom prst="plaqu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 dirty="0"/>
              </a:p>
            </p:txBody>
          </p:sp>
          <p:pic>
            <p:nvPicPr>
              <p:cNvPr id="1026" name="Picture 2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7843858" y="1100122"/>
                <a:ext cx="928694" cy="4286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  <a:scene3d>
                <a:camera prst="orthographicFront"/>
                <a:lightRig rig="threePt" dir="t"/>
              </a:scene3d>
              <a:sp3d>
                <a:bevelT w="114300" prst="artDeco"/>
              </a:sp3d>
            </p:spPr>
          </p:pic>
        </p:grpSp>
      </p:grpSp>
      <p:sp>
        <p:nvSpPr>
          <p:cNvPr id="16" name="خماسي 15"/>
          <p:cNvSpPr/>
          <p:nvPr/>
        </p:nvSpPr>
        <p:spPr>
          <a:xfrm rot="5400000">
            <a:off x="7722414" y="2336004"/>
            <a:ext cx="785819" cy="1000132"/>
          </a:xfrm>
          <a:prstGeom prst="homePlate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7" name="مربع نص 16"/>
          <p:cNvSpPr txBox="1"/>
          <p:nvPr/>
        </p:nvSpPr>
        <p:spPr>
          <a:xfrm>
            <a:off x="5786446" y="2428868"/>
            <a:ext cx="292895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( 5 ــ 1 )</a:t>
            </a:r>
            <a:r>
              <a:rPr lang="ar-SA" sz="2800" b="1" baseline="30000" dirty="0" smtClean="0"/>
              <a:t>3</a:t>
            </a:r>
            <a:r>
              <a:rPr lang="ar-SA" sz="2400" b="1" dirty="0" smtClean="0"/>
              <a:t> ÷ 4</a:t>
            </a:r>
            <a:endParaRPr lang="ar-SA" sz="2400" b="1" dirty="0"/>
          </a:p>
        </p:txBody>
      </p:sp>
      <p:sp>
        <p:nvSpPr>
          <p:cNvPr id="18" name="خماسي 17"/>
          <p:cNvSpPr/>
          <p:nvPr/>
        </p:nvSpPr>
        <p:spPr>
          <a:xfrm rot="5400000">
            <a:off x="7750990" y="3536161"/>
            <a:ext cx="785819" cy="428629"/>
          </a:xfrm>
          <a:prstGeom prst="homePlate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9" name="مربع نص 18"/>
          <p:cNvSpPr txBox="1"/>
          <p:nvPr/>
        </p:nvSpPr>
        <p:spPr>
          <a:xfrm>
            <a:off x="6772290" y="3324525"/>
            <a:ext cx="71438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÷ 4</a:t>
            </a:r>
            <a:endParaRPr lang="ar-SA" sz="2400" b="1" dirty="0"/>
          </a:p>
        </p:txBody>
      </p:sp>
      <p:sp>
        <p:nvSpPr>
          <p:cNvPr id="20" name="خماسي 19"/>
          <p:cNvSpPr/>
          <p:nvPr/>
        </p:nvSpPr>
        <p:spPr>
          <a:xfrm>
            <a:off x="2643174" y="2500306"/>
            <a:ext cx="3000396" cy="392908"/>
          </a:xfrm>
          <a:prstGeom prst="homePlate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chemeClr val="tx1"/>
                </a:solidFill>
              </a:rPr>
              <a:t>القوس</a:t>
            </a:r>
            <a:endParaRPr lang="ar-SA" sz="2400" b="1" dirty="0">
              <a:solidFill>
                <a:schemeClr val="tx1"/>
              </a:solidFill>
            </a:endParaRPr>
          </a:p>
        </p:txBody>
      </p:sp>
      <p:sp>
        <p:nvSpPr>
          <p:cNvPr id="21" name="خماسي 20"/>
          <p:cNvSpPr/>
          <p:nvPr/>
        </p:nvSpPr>
        <p:spPr>
          <a:xfrm>
            <a:off x="2643174" y="3393282"/>
            <a:ext cx="3000396" cy="392908"/>
          </a:xfrm>
          <a:prstGeom prst="homePlate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chemeClr val="tx1"/>
                </a:solidFill>
              </a:rPr>
              <a:t>القوة</a:t>
            </a:r>
            <a:endParaRPr lang="ar-SA" sz="2400" b="1" dirty="0">
              <a:solidFill>
                <a:schemeClr val="tx1"/>
              </a:solidFill>
            </a:endParaRPr>
          </a:p>
        </p:txBody>
      </p:sp>
      <p:sp>
        <p:nvSpPr>
          <p:cNvPr id="22" name="مربع نص 21"/>
          <p:cNvSpPr txBox="1"/>
          <p:nvPr/>
        </p:nvSpPr>
        <p:spPr>
          <a:xfrm>
            <a:off x="7829572" y="3343274"/>
            <a:ext cx="57150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b="1" baseline="30000" dirty="0" smtClean="0"/>
              <a:t>3</a:t>
            </a:r>
            <a:r>
              <a:rPr lang="ar-SA" sz="2400" b="1" dirty="0" smtClean="0"/>
              <a:t>4</a:t>
            </a:r>
            <a:endParaRPr lang="ar-SA" sz="2400" b="1" dirty="0"/>
          </a:p>
        </p:txBody>
      </p:sp>
      <p:sp>
        <p:nvSpPr>
          <p:cNvPr id="23" name="خماسي 22"/>
          <p:cNvSpPr/>
          <p:nvPr/>
        </p:nvSpPr>
        <p:spPr>
          <a:xfrm rot="5400000">
            <a:off x="7265212" y="3964788"/>
            <a:ext cx="785819" cy="1371608"/>
          </a:xfrm>
          <a:prstGeom prst="homePlate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ربع نص 23"/>
          <p:cNvSpPr txBox="1"/>
          <p:nvPr/>
        </p:nvSpPr>
        <p:spPr>
          <a:xfrm>
            <a:off x="7858148" y="4214818"/>
            <a:ext cx="57150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64</a:t>
            </a:r>
            <a:endParaRPr lang="ar-SA" sz="2400" b="1" dirty="0"/>
          </a:p>
        </p:txBody>
      </p:sp>
      <p:sp>
        <p:nvSpPr>
          <p:cNvPr id="25" name="مربع نص 24"/>
          <p:cNvSpPr txBox="1"/>
          <p:nvPr/>
        </p:nvSpPr>
        <p:spPr>
          <a:xfrm>
            <a:off x="6758004" y="4181781"/>
            <a:ext cx="85725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÷ 4</a:t>
            </a:r>
            <a:endParaRPr lang="ar-SA" sz="2400" b="1" dirty="0"/>
          </a:p>
        </p:txBody>
      </p:sp>
      <p:sp>
        <p:nvSpPr>
          <p:cNvPr id="26" name="مربع نص 25"/>
          <p:cNvSpPr txBox="1"/>
          <p:nvPr/>
        </p:nvSpPr>
        <p:spPr>
          <a:xfrm>
            <a:off x="7343794" y="5214950"/>
            <a:ext cx="62865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16</a:t>
            </a:r>
            <a:endParaRPr lang="ar-SA" sz="2400" b="1" dirty="0"/>
          </a:p>
        </p:txBody>
      </p:sp>
      <p:sp>
        <p:nvSpPr>
          <p:cNvPr id="27" name="خماسي 26"/>
          <p:cNvSpPr/>
          <p:nvPr/>
        </p:nvSpPr>
        <p:spPr>
          <a:xfrm>
            <a:off x="2643174" y="4321976"/>
            <a:ext cx="3000396" cy="392908"/>
          </a:xfrm>
          <a:prstGeom prst="homePlate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chemeClr val="tx1"/>
                </a:solidFill>
              </a:rPr>
              <a:t>القسمة</a:t>
            </a:r>
            <a:endParaRPr lang="ar-SA" sz="2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800" decel="100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800" decel="100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800" decel="100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800" decel="100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800" decel="100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/>
      <p:bldP spid="18" grpId="0" animBg="1"/>
      <p:bldP spid="19" grpId="0"/>
      <p:bldP spid="20" grpId="0" animBg="1"/>
      <p:bldP spid="21" grpId="0" animBg="1"/>
      <p:bldP spid="22" grpId="0"/>
      <p:bldP spid="23" grpId="0" animBg="1"/>
      <p:bldP spid="24" grpId="0"/>
      <p:bldP spid="25" grpId="0"/>
      <p:bldP spid="26" grpId="0"/>
      <p:bldP spid="2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14744" y="142852"/>
            <a:ext cx="2000250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خماسي 2"/>
          <p:cNvSpPr/>
          <p:nvPr/>
        </p:nvSpPr>
        <p:spPr>
          <a:xfrm rot="5400000">
            <a:off x="7200917" y="2300285"/>
            <a:ext cx="785819" cy="1071570"/>
          </a:xfrm>
          <a:prstGeom prst="homePlate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/>
          <p:cNvSpPr txBox="1"/>
          <p:nvPr/>
        </p:nvSpPr>
        <p:spPr>
          <a:xfrm>
            <a:off x="5786446" y="2428868"/>
            <a:ext cx="292895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8 + ( 5 ــ 2 )</a:t>
            </a:r>
            <a:endParaRPr lang="ar-SA" sz="2400" b="1" dirty="0"/>
          </a:p>
        </p:txBody>
      </p:sp>
      <p:sp>
        <p:nvSpPr>
          <p:cNvPr id="13" name="خماسي 12"/>
          <p:cNvSpPr/>
          <p:nvPr/>
        </p:nvSpPr>
        <p:spPr>
          <a:xfrm rot="5400000">
            <a:off x="7672409" y="3114675"/>
            <a:ext cx="785819" cy="1271598"/>
          </a:xfrm>
          <a:prstGeom prst="homePlate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/>
          <p:cNvSpPr txBox="1"/>
          <p:nvPr/>
        </p:nvSpPr>
        <p:spPr>
          <a:xfrm>
            <a:off x="6858016" y="3324525"/>
            <a:ext cx="185738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8 +</a:t>
            </a:r>
            <a:endParaRPr lang="ar-SA" sz="2400" b="1" dirty="0"/>
          </a:p>
        </p:txBody>
      </p:sp>
      <p:sp>
        <p:nvSpPr>
          <p:cNvPr id="14" name="خماسي 13"/>
          <p:cNvSpPr/>
          <p:nvPr/>
        </p:nvSpPr>
        <p:spPr>
          <a:xfrm>
            <a:off x="2643174" y="2500306"/>
            <a:ext cx="3000396" cy="392908"/>
          </a:xfrm>
          <a:prstGeom prst="homePlate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chemeClr val="tx1"/>
                </a:solidFill>
              </a:rPr>
              <a:t>القوس</a:t>
            </a:r>
            <a:endParaRPr lang="ar-SA" sz="2400" b="1" dirty="0">
              <a:solidFill>
                <a:schemeClr val="tx1"/>
              </a:solidFill>
            </a:endParaRPr>
          </a:p>
        </p:txBody>
      </p:sp>
      <p:sp>
        <p:nvSpPr>
          <p:cNvPr id="15" name="خماسي 14"/>
          <p:cNvSpPr/>
          <p:nvPr/>
        </p:nvSpPr>
        <p:spPr>
          <a:xfrm>
            <a:off x="2643174" y="3393282"/>
            <a:ext cx="3000396" cy="392908"/>
          </a:xfrm>
          <a:prstGeom prst="homePlate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chemeClr val="tx1"/>
                </a:solidFill>
              </a:rPr>
              <a:t>الجمع</a:t>
            </a:r>
            <a:endParaRPr lang="ar-SA" sz="2400" b="1" dirty="0">
              <a:solidFill>
                <a:schemeClr val="tx1"/>
              </a:solidFill>
            </a:endParaRPr>
          </a:p>
        </p:txBody>
      </p:sp>
      <p:sp>
        <p:nvSpPr>
          <p:cNvPr id="10" name="مربع نص 9"/>
          <p:cNvSpPr txBox="1"/>
          <p:nvPr/>
        </p:nvSpPr>
        <p:spPr>
          <a:xfrm>
            <a:off x="7300932" y="3343274"/>
            <a:ext cx="57150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3</a:t>
            </a:r>
            <a:endParaRPr lang="ar-SA" sz="2400" b="1" dirty="0"/>
          </a:p>
        </p:txBody>
      </p:sp>
      <p:sp>
        <p:nvSpPr>
          <p:cNvPr id="12" name="مربع نص 11"/>
          <p:cNvSpPr txBox="1"/>
          <p:nvPr/>
        </p:nvSpPr>
        <p:spPr>
          <a:xfrm>
            <a:off x="7786710" y="4229106"/>
            <a:ext cx="57150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11</a:t>
            </a:r>
            <a:endParaRPr lang="ar-SA" sz="2400" b="1" dirty="0"/>
          </a:p>
        </p:txBody>
      </p:sp>
      <p:grpSp>
        <p:nvGrpSpPr>
          <p:cNvPr id="18" name="مجموعة 17"/>
          <p:cNvGrpSpPr/>
          <p:nvPr/>
        </p:nvGrpSpPr>
        <p:grpSpPr>
          <a:xfrm>
            <a:off x="571472" y="857232"/>
            <a:ext cx="8358246" cy="928694"/>
            <a:chOff x="571472" y="857232"/>
            <a:chExt cx="8358246" cy="928694"/>
          </a:xfrm>
        </p:grpSpPr>
        <p:sp>
          <p:nvSpPr>
            <p:cNvPr id="5" name="دبوس زينة 4"/>
            <p:cNvSpPr/>
            <p:nvPr/>
          </p:nvSpPr>
          <p:spPr>
            <a:xfrm>
              <a:off x="571472" y="857232"/>
              <a:ext cx="7143800" cy="928694"/>
            </a:xfrm>
            <a:prstGeom prst="plaque">
              <a:avLst/>
            </a:prstGeom>
            <a:solidFill>
              <a:schemeClr val="accent3">
                <a:lumMod val="20000"/>
                <a:lumOff val="80000"/>
              </a:schemeClr>
            </a:solidFill>
            <a:ln w="28575">
              <a:solidFill>
                <a:schemeClr val="tx1"/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r>
                <a:rPr lang="ar-SA" sz="2400" b="1" dirty="0" smtClean="0">
                  <a:solidFill>
                    <a:schemeClr val="tx1"/>
                  </a:solidFill>
                </a:rPr>
                <a:t>احسب قيمة :  8 + ( 5 ــ 2 )  وعلل كل خطوة في الحل</a:t>
              </a:r>
              <a:endParaRPr lang="ar-SA" sz="2400" b="1" dirty="0">
                <a:solidFill>
                  <a:schemeClr val="tx1"/>
                </a:solidFill>
              </a:endParaRPr>
            </a:p>
          </p:txBody>
        </p:sp>
        <p:grpSp>
          <p:nvGrpSpPr>
            <p:cNvPr id="17" name="مجموعة 16"/>
            <p:cNvGrpSpPr/>
            <p:nvPr/>
          </p:nvGrpSpPr>
          <p:grpSpPr>
            <a:xfrm>
              <a:off x="7715272" y="857232"/>
              <a:ext cx="1214446" cy="928694"/>
              <a:chOff x="7715272" y="857232"/>
              <a:chExt cx="1214446" cy="928694"/>
            </a:xfrm>
          </p:grpSpPr>
          <p:sp>
            <p:nvSpPr>
              <p:cNvPr id="6" name="دبوس زينة 5"/>
              <p:cNvSpPr/>
              <p:nvPr/>
            </p:nvSpPr>
            <p:spPr>
              <a:xfrm>
                <a:off x="7715272" y="857232"/>
                <a:ext cx="1214446" cy="928694"/>
              </a:xfrm>
              <a:prstGeom prst="plaqu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 dirty="0"/>
              </a:p>
            </p:txBody>
          </p:sp>
          <p:pic>
            <p:nvPicPr>
              <p:cNvPr id="9" name="Picture 2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7743846" y="1000110"/>
                <a:ext cx="1138220" cy="57150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  <a:scene3d>
                <a:camera prst="orthographicFront"/>
                <a:lightRig rig="threePt" dir="t"/>
              </a:scene3d>
              <a:sp3d>
                <a:bevelT w="114300" prst="artDeco"/>
              </a:sp3d>
            </p:spPr>
          </p:pic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3" grpId="0" animBg="1"/>
      <p:bldP spid="11" grpId="0"/>
      <p:bldP spid="14" grpId="0" animBg="1"/>
      <p:bldP spid="15" grpId="0" animBg="1"/>
      <p:bldP spid="10" grpId="0"/>
      <p:bldP spid="1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14744" y="142852"/>
            <a:ext cx="2000250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خماسي 2"/>
          <p:cNvSpPr/>
          <p:nvPr/>
        </p:nvSpPr>
        <p:spPr>
          <a:xfrm rot="5400000">
            <a:off x="7029468" y="2300285"/>
            <a:ext cx="785819" cy="1071570"/>
          </a:xfrm>
          <a:prstGeom prst="homePlate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/>
          <p:cNvSpPr txBox="1"/>
          <p:nvPr/>
        </p:nvSpPr>
        <p:spPr>
          <a:xfrm>
            <a:off x="5786446" y="2428868"/>
            <a:ext cx="292895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25 ÷ ( 9 ــ 4 )</a:t>
            </a:r>
            <a:endParaRPr lang="ar-SA" sz="2400" b="1" dirty="0"/>
          </a:p>
        </p:txBody>
      </p:sp>
      <p:sp>
        <p:nvSpPr>
          <p:cNvPr id="13" name="خماسي 12"/>
          <p:cNvSpPr/>
          <p:nvPr/>
        </p:nvSpPr>
        <p:spPr>
          <a:xfrm rot="5400000">
            <a:off x="7593829" y="3064668"/>
            <a:ext cx="785819" cy="1371613"/>
          </a:xfrm>
          <a:prstGeom prst="homePlate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/>
          <p:cNvSpPr txBox="1"/>
          <p:nvPr/>
        </p:nvSpPr>
        <p:spPr>
          <a:xfrm>
            <a:off x="6858016" y="3324525"/>
            <a:ext cx="185738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25 ÷</a:t>
            </a:r>
            <a:endParaRPr lang="ar-SA" sz="2400" b="1" dirty="0"/>
          </a:p>
        </p:txBody>
      </p:sp>
      <p:sp>
        <p:nvSpPr>
          <p:cNvPr id="14" name="خماسي 13"/>
          <p:cNvSpPr/>
          <p:nvPr/>
        </p:nvSpPr>
        <p:spPr>
          <a:xfrm>
            <a:off x="2643174" y="2500306"/>
            <a:ext cx="3000396" cy="392908"/>
          </a:xfrm>
          <a:prstGeom prst="homePlate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chemeClr val="tx1"/>
                </a:solidFill>
              </a:rPr>
              <a:t>القوس</a:t>
            </a:r>
            <a:endParaRPr lang="ar-SA" sz="2400" b="1" dirty="0">
              <a:solidFill>
                <a:schemeClr val="tx1"/>
              </a:solidFill>
            </a:endParaRPr>
          </a:p>
        </p:txBody>
      </p:sp>
      <p:sp>
        <p:nvSpPr>
          <p:cNvPr id="15" name="خماسي 14"/>
          <p:cNvSpPr/>
          <p:nvPr/>
        </p:nvSpPr>
        <p:spPr>
          <a:xfrm>
            <a:off x="2643174" y="3393282"/>
            <a:ext cx="3000396" cy="392908"/>
          </a:xfrm>
          <a:prstGeom prst="homePlate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chemeClr val="tx1"/>
                </a:solidFill>
              </a:rPr>
              <a:t>القسمة</a:t>
            </a:r>
            <a:endParaRPr lang="ar-SA" sz="2400" b="1" dirty="0">
              <a:solidFill>
                <a:schemeClr val="tx1"/>
              </a:solidFill>
            </a:endParaRPr>
          </a:p>
        </p:txBody>
      </p:sp>
      <p:sp>
        <p:nvSpPr>
          <p:cNvPr id="10" name="مربع نص 9"/>
          <p:cNvSpPr txBox="1"/>
          <p:nvPr/>
        </p:nvSpPr>
        <p:spPr>
          <a:xfrm>
            <a:off x="7129480" y="3343274"/>
            <a:ext cx="57150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5</a:t>
            </a:r>
            <a:endParaRPr lang="ar-SA" sz="2400" b="1" dirty="0"/>
          </a:p>
        </p:txBody>
      </p:sp>
      <p:sp>
        <p:nvSpPr>
          <p:cNvPr id="12" name="مربع نص 11"/>
          <p:cNvSpPr txBox="1"/>
          <p:nvPr/>
        </p:nvSpPr>
        <p:spPr>
          <a:xfrm>
            <a:off x="7700984" y="4243394"/>
            <a:ext cx="57150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5</a:t>
            </a:r>
            <a:endParaRPr lang="ar-SA" sz="2400" b="1" dirty="0"/>
          </a:p>
        </p:txBody>
      </p:sp>
      <p:grpSp>
        <p:nvGrpSpPr>
          <p:cNvPr id="7" name="مجموعة 17"/>
          <p:cNvGrpSpPr/>
          <p:nvPr/>
        </p:nvGrpSpPr>
        <p:grpSpPr>
          <a:xfrm>
            <a:off x="571472" y="857232"/>
            <a:ext cx="8358246" cy="928694"/>
            <a:chOff x="571472" y="857232"/>
            <a:chExt cx="8358246" cy="928694"/>
          </a:xfrm>
        </p:grpSpPr>
        <p:sp>
          <p:nvSpPr>
            <p:cNvPr id="5" name="دبوس زينة 4"/>
            <p:cNvSpPr/>
            <p:nvPr/>
          </p:nvSpPr>
          <p:spPr>
            <a:xfrm>
              <a:off x="571472" y="857232"/>
              <a:ext cx="7143800" cy="928694"/>
            </a:xfrm>
            <a:prstGeom prst="plaque">
              <a:avLst/>
            </a:prstGeom>
            <a:solidFill>
              <a:schemeClr val="accent3">
                <a:lumMod val="20000"/>
                <a:lumOff val="80000"/>
              </a:schemeClr>
            </a:solidFill>
            <a:ln w="28575">
              <a:solidFill>
                <a:schemeClr val="tx1"/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r>
                <a:rPr lang="ar-SA" sz="2400" b="1" dirty="0" smtClean="0">
                  <a:solidFill>
                    <a:schemeClr val="tx1"/>
                  </a:solidFill>
                </a:rPr>
                <a:t>احسب قيمة :  25 ÷ ( 9 ــ 4 )  وعلل كل خطوة في الحل</a:t>
              </a:r>
              <a:endParaRPr lang="ar-SA" sz="2400" b="1" dirty="0">
                <a:solidFill>
                  <a:schemeClr val="tx1"/>
                </a:solidFill>
              </a:endParaRPr>
            </a:p>
          </p:txBody>
        </p:sp>
        <p:grpSp>
          <p:nvGrpSpPr>
            <p:cNvPr id="8" name="مجموعة 16"/>
            <p:cNvGrpSpPr/>
            <p:nvPr/>
          </p:nvGrpSpPr>
          <p:grpSpPr>
            <a:xfrm>
              <a:off x="7715272" y="857232"/>
              <a:ext cx="1214446" cy="928694"/>
              <a:chOff x="7715272" y="857232"/>
              <a:chExt cx="1214446" cy="928694"/>
            </a:xfrm>
          </p:grpSpPr>
          <p:sp>
            <p:nvSpPr>
              <p:cNvPr id="6" name="دبوس زينة 5"/>
              <p:cNvSpPr/>
              <p:nvPr/>
            </p:nvSpPr>
            <p:spPr>
              <a:xfrm>
                <a:off x="7715272" y="857232"/>
                <a:ext cx="1214446" cy="928694"/>
              </a:xfrm>
              <a:prstGeom prst="plaqu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 dirty="0"/>
              </a:p>
            </p:txBody>
          </p:sp>
          <p:pic>
            <p:nvPicPr>
              <p:cNvPr id="9" name="Picture 2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7743846" y="1000110"/>
                <a:ext cx="1138220" cy="57150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  <a:scene3d>
                <a:camera prst="orthographicFront"/>
                <a:lightRig rig="threePt" dir="t"/>
              </a:scene3d>
              <a:sp3d>
                <a:bevelT w="114300" prst="artDeco"/>
              </a:sp3d>
            </p:spPr>
          </p:pic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3" grpId="0" animBg="1"/>
      <p:bldP spid="11" grpId="0"/>
      <p:bldP spid="14" grpId="0" animBg="1"/>
      <p:bldP spid="15" grpId="0" animBg="1"/>
      <p:bldP spid="10" grpId="0"/>
      <p:bldP spid="1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14744" y="142852"/>
            <a:ext cx="2000250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6" name="خماسي 15"/>
          <p:cNvSpPr/>
          <p:nvPr/>
        </p:nvSpPr>
        <p:spPr>
          <a:xfrm rot="5400000">
            <a:off x="7250925" y="2478879"/>
            <a:ext cx="785819" cy="714380"/>
          </a:xfrm>
          <a:prstGeom prst="homePlate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7" name="مربع نص 16"/>
          <p:cNvSpPr txBox="1"/>
          <p:nvPr/>
        </p:nvSpPr>
        <p:spPr>
          <a:xfrm>
            <a:off x="5786446" y="2428868"/>
            <a:ext cx="292895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14 ــ 2 × 6 + 9</a:t>
            </a:r>
            <a:endParaRPr lang="ar-SA" sz="2400" b="1" dirty="0"/>
          </a:p>
        </p:txBody>
      </p:sp>
      <p:sp>
        <p:nvSpPr>
          <p:cNvPr id="18" name="خماسي 17"/>
          <p:cNvSpPr/>
          <p:nvPr/>
        </p:nvSpPr>
        <p:spPr>
          <a:xfrm rot="5400000">
            <a:off x="7665264" y="3178970"/>
            <a:ext cx="785819" cy="1143008"/>
          </a:xfrm>
          <a:prstGeom prst="homePlate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9" name="مربع نص 18"/>
          <p:cNvSpPr txBox="1"/>
          <p:nvPr/>
        </p:nvSpPr>
        <p:spPr>
          <a:xfrm>
            <a:off x="6572264" y="3324525"/>
            <a:ext cx="214314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14 ــ          + 9</a:t>
            </a:r>
            <a:endParaRPr lang="ar-SA" sz="2400" b="1" dirty="0"/>
          </a:p>
        </p:txBody>
      </p:sp>
      <p:sp>
        <p:nvSpPr>
          <p:cNvPr id="20" name="خماسي 19"/>
          <p:cNvSpPr/>
          <p:nvPr/>
        </p:nvSpPr>
        <p:spPr>
          <a:xfrm>
            <a:off x="2643174" y="2500306"/>
            <a:ext cx="3000396" cy="392908"/>
          </a:xfrm>
          <a:prstGeom prst="homePlate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chemeClr val="tx1"/>
                </a:solidFill>
              </a:rPr>
              <a:t>الضرب</a:t>
            </a:r>
            <a:endParaRPr lang="ar-SA" sz="2400" b="1" dirty="0">
              <a:solidFill>
                <a:schemeClr val="tx1"/>
              </a:solidFill>
            </a:endParaRPr>
          </a:p>
        </p:txBody>
      </p:sp>
      <p:sp>
        <p:nvSpPr>
          <p:cNvPr id="21" name="خماسي 20"/>
          <p:cNvSpPr/>
          <p:nvPr/>
        </p:nvSpPr>
        <p:spPr>
          <a:xfrm>
            <a:off x="2643174" y="3393282"/>
            <a:ext cx="3000396" cy="392908"/>
          </a:xfrm>
          <a:prstGeom prst="homePlate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chemeClr val="tx1"/>
                </a:solidFill>
              </a:rPr>
              <a:t>الطرح</a:t>
            </a:r>
            <a:endParaRPr lang="ar-SA" sz="2400" b="1" dirty="0">
              <a:solidFill>
                <a:schemeClr val="tx1"/>
              </a:solidFill>
            </a:endParaRPr>
          </a:p>
        </p:txBody>
      </p:sp>
      <p:sp>
        <p:nvSpPr>
          <p:cNvPr id="22" name="مربع نص 21"/>
          <p:cNvSpPr txBox="1"/>
          <p:nvPr/>
        </p:nvSpPr>
        <p:spPr>
          <a:xfrm>
            <a:off x="7358082" y="3343274"/>
            <a:ext cx="57150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12</a:t>
            </a:r>
            <a:endParaRPr lang="ar-SA" sz="2400" b="1" dirty="0"/>
          </a:p>
        </p:txBody>
      </p:sp>
      <p:sp>
        <p:nvSpPr>
          <p:cNvPr id="23" name="خماسي 22"/>
          <p:cNvSpPr/>
          <p:nvPr/>
        </p:nvSpPr>
        <p:spPr>
          <a:xfrm rot="5400000">
            <a:off x="7115191" y="3857630"/>
            <a:ext cx="785819" cy="1585922"/>
          </a:xfrm>
          <a:prstGeom prst="homePlate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ربع نص 23"/>
          <p:cNvSpPr txBox="1"/>
          <p:nvPr/>
        </p:nvSpPr>
        <p:spPr>
          <a:xfrm>
            <a:off x="7786710" y="4214818"/>
            <a:ext cx="57150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2</a:t>
            </a:r>
            <a:endParaRPr lang="ar-SA" sz="2400" b="1" dirty="0"/>
          </a:p>
        </p:txBody>
      </p:sp>
      <p:sp>
        <p:nvSpPr>
          <p:cNvPr id="25" name="مربع نص 24"/>
          <p:cNvSpPr txBox="1"/>
          <p:nvPr/>
        </p:nvSpPr>
        <p:spPr>
          <a:xfrm>
            <a:off x="6557978" y="4181781"/>
            <a:ext cx="85725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+ 9</a:t>
            </a:r>
            <a:endParaRPr lang="ar-SA" sz="2400" b="1" dirty="0"/>
          </a:p>
        </p:txBody>
      </p:sp>
      <p:sp>
        <p:nvSpPr>
          <p:cNvPr id="26" name="مربع نص 25"/>
          <p:cNvSpPr txBox="1"/>
          <p:nvPr/>
        </p:nvSpPr>
        <p:spPr>
          <a:xfrm>
            <a:off x="7200918" y="5214950"/>
            <a:ext cx="61436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11</a:t>
            </a:r>
            <a:endParaRPr lang="ar-SA" sz="2400" b="1" dirty="0"/>
          </a:p>
        </p:txBody>
      </p:sp>
      <p:sp>
        <p:nvSpPr>
          <p:cNvPr id="27" name="خماسي 26"/>
          <p:cNvSpPr/>
          <p:nvPr/>
        </p:nvSpPr>
        <p:spPr>
          <a:xfrm>
            <a:off x="2643174" y="4321976"/>
            <a:ext cx="3000396" cy="392908"/>
          </a:xfrm>
          <a:prstGeom prst="homePlate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chemeClr val="tx1"/>
                </a:solidFill>
              </a:rPr>
              <a:t>الجمع</a:t>
            </a:r>
            <a:endParaRPr lang="ar-SA" sz="2400" b="1" dirty="0">
              <a:solidFill>
                <a:schemeClr val="tx1"/>
              </a:solidFill>
            </a:endParaRPr>
          </a:p>
        </p:txBody>
      </p:sp>
      <p:grpSp>
        <p:nvGrpSpPr>
          <p:cNvPr id="28" name="مجموعة 17"/>
          <p:cNvGrpSpPr/>
          <p:nvPr/>
        </p:nvGrpSpPr>
        <p:grpSpPr>
          <a:xfrm>
            <a:off x="571472" y="857232"/>
            <a:ext cx="8358246" cy="928694"/>
            <a:chOff x="571472" y="857232"/>
            <a:chExt cx="8358246" cy="928694"/>
          </a:xfrm>
        </p:grpSpPr>
        <p:sp>
          <p:nvSpPr>
            <p:cNvPr id="29" name="دبوس زينة 28"/>
            <p:cNvSpPr/>
            <p:nvPr/>
          </p:nvSpPr>
          <p:spPr>
            <a:xfrm>
              <a:off x="571472" y="857232"/>
              <a:ext cx="7143800" cy="928694"/>
            </a:xfrm>
            <a:prstGeom prst="plaque">
              <a:avLst/>
            </a:prstGeom>
            <a:solidFill>
              <a:schemeClr val="accent3">
                <a:lumMod val="20000"/>
                <a:lumOff val="80000"/>
              </a:schemeClr>
            </a:solidFill>
            <a:ln w="28575">
              <a:solidFill>
                <a:schemeClr val="tx1"/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r>
                <a:rPr lang="ar-SA" sz="2400" b="1" dirty="0" smtClean="0">
                  <a:solidFill>
                    <a:schemeClr val="tx1"/>
                  </a:solidFill>
                </a:rPr>
                <a:t>احسب قيمة :  14 ــ 2 × 6 + 9  وعلل كل خطوة في الحل</a:t>
              </a:r>
              <a:endParaRPr lang="ar-SA" sz="2400" b="1" dirty="0">
                <a:solidFill>
                  <a:schemeClr val="tx1"/>
                </a:solidFill>
              </a:endParaRPr>
            </a:p>
          </p:txBody>
        </p:sp>
        <p:grpSp>
          <p:nvGrpSpPr>
            <p:cNvPr id="30" name="مجموعة 16"/>
            <p:cNvGrpSpPr/>
            <p:nvPr/>
          </p:nvGrpSpPr>
          <p:grpSpPr>
            <a:xfrm>
              <a:off x="7715272" y="857232"/>
              <a:ext cx="1214446" cy="928694"/>
              <a:chOff x="7715272" y="857232"/>
              <a:chExt cx="1214446" cy="928694"/>
            </a:xfrm>
          </p:grpSpPr>
          <p:sp>
            <p:nvSpPr>
              <p:cNvPr id="31" name="دبوس زينة 30"/>
              <p:cNvSpPr/>
              <p:nvPr/>
            </p:nvSpPr>
            <p:spPr>
              <a:xfrm>
                <a:off x="7715272" y="857232"/>
                <a:ext cx="1214446" cy="928694"/>
              </a:xfrm>
              <a:prstGeom prst="plaqu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 dirty="0"/>
              </a:p>
            </p:txBody>
          </p:sp>
          <p:pic>
            <p:nvPicPr>
              <p:cNvPr id="32" name="Picture 2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7743846" y="1000110"/>
                <a:ext cx="1138220" cy="57150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  <a:scene3d>
                <a:camera prst="orthographicFront"/>
                <a:lightRig rig="threePt" dir="t"/>
              </a:scene3d>
              <a:sp3d>
                <a:bevelT w="114300" prst="artDeco"/>
              </a:sp3d>
            </p:spPr>
          </p:pic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800" decel="100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800" decel="100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800" decel="100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800" decel="100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800" decel="100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/>
      <p:bldP spid="18" grpId="0" animBg="1"/>
      <p:bldP spid="19" grpId="0"/>
      <p:bldP spid="20" grpId="0" animBg="1"/>
      <p:bldP spid="21" grpId="0" animBg="1"/>
      <p:bldP spid="22" grpId="0"/>
      <p:bldP spid="23" grpId="0" animBg="1"/>
      <p:bldP spid="24" grpId="0"/>
      <p:bldP spid="25" grpId="0"/>
      <p:bldP spid="26" grpId="0"/>
      <p:bldP spid="2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14744" y="142852"/>
            <a:ext cx="2000250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6" name="خماسي 15"/>
          <p:cNvSpPr/>
          <p:nvPr/>
        </p:nvSpPr>
        <p:spPr>
          <a:xfrm rot="5400000">
            <a:off x="6772290" y="1871656"/>
            <a:ext cx="785819" cy="1071571"/>
          </a:xfrm>
          <a:prstGeom prst="homePlate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7" name="مربع نص 16"/>
          <p:cNvSpPr txBox="1"/>
          <p:nvPr/>
        </p:nvSpPr>
        <p:spPr>
          <a:xfrm>
            <a:off x="5286380" y="2000240"/>
            <a:ext cx="342902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17 + 2 ( 6 ــ 3 ) ــ 3 × 4</a:t>
            </a:r>
            <a:endParaRPr lang="ar-SA" sz="2400" b="1" dirty="0"/>
          </a:p>
        </p:txBody>
      </p:sp>
      <p:sp>
        <p:nvSpPr>
          <p:cNvPr id="18" name="خماسي 17"/>
          <p:cNvSpPr/>
          <p:nvPr/>
        </p:nvSpPr>
        <p:spPr>
          <a:xfrm rot="5400000">
            <a:off x="7108048" y="2893214"/>
            <a:ext cx="785819" cy="1000133"/>
          </a:xfrm>
          <a:prstGeom prst="homePlate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9" name="مربع نص 18"/>
          <p:cNvSpPr txBox="1"/>
          <p:nvPr/>
        </p:nvSpPr>
        <p:spPr>
          <a:xfrm>
            <a:off x="5572132" y="2967331"/>
            <a:ext cx="314327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17 + 2 ×           ــ 3 × 4</a:t>
            </a:r>
            <a:endParaRPr lang="ar-SA" sz="2400" b="1" dirty="0"/>
          </a:p>
        </p:txBody>
      </p:sp>
      <p:sp>
        <p:nvSpPr>
          <p:cNvPr id="20" name="خماسي 19"/>
          <p:cNvSpPr/>
          <p:nvPr/>
        </p:nvSpPr>
        <p:spPr>
          <a:xfrm>
            <a:off x="1857356" y="2107398"/>
            <a:ext cx="3000396" cy="392908"/>
          </a:xfrm>
          <a:prstGeom prst="homePlate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chemeClr val="tx1"/>
                </a:solidFill>
              </a:rPr>
              <a:t>القوس</a:t>
            </a:r>
            <a:endParaRPr lang="ar-SA" sz="2400" b="1" dirty="0">
              <a:solidFill>
                <a:schemeClr val="tx1"/>
              </a:solidFill>
            </a:endParaRPr>
          </a:p>
        </p:txBody>
      </p:sp>
      <p:sp>
        <p:nvSpPr>
          <p:cNvPr id="21" name="خماسي 20"/>
          <p:cNvSpPr/>
          <p:nvPr/>
        </p:nvSpPr>
        <p:spPr>
          <a:xfrm>
            <a:off x="1857356" y="3036092"/>
            <a:ext cx="3000396" cy="392908"/>
          </a:xfrm>
          <a:prstGeom prst="homePlate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chemeClr val="tx1"/>
                </a:solidFill>
              </a:rPr>
              <a:t>الضرب</a:t>
            </a:r>
            <a:endParaRPr lang="ar-SA" sz="2400" b="1" dirty="0">
              <a:solidFill>
                <a:schemeClr val="tx1"/>
              </a:solidFill>
            </a:endParaRPr>
          </a:p>
        </p:txBody>
      </p:sp>
      <p:sp>
        <p:nvSpPr>
          <p:cNvPr id="22" name="مربع نص 21"/>
          <p:cNvSpPr txBox="1"/>
          <p:nvPr/>
        </p:nvSpPr>
        <p:spPr>
          <a:xfrm>
            <a:off x="6858016" y="2986080"/>
            <a:ext cx="57150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3</a:t>
            </a:r>
            <a:endParaRPr lang="ar-SA" sz="2400" b="1" dirty="0"/>
          </a:p>
        </p:txBody>
      </p:sp>
      <p:sp>
        <p:nvSpPr>
          <p:cNvPr id="23" name="خماسي 22"/>
          <p:cNvSpPr/>
          <p:nvPr/>
        </p:nvSpPr>
        <p:spPr>
          <a:xfrm rot="5400000">
            <a:off x="7643834" y="3738867"/>
            <a:ext cx="785819" cy="1328748"/>
          </a:xfrm>
          <a:prstGeom prst="homePlate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ربع نص 23"/>
          <p:cNvSpPr txBox="1"/>
          <p:nvPr/>
        </p:nvSpPr>
        <p:spPr>
          <a:xfrm>
            <a:off x="6072198" y="3967467"/>
            <a:ext cx="265749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17 +                 ــ</a:t>
            </a:r>
            <a:endParaRPr lang="ar-SA" sz="2400" b="1" dirty="0"/>
          </a:p>
        </p:txBody>
      </p:sp>
      <p:sp>
        <p:nvSpPr>
          <p:cNvPr id="25" name="مربع نص 24"/>
          <p:cNvSpPr txBox="1"/>
          <p:nvPr/>
        </p:nvSpPr>
        <p:spPr>
          <a:xfrm>
            <a:off x="7072330" y="3934430"/>
            <a:ext cx="85725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6</a:t>
            </a:r>
            <a:endParaRPr lang="ar-SA" sz="2400" b="1" dirty="0"/>
          </a:p>
        </p:txBody>
      </p:sp>
      <p:sp>
        <p:nvSpPr>
          <p:cNvPr id="27" name="خماسي 26"/>
          <p:cNvSpPr/>
          <p:nvPr/>
        </p:nvSpPr>
        <p:spPr>
          <a:xfrm>
            <a:off x="1857356" y="3979074"/>
            <a:ext cx="3000396" cy="392908"/>
          </a:xfrm>
          <a:prstGeom prst="homePlate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chemeClr val="tx1"/>
                </a:solidFill>
              </a:rPr>
              <a:t>الجمع</a:t>
            </a:r>
            <a:endParaRPr lang="ar-SA" sz="2400" b="1" dirty="0">
              <a:solidFill>
                <a:schemeClr val="tx1"/>
              </a:solidFill>
            </a:endParaRPr>
          </a:p>
        </p:txBody>
      </p:sp>
      <p:grpSp>
        <p:nvGrpSpPr>
          <p:cNvPr id="3" name="مجموعة 17"/>
          <p:cNvGrpSpPr/>
          <p:nvPr/>
        </p:nvGrpSpPr>
        <p:grpSpPr>
          <a:xfrm>
            <a:off x="571472" y="714356"/>
            <a:ext cx="8358246" cy="928694"/>
            <a:chOff x="571472" y="857232"/>
            <a:chExt cx="8358246" cy="928694"/>
          </a:xfrm>
        </p:grpSpPr>
        <p:sp>
          <p:nvSpPr>
            <p:cNvPr id="29" name="دبوس زينة 28"/>
            <p:cNvSpPr/>
            <p:nvPr/>
          </p:nvSpPr>
          <p:spPr>
            <a:xfrm>
              <a:off x="571472" y="857232"/>
              <a:ext cx="7143800" cy="928694"/>
            </a:xfrm>
            <a:prstGeom prst="plaque">
              <a:avLst/>
            </a:prstGeom>
            <a:solidFill>
              <a:schemeClr val="accent3">
                <a:lumMod val="20000"/>
                <a:lumOff val="80000"/>
              </a:schemeClr>
            </a:solidFill>
            <a:ln w="28575">
              <a:solidFill>
                <a:schemeClr val="tx1"/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r>
                <a:rPr lang="ar-SA" sz="2400" b="1" dirty="0" smtClean="0">
                  <a:solidFill>
                    <a:schemeClr val="tx1"/>
                  </a:solidFill>
                </a:rPr>
                <a:t>احسب قيمة :  17 + 2 ( 6 ــ 3 ) ــ 3 × 4  وعلل كل خطوة في الحل</a:t>
              </a:r>
              <a:endParaRPr lang="ar-SA" sz="2400" b="1" dirty="0">
                <a:solidFill>
                  <a:schemeClr val="tx1"/>
                </a:solidFill>
              </a:endParaRPr>
            </a:p>
          </p:txBody>
        </p:sp>
        <p:grpSp>
          <p:nvGrpSpPr>
            <p:cNvPr id="4" name="مجموعة 16"/>
            <p:cNvGrpSpPr/>
            <p:nvPr/>
          </p:nvGrpSpPr>
          <p:grpSpPr>
            <a:xfrm>
              <a:off x="7715272" y="857232"/>
              <a:ext cx="1214446" cy="928694"/>
              <a:chOff x="7715272" y="857232"/>
              <a:chExt cx="1214446" cy="928694"/>
            </a:xfrm>
          </p:grpSpPr>
          <p:sp>
            <p:nvSpPr>
              <p:cNvPr id="31" name="دبوس زينة 30"/>
              <p:cNvSpPr/>
              <p:nvPr/>
            </p:nvSpPr>
            <p:spPr>
              <a:xfrm>
                <a:off x="7715272" y="857232"/>
                <a:ext cx="1214446" cy="928694"/>
              </a:xfrm>
              <a:prstGeom prst="plaqu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 dirty="0"/>
              </a:p>
            </p:txBody>
          </p:sp>
          <p:pic>
            <p:nvPicPr>
              <p:cNvPr id="32" name="Picture 2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7743846" y="1000110"/>
                <a:ext cx="1138220" cy="57150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  <a:scene3d>
                <a:camera prst="orthographicFront"/>
                <a:lightRig rig="threePt" dir="t"/>
              </a:scene3d>
              <a:sp3d>
                <a:bevelT w="114300" prst="artDeco"/>
              </a:sp3d>
            </p:spPr>
          </p:pic>
        </p:grpSp>
      </p:grpSp>
      <p:sp>
        <p:nvSpPr>
          <p:cNvPr id="28" name="خماسي 27"/>
          <p:cNvSpPr/>
          <p:nvPr/>
        </p:nvSpPr>
        <p:spPr>
          <a:xfrm rot="5400000">
            <a:off x="5622137" y="3021804"/>
            <a:ext cx="785819" cy="742955"/>
          </a:xfrm>
          <a:prstGeom prst="homePlate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0" name="مربع نص 29"/>
          <p:cNvSpPr txBox="1"/>
          <p:nvPr/>
        </p:nvSpPr>
        <p:spPr>
          <a:xfrm>
            <a:off x="5586420" y="3938893"/>
            <a:ext cx="85725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12</a:t>
            </a:r>
            <a:endParaRPr lang="ar-SA" sz="2400" b="1" dirty="0"/>
          </a:p>
        </p:txBody>
      </p:sp>
      <p:sp>
        <p:nvSpPr>
          <p:cNvPr id="34" name="خماسي 33"/>
          <p:cNvSpPr/>
          <p:nvPr/>
        </p:nvSpPr>
        <p:spPr>
          <a:xfrm rot="5400000">
            <a:off x="6679419" y="4121950"/>
            <a:ext cx="785819" cy="2400318"/>
          </a:xfrm>
          <a:prstGeom prst="homePlate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6" name="مربع نص 25"/>
          <p:cNvSpPr txBox="1"/>
          <p:nvPr/>
        </p:nvSpPr>
        <p:spPr>
          <a:xfrm>
            <a:off x="7729558" y="4967599"/>
            <a:ext cx="61436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23</a:t>
            </a:r>
            <a:endParaRPr lang="ar-SA" sz="2400" b="1" dirty="0"/>
          </a:p>
        </p:txBody>
      </p:sp>
      <p:sp>
        <p:nvSpPr>
          <p:cNvPr id="33" name="مربع نص 32"/>
          <p:cNvSpPr txBox="1"/>
          <p:nvPr/>
        </p:nvSpPr>
        <p:spPr>
          <a:xfrm>
            <a:off x="5772158" y="4972060"/>
            <a:ext cx="92869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ــ   12</a:t>
            </a:r>
            <a:endParaRPr lang="ar-SA" sz="2400" b="1" dirty="0"/>
          </a:p>
        </p:txBody>
      </p:sp>
      <p:sp>
        <p:nvSpPr>
          <p:cNvPr id="35" name="مربع نص 34"/>
          <p:cNvSpPr txBox="1"/>
          <p:nvPr/>
        </p:nvSpPr>
        <p:spPr>
          <a:xfrm>
            <a:off x="6758002" y="5929330"/>
            <a:ext cx="61436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11</a:t>
            </a:r>
            <a:endParaRPr lang="ar-SA" sz="2400" b="1" dirty="0"/>
          </a:p>
        </p:txBody>
      </p:sp>
      <p:sp>
        <p:nvSpPr>
          <p:cNvPr id="36" name="خماسي 35"/>
          <p:cNvSpPr/>
          <p:nvPr/>
        </p:nvSpPr>
        <p:spPr>
          <a:xfrm>
            <a:off x="1857356" y="4964918"/>
            <a:ext cx="3000396" cy="392908"/>
          </a:xfrm>
          <a:prstGeom prst="homePlate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chemeClr val="tx1"/>
                </a:solidFill>
              </a:rPr>
              <a:t>الطرح</a:t>
            </a:r>
            <a:endParaRPr lang="ar-SA" sz="2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800" decel="100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800" decel="100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800" decel="100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800" decel="100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800" decel="100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800" decel="100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800" decel="100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800" decel="100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800" decel="100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8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5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/>
      <p:bldP spid="18" grpId="0" animBg="1"/>
      <p:bldP spid="19" grpId="0"/>
      <p:bldP spid="20" grpId="0" animBg="1"/>
      <p:bldP spid="21" grpId="0" animBg="1"/>
      <p:bldP spid="22" grpId="0"/>
      <p:bldP spid="23" grpId="0" animBg="1"/>
      <p:bldP spid="24" grpId="0"/>
      <p:bldP spid="25" grpId="0"/>
      <p:bldP spid="27" grpId="0" animBg="1"/>
      <p:bldP spid="28" grpId="0" animBg="1"/>
      <p:bldP spid="30" grpId="0"/>
      <p:bldP spid="34" grpId="0" animBg="1"/>
      <p:bldP spid="26" grpId="0"/>
      <p:bldP spid="33" grpId="0"/>
      <p:bldP spid="35" grpId="0"/>
      <p:bldP spid="3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14744" y="142852"/>
            <a:ext cx="2000250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خماسي 2"/>
          <p:cNvSpPr/>
          <p:nvPr/>
        </p:nvSpPr>
        <p:spPr>
          <a:xfrm rot="5400000">
            <a:off x="7901011" y="2443162"/>
            <a:ext cx="785819" cy="785818"/>
          </a:xfrm>
          <a:prstGeom prst="homePlate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3" name="خماسي 12"/>
          <p:cNvSpPr/>
          <p:nvPr/>
        </p:nvSpPr>
        <p:spPr>
          <a:xfrm rot="5400000">
            <a:off x="7415233" y="3100383"/>
            <a:ext cx="785819" cy="1443051"/>
          </a:xfrm>
          <a:prstGeom prst="homePlate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/>
          <p:cNvSpPr txBox="1"/>
          <p:nvPr/>
        </p:nvSpPr>
        <p:spPr>
          <a:xfrm>
            <a:off x="8015312" y="3381677"/>
            <a:ext cx="57150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40</a:t>
            </a:r>
            <a:endParaRPr lang="ar-SA" sz="2400" b="1" dirty="0"/>
          </a:p>
        </p:txBody>
      </p:sp>
      <p:sp>
        <p:nvSpPr>
          <p:cNvPr id="14" name="خماسي 13"/>
          <p:cNvSpPr/>
          <p:nvPr/>
        </p:nvSpPr>
        <p:spPr>
          <a:xfrm>
            <a:off x="2643174" y="2500306"/>
            <a:ext cx="3000396" cy="392908"/>
          </a:xfrm>
          <a:prstGeom prst="homePlate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chemeClr val="tx1"/>
                </a:solidFill>
              </a:rPr>
              <a:t>الضرب</a:t>
            </a:r>
            <a:endParaRPr lang="ar-SA" sz="2400" b="1" dirty="0">
              <a:solidFill>
                <a:schemeClr val="tx1"/>
              </a:solidFill>
            </a:endParaRPr>
          </a:p>
        </p:txBody>
      </p:sp>
      <p:sp>
        <p:nvSpPr>
          <p:cNvPr id="15" name="خماسي 14"/>
          <p:cNvSpPr/>
          <p:nvPr/>
        </p:nvSpPr>
        <p:spPr>
          <a:xfrm>
            <a:off x="2643174" y="3393282"/>
            <a:ext cx="3000396" cy="392908"/>
          </a:xfrm>
          <a:prstGeom prst="homePlate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chemeClr val="tx1"/>
                </a:solidFill>
              </a:rPr>
              <a:t>الطرح</a:t>
            </a:r>
            <a:endParaRPr lang="ar-SA" sz="2400" b="1" dirty="0">
              <a:solidFill>
                <a:schemeClr val="tx1"/>
              </a:solidFill>
            </a:endParaRPr>
          </a:p>
        </p:txBody>
      </p:sp>
      <p:sp>
        <p:nvSpPr>
          <p:cNvPr id="10" name="مربع نص 9"/>
          <p:cNvSpPr txBox="1"/>
          <p:nvPr/>
        </p:nvSpPr>
        <p:spPr>
          <a:xfrm>
            <a:off x="7015180" y="3410251"/>
            <a:ext cx="57150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12</a:t>
            </a:r>
            <a:endParaRPr lang="ar-SA" sz="2400" b="1" dirty="0"/>
          </a:p>
        </p:txBody>
      </p:sp>
      <p:sp>
        <p:nvSpPr>
          <p:cNvPr id="12" name="مربع نص 11"/>
          <p:cNvSpPr txBox="1"/>
          <p:nvPr/>
        </p:nvSpPr>
        <p:spPr>
          <a:xfrm>
            <a:off x="7529532" y="4396095"/>
            <a:ext cx="57150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28</a:t>
            </a:r>
            <a:endParaRPr lang="ar-SA" sz="2400" b="1" dirty="0"/>
          </a:p>
        </p:txBody>
      </p:sp>
      <p:grpSp>
        <p:nvGrpSpPr>
          <p:cNvPr id="7" name="مجموعة 17"/>
          <p:cNvGrpSpPr/>
          <p:nvPr/>
        </p:nvGrpSpPr>
        <p:grpSpPr>
          <a:xfrm>
            <a:off x="571472" y="857232"/>
            <a:ext cx="8358246" cy="928694"/>
            <a:chOff x="571472" y="857232"/>
            <a:chExt cx="8358246" cy="928694"/>
          </a:xfrm>
        </p:grpSpPr>
        <p:sp>
          <p:nvSpPr>
            <p:cNvPr id="5" name="دبوس زينة 4"/>
            <p:cNvSpPr/>
            <p:nvPr/>
          </p:nvSpPr>
          <p:spPr>
            <a:xfrm>
              <a:off x="571472" y="857232"/>
              <a:ext cx="7143800" cy="928694"/>
            </a:xfrm>
            <a:prstGeom prst="plaque">
              <a:avLst/>
            </a:prstGeom>
            <a:solidFill>
              <a:schemeClr val="accent3">
                <a:lumMod val="20000"/>
                <a:lumOff val="80000"/>
              </a:schemeClr>
            </a:solidFill>
            <a:ln w="28575">
              <a:solidFill>
                <a:schemeClr val="tx1"/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r>
                <a:rPr lang="ar-SA" sz="2400" b="1" dirty="0" smtClean="0">
                  <a:solidFill>
                    <a:schemeClr val="tx1"/>
                  </a:solidFill>
                </a:rPr>
                <a:t>احسب قيمة :  8 × 5 ــ 4 × 3  وعلل كل خطوة في الحل</a:t>
              </a:r>
              <a:endParaRPr lang="ar-SA" sz="2400" b="1" dirty="0">
                <a:solidFill>
                  <a:schemeClr val="tx1"/>
                </a:solidFill>
              </a:endParaRPr>
            </a:p>
          </p:txBody>
        </p:sp>
        <p:grpSp>
          <p:nvGrpSpPr>
            <p:cNvPr id="8" name="مجموعة 16"/>
            <p:cNvGrpSpPr/>
            <p:nvPr/>
          </p:nvGrpSpPr>
          <p:grpSpPr>
            <a:xfrm>
              <a:off x="7715272" y="857232"/>
              <a:ext cx="1214446" cy="928694"/>
              <a:chOff x="7715272" y="857232"/>
              <a:chExt cx="1214446" cy="928694"/>
            </a:xfrm>
          </p:grpSpPr>
          <p:sp>
            <p:nvSpPr>
              <p:cNvPr id="6" name="دبوس زينة 5"/>
              <p:cNvSpPr/>
              <p:nvPr/>
            </p:nvSpPr>
            <p:spPr>
              <a:xfrm>
                <a:off x="7715272" y="857232"/>
                <a:ext cx="1214446" cy="928694"/>
              </a:xfrm>
              <a:prstGeom prst="plaqu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 dirty="0"/>
              </a:p>
            </p:txBody>
          </p:sp>
          <p:pic>
            <p:nvPicPr>
              <p:cNvPr id="9" name="Picture 2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7743846" y="1000110"/>
                <a:ext cx="1138220" cy="57150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  <a:scene3d>
                <a:camera prst="orthographicFront"/>
                <a:lightRig rig="threePt" dir="t"/>
              </a:scene3d>
              <a:sp3d>
                <a:bevelT w="114300" prst="artDeco"/>
              </a:sp3d>
            </p:spPr>
          </p:pic>
        </p:grpSp>
      </p:grpSp>
      <p:sp>
        <p:nvSpPr>
          <p:cNvPr id="16" name="خماسي 15"/>
          <p:cNvSpPr/>
          <p:nvPr/>
        </p:nvSpPr>
        <p:spPr>
          <a:xfrm rot="5400000">
            <a:off x="6900879" y="2443157"/>
            <a:ext cx="785819" cy="785818"/>
          </a:xfrm>
          <a:prstGeom prst="homePlate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7" name="مربع نص 16"/>
          <p:cNvSpPr txBox="1"/>
          <p:nvPr/>
        </p:nvSpPr>
        <p:spPr>
          <a:xfrm>
            <a:off x="7486670" y="3381675"/>
            <a:ext cx="57150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ــ</a:t>
            </a:r>
            <a:endParaRPr lang="ar-SA" sz="2400" b="1" dirty="0"/>
          </a:p>
        </p:txBody>
      </p:sp>
      <p:sp>
        <p:nvSpPr>
          <p:cNvPr id="4" name="مربع نص 3"/>
          <p:cNvSpPr txBox="1"/>
          <p:nvPr/>
        </p:nvSpPr>
        <p:spPr>
          <a:xfrm>
            <a:off x="5786446" y="2428868"/>
            <a:ext cx="292895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8 × 5 ــ 4 × 3</a:t>
            </a:r>
            <a:endParaRPr lang="ar-SA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800" decel="100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3" grpId="0" animBg="1"/>
      <p:bldP spid="11" grpId="0"/>
      <p:bldP spid="14" grpId="0" animBg="1"/>
      <p:bldP spid="15" grpId="0" animBg="1"/>
      <p:bldP spid="10" grpId="0"/>
      <p:bldP spid="12" grpId="0"/>
      <p:bldP spid="16" grpId="0" animBg="1"/>
      <p:bldP spid="1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14744" y="142852"/>
            <a:ext cx="2000250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خماسي 2"/>
          <p:cNvSpPr/>
          <p:nvPr/>
        </p:nvSpPr>
        <p:spPr>
          <a:xfrm rot="5400000">
            <a:off x="7050898" y="2321716"/>
            <a:ext cx="785819" cy="1028709"/>
          </a:xfrm>
          <a:prstGeom prst="homePlate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/>
          <p:cNvSpPr txBox="1"/>
          <p:nvPr/>
        </p:nvSpPr>
        <p:spPr>
          <a:xfrm>
            <a:off x="5786446" y="2428868"/>
            <a:ext cx="292895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45 ÷ ( 4 ــ 1 )</a:t>
            </a:r>
            <a:r>
              <a:rPr lang="ar-SA" sz="3000" b="1" spc="-100" baseline="30000" dirty="0" smtClean="0"/>
              <a:t>2</a:t>
            </a:r>
            <a:endParaRPr lang="ar-SA" sz="3000" b="1" spc="-100" baseline="30000" dirty="0"/>
          </a:p>
        </p:txBody>
      </p:sp>
      <p:sp>
        <p:nvSpPr>
          <p:cNvPr id="13" name="خماسي 12"/>
          <p:cNvSpPr/>
          <p:nvPr/>
        </p:nvSpPr>
        <p:spPr>
          <a:xfrm rot="5400000">
            <a:off x="7050899" y="3674572"/>
            <a:ext cx="785819" cy="457207"/>
          </a:xfrm>
          <a:prstGeom prst="homePlate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/>
          <p:cNvSpPr txBox="1"/>
          <p:nvPr/>
        </p:nvSpPr>
        <p:spPr>
          <a:xfrm>
            <a:off x="6858016" y="3477226"/>
            <a:ext cx="185738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45 ÷</a:t>
            </a:r>
            <a:endParaRPr lang="ar-SA" sz="2400" b="1" dirty="0"/>
          </a:p>
        </p:txBody>
      </p:sp>
      <p:sp>
        <p:nvSpPr>
          <p:cNvPr id="14" name="خماسي 13"/>
          <p:cNvSpPr/>
          <p:nvPr/>
        </p:nvSpPr>
        <p:spPr>
          <a:xfrm>
            <a:off x="2643174" y="2500306"/>
            <a:ext cx="3000396" cy="392908"/>
          </a:xfrm>
          <a:prstGeom prst="homePlate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chemeClr val="tx1"/>
                </a:solidFill>
              </a:rPr>
              <a:t>القوس</a:t>
            </a:r>
            <a:endParaRPr lang="ar-SA" sz="2400" b="1" dirty="0">
              <a:solidFill>
                <a:schemeClr val="tx1"/>
              </a:solidFill>
            </a:endParaRPr>
          </a:p>
        </p:txBody>
      </p:sp>
      <p:sp>
        <p:nvSpPr>
          <p:cNvPr id="15" name="خماسي 14"/>
          <p:cNvSpPr/>
          <p:nvPr/>
        </p:nvSpPr>
        <p:spPr>
          <a:xfrm>
            <a:off x="2643174" y="3545983"/>
            <a:ext cx="3000396" cy="392908"/>
          </a:xfrm>
          <a:prstGeom prst="homePlate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chemeClr val="tx1"/>
                </a:solidFill>
              </a:rPr>
              <a:t>القوة</a:t>
            </a:r>
            <a:endParaRPr lang="ar-SA" sz="2400" b="1" dirty="0">
              <a:solidFill>
                <a:schemeClr val="tx1"/>
              </a:solidFill>
            </a:endParaRPr>
          </a:p>
        </p:txBody>
      </p:sp>
      <p:sp>
        <p:nvSpPr>
          <p:cNvPr id="10" name="مربع نص 9"/>
          <p:cNvSpPr txBox="1"/>
          <p:nvPr/>
        </p:nvSpPr>
        <p:spPr>
          <a:xfrm>
            <a:off x="7143768" y="3495975"/>
            <a:ext cx="57150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000" b="1" spc="-100" baseline="30000" dirty="0" smtClean="0"/>
              <a:t>2</a:t>
            </a:r>
            <a:r>
              <a:rPr lang="ar-SA" sz="2400" b="1" dirty="0" smtClean="0"/>
              <a:t>3</a:t>
            </a:r>
            <a:endParaRPr lang="ar-SA" sz="2400" b="1" dirty="0"/>
          </a:p>
        </p:txBody>
      </p:sp>
      <p:grpSp>
        <p:nvGrpSpPr>
          <p:cNvPr id="7" name="مجموعة 17"/>
          <p:cNvGrpSpPr/>
          <p:nvPr/>
        </p:nvGrpSpPr>
        <p:grpSpPr>
          <a:xfrm>
            <a:off x="571472" y="857232"/>
            <a:ext cx="8358246" cy="928694"/>
            <a:chOff x="571472" y="857232"/>
            <a:chExt cx="8358246" cy="928694"/>
          </a:xfrm>
        </p:grpSpPr>
        <p:sp>
          <p:nvSpPr>
            <p:cNvPr id="5" name="دبوس زينة 4"/>
            <p:cNvSpPr/>
            <p:nvPr/>
          </p:nvSpPr>
          <p:spPr>
            <a:xfrm>
              <a:off x="571472" y="857232"/>
              <a:ext cx="7143800" cy="928694"/>
            </a:xfrm>
            <a:prstGeom prst="plaque">
              <a:avLst/>
            </a:prstGeom>
            <a:solidFill>
              <a:schemeClr val="accent3">
                <a:lumMod val="20000"/>
                <a:lumOff val="80000"/>
              </a:schemeClr>
            </a:solidFill>
            <a:ln w="28575">
              <a:solidFill>
                <a:schemeClr val="tx1"/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r>
                <a:rPr lang="ar-SA" sz="2400" b="1" dirty="0" smtClean="0">
                  <a:solidFill>
                    <a:schemeClr val="tx1"/>
                  </a:solidFill>
                </a:rPr>
                <a:t>احسب قيمة :  45 ÷ ( 4 ــ 1 )</a:t>
              </a:r>
              <a:r>
                <a:rPr lang="ar-SA" sz="3000" b="1" spc="-100" baseline="30000" dirty="0" smtClean="0">
                  <a:solidFill>
                    <a:schemeClr val="tx1"/>
                  </a:solidFill>
                </a:rPr>
                <a:t>2</a:t>
              </a:r>
              <a:r>
                <a:rPr lang="ar-SA" sz="2400" b="1" dirty="0" smtClean="0">
                  <a:solidFill>
                    <a:schemeClr val="tx1"/>
                  </a:solidFill>
                </a:rPr>
                <a:t>  وعلل كل خطوة في الحل</a:t>
              </a:r>
              <a:endParaRPr lang="ar-SA" sz="2400" b="1" dirty="0">
                <a:solidFill>
                  <a:schemeClr val="tx1"/>
                </a:solidFill>
              </a:endParaRPr>
            </a:p>
          </p:txBody>
        </p:sp>
        <p:grpSp>
          <p:nvGrpSpPr>
            <p:cNvPr id="8" name="مجموعة 16"/>
            <p:cNvGrpSpPr/>
            <p:nvPr/>
          </p:nvGrpSpPr>
          <p:grpSpPr>
            <a:xfrm>
              <a:off x="7715272" y="857232"/>
              <a:ext cx="1214446" cy="928694"/>
              <a:chOff x="7715272" y="857232"/>
              <a:chExt cx="1214446" cy="928694"/>
            </a:xfrm>
          </p:grpSpPr>
          <p:sp>
            <p:nvSpPr>
              <p:cNvPr id="6" name="دبوس زينة 5"/>
              <p:cNvSpPr/>
              <p:nvPr/>
            </p:nvSpPr>
            <p:spPr>
              <a:xfrm>
                <a:off x="7715272" y="857232"/>
                <a:ext cx="1214446" cy="928694"/>
              </a:xfrm>
              <a:prstGeom prst="plaqu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 dirty="0"/>
              </a:p>
            </p:txBody>
          </p:sp>
          <p:pic>
            <p:nvPicPr>
              <p:cNvPr id="9" name="Picture 2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7743846" y="1000110"/>
                <a:ext cx="1138220" cy="57150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  <a:scene3d>
                <a:camera prst="orthographicFront"/>
                <a:lightRig rig="threePt" dir="t"/>
              </a:scene3d>
              <a:sp3d>
                <a:bevelT w="114300" prst="artDeco"/>
              </a:sp3d>
            </p:spPr>
          </p:pic>
        </p:grpSp>
      </p:grpSp>
      <p:sp>
        <p:nvSpPr>
          <p:cNvPr id="17" name="خماسي 16"/>
          <p:cNvSpPr/>
          <p:nvPr/>
        </p:nvSpPr>
        <p:spPr>
          <a:xfrm rot="5400000">
            <a:off x="7608113" y="4236248"/>
            <a:ext cx="785819" cy="1314463"/>
          </a:xfrm>
          <a:prstGeom prst="homePlate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2" name="مربع نص 11"/>
          <p:cNvSpPr txBox="1"/>
          <p:nvPr/>
        </p:nvSpPr>
        <p:spPr>
          <a:xfrm>
            <a:off x="7158056" y="4467531"/>
            <a:ext cx="57150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9</a:t>
            </a:r>
            <a:endParaRPr lang="ar-SA" sz="2400" b="1" dirty="0"/>
          </a:p>
        </p:txBody>
      </p:sp>
      <p:sp>
        <p:nvSpPr>
          <p:cNvPr id="16" name="مربع نص 15"/>
          <p:cNvSpPr txBox="1"/>
          <p:nvPr/>
        </p:nvSpPr>
        <p:spPr>
          <a:xfrm>
            <a:off x="6858016" y="4467533"/>
            <a:ext cx="185738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45 ÷</a:t>
            </a:r>
            <a:endParaRPr lang="ar-SA" sz="2400" b="1" dirty="0"/>
          </a:p>
        </p:txBody>
      </p:sp>
      <p:sp>
        <p:nvSpPr>
          <p:cNvPr id="18" name="مربع نص 17"/>
          <p:cNvSpPr txBox="1"/>
          <p:nvPr/>
        </p:nvSpPr>
        <p:spPr>
          <a:xfrm>
            <a:off x="7715272" y="5486412"/>
            <a:ext cx="57150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5</a:t>
            </a:r>
            <a:endParaRPr lang="ar-SA" sz="2400" b="1" dirty="0"/>
          </a:p>
        </p:txBody>
      </p:sp>
      <p:sp>
        <p:nvSpPr>
          <p:cNvPr id="19" name="خماسي 18"/>
          <p:cNvSpPr/>
          <p:nvPr/>
        </p:nvSpPr>
        <p:spPr>
          <a:xfrm>
            <a:off x="2643174" y="4564864"/>
            <a:ext cx="3000396" cy="392908"/>
          </a:xfrm>
          <a:prstGeom prst="homePlate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chemeClr val="tx1"/>
                </a:solidFill>
              </a:rPr>
              <a:t>القسمة</a:t>
            </a:r>
            <a:endParaRPr lang="ar-SA" sz="2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800" decel="100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3" grpId="0" animBg="1"/>
      <p:bldP spid="11" grpId="0"/>
      <p:bldP spid="14" grpId="0" animBg="1"/>
      <p:bldP spid="15" grpId="0" animBg="1"/>
      <p:bldP spid="10" grpId="0"/>
      <p:bldP spid="17" grpId="0" animBg="1"/>
      <p:bldP spid="12" grpId="0"/>
      <p:bldP spid="16" grpId="0"/>
      <p:bldP spid="18" grpId="0"/>
      <p:bldP spid="1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14744" y="142852"/>
            <a:ext cx="2000250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خماسي 2"/>
          <p:cNvSpPr/>
          <p:nvPr/>
        </p:nvSpPr>
        <p:spPr>
          <a:xfrm rot="5400000">
            <a:off x="5000626" y="2810172"/>
            <a:ext cx="785819" cy="3814790"/>
          </a:xfrm>
          <a:prstGeom prst="homePlate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7" name="خماسي 16"/>
          <p:cNvSpPr/>
          <p:nvPr/>
        </p:nvSpPr>
        <p:spPr>
          <a:xfrm rot="5400000">
            <a:off x="6657990" y="3167360"/>
            <a:ext cx="785819" cy="957273"/>
          </a:xfrm>
          <a:prstGeom prst="homePlate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2" name="مربع نص 11"/>
          <p:cNvSpPr txBox="1"/>
          <p:nvPr/>
        </p:nvSpPr>
        <p:spPr>
          <a:xfrm>
            <a:off x="5114928" y="5324789"/>
            <a:ext cx="57150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67</a:t>
            </a:r>
            <a:endParaRPr lang="ar-SA" sz="2400" b="1" dirty="0"/>
          </a:p>
        </p:txBody>
      </p:sp>
      <p:sp>
        <p:nvSpPr>
          <p:cNvPr id="18" name="مربع نص 17"/>
          <p:cNvSpPr txBox="1"/>
          <p:nvPr/>
        </p:nvSpPr>
        <p:spPr>
          <a:xfrm>
            <a:off x="6772290" y="4291620"/>
            <a:ext cx="57150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24</a:t>
            </a:r>
            <a:endParaRPr lang="ar-SA" sz="24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072462" y="142852"/>
            <a:ext cx="714376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57818" y="785794"/>
            <a:ext cx="3543307" cy="1143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071802" y="2571744"/>
            <a:ext cx="4667258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6" name="مربع نص 25"/>
          <p:cNvSpPr txBox="1"/>
          <p:nvPr/>
        </p:nvSpPr>
        <p:spPr>
          <a:xfrm>
            <a:off x="5800734" y="3253087"/>
            <a:ext cx="50006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+</a:t>
            </a:r>
            <a:endParaRPr lang="ar-SA" sz="2400" b="1" dirty="0"/>
          </a:p>
        </p:txBody>
      </p:sp>
      <p:sp>
        <p:nvSpPr>
          <p:cNvPr id="27" name="مربع نص 26"/>
          <p:cNvSpPr txBox="1"/>
          <p:nvPr/>
        </p:nvSpPr>
        <p:spPr>
          <a:xfrm>
            <a:off x="4271960" y="3253087"/>
            <a:ext cx="50006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+</a:t>
            </a:r>
            <a:endParaRPr lang="ar-SA" sz="2400" b="1" dirty="0"/>
          </a:p>
        </p:txBody>
      </p:sp>
      <p:sp>
        <p:nvSpPr>
          <p:cNvPr id="11" name="مربع نص 10"/>
          <p:cNvSpPr txBox="1"/>
          <p:nvPr/>
        </p:nvSpPr>
        <p:spPr>
          <a:xfrm>
            <a:off x="6500826" y="3253087"/>
            <a:ext cx="107157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12 × 2</a:t>
            </a:r>
            <a:endParaRPr lang="ar-SA" sz="2400" b="1" dirty="0"/>
          </a:p>
        </p:txBody>
      </p:sp>
      <p:sp>
        <p:nvSpPr>
          <p:cNvPr id="28" name="خماسي 27"/>
          <p:cNvSpPr/>
          <p:nvPr/>
        </p:nvSpPr>
        <p:spPr>
          <a:xfrm rot="5400000">
            <a:off x="4822033" y="3231658"/>
            <a:ext cx="785819" cy="828678"/>
          </a:xfrm>
          <a:prstGeom prst="homePlate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9" name="خماسي 28"/>
          <p:cNvSpPr/>
          <p:nvPr/>
        </p:nvSpPr>
        <p:spPr>
          <a:xfrm rot="5400000">
            <a:off x="3307546" y="3231658"/>
            <a:ext cx="785819" cy="828678"/>
          </a:xfrm>
          <a:prstGeom prst="homePlate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ربع نص 23"/>
          <p:cNvSpPr txBox="1"/>
          <p:nvPr/>
        </p:nvSpPr>
        <p:spPr>
          <a:xfrm>
            <a:off x="4700590" y="3253087"/>
            <a:ext cx="107157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4 × 7</a:t>
            </a:r>
            <a:endParaRPr lang="ar-SA" sz="2400" b="1" dirty="0"/>
          </a:p>
        </p:txBody>
      </p:sp>
      <p:sp>
        <p:nvSpPr>
          <p:cNvPr id="25" name="مربع نص 24"/>
          <p:cNvSpPr txBox="1"/>
          <p:nvPr/>
        </p:nvSpPr>
        <p:spPr>
          <a:xfrm>
            <a:off x="3143240" y="3253087"/>
            <a:ext cx="107157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3 × 5</a:t>
            </a:r>
            <a:endParaRPr lang="ar-SA" sz="2400" b="1" dirty="0"/>
          </a:p>
        </p:txBody>
      </p:sp>
      <p:sp>
        <p:nvSpPr>
          <p:cNvPr id="30" name="مربع نص 29"/>
          <p:cNvSpPr txBox="1"/>
          <p:nvPr/>
        </p:nvSpPr>
        <p:spPr>
          <a:xfrm>
            <a:off x="4929190" y="4291620"/>
            <a:ext cx="57150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28</a:t>
            </a:r>
            <a:endParaRPr lang="ar-SA" sz="2400" b="1" dirty="0"/>
          </a:p>
        </p:txBody>
      </p:sp>
      <p:sp>
        <p:nvSpPr>
          <p:cNvPr id="31" name="مربع نص 30"/>
          <p:cNvSpPr txBox="1"/>
          <p:nvPr/>
        </p:nvSpPr>
        <p:spPr>
          <a:xfrm>
            <a:off x="3414704" y="4296081"/>
            <a:ext cx="57150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15</a:t>
            </a:r>
            <a:endParaRPr lang="ar-SA" sz="2400" b="1" dirty="0"/>
          </a:p>
        </p:txBody>
      </p:sp>
      <p:sp>
        <p:nvSpPr>
          <p:cNvPr id="32" name="مربع نص 31"/>
          <p:cNvSpPr txBox="1"/>
          <p:nvPr/>
        </p:nvSpPr>
        <p:spPr>
          <a:xfrm>
            <a:off x="5800734" y="4291620"/>
            <a:ext cx="50006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+</a:t>
            </a:r>
            <a:endParaRPr lang="ar-SA" sz="2400" b="1" dirty="0"/>
          </a:p>
        </p:txBody>
      </p:sp>
      <p:sp>
        <p:nvSpPr>
          <p:cNvPr id="33" name="مربع نص 32"/>
          <p:cNvSpPr txBox="1"/>
          <p:nvPr/>
        </p:nvSpPr>
        <p:spPr>
          <a:xfrm>
            <a:off x="4271960" y="4291620"/>
            <a:ext cx="50006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+</a:t>
            </a:r>
            <a:endParaRPr lang="ar-SA" sz="2400" b="1" dirty="0"/>
          </a:p>
        </p:txBody>
      </p:sp>
      <p:sp>
        <p:nvSpPr>
          <p:cNvPr id="34" name="مربع نص 33"/>
          <p:cNvSpPr txBox="1"/>
          <p:nvPr/>
        </p:nvSpPr>
        <p:spPr>
          <a:xfrm>
            <a:off x="4286248" y="5324789"/>
            <a:ext cx="78581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ريالا</a:t>
            </a:r>
            <a:endParaRPr lang="ar-SA" sz="2400" b="1" dirty="0"/>
          </a:p>
        </p:txBody>
      </p:sp>
      <p:grpSp>
        <p:nvGrpSpPr>
          <p:cNvPr id="39" name="مجموعة 38"/>
          <p:cNvGrpSpPr/>
          <p:nvPr/>
        </p:nvGrpSpPr>
        <p:grpSpPr>
          <a:xfrm>
            <a:off x="796222" y="714356"/>
            <a:ext cx="2747058" cy="1485910"/>
            <a:chOff x="796222" y="714356"/>
            <a:chExt cx="2747058" cy="1485910"/>
          </a:xfrm>
        </p:grpSpPr>
        <p:pic>
          <p:nvPicPr>
            <p:cNvPr id="1028" name="Picture 4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796222" y="714356"/>
              <a:ext cx="2747058" cy="14859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35" name="مربع نص 34"/>
            <p:cNvSpPr txBox="1"/>
            <p:nvPr/>
          </p:nvSpPr>
          <p:spPr>
            <a:xfrm>
              <a:off x="1914508" y="1142984"/>
              <a:ext cx="576000" cy="25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12</a:t>
              </a:r>
              <a:endParaRPr lang="ar-SA" sz="2000" b="1" dirty="0"/>
            </a:p>
          </p:txBody>
        </p:sp>
        <p:sp>
          <p:nvSpPr>
            <p:cNvPr id="37" name="مربع نص 36"/>
            <p:cNvSpPr txBox="1"/>
            <p:nvPr/>
          </p:nvSpPr>
          <p:spPr>
            <a:xfrm>
              <a:off x="1943080" y="1500174"/>
              <a:ext cx="576000" cy="28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4</a:t>
              </a:r>
              <a:endParaRPr lang="ar-SA" sz="2000" b="1" dirty="0"/>
            </a:p>
          </p:txBody>
        </p:sp>
        <p:sp>
          <p:nvSpPr>
            <p:cNvPr id="38" name="مربع نص 37"/>
            <p:cNvSpPr txBox="1"/>
            <p:nvPr/>
          </p:nvSpPr>
          <p:spPr>
            <a:xfrm>
              <a:off x="1943082" y="1855118"/>
              <a:ext cx="576000" cy="28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3</a:t>
              </a:r>
              <a:endParaRPr lang="ar-SA" sz="2000" b="1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800" decel="100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800" decel="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800" decel="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800" decel="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800" decel="100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800" decel="100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800" decel="100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800" decel="100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8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1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800" decel="100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3" dur="800" decel="100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800" decel="100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800" decel="100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8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800" decel="100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1" dur="800" decel="100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800" decel="100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800" decel="100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7" grpId="0" animBg="1"/>
      <p:bldP spid="12" grpId="0"/>
      <p:bldP spid="18" grpId="0"/>
      <p:bldP spid="26" grpId="0"/>
      <p:bldP spid="27" grpId="0"/>
      <p:bldP spid="11" grpId="0"/>
      <p:bldP spid="28" grpId="0" animBg="1"/>
      <p:bldP spid="29" grpId="0" animBg="1"/>
      <p:bldP spid="24" grpId="0"/>
      <p:bldP spid="25" grpId="0"/>
      <p:bldP spid="30" grpId="0"/>
      <p:bldP spid="31" grpId="0"/>
      <p:bldP spid="32" grpId="0"/>
      <p:bldP spid="33" grpId="0"/>
      <p:bldP spid="3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14744" y="142852"/>
            <a:ext cx="2000250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خماسي 2"/>
          <p:cNvSpPr/>
          <p:nvPr/>
        </p:nvSpPr>
        <p:spPr>
          <a:xfrm rot="5400000">
            <a:off x="4436266" y="2531565"/>
            <a:ext cx="785819" cy="5800765"/>
          </a:xfrm>
          <a:prstGeom prst="homePlate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7" name="خماسي 16"/>
          <p:cNvSpPr/>
          <p:nvPr/>
        </p:nvSpPr>
        <p:spPr>
          <a:xfrm rot="5400000">
            <a:off x="7043754" y="3881740"/>
            <a:ext cx="785819" cy="957273"/>
          </a:xfrm>
          <a:prstGeom prst="homePlate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2" name="مربع نص 11"/>
          <p:cNvSpPr txBox="1"/>
          <p:nvPr/>
        </p:nvSpPr>
        <p:spPr>
          <a:xfrm>
            <a:off x="4557712" y="6039169"/>
            <a:ext cx="57150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60</a:t>
            </a:r>
            <a:endParaRPr lang="ar-SA" sz="2400" b="1" dirty="0"/>
          </a:p>
        </p:txBody>
      </p:sp>
      <p:sp>
        <p:nvSpPr>
          <p:cNvPr id="18" name="مربع نص 17"/>
          <p:cNvSpPr txBox="1"/>
          <p:nvPr/>
        </p:nvSpPr>
        <p:spPr>
          <a:xfrm>
            <a:off x="7172342" y="5006000"/>
            <a:ext cx="57150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21</a:t>
            </a:r>
            <a:endParaRPr lang="ar-SA" sz="24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072462" y="142852"/>
            <a:ext cx="714376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6" name="مربع نص 25"/>
          <p:cNvSpPr txBox="1"/>
          <p:nvPr/>
        </p:nvSpPr>
        <p:spPr>
          <a:xfrm>
            <a:off x="6229362" y="3967467"/>
            <a:ext cx="50006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+</a:t>
            </a:r>
            <a:endParaRPr lang="ar-SA" sz="2400" b="1" dirty="0"/>
          </a:p>
        </p:txBody>
      </p:sp>
      <p:sp>
        <p:nvSpPr>
          <p:cNvPr id="27" name="مربع نص 26"/>
          <p:cNvSpPr txBox="1"/>
          <p:nvPr/>
        </p:nvSpPr>
        <p:spPr>
          <a:xfrm>
            <a:off x="4471986" y="3967467"/>
            <a:ext cx="50006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+</a:t>
            </a:r>
            <a:endParaRPr lang="ar-SA" sz="2400" b="1" dirty="0"/>
          </a:p>
        </p:txBody>
      </p:sp>
      <p:sp>
        <p:nvSpPr>
          <p:cNvPr id="11" name="مربع نص 10"/>
          <p:cNvSpPr txBox="1"/>
          <p:nvPr/>
        </p:nvSpPr>
        <p:spPr>
          <a:xfrm>
            <a:off x="6900878" y="3967467"/>
            <a:ext cx="107157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3 × 7</a:t>
            </a:r>
            <a:endParaRPr lang="ar-SA" sz="2400" b="1" dirty="0"/>
          </a:p>
        </p:txBody>
      </p:sp>
      <p:sp>
        <p:nvSpPr>
          <p:cNvPr id="28" name="خماسي 27"/>
          <p:cNvSpPr/>
          <p:nvPr/>
        </p:nvSpPr>
        <p:spPr>
          <a:xfrm rot="5400000">
            <a:off x="5122069" y="3946038"/>
            <a:ext cx="785819" cy="828678"/>
          </a:xfrm>
          <a:prstGeom prst="homePlate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9" name="خماسي 28"/>
          <p:cNvSpPr/>
          <p:nvPr/>
        </p:nvSpPr>
        <p:spPr>
          <a:xfrm rot="5400000">
            <a:off x="3436134" y="3946038"/>
            <a:ext cx="785819" cy="828678"/>
          </a:xfrm>
          <a:prstGeom prst="homePlate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ربع نص 23"/>
          <p:cNvSpPr txBox="1"/>
          <p:nvPr/>
        </p:nvSpPr>
        <p:spPr>
          <a:xfrm>
            <a:off x="5000626" y="3967467"/>
            <a:ext cx="107157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2 × 4</a:t>
            </a:r>
            <a:endParaRPr lang="ar-SA" sz="2400" b="1" dirty="0"/>
          </a:p>
        </p:txBody>
      </p:sp>
      <p:sp>
        <p:nvSpPr>
          <p:cNvPr id="25" name="مربع نص 24"/>
          <p:cNvSpPr txBox="1"/>
          <p:nvPr/>
        </p:nvSpPr>
        <p:spPr>
          <a:xfrm>
            <a:off x="3271828" y="3967467"/>
            <a:ext cx="107157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2 × 5</a:t>
            </a:r>
            <a:endParaRPr lang="ar-SA" sz="2400" b="1" dirty="0"/>
          </a:p>
        </p:txBody>
      </p:sp>
      <p:sp>
        <p:nvSpPr>
          <p:cNvPr id="30" name="مربع نص 29"/>
          <p:cNvSpPr txBox="1"/>
          <p:nvPr/>
        </p:nvSpPr>
        <p:spPr>
          <a:xfrm>
            <a:off x="5229226" y="5006000"/>
            <a:ext cx="57150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8</a:t>
            </a:r>
            <a:endParaRPr lang="ar-SA" sz="2400" b="1" dirty="0"/>
          </a:p>
        </p:txBody>
      </p:sp>
      <p:sp>
        <p:nvSpPr>
          <p:cNvPr id="31" name="مربع نص 30"/>
          <p:cNvSpPr txBox="1"/>
          <p:nvPr/>
        </p:nvSpPr>
        <p:spPr>
          <a:xfrm>
            <a:off x="3543292" y="5010461"/>
            <a:ext cx="57150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10</a:t>
            </a:r>
            <a:endParaRPr lang="ar-SA" sz="2400" b="1" dirty="0"/>
          </a:p>
        </p:txBody>
      </p:sp>
      <p:sp>
        <p:nvSpPr>
          <p:cNvPr id="32" name="مربع نص 31"/>
          <p:cNvSpPr txBox="1"/>
          <p:nvPr/>
        </p:nvSpPr>
        <p:spPr>
          <a:xfrm>
            <a:off x="6229362" y="5006000"/>
            <a:ext cx="50006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+</a:t>
            </a:r>
            <a:endParaRPr lang="ar-SA" sz="2400" b="1" dirty="0"/>
          </a:p>
        </p:txBody>
      </p:sp>
      <p:sp>
        <p:nvSpPr>
          <p:cNvPr id="33" name="مربع نص 32"/>
          <p:cNvSpPr txBox="1"/>
          <p:nvPr/>
        </p:nvSpPr>
        <p:spPr>
          <a:xfrm>
            <a:off x="4471986" y="5006000"/>
            <a:ext cx="50006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+</a:t>
            </a:r>
            <a:endParaRPr lang="ar-SA" sz="2400" b="1" dirty="0"/>
          </a:p>
        </p:txBody>
      </p:sp>
      <p:sp>
        <p:nvSpPr>
          <p:cNvPr id="34" name="مربع نص 33"/>
          <p:cNvSpPr txBox="1"/>
          <p:nvPr/>
        </p:nvSpPr>
        <p:spPr>
          <a:xfrm>
            <a:off x="3729032" y="6039169"/>
            <a:ext cx="78581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ريالا</a:t>
            </a:r>
            <a:endParaRPr lang="ar-SA" sz="2400" b="1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643042" y="714356"/>
            <a:ext cx="7148526" cy="17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6" name="مربع نص 35"/>
          <p:cNvSpPr txBox="1"/>
          <p:nvPr/>
        </p:nvSpPr>
        <p:spPr>
          <a:xfrm>
            <a:off x="6715140" y="3071810"/>
            <a:ext cx="128588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ثمن التفاح</a:t>
            </a:r>
            <a:endParaRPr lang="ar-SA" sz="2400" b="1" dirty="0"/>
          </a:p>
        </p:txBody>
      </p:sp>
      <p:sp>
        <p:nvSpPr>
          <p:cNvPr id="39" name="مربع نص 38"/>
          <p:cNvSpPr txBox="1"/>
          <p:nvPr/>
        </p:nvSpPr>
        <p:spPr>
          <a:xfrm>
            <a:off x="4786314" y="3071810"/>
            <a:ext cx="141447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ثمن البرتقال</a:t>
            </a:r>
            <a:endParaRPr lang="ar-SA" sz="2400" b="1" dirty="0"/>
          </a:p>
        </p:txBody>
      </p:sp>
      <p:sp>
        <p:nvSpPr>
          <p:cNvPr id="40" name="مربع نص 39"/>
          <p:cNvSpPr txBox="1"/>
          <p:nvPr/>
        </p:nvSpPr>
        <p:spPr>
          <a:xfrm>
            <a:off x="3071802" y="3071810"/>
            <a:ext cx="142876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ثمن الموز</a:t>
            </a:r>
            <a:endParaRPr lang="ar-SA" sz="2400" b="1" dirty="0"/>
          </a:p>
        </p:txBody>
      </p:sp>
      <p:sp>
        <p:nvSpPr>
          <p:cNvPr id="41" name="مربع نص 40"/>
          <p:cNvSpPr txBox="1"/>
          <p:nvPr/>
        </p:nvSpPr>
        <p:spPr>
          <a:xfrm>
            <a:off x="1357290" y="3071810"/>
            <a:ext cx="142876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ثمن الكعك</a:t>
            </a:r>
            <a:endParaRPr lang="ar-SA" sz="2400" b="1" dirty="0"/>
          </a:p>
        </p:txBody>
      </p:sp>
      <p:sp>
        <p:nvSpPr>
          <p:cNvPr id="43" name="خماسي 42"/>
          <p:cNvSpPr/>
          <p:nvPr/>
        </p:nvSpPr>
        <p:spPr>
          <a:xfrm rot="5400000">
            <a:off x="1735910" y="3950499"/>
            <a:ext cx="785819" cy="828678"/>
          </a:xfrm>
          <a:prstGeom prst="homePlate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2" name="مربع نص 41"/>
          <p:cNvSpPr txBox="1"/>
          <p:nvPr/>
        </p:nvSpPr>
        <p:spPr>
          <a:xfrm>
            <a:off x="1571604" y="3971930"/>
            <a:ext cx="107157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7 × 3</a:t>
            </a:r>
            <a:endParaRPr lang="ar-SA" sz="2400" b="1" dirty="0"/>
          </a:p>
        </p:txBody>
      </p:sp>
      <p:sp>
        <p:nvSpPr>
          <p:cNvPr id="45" name="مربع نص 44"/>
          <p:cNvSpPr txBox="1"/>
          <p:nvPr/>
        </p:nvSpPr>
        <p:spPr>
          <a:xfrm>
            <a:off x="2786048" y="3976391"/>
            <a:ext cx="50006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+</a:t>
            </a:r>
            <a:endParaRPr lang="ar-SA" sz="2400" b="1" dirty="0"/>
          </a:p>
        </p:txBody>
      </p:sp>
      <p:sp>
        <p:nvSpPr>
          <p:cNvPr id="46" name="مربع نص 45"/>
          <p:cNvSpPr txBox="1"/>
          <p:nvPr/>
        </p:nvSpPr>
        <p:spPr>
          <a:xfrm>
            <a:off x="2786048" y="5014924"/>
            <a:ext cx="50006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+</a:t>
            </a:r>
            <a:endParaRPr lang="ar-SA" sz="2400" b="1" dirty="0"/>
          </a:p>
        </p:txBody>
      </p:sp>
      <p:sp>
        <p:nvSpPr>
          <p:cNvPr id="44" name="مربع نص 43"/>
          <p:cNvSpPr txBox="1"/>
          <p:nvPr/>
        </p:nvSpPr>
        <p:spPr>
          <a:xfrm>
            <a:off x="1843070" y="5014924"/>
            <a:ext cx="57150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21</a:t>
            </a:r>
            <a:endParaRPr lang="ar-SA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800" decel="100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800" decel="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800" decel="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800" decel="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0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800" decel="100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800" decel="100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800" decel="100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800" decel="100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8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800" decel="100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1" dur="800" decel="100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800" decel="100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800" decel="100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6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9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2" dur="800" decel="100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3" dur="800" decel="100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800" decel="100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800" decel="100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8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0" dur="800" decel="100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1" dur="800" decel="100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800" decel="100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800" decel="100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6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8" dur="800" decel="100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9" dur="800" decel="100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800" decel="100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800" decel="100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>
                      <p:stCondLst>
                        <p:cond delay="indefinite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7" grpId="0" animBg="1"/>
      <p:bldP spid="12" grpId="0"/>
      <p:bldP spid="18" grpId="0"/>
      <p:bldP spid="26" grpId="0"/>
      <p:bldP spid="27" grpId="0"/>
      <p:bldP spid="28" grpId="0" animBg="1"/>
      <p:bldP spid="29" grpId="0" animBg="1"/>
      <p:bldP spid="24" grpId="0"/>
      <p:bldP spid="25" grpId="0"/>
      <p:bldP spid="30" grpId="0"/>
      <p:bldP spid="31" grpId="0"/>
      <p:bldP spid="32" grpId="0"/>
      <p:bldP spid="33" grpId="0"/>
      <p:bldP spid="34" grpId="0"/>
      <p:bldP spid="36" grpId="0"/>
      <p:bldP spid="39" grpId="0"/>
      <p:bldP spid="40" grpId="0"/>
      <p:bldP spid="41" grpId="0"/>
      <p:bldP spid="43" grpId="0" animBg="1"/>
      <p:bldP spid="42" grpId="0"/>
      <p:bldP spid="45" grpId="0"/>
      <p:bldP spid="46" grpId="0"/>
      <p:bldP spid="4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14744" y="142852"/>
            <a:ext cx="2000250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مربع نص 2"/>
          <p:cNvSpPr txBox="1"/>
          <p:nvPr/>
        </p:nvSpPr>
        <p:spPr>
          <a:xfrm>
            <a:off x="5857884" y="1071546"/>
            <a:ext cx="292895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لاحظ العبارة 5 + 3 × 4</a:t>
            </a:r>
            <a:endParaRPr lang="ar-SA" sz="2400" b="1" dirty="0"/>
          </a:p>
        </p:txBody>
      </p:sp>
      <p:sp>
        <p:nvSpPr>
          <p:cNvPr id="4" name="مربع نص 3"/>
          <p:cNvSpPr txBox="1"/>
          <p:nvPr/>
        </p:nvSpPr>
        <p:spPr>
          <a:xfrm>
            <a:off x="4429124" y="2110079"/>
            <a:ext cx="435771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ما قيمة هذه العبارة إذا بدأت بالجمع أولا ؟</a:t>
            </a:r>
            <a:endParaRPr lang="ar-SA" sz="2400" b="1" dirty="0"/>
          </a:p>
        </p:txBody>
      </p:sp>
      <p:sp>
        <p:nvSpPr>
          <p:cNvPr id="5" name="مربع نص 4"/>
          <p:cNvSpPr txBox="1"/>
          <p:nvPr/>
        </p:nvSpPr>
        <p:spPr>
          <a:xfrm>
            <a:off x="3857620" y="2110079"/>
            <a:ext cx="71438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>
                <a:solidFill>
                  <a:srgbClr val="FF0000"/>
                </a:solidFill>
              </a:rPr>
              <a:t>32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6" name="مربع نص 5"/>
          <p:cNvSpPr txBox="1"/>
          <p:nvPr/>
        </p:nvSpPr>
        <p:spPr>
          <a:xfrm>
            <a:off x="4286248" y="3110211"/>
            <a:ext cx="450059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ما قيمة هذه العبارة إذا بدأت بالضرب أولا ؟</a:t>
            </a:r>
            <a:endParaRPr lang="ar-SA" sz="2400" b="1" dirty="0"/>
          </a:p>
        </p:txBody>
      </p:sp>
      <p:sp>
        <p:nvSpPr>
          <p:cNvPr id="7" name="مربع نص 6"/>
          <p:cNvSpPr txBox="1"/>
          <p:nvPr/>
        </p:nvSpPr>
        <p:spPr>
          <a:xfrm>
            <a:off x="3786182" y="3110211"/>
            <a:ext cx="71438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>
                <a:solidFill>
                  <a:srgbClr val="FF0000"/>
                </a:solidFill>
              </a:rPr>
              <a:t>17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8" name="مربع نص 7"/>
          <p:cNvSpPr txBox="1"/>
          <p:nvPr/>
        </p:nvSpPr>
        <p:spPr>
          <a:xfrm>
            <a:off x="3428992" y="4038905"/>
            <a:ext cx="535785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كيف يمكنك معرفة أي العمليات يجب إجراؤها أولا ؟</a:t>
            </a:r>
            <a:endParaRPr lang="ar-SA" sz="2400" b="1" dirty="0"/>
          </a:p>
        </p:txBody>
      </p:sp>
      <p:sp>
        <p:nvSpPr>
          <p:cNvPr id="9" name="مربع نص 8"/>
          <p:cNvSpPr txBox="1"/>
          <p:nvPr/>
        </p:nvSpPr>
        <p:spPr>
          <a:xfrm>
            <a:off x="1857356" y="4038905"/>
            <a:ext cx="185738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>
                <a:solidFill>
                  <a:srgbClr val="FF0000"/>
                </a:solidFill>
              </a:rPr>
              <a:t>ترتيب العمليات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10" name="مربع نص 9"/>
          <p:cNvSpPr txBox="1"/>
          <p:nvPr/>
        </p:nvSpPr>
        <p:spPr>
          <a:xfrm>
            <a:off x="5715008" y="5000636"/>
            <a:ext cx="307183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أي الإجابتين هي الصحيحة ؟</a:t>
            </a:r>
            <a:endParaRPr lang="ar-SA" sz="2400" b="1" dirty="0"/>
          </a:p>
        </p:txBody>
      </p:sp>
      <p:sp>
        <p:nvSpPr>
          <p:cNvPr id="11" name="مربع نص 10"/>
          <p:cNvSpPr txBox="1"/>
          <p:nvPr/>
        </p:nvSpPr>
        <p:spPr>
          <a:xfrm>
            <a:off x="5286380" y="5000636"/>
            <a:ext cx="64294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>
                <a:solidFill>
                  <a:srgbClr val="FF0000"/>
                </a:solidFill>
              </a:rPr>
              <a:t>17</a:t>
            </a:r>
            <a:endParaRPr lang="ar-SA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14744" y="142852"/>
            <a:ext cx="2000250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77538" y="1214422"/>
            <a:ext cx="5818808" cy="4032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071934" y="1928802"/>
            <a:ext cx="4795842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428728" y="2957523"/>
            <a:ext cx="7358114" cy="29718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14744" y="142852"/>
            <a:ext cx="2000250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خماسي 2"/>
          <p:cNvSpPr/>
          <p:nvPr/>
        </p:nvSpPr>
        <p:spPr>
          <a:xfrm rot="5400000">
            <a:off x="7108048" y="2193125"/>
            <a:ext cx="785819" cy="1285884"/>
          </a:xfrm>
          <a:prstGeom prst="homePlate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/>
          <p:cNvSpPr txBox="1"/>
          <p:nvPr/>
        </p:nvSpPr>
        <p:spPr>
          <a:xfrm>
            <a:off x="5786446" y="2428868"/>
            <a:ext cx="292895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5 + ( 12 ــ 3 )</a:t>
            </a:r>
            <a:endParaRPr lang="ar-SA" sz="2400" b="1" dirty="0"/>
          </a:p>
        </p:txBody>
      </p:sp>
      <p:grpSp>
        <p:nvGrpSpPr>
          <p:cNvPr id="9" name="مجموعة 8"/>
          <p:cNvGrpSpPr/>
          <p:nvPr/>
        </p:nvGrpSpPr>
        <p:grpSpPr>
          <a:xfrm>
            <a:off x="571472" y="857232"/>
            <a:ext cx="8358246" cy="928694"/>
            <a:chOff x="571472" y="857232"/>
            <a:chExt cx="8358246" cy="928694"/>
          </a:xfrm>
        </p:grpSpPr>
        <p:sp>
          <p:nvSpPr>
            <p:cNvPr id="5" name="دبوس زينة 4"/>
            <p:cNvSpPr/>
            <p:nvPr/>
          </p:nvSpPr>
          <p:spPr>
            <a:xfrm>
              <a:off x="571472" y="857232"/>
              <a:ext cx="7143800" cy="928694"/>
            </a:xfrm>
            <a:prstGeom prst="plaque">
              <a:avLst/>
            </a:prstGeom>
            <a:solidFill>
              <a:schemeClr val="accent3">
                <a:lumMod val="20000"/>
                <a:lumOff val="80000"/>
              </a:schemeClr>
            </a:solidFill>
            <a:ln w="28575">
              <a:solidFill>
                <a:schemeClr val="tx1"/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r>
                <a:rPr lang="ar-SA" sz="2400" b="1" dirty="0" smtClean="0">
                  <a:solidFill>
                    <a:schemeClr val="tx1"/>
                  </a:solidFill>
                </a:rPr>
                <a:t>احسب قيمة :  5 + ( 12 ــ 3 ) وعلل كل خطوة في الحل</a:t>
              </a:r>
              <a:endParaRPr lang="ar-SA" sz="2400" b="1" dirty="0">
                <a:solidFill>
                  <a:schemeClr val="tx1"/>
                </a:solidFill>
              </a:endParaRPr>
            </a:p>
          </p:txBody>
        </p:sp>
        <p:grpSp>
          <p:nvGrpSpPr>
            <p:cNvPr id="8" name="مجموعة 7"/>
            <p:cNvGrpSpPr/>
            <p:nvPr/>
          </p:nvGrpSpPr>
          <p:grpSpPr>
            <a:xfrm>
              <a:off x="7715272" y="857232"/>
              <a:ext cx="1214446" cy="928694"/>
              <a:chOff x="6929454" y="5072074"/>
              <a:chExt cx="1214446" cy="928694"/>
            </a:xfrm>
          </p:grpSpPr>
          <p:sp>
            <p:nvSpPr>
              <p:cNvPr id="6" name="دبوس زينة 5"/>
              <p:cNvSpPr/>
              <p:nvPr/>
            </p:nvSpPr>
            <p:spPr>
              <a:xfrm>
                <a:off x="6929454" y="5072074"/>
                <a:ext cx="1214446" cy="928694"/>
              </a:xfrm>
              <a:prstGeom prst="plaqu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 dirty="0"/>
              </a:p>
            </p:txBody>
          </p:sp>
          <p:pic>
            <p:nvPicPr>
              <p:cNvPr id="2050" name="Picture 2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6986602" y="5314964"/>
                <a:ext cx="1100140" cy="46196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  <a:scene3d>
                <a:camera prst="orthographicFront"/>
                <a:lightRig rig="threePt" dir="t"/>
              </a:scene3d>
              <a:sp3d>
                <a:bevelT w="114300" prst="artDeco"/>
              </a:sp3d>
            </p:spPr>
          </p:pic>
        </p:grpSp>
      </p:grpSp>
      <p:sp>
        <p:nvSpPr>
          <p:cNvPr id="13" name="خماسي 12"/>
          <p:cNvSpPr/>
          <p:nvPr/>
        </p:nvSpPr>
        <p:spPr>
          <a:xfrm rot="5400000">
            <a:off x="7636690" y="3107528"/>
            <a:ext cx="785819" cy="1285884"/>
          </a:xfrm>
          <a:prstGeom prst="homePlate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2" name="مربع نص 11"/>
          <p:cNvSpPr txBox="1"/>
          <p:nvPr/>
        </p:nvSpPr>
        <p:spPr>
          <a:xfrm>
            <a:off x="7729560" y="4214818"/>
            <a:ext cx="57150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14</a:t>
            </a:r>
            <a:endParaRPr lang="ar-SA" sz="2400" b="1" dirty="0"/>
          </a:p>
        </p:txBody>
      </p:sp>
      <p:sp>
        <p:nvSpPr>
          <p:cNvPr id="10" name="مربع نص 9"/>
          <p:cNvSpPr txBox="1"/>
          <p:nvPr/>
        </p:nvSpPr>
        <p:spPr>
          <a:xfrm>
            <a:off x="7329506" y="3343274"/>
            <a:ext cx="35719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9</a:t>
            </a:r>
            <a:endParaRPr lang="ar-SA" sz="2400" b="1" dirty="0"/>
          </a:p>
        </p:txBody>
      </p:sp>
      <p:sp>
        <p:nvSpPr>
          <p:cNvPr id="11" name="مربع نص 10"/>
          <p:cNvSpPr txBox="1"/>
          <p:nvPr/>
        </p:nvSpPr>
        <p:spPr>
          <a:xfrm>
            <a:off x="7215206" y="3324525"/>
            <a:ext cx="150019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5 +                  </a:t>
            </a:r>
            <a:endParaRPr lang="ar-SA" sz="2400" b="1" dirty="0"/>
          </a:p>
        </p:txBody>
      </p:sp>
      <p:sp>
        <p:nvSpPr>
          <p:cNvPr id="14" name="خماسي 13"/>
          <p:cNvSpPr/>
          <p:nvPr/>
        </p:nvSpPr>
        <p:spPr>
          <a:xfrm>
            <a:off x="2643174" y="2500306"/>
            <a:ext cx="3000396" cy="392908"/>
          </a:xfrm>
          <a:prstGeom prst="homePlate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chemeClr val="tx1"/>
                </a:solidFill>
              </a:rPr>
              <a:t>نحسب القوس أولا</a:t>
            </a:r>
            <a:endParaRPr lang="ar-SA" sz="2400" b="1" dirty="0">
              <a:solidFill>
                <a:schemeClr val="tx1"/>
              </a:solidFill>
            </a:endParaRPr>
          </a:p>
        </p:txBody>
      </p:sp>
      <p:sp>
        <p:nvSpPr>
          <p:cNvPr id="15" name="خماسي 14"/>
          <p:cNvSpPr/>
          <p:nvPr/>
        </p:nvSpPr>
        <p:spPr>
          <a:xfrm>
            <a:off x="2643174" y="3393282"/>
            <a:ext cx="3000396" cy="392908"/>
          </a:xfrm>
          <a:prstGeom prst="homePlate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chemeClr val="tx1"/>
                </a:solidFill>
              </a:rPr>
              <a:t>نجمع ثانيا</a:t>
            </a:r>
            <a:endParaRPr lang="ar-SA" sz="2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13" grpId="0" animBg="1"/>
      <p:bldP spid="12" grpId="0"/>
      <p:bldP spid="10" grpId="0"/>
      <p:bldP spid="11" grpId="0"/>
      <p:bldP spid="14" grpId="0" animBg="1"/>
      <p:bldP spid="1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14744" y="142852"/>
            <a:ext cx="2000250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خماسي 2"/>
          <p:cNvSpPr/>
          <p:nvPr/>
        </p:nvSpPr>
        <p:spPr>
          <a:xfrm rot="5400000">
            <a:off x="7436664" y="2478879"/>
            <a:ext cx="785819" cy="714380"/>
          </a:xfrm>
          <a:prstGeom prst="homePlate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/>
          <p:cNvSpPr txBox="1"/>
          <p:nvPr/>
        </p:nvSpPr>
        <p:spPr>
          <a:xfrm>
            <a:off x="5786446" y="2428868"/>
            <a:ext cx="292895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8 ــ 3 × 2 + 7</a:t>
            </a:r>
            <a:endParaRPr lang="ar-SA" sz="2400" b="1" dirty="0"/>
          </a:p>
        </p:txBody>
      </p:sp>
      <p:grpSp>
        <p:nvGrpSpPr>
          <p:cNvPr id="7" name="مجموعة 8"/>
          <p:cNvGrpSpPr/>
          <p:nvPr/>
        </p:nvGrpSpPr>
        <p:grpSpPr>
          <a:xfrm>
            <a:off x="571472" y="857232"/>
            <a:ext cx="8358246" cy="928694"/>
            <a:chOff x="571472" y="857232"/>
            <a:chExt cx="8358246" cy="928694"/>
          </a:xfrm>
        </p:grpSpPr>
        <p:sp>
          <p:nvSpPr>
            <p:cNvPr id="5" name="دبوس زينة 4"/>
            <p:cNvSpPr/>
            <p:nvPr/>
          </p:nvSpPr>
          <p:spPr>
            <a:xfrm>
              <a:off x="571472" y="857232"/>
              <a:ext cx="7143800" cy="928694"/>
            </a:xfrm>
            <a:prstGeom prst="plaque">
              <a:avLst/>
            </a:prstGeom>
            <a:solidFill>
              <a:schemeClr val="accent3">
                <a:lumMod val="20000"/>
                <a:lumOff val="80000"/>
              </a:schemeClr>
            </a:solidFill>
            <a:ln w="28575">
              <a:solidFill>
                <a:schemeClr val="tx1"/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r>
                <a:rPr lang="ar-SA" sz="2400" b="1" dirty="0" smtClean="0">
                  <a:solidFill>
                    <a:schemeClr val="tx1"/>
                  </a:solidFill>
                </a:rPr>
                <a:t>احسب قيمة :  8 ــ 3 × 2 + 7  وعلل كل خطوة في الحل</a:t>
              </a:r>
              <a:endParaRPr lang="ar-SA" sz="2400" b="1" dirty="0">
                <a:solidFill>
                  <a:schemeClr val="tx1"/>
                </a:solidFill>
              </a:endParaRPr>
            </a:p>
          </p:txBody>
        </p:sp>
        <p:grpSp>
          <p:nvGrpSpPr>
            <p:cNvPr id="8" name="مجموعة 7"/>
            <p:cNvGrpSpPr/>
            <p:nvPr/>
          </p:nvGrpSpPr>
          <p:grpSpPr>
            <a:xfrm>
              <a:off x="7715272" y="857232"/>
              <a:ext cx="1214446" cy="928694"/>
              <a:chOff x="6929454" y="5072074"/>
              <a:chExt cx="1214446" cy="928694"/>
            </a:xfrm>
          </p:grpSpPr>
          <p:sp>
            <p:nvSpPr>
              <p:cNvPr id="6" name="دبوس زينة 5"/>
              <p:cNvSpPr/>
              <p:nvPr/>
            </p:nvSpPr>
            <p:spPr>
              <a:xfrm>
                <a:off x="6929454" y="5072074"/>
                <a:ext cx="1214446" cy="928694"/>
              </a:xfrm>
              <a:prstGeom prst="plaqu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 dirty="0"/>
              </a:p>
            </p:txBody>
          </p:sp>
          <p:pic>
            <p:nvPicPr>
              <p:cNvPr id="2050" name="Picture 2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6986602" y="5314964"/>
                <a:ext cx="1100140" cy="46196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  <a:scene3d>
                <a:camera prst="orthographicFront"/>
                <a:lightRig rig="threePt" dir="t"/>
              </a:scene3d>
              <a:sp3d>
                <a:bevelT w="114300" prst="artDeco"/>
              </a:sp3d>
            </p:spPr>
          </p:pic>
        </p:grpSp>
      </p:grpSp>
      <p:sp>
        <p:nvSpPr>
          <p:cNvPr id="13" name="خماسي 12"/>
          <p:cNvSpPr/>
          <p:nvPr/>
        </p:nvSpPr>
        <p:spPr>
          <a:xfrm rot="5400000">
            <a:off x="7800998" y="3243262"/>
            <a:ext cx="785819" cy="1014420"/>
          </a:xfrm>
          <a:prstGeom prst="homePlate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/>
          <p:cNvSpPr txBox="1"/>
          <p:nvPr/>
        </p:nvSpPr>
        <p:spPr>
          <a:xfrm>
            <a:off x="6858016" y="3324525"/>
            <a:ext cx="185738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8 ــ          + 7</a:t>
            </a:r>
            <a:endParaRPr lang="ar-SA" sz="2400" b="1" dirty="0"/>
          </a:p>
        </p:txBody>
      </p:sp>
      <p:sp>
        <p:nvSpPr>
          <p:cNvPr id="14" name="خماسي 13"/>
          <p:cNvSpPr/>
          <p:nvPr/>
        </p:nvSpPr>
        <p:spPr>
          <a:xfrm>
            <a:off x="2643174" y="2500306"/>
            <a:ext cx="3000396" cy="392908"/>
          </a:xfrm>
          <a:prstGeom prst="homePlate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chemeClr val="tx1"/>
                </a:solidFill>
              </a:rPr>
              <a:t>الضرب</a:t>
            </a:r>
            <a:endParaRPr lang="ar-SA" sz="2400" b="1" dirty="0">
              <a:solidFill>
                <a:schemeClr val="tx1"/>
              </a:solidFill>
            </a:endParaRPr>
          </a:p>
        </p:txBody>
      </p:sp>
      <p:sp>
        <p:nvSpPr>
          <p:cNvPr id="15" name="خماسي 14"/>
          <p:cNvSpPr/>
          <p:nvPr/>
        </p:nvSpPr>
        <p:spPr>
          <a:xfrm>
            <a:off x="2643174" y="3393282"/>
            <a:ext cx="3000396" cy="392908"/>
          </a:xfrm>
          <a:prstGeom prst="homePlate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chemeClr val="tx1"/>
                </a:solidFill>
              </a:rPr>
              <a:t>الطرح</a:t>
            </a:r>
            <a:endParaRPr lang="ar-SA" sz="2400" b="1" dirty="0">
              <a:solidFill>
                <a:schemeClr val="tx1"/>
              </a:solidFill>
            </a:endParaRPr>
          </a:p>
        </p:txBody>
      </p:sp>
      <p:sp>
        <p:nvSpPr>
          <p:cNvPr id="10" name="مربع نص 9"/>
          <p:cNvSpPr txBox="1"/>
          <p:nvPr/>
        </p:nvSpPr>
        <p:spPr>
          <a:xfrm>
            <a:off x="7643834" y="3343274"/>
            <a:ext cx="35719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6</a:t>
            </a:r>
            <a:endParaRPr lang="ar-SA" sz="2400" b="1" dirty="0"/>
          </a:p>
        </p:txBody>
      </p:sp>
      <p:sp>
        <p:nvSpPr>
          <p:cNvPr id="17" name="خماسي 16"/>
          <p:cNvSpPr/>
          <p:nvPr/>
        </p:nvSpPr>
        <p:spPr>
          <a:xfrm rot="5400000">
            <a:off x="7229492" y="3929066"/>
            <a:ext cx="785819" cy="1443048"/>
          </a:xfrm>
          <a:prstGeom prst="homePlate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2" name="مربع نص 11"/>
          <p:cNvSpPr txBox="1"/>
          <p:nvPr/>
        </p:nvSpPr>
        <p:spPr>
          <a:xfrm>
            <a:off x="7901010" y="4214818"/>
            <a:ext cx="57150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2</a:t>
            </a:r>
            <a:endParaRPr lang="ar-SA" sz="2400" b="1" dirty="0"/>
          </a:p>
        </p:txBody>
      </p:sp>
      <p:sp>
        <p:nvSpPr>
          <p:cNvPr id="16" name="مربع نص 15"/>
          <p:cNvSpPr txBox="1"/>
          <p:nvPr/>
        </p:nvSpPr>
        <p:spPr>
          <a:xfrm>
            <a:off x="6743714" y="4181781"/>
            <a:ext cx="85725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+ 7</a:t>
            </a:r>
            <a:endParaRPr lang="ar-SA" sz="2400" b="1" dirty="0"/>
          </a:p>
        </p:txBody>
      </p:sp>
      <p:sp>
        <p:nvSpPr>
          <p:cNvPr id="18" name="مربع نص 17"/>
          <p:cNvSpPr txBox="1"/>
          <p:nvPr/>
        </p:nvSpPr>
        <p:spPr>
          <a:xfrm>
            <a:off x="7358082" y="5214950"/>
            <a:ext cx="50006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9</a:t>
            </a:r>
            <a:endParaRPr lang="ar-SA" sz="2400" b="1" dirty="0"/>
          </a:p>
        </p:txBody>
      </p:sp>
      <p:sp>
        <p:nvSpPr>
          <p:cNvPr id="19" name="خماسي 18"/>
          <p:cNvSpPr/>
          <p:nvPr/>
        </p:nvSpPr>
        <p:spPr>
          <a:xfrm>
            <a:off x="2643174" y="4321976"/>
            <a:ext cx="3000396" cy="392908"/>
          </a:xfrm>
          <a:prstGeom prst="homePlate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chemeClr val="tx1"/>
                </a:solidFill>
              </a:rPr>
              <a:t>الجمع</a:t>
            </a:r>
            <a:endParaRPr lang="ar-SA" sz="2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800" decel="100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13" grpId="0" animBg="1"/>
      <p:bldP spid="11" grpId="0"/>
      <p:bldP spid="14" grpId="0" animBg="1"/>
      <p:bldP spid="15" grpId="0" animBg="1"/>
      <p:bldP spid="10" grpId="0"/>
      <p:bldP spid="17" grpId="0" animBg="1"/>
      <p:bldP spid="12" grpId="0"/>
      <p:bldP spid="16" grpId="0"/>
      <p:bldP spid="18" grpId="0"/>
      <p:bldP spid="1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14744" y="142852"/>
            <a:ext cx="2000250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خماسي 2"/>
          <p:cNvSpPr/>
          <p:nvPr/>
        </p:nvSpPr>
        <p:spPr>
          <a:xfrm rot="5400000">
            <a:off x="6993749" y="2264565"/>
            <a:ext cx="785819" cy="1143009"/>
          </a:xfrm>
          <a:prstGeom prst="homePlate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/>
          <p:cNvSpPr txBox="1"/>
          <p:nvPr/>
        </p:nvSpPr>
        <p:spPr>
          <a:xfrm>
            <a:off x="5786446" y="2428868"/>
            <a:ext cx="292895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39 ÷ ( 9 + 4 )</a:t>
            </a:r>
            <a:endParaRPr lang="ar-SA" sz="2400" b="1" dirty="0"/>
          </a:p>
        </p:txBody>
      </p:sp>
      <p:sp>
        <p:nvSpPr>
          <p:cNvPr id="13" name="خماسي 12"/>
          <p:cNvSpPr/>
          <p:nvPr/>
        </p:nvSpPr>
        <p:spPr>
          <a:xfrm rot="5400000">
            <a:off x="7529533" y="2971798"/>
            <a:ext cx="785819" cy="1557350"/>
          </a:xfrm>
          <a:prstGeom prst="homePlate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/>
          <p:cNvSpPr txBox="1"/>
          <p:nvPr/>
        </p:nvSpPr>
        <p:spPr>
          <a:xfrm>
            <a:off x="6858016" y="3324525"/>
            <a:ext cx="185738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39 ÷</a:t>
            </a:r>
            <a:endParaRPr lang="ar-SA" sz="2400" b="1" dirty="0"/>
          </a:p>
        </p:txBody>
      </p:sp>
      <p:sp>
        <p:nvSpPr>
          <p:cNvPr id="14" name="خماسي 13"/>
          <p:cNvSpPr/>
          <p:nvPr/>
        </p:nvSpPr>
        <p:spPr>
          <a:xfrm>
            <a:off x="2643174" y="2500306"/>
            <a:ext cx="3000396" cy="392908"/>
          </a:xfrm>
          <a:prstGeom prst="homePlate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chemeClr val="tx1"/>
                </a:solidFill>
              </a:rPr>
              <a:t>القوس</a:t>
            </a:r>
            <a:endParaRPr lang="ar-SA" sz="2400" b="1" dirty="0">
              <a:solidFill>
                <a:schemeClr val="tx1"/>
              </a:solidFill>
            </a:endParaRPr>
          </a:p>
        </p:txBody>
      </p:sp>
      <p:sp>
        <p:nvSpPr>
          <p:cNvPr id="15" name="خماسي 14"/>
          <p:cNvSpPr/>
          <p:nvPr/>
        </p:nvSpPr>
        <p:spPr>
          <a:xfrm>
            <a:off x="2643174" y="3393282"/>
            <a:ext cx="3000396" cy="392908"/>
          </a:xfrm>
          <a:prstGeom prst="homePlate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chemeClr val="tx1"/>
                </a:solidFill>
              </a:rPr>
              <a:t>القسمة</a:t>
            </a:r>
            <a:endParaRPr lang="ar-SA" sz="2400" b="1" dirty="0">
              <a:solidFill>
                <a:schemeClr val="tx1"/>
              </a:solidFill>
            </a:endParaRPr>
          </a:p>
        </p:txBody>
      </p:sp>
      <p:sp>
        <p:nvSpPr>
          <p:cNvPr id="10" name="مربع نص 9"/>
          <p:cNvSpPr txBox="1"/>
          <p:nvPr/>
        </p:nvSpPr>
        <p:spPr>
          <a:xfrm>
            <a:off x="7100908" y="3343274"/>
            <a:ext cx="57150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13</a:t>
            </a:r>
            <a:endParaRPr lang="ar-SA" sz="2400" b="1" dirty="0"/>
          </a:p>
        </p:txBody>
      </p:sp>
      <p:sp>
        <p:nvSpPr>
          <p:cNvPr id="12" name="مربع نص 11"/>
          <p:cNvSpPr txBox="1"/>
          <p:nvPr/>
        </p:nvSpPr>
        <p:spPr>
          <a:xfrm>
            <a:off x="7629546" y="4214818"/>
            <a:ext cx="57150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3</a:t>
            </a:r>
            <a:endParaRPr lang="ar-SA" sz="2400" b="1" dirty="0"/>
          </a:p>
        </p:txBody>
      </p:sp>
      <p:grpSp>
        <p:nvGrpSpPr>
          <p:cNvPr id="22" name="مجموعة 21"/>
          <p:cNvGrpSpPr/>
          <p:nvPr/>
        </p:nvGrpSpPr>
        <p:grpSpPr>
          <a:xfrm>
            <a:off x="571472" y="857232"/>
            <a:ext cx="8358246" cy="928694"/>
            <a:chOff x="571472" y="857232"/>
            <a:chExt cx="8358246" cy="928694"/>
          </a:xfrm>
        </p:grpSpPr>
        <p:sp>
          <p:nvSpPr>
            <p:cNvPr id="5" name="دبوس زينة 4"/>
            <p:cNvSpPr/>
            <p:nvPr/>
          </p:nvSpPr>
          <p:spPr>
            <a:xfrm>
              <a:off x="571472" y="857232"/>
              <a:ext cx="7143800" cy="928694"/>
            </a:xfrm>
            <a:prstGeom prst="plaque">
              <a:avLst/>
            </a:prstGeom>
            <a:solidFill>
              <a:schemeClr val="accent3">
                <a:lumMod val="20000"/>
                <a:lumOff val="80000"/>
              </a:schemeClr>
            </a:solidFill>
            <a:ln w="28575">
              <a:solidFill>
                <a:schemeClr val="tx1"/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r>
                <a:rPr lang="ar-SA" sz="2400" b="1" dirty="0" smtClean="0">
                  <a:solidFill>
                    <a:schemeClr val="tx1"/>
                  </a:solidFill>
                </a:rPr>
                <a:t>احسب قيمة :  39 ÷ ( 9 + 4 )  وعلل كل خطوة في الحل</a:t>
              </a:r>
              <a:endParaRPr lang="ar-SA" sz="2400" b="1" dirty="0">
                <a:solidFill>
                  <a:schemeClr val="tx1"/>
                </a:solidFill>
              </a:endParaRPr>
            </a:p>
          </p:txBody>
        </p:sp>
        <p:grpSp>
          <p:nvGrpSpPr>
            <p:cNvPr id="21" name="مجموعة 20"/>
            <p:cNvGrpSpPr/>
            <p:nvPr/>
          </p:nvGrpSpPr>
          <p:grpSpPr>
            <a:xfrm>
              <a:off x="7715272" y="857232"/>
              <a:ext cx="1214446" cy="928694"/>
              <a:chOff x="7715272" y="857232"/>
              <a:chExt cx="1214446" cy="928694"/>
            </a:xfrm>
          </p:grpSpPr>
          <p:sp>
            <p:nvSpPr>
              <p:cNvPr id="6" name="دبوس زينة 5"/>
              <p:cNvSpPr/>
              <p:nvPr/>
            </p:nvSpPr>
            <p:spPr>
              <a:xfrm>
                <a:off x="7715272" y="857232"/>
                <a:ext cx="1214446" cy="928694"/>
              </a:xfrm>
              <a:prstGeom prst="plaqu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 dirty="0"/>
              </a:p>
            </p:txBody>
          </p:sp>
          <p:pic>
            <p:nvPicPr>
              <p:cNvPr id="1026" name="Picture 2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7843858" y="1100122"/>
                <a:ext cx="928694" cy="4286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  <a:scene3d>
                <a:camera prst="orthographicFront"/>
                <a:lightRig rig="threePt" dir="t"/>
              </a:scene3d>
              <a:sp3d>
                <a:bevelT w="114300" prst="artDeco"/>
              </a:sp3d>
            </p:spPr>
          </p:pic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13" grpId="0" animBg="1"/>
      <p:bldP spid="11" grpId="0"/>
      <p:bldP spid="14" grpId="0" animBg="1"/>
      <p:bldP spid="15" grpId="0" animBg="1"/>
      <p:bldP spid="10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14744" y="142852"/>
            <a:ext cx="2000250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7" name="مجموعة 21"/>
          <p:cNvGrpSpPr/>
          <p:nvPr/>
        </p:nvGrpSpPr>
        <p:grpSpPr>
          <a:xfrm>
            <a:off x="571472" y="857232"/>
            <a:ext cx="8358246" cy="928694"/>
            <a:chOff x="571472" y="857232"/>
            <a:chExt cx="8358246" cy="928694"/>
          </a:xfrm>
        </p:grpSpPr>
        <p:sp>
          <p:nvSpPr>
            <p:cNvPr id="5" name="دبوس زينة 4"/>
            <p:cNvSpPr/>
            <p:nvPr/>
          </p:nvSpPr>
          <p:spPr>
            <a:xfrm>
              <a:off x="571472" y="857232"/>
              <a:ext cx="7143800" cy="928694"/>
            </a:xfrm>
            <a:prstGeom prst="plaque">
              <a:avLst/>
            </a:prstGeom>
            <a:solidFill>
              <a:schemeClr val="accent3">
                <a:lumMod val="20000"/>
                <a:lumOff val="80000"/>
              </a:schemeClr>
            </a:solidFill>
            <a:ln w="28575">
              <a:solidFill>
                <a:schemeClr val="tx1"/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r>
                <a:rPr lang="ar-SA" sz="2400" b="1" dirty="0" smtClean="0">
                  <a:solidFill>
                    <a:schemeClr val="tx1"/>
                  </a:solidFill>
                </a:rPr>
                <a:t>احسب قيمة :  10 + 8 ÷ 2 ــ 6  وعلل كل خطوة في الحل</a:t>
              </a:r>
              <a:endParaRPr lang="ar-SA" sz="2400" b="1" dirty="0">
                <a:solidFill>
                  <a:schemeClr val="tx1"/>
                </a:solidFill>
              </a:endParaRPr>
            </a:p>
          </p:txBody>
        </p:sp>
        <p:grpSp>
          <p:nvGrpSpPr>
            <p:cNvPr id="8" name="مجموعة 20"/>
            <p:cNvGrpSpPr/>
            <p:nvPr/>
          </p:nvGrpSpPr>
          <p:grpSpPr>
            <a:xfrm>
              <a:off x="7715272" y="857232"/>
              <a:ext cx="1214446" cy="928694"/>
              <a:chOff x="7715272" y="857232"/>
              <a:chExt cx="1214446" cy="928694"/>
            </a:xfrm>
          </p:grpSpPr>
          <p:sp>
            <p:nvSpPr>
              <p:cNvPr id="6" name="دبوس زينة 5"/>
              <p:cNvSpPr/>
              <p:nvPr/>
            </p:nvSpPr>
            <p:spPr>
              <a:xfrm>
                <a:off x="7715272" y="857232"/>
                <a:ext cx="1214446" cy="928694"/>
              </a:xfrm>
              <a:prstGeom prst="plaqu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 dirty="0"/>
              </a:p>
            </p:txBody>
          </p:sp>
          <p:pic>
            <p:nvPicPr>
              <p:cNvPr id="1026" name="Picture 2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7843858" y="1100122"/>
                <a:ext cx="928694" cy="4286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  <a:scene3d>
                <a:camera prst="orthographicFront"/>
                <a:lightRig rig="threePt" dir="t"/>
              </a:scene3d>
              <a:sp3d>
                <a:bevelT w="114300" prst="artDeco"/>
              </a:sp3d>
            </p:spPr>
          </p:pic>
        </p:grpSp>
      </p:grpSp>
      <p:sp>
        <p:nvSpPr>
          <p:cNvPr id="16" name="خماسي 15"/>
          <p:cNvSpPr/>
          <p:nvPr/>
        </p:nvSpPr>
        <p:spPr>
          <a:xfrm rot="5400000">
            <a:off x="7222349" y="2478879"/>
            <a:ext cx="785819" cy="714380"/>
          </a:xfrm>
          <a:prstGeom prst="homePlate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7" name="مربع نص 16"/>
          <p:cNvSpPr txBox="1"/>
          <p:nvPr/>
        </p:nvSpPr>
        <p:spPr>
          <a:xfrm>
            <a:off x="5786446" y="2428868"/>
            <a:ext cx="292895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10 + 8 ÷ 2 ــ 6</a:t>
            </a:r>
            <a:endParaRPr lang="ar-SA" sz="2400" b="1" dirty="0"/>
          </a:p>
        </p:txBody>
      </p:sp>
      <p:sp>
        <p:nvSpPr>
          <p:cNvPr id="18" name="خماسي 17"/>
          <p:cNvSpPr/>
          <p:nvPr/>
        </p:nvSpPr>
        <p:spPr>
          <a:xfrm rot="5400000">
            <a:off x="7679552" y="3178970"/>
            <a:ext cx="785819" cy="1143008"/>
          </a:xfrm>
          <a:prstGeom prst="homePlate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9" name="مربع نص 18"/>
          <p:cNvSpPr txBox="1"/>
          <p:nvPr/>
        </p:nvSpPr>
        <p:spPr>
          <a:xfrm>
            <a:off x="6572264" y="3324525"/>
            <a:ext cx="214314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10 +          ــ 6</a:t>
            </a:r>
            <a:endParaRPr lang="ar-SA" sz="2400" b="1" dirty="0"/>
          </a:p>
        </p:txBody>
      </p:sp>
      <p:sp>
        <p:nvSpPr>
          <p:cNvPr id="20" name="خماسي 19"/>
          <p:cNvSpPr/>
          <p:nvPr/>
        </p:nvSpPr>
        <p:spPr>
          <a:xfrm>
            <a:off x="2643174" y="2500306"/>
            <a:ext cx="3000396" cy="392908"/>
          </a:xfrm>
          <a:prstGeom prst="homePlate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chemeClr val="tx1"/>
                </a:solidFill>
              </a:rPr>
              <a:t>القسمة</a:t>
            </a:r>
            <a:endParaRPr lang="ar-SA" sz="2400" b="1" dirty="0">
              <a:solidFill>
                <a:schemeClr val="tx1"/>
              </a:solidFill>
            </a:endParaRPr>
          </a:p>
        </p:txBody>
      </p:sp>
      <p:sp>
        <p:nvSpPr>
          <p:cNvPr id="21" name="خماسي 20"/>
          <p:cNvSpPr/>
          <p:nvPr/>
        </p:nvSpPr>
        <p:spPr>
          <a:xfrm>
            <a:off x="2643174" y="3393282"/>
            <a:ext cx="3000396" cy="392908"/>
          </a:xfrm>
          <a:prstGeom prst="homePlate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chemeClr val="tx1"/>
                </a:solidFill>
              </a:rPr>
              <a:t>الجمع</a:t>
            </a:r>
            <a:endParaRPr lang="ar-SA" sz="2400" b="1" dirty="0">
              <a:solidFill>
                <a:schemeClr val="tx1"/>
              </a:solidFill>
            </a:endParaRPr>
          </a:p>
        </p:txBody>
      </p:sp>
      <p:sp>
        <p:nvSpPr>
          <p:cNvPr id="22" name="مربع نص 21"/>
          <p:cNvSpPr txBox="1"/>
          <p:nvPr/>
        </p:nvSpPr>
        <p:spPr>
          <a:xfrm>
            <a:off x="7429520" y="3343274"/>
            <a:ext cx="35719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4</a:t>
            </a:r>
            <a:endParaRPr lang="ar-SA" sz="2400" b="1" dirty="0"/>
          </a:p>
        </p:txBody>
      </p:sp>
      <p:sp>
        <p:nvSpPr>
          <p:cNvPr id="23" name="خماسي 22"/>
          <p:cNvSpPr/>
          <p:nvPr/>
        </p:nvSpPr>
        <p:spPr>
          <a:xfrm rot="5400000">
            <a:off x="7115191" y="3857630"/>
            <a:ext cx="785819" cy="1585922"/>
          </a:xfrm>
          <a:prstGeom prst="homePlate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ربع نص 23"/>
          <p:cNvSpPr txBox="1"/>
          <p:nvPr/>
        </p:nvSpPr>
        <p:spPr>
          <a:xfrm>
            <a:off x="7786710" y="4214818"/>
            <a:ext cx="57150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14</a:t>
            </a:r>
            <a:endParaRPr lang="ar-SA" sz="2400" b="1" dirty="0"/>
          </a:p>
        </p:txBody>
      </p:sp>
      <p:sp>
        <p:nvSpPr>
          <p:cNvPr id="25" name="مربع نص 24"/>
          <p:cNvSpPr txBox="1"/>
          <p:nvPr/>
        </p:nvSpPr>
        <p:spPr>
          <a:xfrm>
            <a:off x="6529402" y="4181781"/>
            <a:ext cx="85725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ــ 6</a:t>
            </a:r>
            <a:endParaRPr lang="ar-SA" sz="2400" b="1" dirty="0"/>
          </a:p>
        </p:txBody>
      </p:sp>
      <p:sp>
        <p:nvSpPr>
          <p:cNvPr id="26" name="مربع نص 25"/>
          <p:cNvSpPr txBox="1"/>
          <p:nvPr/>
        </p:nvSpPr>
        <p:spPr>
          <a:xfrm>
            <a:off x="7258070" y="5214950"/>
            <a:ext cx="50006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8</a:t>
            </a:r>
            <a:endParaRPr lang="ar-SA" sz="2400" b="1" dirty="0"/>
          </a:p>
        </p:txBody>
      </p:sp>
      <p:sp>
        <p:nvSpPr>
          <p:cNvPr id="27" name="خماسي 26"/>
          <p:cNvSpPr/>
          <p:nvPr/>
        </p:nvSpPr>
        <p:spPr>
          <a:xfrm>
            <a:off x="2643174" y="4321976"/>
            <a:ext cx="3000396" cy="392908"/>
          </a:xfrm>
          <a:prstGeom prst="homePlate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chemeClr val="tx1"/>
                </a:solidFill>
              </a:rPr>
              <a:t>الطرح</a:t>
            </a:r>
            <a:endParaRPr lang="ar-SA" sz="2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800" decel="100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800" decel="100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800" decel="100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800" decel="100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800" decel="100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/>
      <p:bldP spid="18" grpId="0" animBg="1"/>
      <p:bldP spid="19" grpId="0"/>
      <p:bldP spid="20" grpId="0" animBg="1"/>
      <p:bldP spid="21" grpId="0" animBg="1"/>
      <p:bldP spid="22" grpId="0"/>
      <p:bldP spid="23" grpId="0" animBg="1"/>
      <p:bldP spid="24" grpId="0"/>
      <p:bldP spid="25" grpId="0"/>
      <p:bldP spid="26" grpId="0"/>
      <p:bldP spid="2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14744" y="142852"/>
            <a:ext cx="2000250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3" name="مجموعة 21"/>
          <p:cNvGrpSpPr/>
          <p:nvPr/>
        </p:nvGrpSpPr>
        <p:grpSpPr>
          <a:xfrm>
            <a:off x="571472" y="857232"/>
            <a:ext cx="8358246" cy="928694"/>
            <a:chOff x="571472" y="857232"/>
            <a:chExt cx="8358246" cy="928694"/>
          </a:xfrm>
        </p:grpSpPr>
        <p:sp>
          <p:nvSpPr>
            <p:cNvPr id="5" name="دبوس زينة 4"/>
            <p:cNvSpPr/>
            <p:nvPr/>
          </p:nvSpPr>
          <p:spPr>
            <a:xfrm>
              <a:off x="571472" y="857232"/>
              <a:ext cx="7143800" cy="928694"/>
            </a:xfrm>
            <a:prstGeom prst="plaque">
              <a:avLst/>
            </a:prstGeom>
            <a:solidFill>
              <a:schemeClr val="accent3">
                <a:lumMod val="20000"/>
                <a:lumOff val="80000"/>
              </a:schemeClr>
            </a:solidFill>
            <a:ln w="28575">
              <a:solidFill>
                <a:schemeClr val="tx1"/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r>
                <a:rPr lang="ar-SA" sz="2400" b="1" dirty="0" smtClean="0">
                  <a:solidFill>
                    <a:schemeClr val="tx1"/>
                  </a:solidFill>
                </a:rPr>
                <a:t>احسب قيمة :  20 ــ 2 ( 4 ــ 1 ) × 3  وعلل كل خطوة في الحل</a:t>
              </a:r>
              <a:endParaRPr lang="ar-SA" sz="2400" b="1" dirty="0">
                <a:solidFill>
                  <a:schemeClr val="tx1"/>
                </a:solidFill>
              </a:endParaRPr>
            </a:p>
          </p:txBody>
        </p:sp>
        <p:grpSp>
          <p:nvGrpSpPr>
            <p:cNvPr id="4" name="مجموعة 20"/>
            <p:cNvGrpSpPr/>
            <p:nvPr/>
          </p:nvGrpSpPr>
          <p:grpSpPr>
            <a:xfrm>
              <a:off x="7715272" y="857232"/>
              <a:ext cx="1214446" cy="928694"/>
              <a:chOff x="7715272" y="857232"/>
              <a:chExt cx="1214446" cy="928694"/>
            </a:xfrm>
          </p:grpSpPr>
          <p:sp>
            <p:nvSpPr>
              <p:cNvPr id="6" name="دبوس زينة 5"/>
              <p:cNvSpPr/>
              <p:nvPr/>
            </p:nvSpPr>
            <p:spPr>
              <a:xfrm>
                <a:off x="7715272" y="857232"/>
                <a:ext cx="1214446" cy="928694"/>
              </a:xfrm>
              <a:prstGeom prst="plaqu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 dirty="0"/>
              </a:p>
            </p:txBody>
          </p:sp>
          <p:pic>
            <p:nvPicPr>
              <p:cNvPr id="1026" name="Picture 2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7843858" y="1100122"/>
                <a:ext cx="928694" cy="4286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  <a:scene3d>
                <a:camera prst="orthographicFront"/>
                <a:lightRig rig="threePt" dir="t"/>
              </a:scene3d>
              <a:sp3d>
                <a:bevelT w="114300" prst="artDeco"/>
              </a:sp3d>
            </p:spPr>
          </p:pic>
        </p:grpSp>
      </p:grpSp>
      <p:sp>
        <p:nvSpPr>
          <p:cNvPr id="16" name="خماسي 15"/>
          <p:cNvSpPr/>
          <p:nvPr/>
        </p:nvSpPr>
        <p:spPr>
          <a:xfrm rot="5400000">
            <a:off x="6829440" y="2300284"/>
            <a:ext cx="785819" cy="1071571"/>
          </a:xfrm>
          <a:prstGeom prst="homePlate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7" name="مربع نص 16"/>
          <p:cNvSpPr txBox="1"/>
          <p:nvPr/>
        </p:nvSpPr>
        <p:spPr>
          <a:xfrm>
            <a:off x="5786446" y="2428868"/>
            <a:ext cx="292895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20 ــ 2 ( 4 ــ 1 ) × 3</a:t>
            </a:r>
            <a:endParaRPr lang="ar-SA" sz="2400" b="1" dirty="0"/>
          </a:p>
        </p:txBody>
      </p:sp>
      <p:sp>
        <p:nvSpPr>
          <p:cNvPr id="18" name="خماسي 17"/>
          <p:cNvSpPr/>
          <p:nvPr/>
        </p:nvSpPr>
        <p:spPr>
          <a:xfrm rot="5400000">
            <a:off x="6679420" y="2821781"/>
            <a:ext cx="785819" cy="1857388"/>
          </a:xfrm>
          <a:prstGeom prst="homePlate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9" name="مربع نص 18"/>
          <p:cNvSpPr txBox="1"/>
          <p:nvPr/>
        </p:nvSpPr>
        <p:spPr>
          <a:xfrm>
            <a:off x="5929322" y="3324525"/>
            <a:ext cx="278608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20 ــ 2 ×           × 3</a:t>
            </a:r>
            <a:endParaRPr lang="ar-SA" sz="2400" b="1" dirty="0"/>
          </a:p>
        </p:txBody>
      </p:sp>
      <p:sp>
        <p:nvSpPr>
          <p:cNvPr id="20" name="خماسي 19"/>
          <p:cNvSpPr/>
          <p:nvPr/>
        </p:nvSpPr>
        <p:spPr>
          <a:xfrm>
            <a:off x="2643174" y="2500306"/>
            <a:ext cx="3000396" cy="392908"/>
          </a:xfrm>
          <a:prstGeom prst="homePlate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chemeClr val="tx1"/>
                </a:solidFill>
              </a:rPr>
              <a:t>القوس</a:t>
            </a:r>
            <a:endParaRPr lang="ar-SA" sz="2400" b="1" dirty="0">
              <a:solidFill>
                <a:schemeClr val="tx1"/>
              </a:solidFill>
            </a:endParaRPr>
          </a:p>
        </p:txBody>
      </p:sp>
      <p:sp>
        <p:nvSpPr>
          <p:cNvPr id="21" name="خماسي 20"/>
          <p:cNvSpPr/>
          <p:nvPr/>
        </p:nvSpPr>
        <p:spPr>
          <a:xfrm>
            <a:off x="2643174" y="3393282"/>
            <a:ext cx="3000396" cy="392908"/>
          </a:xfrm>
          <a:prstGeom prst="homePlate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chemeClr val="tx1"/>
                </a:solidFill>
              </a:rPr>
              <a:t>الضرب</a:t>
            </a:r>
            <a:endParaRPr lang="ar-SA" sz="2400" b="1" dirty="0">
              <a:solidFill>
                <a:schemeClr val="tx1"/>
              </a:solidFill>
            </a:endParaRPr>
          </a:p>
        </p:txBody>
      </p:sp>
      <p:sp>
        <p:nvSpPr>
          <p:cNvPr id="22" name="مربع نص 21"/>
          <p:cNvSpPr txBox="1"/>
          <p:nvPr/>
        </p:nvSpPr>
        <p:spPr>
          <a:xfrm>
            <a:off x="7029466" y="3343274"/>
            <a:ext cx="35719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3</a:t>
            </a:r>
            <a:endParaRPr lang="ar-SA" sz="2400" b="1" dirty="0"/>
          </a:p>
        </p:txBody>
      </p:sp>
      <p:sp>
        <p:nvSpPr>
          <p:cNvPr id="23" name="خماسي 22"/>
          <p:cNvSpPr/>
          <p:nvPr/>
        </p:nvSpPr>
        <p:spPr>
          <a:xfrm rot="5400000">
            <a:off x="7372369" y="3757617"/>
            <a:ext cx="785819" cy="1785950"/>
          </a:xfrm>
          <a:prstGeom prst="homePlate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ربع نص 23"/>
          <p:cNvSpPr txBox="1"/>
          <p:nvPr/>
        </p:nvSpPr>
        <p:spPr>
          <a:xfrm>
            <a:off x="7915298" y="4214818"/>
            <a:ext cx="85725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20 ــ</a:t>
            </a:r>
            <a:endParaRPr lang="ar-SA" sz="2400" b="1" dirty="0"/>
          </a:p>
        </p:txBody>
      </p:sp>
      <p:sp>
        <p:nvSpPr>
          <p:cNvPr id="25" name="مربع نص 24"/>
          <p:cNvSpPr txBox="1"/>
          <p:nvPr/>
        </p:nvSpPr>
        <p:spPr>
          <a:xfrm>
            <a:off x="6643706" y="4210357"/>
            <a:ext cx="85725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18</a:t>
            </a:r>
            <a:endParaRPr lang="ar-SA" sz="2400" b="1" dirty="0"/>
          </a:p>
        </p:txBody>
      </p:sp>
      <p:sp>
        <p:nvSpPr>
          <p:cNvPr id="26" name="مربع نص 25"/>
          <p:cNvSpPr txBox="1"/>
          <p:nvPr/>
        </p:nvSpPr>
        <p:spPr>
          <a:xfrm>
            <a:off x="7515246" y="5214950"/>
            <a:ext cx="50006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2</a:t>
            </a:r>
            <a:endParaRPr lang="ar-SA" sz="2400" b="1" dirty="0"/>
          </a:p>
        </p:txBody>
      </p:sp>
      <p:sp>
        <p:nvSpPr>
          <p:cNvPr id="27" name="خماسي 26"/>
          <p:cNvSpPr/>
          <p:nvPr/>
        </p:nvSpPr>
        <p:spPr>
          <a:xfrm>
            <a:off x="2643174" y="4321976"/>
            <a:ext cx="3000396" cy="392908"/>
          </a:xfrm>
          <a:prstGeom prst="homePlate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chemeClr val="tx1"/>
                </a:solidFill>
              </a:rPr>
              <a:t>الطرح</a:t>
            </a:r>
            <a:endParaRPr lang="ar-SA" sz="2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800" decel="100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800" decel="100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800" decel="100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800" decel="100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800" decel="100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/>
      <p:bldP spid="18" grpId="0" animBg="1"/>
      <p:bldP spid="19" grpId="0"/>
      <p:bldP spid="20" grpId="0" animBg="1"/>
      <p:bldP spid="21" grpId="0" animBg="1"/>
      <p:bldP spid="22" grpId="0"/>
      <p:bldP spid="23" grpId="0" animBg="1"/>
      <p:bldP spid="24" grpId="0"/>
      <p:bldP spid="25" grpId="0"/>
      <p:bldP spid="26" grpId="0"/>
      <p:bldP spid="2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14744" y="142852"/>
            <a:ext cx="2000250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3" name="مجموعة 21"/>
          <p:cNvGrpSpPr/>
          <p:nvPr/>
        </p:nvGrpSpPr>
        <p:grpSpPr>
          <a:xfrm>
            <a:off x="571472" y="857232"/>
            <a:ext cx="8358246" cy="928694"/>
            <a:chOff x="571472" y="857232"/>
            <a:chExt cx="8358246" cy="928694"/>
          </a:xfrm>
        </p:grpSpPr>
        <p:sp>
          <p:nvSpPr>
            <p:cNvPr id="5" name="دبوس زينة 4"/>
            <p:cNvSpPr/>
            <p:nvPr/>
          </p:nvSpPr>
          <p:spPr>
            <a:xfrm>
              <a:off x="571472" y="857232"/>
              <a:ext cx="7143800" cy="928694"/>
            </a:xfrm>
            <a:prstGeom prst="plaque">
              <a:avLst/>
            </a:prstGeom>
            <a:solidFill>
              <a:schemeClr val="accent3">
                <a:lumMod val="20000"/>
                <a:lumOff val="80000"/>
              </a:schemeClr>
            </a:solidFill>
            <a:ln w="28575">
              <a:solidFill>
                <a:schemeClr val="tx1"/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r>
                <a:rPr lang="ar-SA" sz="2400" b="1" dirty="0" smtClean="0">
                  <a:solidFill>
                    <a:schemeClr val="tx1"/>
                  </a:solidFill>
                </a:rPr>
                <a:t>احسب قيمة :  6 + 8 ÷ 2 + 2 ( 3 ــ 1 ) وعلل كل خطوة في الحل</a:t>
              </a:r>
              <a:endParaRPr lang="ar-SA" sz="2400" b="1" dirty="0">
                <a:solidFill>
                  <a:schemeClr val="tx1"/>
                </a:solidFill>
              </a:endParaRPr>
            </a:p>
          </p:txBody>
        </p:sp>
        <p:grpSp>
          <p:nvGrpSpPr>
            <p:cNvPr id="4" name="مجموعة 20"/>
            <p:cNvGrpSpPr/>
            <p:nvPr/>
          </p:nvGrpSpPr>
          <p:grpSpPr>
            <a:xfrm>
              <a:off x="7715272" y="857232"/>
              <a:ext cx="1214446" cy="928694"/>
              <a:chOff x="7715272" y="857232"/>
              <a:chExt cx="1214446" cy="928694"/>
            </a:xfrm>
          </p:grpSpPr>
          <p:sp>
            <p:nvSpPr>
              <p:cNvPr id="6" name="دبوس زينة 5"/>
              <p:cNvSpPr/>
              <p:nvPr/>
            </p:nvSpPr>
            <p:spPr>
              <a:xfrm>
                <a:off x="7715272" y="857232"/>
                <a:ext cx="1214446" cy="928694"/>
              </a:xfrm>
              <a:prstGeom prst="plaqu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 dirty="0"/>
              </a:p>
            </p:txBody>
          </p:sp>
          <p:pic>
            <p:nvPicPr>
              <p:cNvPr id="1026" name="Picture 2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7843858" y="1100122"/>
                <a:ext cx="928694" cy="4286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  <a:scene3d>
                <a:camera prst="orthographicFront"/>
                <a:lightRig rig="threePt" dir="t"/>
              </a:scene3d>
              <a:sp3d>
                <a:bevelT w="114300" prst="artDeco"/>
              </a:sp3d>
            </p:spPr>
          </p:pic>
        </p:grpSp>
      </p:grpSp>
      <p:sp>
        <p:nvSpPr>
          <p:cNvPr id="16" name="خماسي 15"/>
          <p:cNvSpPr/>
          <p:nvPr/>
        </p:nvSpPr>
        <p:spPr>
          <a:xfrm rot="5400000">
            <a:off x="5915034" y="2300284"/>
            <a:ext cx="785819" cy="1071571"/>
          </a:xfrm>
          <a:prstGeom prst="homePlate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7" name="مربع نص 16"/>
          <p:cNvSpPr txBox="1"/>
          <p:nvPr/>
        </p:nvSpPr>
        <p:spPr>
          <a:xfrm>
            <a:off x="5572132" y="2428868"/>
            <a:ext cx="314327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6 + 8 ÷ 2 + 2 ( 3 ــ 1 )</a:t>
            </a:r>
            <a:endParaRPr lang="ar-SA" sz="2400" b="1" dirty="0"/>
          </a:p>
        </p:txBody>
      </p:sp>
      <p:sp>
        <p:nvSpPr>
          <p:cNvPr id="18" name="خماسي 17"/>
          <p:cNvSpPr/>
          <p:nvPr/>
        </p:nvSpPr>
        <p:spPr>
          <a:xfrm rot="5400000">
            <a:off x="7393800" y="3393286"/>
            <a:ext cx="785819" cy="714380"/>
          </a:xfrm>
          <a:prstGeom prst="homePlate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9" name="مربع نص 18"/>
          <p:cNvSpPr txBox="1"/>
          <p:nvPr/>
        </p:nvSpPr>
        <p:spPr>
          <a:xfrm>
            <a:off x="5929322" y="3324525"/>
            <a:ext cx="278608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6 + 8 ÷ 2 + 2 ×</a:t>
            </a:r>
            <a:endParaRPr lang="ar-SA" sz="2400" b="1" dirty="0"/>
          </a:p>
        </p:txBody>
      </p:sp>
      <p:sp>
        <p:nvSpPr>
          <p:cNvPr id="20" name="خماسي 19"/>
          <p:cNvSpPr/>
          <p:nvPr/>
        </p:nvSpPr>
        <p:spPr>
          <a:xfrm>
            <a:off x="2643174" y="2500306"/>
            <a:ext cx="3000396" cy="392908"/>
          </a:xfrm>
          <a:prstGeom prst="homePlate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chemeClr val="tx1"/>
                </a:solidFill>
              </a:rPr>
              <a:t>القوس</a:t>
            </a:r>
            <a:endParaRPr lang="ar-SA" sz="2400" b="1" dirty="0">
              <a:solidFill>
                <a:schemeClr val="tx1"/>
              </a:solidFill>
            </a:endParaRPr>
          </a:p>
        </p:txBody>
      </p:sp>
      <p:sp>
        <p:nvSpPr>
          <p:cNvPr id="21" name="خماسي 20"/>
          <p:cNvSpPr/>
          <p:nvPr/>
        </p:nvSpPr>
        <p:spPr>
          <a:xfrm>
            <a:off x="2643174" y="3393282"/>
            <a:ext cx="3000396" cy="392908"/>
          </a:xfrm>
          <a:prstGeom prst="homePlate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chemeClr val="tx1"/>
                </a:solidFill>
              </a:rPr>
              <a:t>القسمة</a:t>
            </a:r>
            <a:endParaRPr lang="ar-SA" sz="2400" b="1" dirty="0">
              <a:solidFill>
                <a:schemeClr val="tx1"/>
              </a:solidFill>
            </a:endParaRPr>
          </a:p>
        </p:txBody>
      </p:sp>
      <p:sp>
        <p:nvSpPr>
          <p:cNvPr id="22" name="مربع نص 21"/>
          <p:cNvSpPr txBox="1"/>
          <p:nvPr/>
        </p:nvSpPr>
        <p:spPr>
          <a:xfrm>
            <a:off x="6115060" y="3343274"/>
            <a:ext cx="35719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2</a:t>
            </a:r>
            <a:endParaRPr lang="ar-SA" sz="2400" b="1" dirty="0"/>
          </a:p>
        </p:txBody>
      </p:sp>
      <p:sp>
        <p:nvSpPr>
          <p:cNvPr id="23" name="خماسي 22"/>
          <p:cNvSpPr/>
          <p:nvPr/>
        </p:nvSpPr>
        <p:spPr>
          <a:xfrm rot="5400000">
            <a:off x="6272224" y="4200532"/>
            <a:ext cx="785819" cy="900121"/>
          </a:xfrm>
          <a:prstGeom prst="homePlate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ربع نص 23"/>
          <p:cNvSpPr txBox="1"/>
          <p:nvPr/>
        </p:nvSpPr>
        <p:spPr>
          <a:xfrm>
            <a:off x="6100772" y="4214818"/>
            <a:ext cx="262891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6 +          + 2 ×   2</a:t>
            </a:r>
            <a:endParaRPr lang="ar-SA" sz="2400" b="1" dirty="0"/>
          </a:p>
        </p:txBody>
      </p:sp>
      <p:sp>
        <p:nvSpPr>
          <p:cNvPr id="25" name="مربع نص 24"/>
          <p:cNvSpPr txBox="1"/>
          <p:nvPr/>
        </p:nvSpPr>
        <p:spPr>
          <a:xfrm>
            <a:off x="7343794" y="4210357"/>
            <a:ext cx="85725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4</a:t>
            </a:r>
            <a:endParaRPr lang="ar-SA" sz="2400" b="1" dirty="0"/>
          </a:p>
        </p:txBody>
      </p:sp>
      <p:sp>
        <p:nvSpPr>
          <p:cNvPr id="27" name="خماسي 26"/>
          <p:cNvSpPr/>
          <p:nvPr/>
        </p:nvSpPr>
        <p:spPr>
          <a:xfrm>
            <a:off x="2643174" y="4321976"/>
            <a:ext cx="3000396" cy="392908"/>
          </a:xfrm>
          <a:prstGeom prst="homePlate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chemeClr val="tx1"/>
                </a:solidFill>
              </a:rPr>
              <a:t>الضرب</a:t>
            </a:r>
            <a:endParaRPr lang="ar-SA" sz="2400" b="1" dirty="0">
              <a:solidFill>
                <a:schemeClr val="tx1"/>
              </a:solidFill>
            </a:endParaRPr>
          </a:p>
        </p:txBody>
      </p:sp>
      <p:sp>
        <p:nvSpPr>
          <p:cNvPr id="28" name="خماسي 27"/>
          <p:cNvSpPr/>
          <p:nvPr/>
        </p:nvSpPr>
        <p:spPr>
          <a:xfrm rot="5400000">
            <a:off x="7222349" y="4579153"/>
            <a:ext cx="785819" cy="2085989"/>
          </a:xfrm>
          <a:prstGeom prst="homePlate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9" name="مربع نص 28"/>
          <p:cNvSpPr txBox="1"/>
          <p:nvPr/>
        </p:nvSpPr>
        <p:spPr>
          <a:xfrm>
            <a:off x="6100773" y="5186372"/>
            <a:ext cx="262891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6 +    4    +</a:t>
            </a:r>
            <a:endParaRPr lang="ar-SA" sz="2400" b="1" dirty="0"/>
          </a:p>
        </p:txBody>
      </p:sp>
      <p:sp>
        <p:nvSpPr>
          <p:cNvPr id="26" name="مربع نص 25"/>
          <p:cNvSpPr txBox="1"/>
          <p:nvPr/>
        </p:nvSpPr>
        <p:spPr>
          <a:xfrm>
            <a:off x="6415100" y="5214950"/>
            <a:ext cx="50006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4</a:t>
            </a:r>
            <a:endParaRPr lang="ar-SA" sz="2400" b="1" dirty="0"/>
          </a:p>
        </p:txBody>
      </p:sp>
      <p:sp>
        <p:nvSpPr>
          <p:cNvPr id="30" name="مربع نص 29"/>
          <p:cNvSpPr txBox="1"/>
          <p:nvPr/>
        </p:nvSpPr>
        <p:spPr>
          <a:xfrm>
            <a:off x="7286644" y="6143644"/>
            <a:ext cx="64294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14</a:t>
            </a:r>
            <a:endParaRPr lang="ar-SA" sz="2400" b="1" dirty="0"/>
          </a:p>
        </p:txBody>
      </p:sp>
      <p:sp>
        <p:nvSpPr>
          <p:cNvPr id="31" name="خماسي 30"/>
          <p:cNvSpPr/>
          <p:nvPr/>
        </p:nvSpPr>
        <p:spPr>
          <a:xfrm>
            <a:off x="2643174" y="5250670"/>
            <a:ext cx="3000396" cy="392908"/>
          </a:xfrm>
          <a:prstGeom prst="homePlate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chemeClr val="tx1"/>
                </a:solidFill>
              </a:rPr>
              <a:t>الجمع</a:t>
            </a:r>
            <a:endParaRPr lang="ar-SA" sz="2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800" decel="100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800" decel="100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800" decel="100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800" decel="100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800" decel="100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/>
      <p:bldP spid="18" grpId="0" animBg="1"/>
      <p:bldP spid="19" grpId="0"/>
      <p:bldP spid="20" grpId="0" animBg="1"/>
      <p:bldP spid="21" grpId="0" animBg="1"/>
      <p:bldP spid="22" grpId="0"/>
      <p:bldP spid="23" grpId="0" animBg="1"/>
      <p:bldP spid="24" grpId="0"/>
      <p:bldP spid="25" grpId="0"/>
      <p:bldP spid="27" grpId="0" animBg="1"/>
      <p:bldP spid="28" grpId="0" animBg="1"/>
      <p:bldP spid="29" grpId="0"/>
      <p:bldP spid="26" grpId="0"/>
      <p:bldP spid="30" grpId="0"/>
      <p:bldP spid="31" grpId="0" animBg="1"/>
    </p:bld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247</TotalTime>
  <Words>601</Words>
  <Application>Microsoft Office PowerPoint</Application>
  <PresentationFormat>عرض على الشاشة (3:4)‏</PresentationFormat>
  <Paragraphs>179</Paragraphs>
  <Slides>18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18</vt:i4>
      </vt:variant>
    </vt:vector>
  </HeadingPairs>
  <TitlesOfParts>
    <vt:vector size="19" baseType="lpstr">
      <vt:lpstr>سمة Office</vt:lpstr>
      <vt:lpstr>الشريحة 1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  <vt:lpstr>الشريحة 9</vt:lpstr>
      <vt:lpstr>الشريحة 10</vt:lpstr>
      <vt:lpstr>الشريحة 11</vt:lpstr>
      <vt:lpstr>الشريحة 12</vt:lpstr>
      <vt:lpstr>الشريحة 13</vt:lpstr>
      <vt:lpstr>الشريحة 14</vt:lpstr>
      <vt:lpstr>الشريحة 15</vt:lpstr>
      <vt:lpstr>الشريحة 16</vt:lpstr>
      <vt:lpstr>الشريحة 17</vt:lpstr>
      <vt:lpstr>الشريحة 18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free-tech</dc:creator>
  <cp:lastModifiedBy>free-tech</cp:lastModifiedBy>
  <cp:revision>38</cp:revision>
  <dcterms:created xsi:type="dcterms:W3CDTF">2013-06-02T15:27:24Z</dcterms:created>
  <dcterms:modified xsi:type="dcterms:W3CDTF">2013-08-05T19:56:56Z</dcterms:modified>
</cp:coreProperties>
</file>