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notesMasterIdLst>
    <p:notesMasterId r:id="rId37"/>
  </p:notesMasterIdLst>
  <p:sldIdLst>
    <p:sldId id="256" r:id="rId2"/>
    <p:sldId id="482" r:id="rId3"/>
    <p:sldId id="643" r:id="rId4"/>
    <p:sldId id="718" r:id="rId5"/>
    <p:sldId id="259" r:id="rId6"/>
    <p:sldId id="263" r:id="rId7"/>
    <p:sldId id="817" r:id="rId8"/>
    <p:sldId id="918" r:id="rId9"/>
    <p:sldId id="919" r:id="rId10"/>
    <p:sldId id="920" r:id="rId11"/>
    <p:sldId id="676" r:id="rId12"/>
    <p:sldId id="821" r:id="rId13"/>
    <p:sldId id="908" r:id="rId14"/>
    <p:sldId id="823" r:id="rId15"/>
    <p:sldId id="921" r:id="rId16"/>
    <p:sldId id="923" r:id="rId17"/>
    <p:sldId id="922" r:id="rId18"/>
    <p:sldId id="924" r:id="rId19"/>
    <p:sldId id="925" r:id="rId20"/>
    <p:sldId id="926" r:id="rId21"/>
    <p:sldId id="927" r:id="rId22"/>
    <p:sldId id="851" r:id="rId23"/>
    <p:sldId id="928" r:id="rId24"/>
    <p:sldId id="306" r:id="rId25"/>
    <p:sldId id="778" r:id="rId26"/>
    <p:sldId id="929" r:id="rId27"/>
    <p:sldId id="832" r:id="rId28"/>
    <p:sldId id="930" r:id="rId29"/>
    <p:sldId id="931" r:id="rId30"/>
    <p:sldId id="932" r:id="rId31"/>
    <p:sldId id="836" r:id="rId32"/>
    <p:sldId id="933" r:id="rId33"/>
    <p:sldId id="641" r:id="rId34"/>
    <p:sldId id="673" r:id="rId35"/>
    <p:sldId id="642" r:id="rId36"/>
  </p:sldIdLst>
  <p:sldSz cx="12192000" cy="6858000"/>
  <p:notesSz cx="6858000" cy="9144000"/>
  <p:embeddedFontLst>
    <p:embeddedFont>
      <p:font typeface="(A) Arslan Wessam A" panose="03020402040406030203" pitchFamily="66" charset="-78"/>
      <p:regular r:id="rId38"/>
    </p:embeddedFont>
    <p:embeddedFont>
      <p:font typeface="(A) Arslan Wessam B" panose="03020402040406030203" pitchFamily="66" charset="-78"/>
      <p:regular r:id="rId39"/>
    </p:embeddedFont>
    <p:embeddedFont>
      <p:font typeface="_PDMS_Saleem_QuranFont" panose="02010000000000000000" pitchFamily="2" charset="-78"/>
      <p:regular r:id="rId40"/>
    </p:embeddedFont>
    <p:embeddedFont>
      <p:font typeface="29LT Bukra Bold" panose="000B0903020204020204" pitchFamily="34" charset="-78"/>
      <p:bold r:id="rId41"/>
    </p:embeddedFont>
    <p:embeddedFont>
      <p:font typeface="A-bad kh@t2" panose="00000700000000000000" pitchFamily="2" charset="-78"/>
      <p:bold r:id="rId42"/>
    </p:embeddedFont>
    <p:embeddedFont>
      <p:font typeface="AbdoLine" panose="02000500030000020004" pitchFamily="50" charset="-78"/>
      <p:regular r:id="rId43"/>
    </p:embeddedFont>
    <p:embeddedFont>
      <p:font typeface="Adobe Fan Heiti Std B" panose="020B0700000000000000" pitchFamily="34" charset="-128"/>
      <p:bold r:id="rId44"/>
    </p:embeddedFont>
    <p:embeddedFont>
      <p:font typeface="Arabic Typesetting" panose="03020402040406030203" pitchFamily="66" charset="-78"/>
      <p:regular r:id="rId45"/>
    </p:embeddedFont>
    <p:embeddedFont>
      <p:font typeface="beIN Black " panose="02000000000000000000" pitchFamily="2" charset="-78"/>
      <p:regular r:id="rId46"/>
    </p:embeddedFont>
    <p:embeddedFont>
      <p:font typeface="Calibri" panose="020F0502020204030204" pitchFamily="34" charset="0"/>
      <p:regular r:id="rId47"/>
      <p:bold r:id="rId48"/>
    </p:embeddedFont>
    <p:embeddedFont>
      <p:font typeface="Calibri Light" panose="020F0302020204030204" pitchFamily="34" charset="0"/>
      <p:regular r:id="rId49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4645"/>
    <a:srgbClr val="EA5454"/>
    <a:srgbClr val="084E6B"/>
    <a:srgbClr val="FBB11D"/>
    <a:srgbClr val="C33084"/>
    <a:srgbClr val="F3BCD0"/>
    <a:srgbClr val="DA3980"/>
    <a:srgbClr val="E57995"/>
    <a:srgbClr val="C94666"/>
    <a:srgbClr val="7C7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نمط ذو نسُق 1 - تميي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56" autoAdjust="0"/>
    <p:restoredTop sz="94301" autoAdjust="0"/>
  </p:normalViewPr>
  <p:slideViewPr>
    <p:cSldViewPr snapToGrid="0">
      <p:cViewPr varScale="1">
        <p:scale>
          <a:sx n="68" d="100"/>
          <a:sy n="68" d="100"/>
        </p:scale>
        <p:origin x="55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3DB2C6F-EF62-4CCB-A9F3-815B234EDD13}" type="datetimeFigureOut">
              <a:rPr lang="ar-SA" smtClean="0"/>
              <a:t>29/02/44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3778736-C747-4996-A119-CDACF74027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2408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8736-C747-4996-A119-CDACF74027E5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1292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8736-C747-4996-A119-CDACF74027E5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5397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8736-C747-4996-A119-CDACF74027E5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057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8736-C747-4996-A119-CDACF74027E5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1605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8736-C747-4996-A119-CDACF74027E5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2344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8736-C747-4996-A119-CDACF74027E5}" type="slidenum">
              <a:rPr lang="ar-SA" smtClean="0"/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529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10E1DA-C8B3-42FE-BBAF-880AFBB85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46942A8-FC95-4087-8010-12CF09C1A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38DD7A-0D73-49DA-AA15-5D5E0099D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29/02/44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F0DD462-1C57-4D9F-824C-75C4315C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6BACF8-148D-4238-AD0D-78530DBB3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91233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94E6B8-B226-4247-A68B-12C6153B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BC102ED-3DD1-420C-B89C-553991E11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232169-B242-4390-846C-DA08EDDA0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29/02/44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9A2CB23-4131-4F27-A463-0BB0FEC3B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0C009A-EA10-4136-BE74-D298F913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9390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7B2415B-4419-4580-88E2-C9D9886163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72E6496-57A1-4644-B95A-8BCCB42D0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9CFE80-273C-4AE9-B54A-FC70DF70F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29/02/44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F4CF812-9103-404C-972A-5C63FFE6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BF12406-1F08-46C0-B896-32A0FC0E5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8516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2BD0C2-D643-40AD-9FAA-D895F1FC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03A753-2F3D-485A-ADA5-9B79FFA69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004E1FB-9A4D-43BC-A9EB-F6C7FA17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29/02/44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6A2BC8D-6AC3-4710-8EA8-FAFEDA6E7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0FE12A-C07F-4BA3-85A3-BA2FE36C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8119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893EF2-7994-49CC-8BF6-8669DB63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D0EA996-52B9-44A4-A55D-EFEBA07EA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01FE97-9A3F-4FEA-90C0-43A9719C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29/02/44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EADB65-87D8-4CA2-B01B-184882E2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9CDE4D-1CE0-4D9A-B671-F376102C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231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C948E4-457C-4A71-BA42-2C16A80B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5EA72A-6A2C-44CE-97E0-D28498841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50126F8-F46F-4B05-A6DD-F8263F564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2C06754-AD13-42E0-ACDD-401491E1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29/02/44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2A4402-FCC9-4632-B84D-D07482EB4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07DFEBB-033B-4356-A4F5-D6252753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4978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8B6681-E617-446D-AD04-00496B34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DB2F077-9A69-4AA7-BB7B-7366980C4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C538B68-0711-477D-A159-6EA01E83F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55AF53F-E4BE-4878-A856-9C8108DB0A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C11B93C-25D7-4A2B-8563-E5D9E7E9A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7D023CC-500E-4323-98CD-8ED3DB36A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29/02/44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E7D3477-9593-439C-A7E4-2570100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B142D8E-37B6-41D8-A713-32564B6F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4230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CE54CF-93FA-468B-9CC9-C5F400F6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6DA66C9-EE80-46C5-A207-0C00D163B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29/02/44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1C87665-81FB-4F56-A2A4-17F42E5A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FBAA75F-20E3-4F2C-9C62-D70372CF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85396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52E1CB7-D9F5-4B58-B171-05789148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29/02/44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57766BC-6D9C-4CB2-9081-7D0E454B2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C265EC3-EE35-4141-B48A-FCCEC86A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456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623A06-9506-4B5D-9B1E-379ABF57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A231D6-36A9-4802-A669-BA8622C3D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DE2C72D-0A62-458B-883F-5D2118C05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59B25D3-98D5-44BC-AD85-EA1AE8168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29/02/44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55FE38-7F70-4700-B038-E43F105A1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67DF1F9-32F9-4710-842E-3E03C3FF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99270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86265C-429B-4251-B43A-CD3B19AE6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A355103-902C-495E-AE08-63BA1C58A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0CD9F59-DB77-4199-989B-3CAEFD19A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9DBF572-A121-44EF-8D08-009BD7AF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29/02/44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797F8A-A1F2-4E94-A64C-0B58A426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147715A-0CB4-490E-954E-5A8D51BE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3753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1333D71-8773-47D0-9D9C-237FFD71D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50A5BCF-359C-4469-9AD6-2CAA3911F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2E8D08-61F4-4B09-9941-A26559962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1EB2D-DEB4-48BE-B7C1-41B337111390}" type="datetimeFigureOut">
              <a:rPr lang="ar-SA" smtClean="0"/>
              <a:t>29/02/44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588E88-8432-4660-BF08-A241DA179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4BF4C26-D412-4F80-BCD4-5F0ADBF12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142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hulul.online/worksheet/1649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E201F25-ED6A-460C-89F2-627130D59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D63D6E0-1A67-4116-A64D-A932733A1F50}"/>
              </a:ext>
            </a:extLst>
          </p:cNvPr>
          <p:cNvSpPr txBox="1"/>
          <p:nvPr/>
        </p:nvSpPr>
        <p:spPr>
          <a:xfrm>
            <a:off x="4058477" y="5336146"/>
            <a:ext cx="1936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latin typeface="_PDMS_Saleem_QuranFont" panose="02010000000000000000" pitchFamily="2" charset="-78"/>
                <a:cs typeface="_PDMS_Saleem_QuranFont" panose="02010000000000000000" pitchFamily="2" charset="-78"/>
              </a:rPr>
              <a:t>أ / عبير الغامدي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82D0D645-4928-463C-94BC-412CFE6D8093}"/>
              </a:ext>
            </a:extLst>
          </p:cNvPr>
          <p:cNvSpPr/>
          <p:nvPr/>
        </p:nvSpPr>
        <p:spPr>
          <a:xfrm>
            <a:off x="2438397" y="3125860"/>
            <a:ext cx="5233181" cy="1945648"/>
          </a:xfrm>
          <a:prstGeom prst="roundRect">
            <a:avLst>
              <a:gd name="adj" fmla="val 31851"/>
            </a:avLst>
          </a:prstGeom>
          <a:solidFill>
            <a:srgbClr val="084E6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(A) Arslan Wessam B" panose="03020402040406030203" pitchFamily="66" charset="-78"/>
                <a:cs typeface="AZ Topaz" pitchFamily="2" charset="-78"/>
              </a:rPr>
              <a:t>الإحصاء والتمثيلات البيانية</a:t>
            </a:r>
          </a:p>
        </p:txBody>
      </p:sp>
      <p:sp>
        <p:nvSpPr>
          <p:cNvPr id="16" name="مستطيل: زاوية مطوية 15">
            <a:extLst>
              <a:ext uri="{FF2B5EF4-FFF2-40B4-BE49-F238E27FC236}">
                <a16:creationId xmlns:a16="http://schemas.microsoft.com/office/drawing/2014/main" id="{0C070581-72C5-471E-AE9E-9905F13C656F}"/>
              </a:ext>
            </a:extLst>
          </p:cNvPr>
          <p:cNvSpPr/>
          <p:nvPr/>
        </p:nvSpPr>
        <p:spPr>
          <a:xfrm>
            <a:off x="2902631" y="1620333"/>
            <a:ext cx="4248443" cy="1125415"/>
          </a:xfrm>
          <a:prstGeom prst="foldedCorner">
            <a:avLst/>
          </a:prstGeom>
          <a:solidFill>
            <a:srgbClr val="EA545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الــفــصــل الـثـانــي</a:t>
            </a:r>
          </a:p>
        </p:txBody>
      </p:sp>
    </p:spTree>
    <p:extLst>
      <p:ext uri="{BB962C8B-B14F-4D97-AF65-F5344CB8AC3E}">
        <p14:creationId xmlns:p14="http://schemas.microsoft.com/office/powerpoint/2010/main" val="184651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2F0F67A-5E05-4A15-AC46-94B740BE9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7" name="وسيلة الشرح: خط منحني مزدوج 16">
            <a:extLst>
              <a:ext uri="{FF2B5EF4-FFF2-40B4-BE49-F238E27FC236}">
                <a16:creationId xmlns:a16="http://schemas.microsoft.com/office/drawing/2014/main" id="{C59136B1-639C-42B5-9C94-2EDC25AA3236}"/>
              </a:ext>
            </a:extLst>
          </p:cNvPr>
          <p:cNvSpPr/>
          <p:nvPr/>
        </p:nvSpPr>
        <p:spPr>
          <a:xfrm>
            <a:off x="5181601" y="124329"/>
            <a:ext cx="1772529" cy="576775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9245"/>
              <a:gd name="adj8" fmla="val 19012"/>
            </a:avLst>
          </a:prstGeom>
          <a:solidFill>
            <a:srgbClr val="EA5454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أستعد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0B068FD-AE48-4D52-9B6C-1AAF373B45E1}"/>
              </a:ext>
            </a:extLst>
          </p:cNvPr>
          <p:cNvGrpSpPr/>
          <p:nvPr/>
        </p:nvGrpSpPr>
        <p:grpSpPr>
          <a:xfrm>
            <a:off x="5120641" y="5703314"/>
            <a:ext cx="1467729" cy="1467729"/>
            <a:chOff x="29852" y="4052667"/>
            <a:chExt cx="1467729" cy="1467729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645D2B03-056B-48DA-8625-013DB449A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66746DD8-3B08-413A-A01A-00D0B69126BC}"/>
                </a:ext>
              </a:extLst>
            </p:cNvPr>
            <p:cNvSpPr txBox="1"/>
            <p:nvPr/>
          </p:nvSpPr>
          <p:spPr>
            <a:xfrm>
              <a:off x="337047" y="4344144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61</a:t>
              </a:r>
              <a:endParaRPr lang="ar-SA" b="1" dirty="0"/>
            </a:p>
          </p:txBody>
        </p:sp>
      </p:grpSp>
      <p:sp>
        <p:nvSpPr>
          <p:cNvPr id="9" name="مستطيل: زوايا علوية مستديرة 8">
            <a:extLst>
              <a:ext uri="{FF2B5EF4-FFF2-40B4-BE49-F238E27FC236}">
                <a16:creationId xmlns:a16="http://schemas.microsoft.com/office/drawing/2014/main" id="{AF6D6AAD-1C6B-4798-B8DB-C026AB5D50A1}"/>
              </a:ext>
            </a:extLst>
          </p:cNvPr>
          <p:cNvSpPr/>
          <p:nvPr/>
        </p:nvSpPr>
        <p:spPr>
          <a:xfrm>
            <a:off x="4461803" y="1632753"/>
            <a:ext cx="7274698" cy="1467729"/>
          </a:xfrm>
          <a:prstGeom prst="round2SameRect">
            <a:avLst>
              <a:gd name="adj1" fmla="val 16667"/>
              <a:gd name="adj2" fmla="val 43982"/>
            </a:avLst>
          </a:prstGeom>
          <a:solidFill>
            <a:srgbClr val="EA5454"/>
          </a:solidFill>
          <a:ln w="76200">
            <a:solidFill>
              <a:srgbClr val="FBB11D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4 – ما اقصر عمر متوقع ؟</a:t>
            </a:r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9CD49207-E90B-4BB3-8ABA-5750B91FEA57}"/>
              </a:ext>
            </a:extLst>
          </p:cNvPr>
          <p:cNvSpPr/>
          <p:nvPr/>
        </p:nvSpPr>
        <p:spPr>
          <a:xfrm>
            <a:off x="4854360" y="3729916"/>
            <a:ext cx="6489583" cy="1598966"/>
          </a:xfrm>
          <a:prstGeom prst="round2SameRect">
            <a:avLst>
              <a:gd name="adj1" fmla="val 16667"/>
              <a:gd name="adj2" fmla="val 43982"/>
            </a:avLst>
          </a:prstGeom>
          <a:solidFill>
            <a:srgbClr val="50464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3 سنوات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2605CEE-7C77-46C5-ACF2-8D9E65B269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31" t="26450" r="61808" b="20191"/>
          <a:stretch/>
        </p:blipFill>
        <p:spPr>
          <a:xfrm>
            <a:off x="385064" y="709278"/>
            <a:ext cx="3299118" cy="4611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482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8816A2F-375A-462A-8585-52F078C54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C1367610-43ED-4691-9CB1-A8769955900A}"/>
              </a:ext>
            </a:extLst>
          </p:cNvPr>
          <p:cNvGrpSpPr/>
          <p:nvPr/>
        </p:nvGrpSpPr>
        <p:grpSpPr>
          <a:xfrm>
            <a:off x="4628271" y="5777465"/>
            <a:ext cx="1467729" cy="1467729"/>
            <a:chOff x="29852" y="4052667"/>
            <a:chExt cx="1467729" cy="146772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955959E-8235-4172-B9B9-75B702A10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CBDF5A3E-89E2-41CA-AE7E-A534C56AAD0D}"/>
                </a:ext>
              </a:extLst>
            </p:cNvPr>
            <p:cNvSpPr txBox="1"/>
            <p:nvPr/>
          </p:nvSpPr>
          <p:spPr>
            <a:xfrm>
              <a:off x="393316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61</a:t>
              </a:r>
              <a:endParaRPr lang="ar-SA" b="1" dirty="0"/>
            </a:p>
          </p:txBody>
        </p:sp>
      </p:grpSp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7E698E37-D2B6-4511-BF56-409A5085701B}"/>
              </a:ext>
            </a:extLst>
          </p:cNvPr>
          <p:cNvSpPr/>
          <p:nvPr/>
        </p:nvSpPr>
        <p:spPr>
          <a:xfrm>
            <a:off x="2002241" y="1947711"/>
            <a:ext cx="6803860" cy="2962576"/>
          </a:xfrm>
          <a:prstGeom prst="round2DiagRect">
            <a:avLst/>
          </a:prstGeom>
          <a:solidFill>
            <a:srgbClr val="EA545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التمثيل بالنقاط</a:t>
            </a:r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: هو شكل يوضح تكرار البيانات على خط الاعداد, وذلك بوضع إشارة " × " فوق كل عدد من اعداد البيانات على خط الاعداد في كل مرة يظهر فيها ذلك العدد.</a:t>
            </a:r>
          </a:p>
        </p:txBody>
      </p:sp>
      <p:sp>
        <p:nvSpPr>
          <p:cNvPr id="20" name="وسيلة الشرح: خط منحني مزدوج مع حد وشريط تمييز 19">
            <a:extLst>
              <a:ext uri="{FF2B5EF4-FFF2-40B4-BE49-F238E27FC236}">
                <a16:creationId xmlns:a16="http://schemas.microsoft.com/office/drawing/2014/main" id="{ED41C8A8-C7B0-4FEE-AB15-3BED9806068E}"/>
              </a:ext>
            </a:extLst>
          </p:cNvPr>
          <p:cNvSpPr/>
          <p:nvPr/>
        </p:nvSpPr>
        <p:spPr>
          <a:xfrm>
            <a:off x="6850693" y="93607"/>
            <a:ext cx="1955408" cy="576775"/>
          </a:xfrm>
          <a:prstGeom prst="accentBorderCallout3">
            <a:avLst>
              <a:gd name="adj1" fmla="val 25893"/>
              <a:gd name="adj2" fmla="val -3646"/>
              <a:gd name="adj3" fmla="val 20536"/>
              <a:gd name="adj4" fmla="val -29558"/>
              <a:gd name="adj5" fmla="val 80357"/>
              <a:gd name="adj6" fmla="val -29558"/>
              <a:gd name="adj7" fmla="val 161177"/>
              <a:gd name="adj8" fmla="val -3255"/>
            </a:avLst>
          </a:prstGeom>
          <a:solidFill>
            <a:srgbClr val="C330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أتـــعـــلــــم</a:t>
            </a:r>
            <a:endParaRPr lang="ar-SA" sz="24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412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CD6AA9D-210B-4620-AADB-45A763F1E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1B41374-1396-4A85-B9E8-28113FA687D5}"/>
              </a:ext>
            </a:extLst>
          </p:cNvPr>
          <p:cNvSpPr/>
          <p:nvPr/>
        </p:nvSpPr>
        <p:spPr>
          <a:xfrm>
            <a:off x="51581" y="1621265"/>
            <a:ext cx="1378634" cy="16551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تمثيل البيانات بالنقاط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45A418C-493C-4EEE-A1CE-21EF6EAADBE7}"/>
              </a:ext>
            </a:extLst>
          </p:cNvPr>
          <p:cNvGrpSpPr/>
          <p:nvPr/>
        </p:nvGrpSpPr>
        <p:grpSpPr>
          <a:xfrm>
            <a:off x="10404832" y="5658335"/>
            <a:ext cx="1467729" cy="1467729"/>
            <a:chOff x="29852" y="4052667"/>
            <a:chExt cx="1467729" cy="1467729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C3DC7B42-D275-4AE2-97A5-23EF08489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90E2DC07-92AC-48A9-825C-4BC1C3A7303B}"/>
                </a:ext>
              </a:extLst>
            </p:cNvPr>
            <p:cNvSpPr txBox="1"/>
            <p:nvPr/>
          </p:nvSpPr>
          <p:spPr>
            <a:xfrm>
              <a:off x="379250" y="4386348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61</a:t>
              </a:r>
              <a:endParaRPr lang="ar-SA" b="1" dirty="0"/>
            </a:p>
          </p:txBody>
        </p:sp>
      </p:grp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283CC6AD-C5B4-431D-B3FD-55FFA9934E2D}"/>
              </a:ext>
            </a:extLst>
          </p:cNvPr>
          <p:cNvSpPr txBox="1"/>
          <p:nvPr/>
        </p:nvSpPr>
        <p:spPr>
          <a:xfrm>
            <a:off x="2652432" y="-1"/>
            <a:ext cx="580225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1 – حيوانات: مثل البيانات الواردة في الجدول السابق بالنقاط. </a:t>
            </a:r>
          </a:p>
        </p:txBody>
      </p:sp>
      <p:sp>
        <p:nvSpPr>
          <p:cNvPr id="15" name="وسيلة الشرح: خط منحني مزدوج مع حد وشريط تمييز 14">
            <a:extLst>
              <a:ext uri="{FF2B5EF4-FFF2-40B4-BE49-F238E27FC236}">
                <a16:creationId xmlns:a16="http://schemas.microsoft.com/office/drawing/2014/main" id="{13E122B3-5D7A-4BE9-96D6-DEDE7BC41E99}"/>
              </a:ext>
            </a:extLst>
          </p:cNvPr>
          <p:cNvSpPr/>
          <p:nvPr/>
        </p:nvSpPr>
        <p:spPr>
          <a:xfrm>
            <a:off x="635241" y="115722"/>
            <a:ext cx="1955408" cy="576775"/>
          </a:xfrm>
          <a:prstGeom prst="accentBorderCallout3">
            <a:avLst>
              <a:gd name="adj1" fmla="val 25893"/>
              <a:gd name="adj2" fmla="val -3646"/>
              <a:gd name="adj3" fmla="val 20536"/>
              <a:gd name="adj4" fmla="val -29558"/>
              <a:gd name="adj5" fmla="val 80357"/>
              <a:gd name="adj6" fmla="val -29558"/>
              <a:gd name="adj7" fmla="val 195324"/>
              <a:gd name="adj8" fmla="val 17608"/>
            </a:avLst>
          </a:prstGeom>
          <a:solidFill>
            <a:srgbClr val="EA545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مــثــال</a:t>
            </a:r>
            <a:endParaRPr lang="ar-SA" sz="24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78BF0A76-8D83-43DE-89F5-5E4D322B6E3C}"/>
              </a:ext>
            </a:extLst>
          </p:cNvPr>
          <p:cNvSpPr/>
          <p:nvPr/>
        </p:nvSpPr>
        <p:spPr>
          <a:xfrm>
            <a:off x="9940279" y="1724299"/>
            <a:ext cx="1580861" cy="683500"/>
          </a:xfrm>
          <a:prstGeom prst="round2SameRect">
            <a:avLst/>
          </a:prstGeom>
          <a:solidFill>
            <a:srgbClr val="EA545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الخطوة 1:</a:t>
            </a:r>
          </a:p>
        </p:txBody>
      </p:sp>
      <p:sp>
        <p:nvSpPr>
          <p:cNvPr id="20" name="مستطيل: زوايا علوية مستديرة 19">
            <a:extLst>
              <a:ext uri="{FF2B5EF4-FFF2-40B4-BE49-F238E27FC236}">
                <a16:creationId xmlns:a16="http://schemas.microsoft.com/office/drawing/2014/main" id="{36CAB29D-6030-4FC4-9A05-6CB3B592EB56}"/>
              </a:ext>
            </a:extLst>
          </p:cNvPr>
          <p:cNvSpPr/>
          <p:nvPr/>
        </p:nvSpPr>
        <p:spPr>
          <a:xfrm>
            <a:off x="2836519" y="1384994"/>
            <a:ext cx="7004814" cy="1022806"/>
          </a:xfrm>
          <a:prstGeom prst="round2SameRect">
            <a:avLst/>
          </a:prstGeom>
          <a:solidFill>
            <a:srgbClr val="50464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ارسم خط اعداد. بما ا اصغر قيمة 3 سنوات, واكبرها 20 سنة, فإنه يمكنك استعمال تدريج من الصفر إلى 20.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D7A669E1-CC96-4074-9508-C7A98B1636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78" t="33211" r="47822" b="49999"/>
          <a:stretch/>
        </p:blipFill>
        <p:spPr>
          <a:xfrm>
            <a:off x="3434258" y="2500842"/>
            <a:ext cx="5902008" cy="1238023"/>
          </a:xfrm>
          <a:prstGeom prst="rect">
            <a:avLst/>
          </a:prstGeom>
        </p:spPr>
      </p:pic>
      <p:sp>
        <p:nvSpPr>
          <p:cNvPr id="27" name="مستطيل: زوايا علوية مستديرة 26">
            <a:extLst>
              <a:ext uri="{FF2B5EF4-FFF2-40B4-BE49-F238E27FC236}">
                <a16:creationId xmlns:a16="http://schemas.microsoft.com/office/drawing/2014/main" id="{C61BB0A6-E275-4A84-95FE-6E613675AE2D}"/>
              </a:ext>
            </a:extLst>
          </p:cNvPr>
          <p:cNvSpPr/>
          <p:nvPr/>
        </p:nvSpPr>
        <p:spPr>
          <a:xfrm>
            <a:off x="9940279" y="4165621"/>
            <a:ext cx="1580861" cy="683500"/>
          </a:xfrm>
          <a:prstGeom prst="round2SameRect">
            <a:avLst/>
          </a:prstGeom>
          <a:solidFill>
            <a:srgbClr val="EA545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الخطوة 2:</a:t>
            </a:r>
          </a:p>
        </p:txBody>
      </p:sp>
      <p:sp>
        <p:nvSpPr>
          <p:cNvPr id="28" name="مستطيل: زوايا علوية مستديرة 27">
            <a:extLst>
              <a:ext uri="{FF2B5EF4-FFF2-40B4-BE49-F238E27FC236}">
                <a16:creationId xmlns:a16="http://schemas.microsoft.com/office/drawing/2014/main" id="{A8358E83-2720-4E30-A385-FE069F6EAE87}"/>
              </a:ext>
            </a:extLst>
          </p:cNvPr>
          <p:cNvSpPr/>
          <p:nvPr/>
        </p:nvSpPr>
        <p:spPr>
          <a:xfrm>
            <a:off x="2836519" y="3826316"/>
            <a:ext cx="7004814" cy="1022806"/>
          </a:xfrm>
          <a:prstGeom prst="round2SameRect">
            <a:avLst/>
          </a:prstGeom>
          <a:solidFill>
            <a:srgbClr val="50464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ضع إشارة × فوق كل عدد يمثل العمر المتوقع لكل حيوان, واكتب عنواناً لهذه العملية.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B9413B7C-2303-44C5-9094-608886FDA4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58" t="69815" r="50442" b="13395"/>
          <a:stretch/>
        </p:blipFill>
        <p:spPr>
          <a:xfrm>
            <a:off x="3069623" y="4968346"/>
            <a:ext cx="6499747" cy="136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46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6" grpId="0" animBg="1"/>
      <p:bldP spid="20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1858DBA5-B261-4AB0-82B7-7C32B354B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C1367610-43ED-4691-9CB1-A8769955900A}"/>
              </a:ext>
            </a:extLst>
          </p:cNvPr>
          <p:cNvGrpSpPr/>
          <p:nvPr/>
        </p:nvGrpSpPr>
        <p:grpSpPr>
          <a:xfrm>
            <a:off x="4628271" y="5777465"/>
            <a:ext cx="1467729" cy="1467729"/>
            <a:chOff x="29852" y="4052667"/>
            <a:chExt cx="1467729" cy="146772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955959E-8235-4172-B9B9-75B702A10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CBDF5A3E-89E2-41CA-AE7E-A534C56AAD0D}"/>
                </a:ext>
              </a:extLst>
            </p:cNvPr>
            <p:cNvSpPr txBox="1"/>
            <p:nvPr/>
          </p:nvSpPr>
          <p:spPr>
            <a:xfrm>
              <a:off x="393316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61</a:t>
              </a:r>
              <a:endParaRPr lang="ar-SA" b="1" dirty="0"/>
            </a:p>
          </p:txBody>
        </p:sp>
      </p:grpSp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7E698E37-D2B6-4511-BF56-409A5085701B}"/>
              </a:ext>
            </a:extLst>
          </p:cNvPr>
          <p:cNvSpPr/>
          <p:nvPr/>
        </p:nvSpPr>
        <p:spPr>
          <a:xfrm>
            <a:off x="2602523" y="1908363"/>
            <a:ext cx="7737230" cy="3240412"/>
          </a:xfrm>
          <a:prstGeom prst="round2DiagRect">
            <a:avLst/>
          </a:prstGeom>
          <a:solidFill>
            <a:srgbClr val="50464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إرشادات للدراسة :</a:t>
            </a:r>
          </a:p>
          <a:p>
            <a:pPr algn="ctr"/>
            <a:endParaRPr lang="ar-SA" sz="28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bdoLine" panose="02000500030000020004" pitchFamily="50" charset="-78"/>
              <a:cs typeface="AbdoLine" panose="02000500030000020004" pitchFamily="50" charset="-78"/>
            </a:endParaRPr>
          </a:p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التمثيل بالنقاط :</a:t>
            </a:r>
          </a:p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باستعمال التمثيل بالنقاط يسهل على الطالب تحديد عدد البيانات من نوع معين, وهو ما يقابل تكرار القيم في الجدول.</a:t>
            </a:r>
          </a:p>
        </p:txBody>
      </p:sp>
      <p:sp>
        <p:nvSpPr>
          <p:cNvPr id="20" name="وسيلة الشرح: خط منحني مزدوج مع حد وشريط تمييز 19">
            <a:extLst>
              <a:ext uri="{FF2B5EF4-FFF2-40B4-BE49-F238E27FC236}">
                <a16:creationId xmlns:a16="http://schemas.microsoft.com/office/drawing/2014/main" id="{ED41C8A8-C7B0-4FEE-AB15-3BED9806068E}"/>
              </a:ext>
            </a:extLst>
          </p:cNvPr>
          <p:cNvSpPr/>
          <p:nvPr/>
        </p:nvSpPr>
        <p:spPr>
          <a:xfrm>
            <a:off x="7137426" y="89856"/>
            <a:ext cx="1955408" cy="576775"/>
          </a:xfrm>
          <a:prstGeom prst="accentBorderCallout3">
            <a:avLst>
              <a:gd name="adj1" fmla="val 25893"/>
              <a:gd name="adj2" fmla="val -3646"/>
              <a:gd name="adj3" fmla="val 20536"/>
              <a:gd name="adj4" fmla="val -29558"/>
              <a:gd name="adj5" fmla="val 80357"/>
              <a:gd name="adj6" fmla="val -29558"/>
              <a:gd name="adj7" fmla="val 161177"/>
              <a:gd name="adj8" fmla="val -3255"/>
            </a:avLst>
          </a:prstGeom>
          <a:solidFill>
            <a:srgbClr val="EA545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أتـــعـــلــــم</a:t>
            </a:r>
            <a:endParaRPr lang="ar-SA" sz="24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192E589-FB25-405F-855D-664472A51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2534" y="-2662534"/>
            <a:ext cx="6866932" cy="12191999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BE197C61-6320-420D-A044-AD8E555E0871}"/>
              </a:ext>
            </a:extLst>
          </p:cNvPr>
          <p:cNvGrpSpPr/>
          <p:nvPr/>
        </p:nvGrpSpPr>
        <p:grpSpPr>
          <a:xfrm>
            <a:off x="10724271" y="5238352"/>
            <a:ext cx="1467729" cy="1467729"/>
            <a:chOff x="29852" y="4052667"/>
            <a:chExt cx="1467729" cy="1467729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F1A51FD2-CC93-439D-8970-5606365ED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0C91B73F-222E-461F-837B-CEA40EFFBCE8}"/>
                </a:ext>
              </a:extLst>
            </p:cNvPr>
            <p:cNvSpPr txBox="1"/>
            <p:nvPr/>
          </p:nvSpPr>
          <p:spPr>
            <a:xfrm>
              <a:off x="393316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62</a:t>
              </a:r>
              <a:endParaRPr lang="ar-SA" b="1" dirty="0"/>
            </a:p>
          </p:txBody>
        </p:sp>
      </p:grpSp>
      <p:sp>
        <p:nvSpPr>
          <p:cNvPr id="11" name="وسيلة الشرح: خط منحني مزدوج 10">
            <a:extLst>
              <a:ext uri="{FF2B5EF4-FFF2-40B4-BE49-F238E27FC236}">
                <a16:creationId xmlns:a16="http://schemas.microsoft.com/office/drawing/2014/main" id="{AB958DC4-5FDE-4259-95DD-87849760A25D}"/>
              </a:ext>
            </a:extLst>
          </p:cNvPr>
          <p:cNvSpPr/>
          <p:nvPr/>
        </p:nvSpPr>
        <p:spPr>
          <a:xfrm>
            <a:off x="710393" y="262102"/>
            <a:ext cx="3348312" cy="690257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9245"/>
              <a:gd name="adj8" fmla="val 19012"/>
            </a:avLst>
          </a:prstGeom>
          <a:solidFill>
            <a:srgbClr val="EA5454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تحقق من فهمك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FC03C80-0BBF-459D-A514-021862507C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66" t="58251" r="35072" b="17774"/>
          <a:stretch/>
        </p:blipFill>
        <p:spPr>
          <a:xfrm>
            <a:off x="2501714" y="1098112"/>
            <a:ext cx="8106818" cy="186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486682A1-8B3E-480A-9092-995416AA0200}"/>
              </a:ext>
            </a:extLst>
          </p:cNvPr>
          <p:cNvSpPr/>
          <p:nvPr/>
        </p:nvSpPr>
        <p:spPr>
          <a:xfrm>
            <a:off x="8493535" y="1098111"/>
            <a:ext cx="2114998" cy="562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433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8816A2F-375A-462A-8585-52F078C54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C1367610-43ED-4691-9CB1-A8769955900A}"/>
              </a:ext>
            </a:extLst>
          </p:cNvPr>
          <p:cNvGrpSpPr/>
          <p:nvPr/>
        </p:nvGrpSpPr>
        <p:grpSpPr>
          <a:xfrm>
            <a:off x="4628271" y="5777465"/>
            <a:ext cx="1467729" cy="1467729"/>
            <a:chOff x="29852" y="4052667"/>
            <a:chExt cx="1467729" cy="146772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955959E-8235-4172-B9B9-75B702A10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CBDF5A3E-89E2-41CA-AE7E-A534C56AAD0D}"/>
                </a:ext>
              </a:extLst>
            </p:cNvPr>
            <p:cNvSpPr txBox="1"/>
            <p:nvPr/>
          </p:nvSpPr>
          <p:spPr>
            <a:xfrm>
              <a:off x="393316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62</a:t>
              </a:r>
              <a:endParaRPr lang="ar-SA" b="1" dirty="0"/>
            </a:p>
          </p:txBody>
        </p:sp>
      </p:grpSp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7E698E37-D2B6-4511-BF56-409A5085701B}"/>
              </a:ext>
            </a:extLst>
          </p:cNvPr>
          <p:cNvSpPr/>
          <p:nvPr/>
        </p:nvSpPr>
        <p:spPr>
          <a:xfrm>
            <a:off x="2171053" y="2355674"/>
            <a:ext cx="6803860" cy="1934972"/>
          </a:xfrm>
          <a:prstGeom prst="round2DiagRect">
            <a:avLst/>
          </a:prstGeom>
          <a:solidFill>
            <a:srgbClr val="EA545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يساعدك التمثيل بالنقاط على تحليل توزيع البيانات, او معرفة طريقة تجميعها او انتشارها بسهوله.</a:t>
            </a:r>
          </a:p>
        </p:txBody>
      </p:sp>
      <p:sp>
        <p:nvSpPr>
          <p:cNvPr id="20" name="وسيلة الشرح: خط منحني مزدوج مع حد وشريط تمييز 19">
            <a:extLst>
              <a:ext uri="{FF2B5EF4-FFF2-40B4-BE49-F238E27FC236}">
                <a16:creationId xmlns:a16="http://schemas.microsoft.com/office/drawing/2014/main" id="{ED41C8A8-C7B0-4FEE-AB15-3BED9806068E}"/>
              </a:ext>
            </a:extLst>
          </p:cNvPr>
          <p:cNvSpPr/>
          <p:nvPr/>
        </p:nvSpPr>
        <p:spPr>
          <a:xfrm>
            <a:off x="6850693" y="93607"/>
            <a:ext cx="1955408" cy="576775"/>
          </a:xfrm>
          <a:prstGeom prst="accentBorderCallout3">
            <a:avLst>
              <a:gd name="adj1" fmla="val 25893"/>
              <a:gd name="adj2" fmla="val -3646"/>
              <a:gd name="adj3" fmla="val 20536"/>
              <a:gd name="adj4" fmla="val -29558"/>
              <a:gd name="adj5" fmla="val 80357"/>
              <a:gd name="adj6" fmla="val -29558"/>
              <a:gd name="adj7" fmla="val 161177"/>
              <a:gd name="adj8" fmla="val -3255"/>
            </a:avLst>
          </a:prstGeom>
          <a:solidFill>
            <a:srgbClr val="C330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أتـــعـــلــــم</a:t>
            </a:r>
            <a:endParaRPr lang="ar-SA" sz="24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686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1858DBA5-B261-4AB0-82B7-7C32B354B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C1367610-43ED-4691-9CB1-A8769955900A}"/>
              </a:ext>
            </a:extLst>
          </p:cNvPr>
          <p:cNvGrpSpPr/>
          <p:nvPr/>
        </p:nvGrpSpPr>
        <p:grpSpPr>
          <a:xfrm>
            <a:off x="4628271" y="5777465"/>
            <a:ext cx="1467729" cy="1467729"/>
            <a:chOff x="29852" y="4052667"/>
            <a:chExt cx="1467729" cy="146772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955959E-8235-4172-B9B9-75B702A10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CBDF5A3E-89E2-41CA-AE7E-A534C56AAD0D}"/>
                </a:ext>
              </a:extLst>
            </p:cNvPr>
            <p:cNvSpPr txBox="1"/>
            <p:nvPr/>
          </p:nvSpPr>
          <p:spPr>
            <a:xfrm>
              <a:off x="393316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62</a:t>
              </a:r>
              <a:endParaRPr lang="ar-SA" b="1" dirty="0"/>
            </a:p>
          </p:txBody>
        </p:sp>
      </p:grpSp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7E698E37-D2B6-4511-BF56-409A5085701B}"/>
              </a:ext>
            </a:extLst>
          </p:cNvPr>
          <p:cNvSpPr/>
          <p:nvPr/>
        </p:nvSpPr>
        <p:spPr>
          <a:xfrm>
            <a:off x="2602523" y="1908363"/>
            <a:ext cx="7737230" cy="3240412"/>
          </a:xfrm>
          <a:prstGeom prst="round2DiagRect">
            <a:avLst/>
          </a:prstGeom>
          <a:solidFill>
            <a:srgbClr val="50464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إرشادات للدراسة :</a:t>
            </a:r>
          </a:p>
          <a:p>
            <a:pPr algn="ctr"/>
            <a:endParaRPr lang="ar-SA" sz="28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bdoLine" panose="02000500030000020004" pitchFamily="50" charset="-78"/>
              <a:cs typeface="AbdoLine" panose="02000500030000020004" pitchFamily="50" charset="-78"/>
            </a:endParaRPr>
          </a:p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لاحظ ان :</a:t>
            </a:r>
          </a:p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القيم على خط الاعداد تعبر عن درجات الطلاب, بينما إشارة × تعبر عن عدد الطلاب الحاصلين على هذه الدرجات.</a:t>
            </a:r>
          </a:p>
        </p:txBody>
      </p:sp>
      <p:sp>
        <p:nvSpPr>
          <p:cNvPr id="20" name="وسيلة الشرح: خط منحني مزدوج مع حد وشريط تمييز 19">
            <a:extLst>
              <a:ext uri="{FF2B5EF4-FFF2-40B4-BE49-F238E27FC236}">
                <a16:creationId xmlns:a16="http://schemas.microsoft.com/office/drawing/2014/main" id="{ED41C8A8-C7B0-4FEE-AB15-3BED9806068E}"/>
              </a:ext>
            </a:extLst>
          </p:cNvPr>
          <p:cNvSpPr/>
          <p:nvPr/>
        </p:nvSpPr>
        <p:spPr>
          <a:xfrm>
            <a:off x="7137426" y="89856"/>
            <a:ext cx="1955408" cy="576775"/>
          </a:xfrm>
          <a:prstGeom prst="accentBorderCallout3">
            <a:avLst>
              <a:gd name="adj1" fmla="val 25893"/>
              <a:gd name="adj2" fmla="val -3646"/>
              <a:gd name="adj3" fmla="val 20536"/>
              <a:gd name="adj4" fmla="val -29558"/>
              <a:gd name="adj5" fmla="val 80357"/>
              <a:gd name="adj6" fmla="val -29558"/>
              <a:gd name="adj7" fmla="val 161177"/>
              <a:gd name="adj8" fmla="val -3255"/>
            </a:avLst>
          </a:prstGeom>
          <a:solidFill>
            <a:srgbClr val="EA545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أتـــعـــلــــم</a:t>
            </a:r>
            <a:endParaRPr lang="ar-SA" sz="24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107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CD6AA9D-210B-4620-AADB-45A763F1E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1B41374-1396-4A85-B9E8-28113FA687D5}"/>
              </a:ext>
            </a:extLst>
          </p:cNvPr>
          <p:cNvSpPr/>
          <p:nvPr/>
        </p:nvSpPr>
        <p:spPr>
          <a:xfrm>
            <a:off x="51581" y="1621265"/>
            <a:ext cx="1378634" cy="16551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تحليل البيانات بالنقاط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45A418C-493C-4EEE-A1CE-21EF6EAADBE7}"/>
              </a:ext>
            </a:extLst>
          </p:cNvPr>
          <p:cNvGrpSpPr/>
          <p:nvPr/>
        </p:nvGrpSpPr>
        <p:grpSpPr>
          <a:xfrm>
            <a:off x="10404832" y="5658335"/>
            <a:ext cx="1467729" cy="1467729"/>
            <a:chOff x="29852" y="4052667"/>
            <a:chExt cx="1467729" cy="1467729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C3DC7B42-D275-4AE2-97A5-23EF08489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90E2DC07-92AC-48A9-825C-4BC1C3A7303B}"/>
                </a:ext>
              </a:extLst>
            </p:cNvPr>
            <p:cNvSpPr txBox="1"/>
            <p:nvPr/>
          </p:nvSpPr>
          <p:spPr>
            <a:xfrm>
              <a:off x="379250" y="4386348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62</a:t>
              </a:r>
              <a:endParaRPr lang="ar-SA" b="1" dirty="0"/>
            </a:p>
          </p:txBody>
        </p:sp>
      </p:grp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283CC6AD-C5B4-431D-B3FD-55FFA9934E2D}"/>
              </a:ext>
            </a:extLst>
          </p:cNvPr>
          <p:cNvSpPr txBox="1"/>
          <p:nvPr/>
        </p:nvSpPr>
        <p:spPr>
          <a:xfrm>
            <a:off x="2652432" y="-1"/>
            <a:ext cx="580225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اختبارات: يعرض التمثيل أدناه درجات طلاب في اختبار مادة الرياضيات:</a:t>
            </a:r>
          </a:p>
        </p:txBody>
      </p:sp>
      <p:sp>
        <p:nvSpPr>
          <p:cNvPr id="15" name="وسيلة الشرح: خط منحني مزدوج مع حد وشريط تمييز 14">
            <a:extLst>
              <a:ext uri="{FF2B5EF4-FFF2-40B4-BE49-F238E27FC236}">
                <a16:creationId xmlns:a16="http://schemas.microsoft.com/office/drawing/2014/main" id="{13E122B3-5D7A-4BE9-96D6-DEDE7BC41E99}"/>
              </a:ext>
            </a:extLst>
          </p:cNvPr>
          <p:cNvSpPr/>
          <p:nvPr/>
        </p:nvSpPr>
        <p:spPr>
          <a:xfrm>
            <a:off x="635241" y="115722"/>
            <a:ext cx="1955408" cy="576775"/>
          </a:xfrm>
          <a:prstGeom prst="accentBorderCallout3">
            <a:avLst>
              <a:gd name="adj1" fmla="val 25893"/>
              <a:gd name="adj2" fmla="val -3646"/>
              <a:gd name="adj3" fmla="val 20536"/>
              <a:gd name="adj4" fmla="val -29558"/>
              <a:gd name="adj5" fmla="val 80357"/>
              <a:gd name="adj6" fmla="val -29558"/>
              <a:gd name="adj7" fmla="val 195324"/>
              <a:gd name="adj8" fmla="val 17608"/>
            </a:avLst>
          </a:prstGeom>
          <a:solidFill>
            <a:srgbClr val="EA545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أمــثــلــة</a:t>
            </a:r>
            <a:endParaRPr lang="ar-SA" sz="24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A9B92F92-30D2-43D8-8C5B-8C3E5924AE42}"/>
              </a:ext>
            </a:extLst>
          </p:cNvPr>
          <p:cNvSpPr/>
          <p:nvPr/>
        </p:nvSpPr>
        <p:spPr>
          <a:xfrm>
            <a:off x="3098306" y="4478532"/>
            <a:ext cx="5579053" cy="1563542"/>
          </a:xfrm>
          <a:prstGeom prst="roundRect">
            <a:avLst/>
          </a:prstGeom>
          <a:solidFill>
            <a:srgbClr val="50464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6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عين العدد 8 على خط الاعداد, واحسب عدد إشارات × التي فوقه؛ إذن يوجد 5 من الطلاب حصلوا على الدرجة 8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4F9A4DEB-8C8D-4D09-926C-64CDD69A47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21" t="16123" r="42893" b="64197"/>
          <a:stretch/>
        </p:blipFill>
        <p:spPr>
          <a:xfrm>
            <a:off x="3098306" y="1110599"/>
            <a:ext cx="6245049" cy="2107634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13CF90F-5910-402C-92DD-A1FEC91EC3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85" t="37668" r="36215" b="55708"/>
          <a:stretch/>
        </p:blipFill>
        <p:spPr>
          <a:xfrm>
            <a:off x="3466472" y="3337206"/>
            <a:ext cx="5149717" cy="74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78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CD6AA9D-210B-4620-AADB-45A763F1E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1B41374-1396-4A85-B9E8-28113FA687D5}"/>
              </a:ext>
            </a:extLst>
          </p:cNvPr>
          <p:cNvSpPr/>
          <p:nvPr/>
        </p:nvSpPr>
        <p:spPr>
          <a:xfrm>
            <a:off x="51581" y="1621265"/>
            <a:ext cx="1378634" cy="16551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تحليل البيانات بالنقاط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45A418C-493C-4EEE-A1CE-21EF6EAADBE7}"/>
              </a:ext>
            </a:extLst>
          </p:cNvPr>
          <p:cNvGrpSpPr/>
          <p:nvPr/>
        </p:nvGrpSpPr>
        <p:grpSpPr>
          <a:xfrm>
            <a:off x="10404832" y="5658335"/>
            <a:ext cx="1467729" cy="1467729"/>
            <a:chOff x="29852" y="4052667"/>
            <a:chExt cx="1467729" cy="1467729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C3DC7B42-D275-4AE2-97A5-23EF08489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90E2DC07-92AC-48A9-825C-4BC1C3A7303B}"/>
                </a:ext>
              </a:extLst>
            </p:cNvPr>
            <p:cNvSpPr txBox="1"/>
            <p:nvPr/>
          </p:nvSpPr>
          <p:spPr>
            <a:xfrm>
              <a:off x="379250" y="4386348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62</a:t>
              </a:r>
              <a:endParaRPr lang="ar-SA" b="1" dirty="0"/>
            </a:p>
          </p:txBody>
        </p:sp>
      </p:grp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283CC6AD-C5B4-431D-B3FD-55FFA9934E2D}"/>
              </a:ext>
            </a:extLst>
          </p:cNvPr>
          <p:cNvSpPr txBox="1"/>
          <p:nvPr/>
        </p:nvSpPr>
        <p:spPr>
          <a:xfrm>
            <a:off x="2652432" y="-1"/>
            <a:ext cx="580225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اختبارات: يعرض التمثيل أدناه درجات طلاب في اختبار مادة الرياضيات:</a:t>
            </a:r>
          </a:p>
        </p:txBody>
      </p:sp>
      <p:sp>
        <p:nvSpPr>
          <p:cNvPr id="15" name="وسيلة الشرح: خط منحني مزدوج مع حد وشريط تمييز 14">
            <a:extLst>
              <a:ext uri="{FF2B5EF4-FFF2-40B4-BE49-F238E27FC236}">
                <a16:creationId xmlns:a16="http://schemas.microsoft.com/office/drawing/2014/main" id="{13E122B3-5D7A-4BE9-96D6-DEDE7BC41E99}"/>
              </a:ext>
            </a:extLst>
          </p:cNvPr>
          <p:cNvSpPr/>
          <p:nvPr/>
        </p:nvSpPr>
        <p:spPr>
          <a:xfrm>
            <a:off x="635241" y="115722"/>
            <a:ext cx="1955408" cy="576775"/>
          </a:xfrm>
          <a:prstGeom prst="accentBorderCallout3">
            <a:avLst>
              <a:gd name="adj1" fmla="val 25893"/>
              <a:gd name="adj2" fmla="val -3646"/>
              <a:gd name="adj3" fmla="val 20536"/>
              <a:gd name="adj4" fmla="val -29558"/>
              <a:gd name="adj5" fmla="val 80357"/>
              <a:gd name="adj6" fmla="val -29558"/>
              <a:gd name="adj7" fmla="val 195324"/>
              <a:gd name="adj8" fmla="val 17608"/>
            </a:avLst>
          </a:prstGeom>
          <a:solidFill>
            <a:srgbClr val="EA545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أمــثــلــة</a:t>
            </a:r>
            <a:endParaRPr lang="ar-SA" sz="24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4F9A4DEB-8C8D-4D09-926C-64CDD69A47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21" t="16123" r="42893" b="64197"/>
          <a:stretch/>
        </p:blipFill>
        <p:spPr>
          <a:xfrm>
            <a:off x="3098306" y="1110599"/>
            <a:ext cx="6245049" cy="2107634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D8E84D6-9CE5-4B5E-ACFC-8D4D6F924C21}"/>
              </a:ext>
            </a:extLst>
          </p:cNvPr>
          <p:cNvSpPr/>
          <p:nvPr/>
        </p:nvSpPr>
        <p:spPr>
          <a:xfrm>
            <a:off x="4307445" y="4583024"/>
            <a:ext cx="3620819" cy="1826181"/>
          </a:xfrm>
          <a:prstGeom prst="roundRect">
            <a:avLst/>
          </a:prstGeom>
          <a:solidFill>
            <a:srgbClr val="50464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6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اقل درجة هي 2</a:t>
            </a:r>
          </a:p>
          <a:p>
            <a:pPr algn="ctr"/>
            <a:r>
              <a:rPr lang="ar-SA" sz="26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اكبر درجة هي 14</a:t>
            </a:r>
          </a:p>
          <a:p>
            <a:pPr algn="ctr"/>
            <a:r>
              <a:rPr lang="ar-SA" sz="26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14 – 2 = 12</a:t>
            </a:r>
          </a:p>
          <a:p>
            <a:pPr algn="ctr"/>
            <a:r>
              <a:rPr lang="ar-SA" sz="26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فيكون الفرق هو 12 درجة.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0699467-4EA2-4725-8619-031B3057D3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54" t="57562" r="36052" b="37024"/>
          <a:stretch/>
        </p:blipFill>
        <p:spPr>
          <a:xfrm>
            <a:off x="2714427" y="3329677"/>
            <a:ext cx="6763146" cy="6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72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CD6AA9D-210B-4620-AADB-45A763F1E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1B41374-1396-4A85-B9E8-28113FA687D5}"/>
              </a:ext>
            </a:extLst>
          </p:cNvPr>
          <p:cNvSpPr/>
          <p:nvPr/>
        </p:nvSpPr>
        <p:spPr>
          <a:xfrm>
            <a:off x="51581" y="1621265"/>
            <a:ext cx="1378634" cy="165513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تحليل البيانات بالنقاط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45A418C-493C-4EEE-A1CE-21EF6EAADBE7}"/>
              </a:ext>
            </a:extLst>
          </p:cNvPr>
          <p:cNvGrpSpPr/>
          <p:nvPr/>
        </p:nvGrpSpPr>
        <p:grpSpPr>
          <a:xfrm>
            <a:off x="10404832" y="5658335"/>
            <a:ext cx="1467729" cy="1467729"/>
            <a:chOff x="29852" y="4052667"/>
            <a:chExt cx="1467729" cy="1467729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C3DC7B42-D275-4AE2-97A5-23EF08489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90E2DC07-92AC-48A9-825C-4BC1C3A7303B}"/>
                </a:ext>
              </a:extLst>
            </p:cNvPr>
            <p:cNvSpPr txBox="1"/>
            <p:nvPr/>
          </p:nvSpPr>
          <p:spPr>
            <a:xfrm>
              <a:off x="379250" y="4386348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62</a:t>
              </a:r>
              <a:endParaRPr lang="ar-SA" b="1" dirty="0"/>
            </a:p>
          </p:txBody>
        </p:sp>
      </p:grp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283CC6AD-C5B4-431D-B3FD-55FFA9934E2D}"/>
              </a:ext>
            </a:extLst>
          </p:cNvPr>
          <p:cNvSpPr txBox="1"/>
          <p:nvPr/>
        </p:nvSpPr>
        <p:spPr>
          <a:xfrm>
            <a:off x="2652432" y="-1"/>
            <a:ext cx="580225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اختبارات: يعرض التمثيل أدناه درجات طلاب في اختبار مادة الرياضيات:</a:t>
            </a:r>
          </a:p>
        </p:txBody>
      </p:sp>
      <p:sp>
        <p:nvSpPr>
          <p:cNvPr id="15" name="وسيلة الشرح: خط منحني مزدوج مع حد وشريط تمييز 14">
            <a:extLst>
              <a:ext uri="{FF2B5EF4-FFF2-40B4-BE49-F238E27FC236}">
                <a16:creationId xmlns:a16="http://schemas.microsoft.com/office/drawing/2014/main" id="{13E122B3-5D7A-4BE9-96D6-DEDE7BC41E99}"/>
              </a:ext>
            </a:extLst>
          </p:cNvPr>
          <p:cNvSpPr/>
          <p:nvPr/>
        </p:nvSpPr>
        <p:spPr>
          <a:xfrm>
            <a:off x="635241" y="115722"/>
            <a:ext cx="1955408" cy="576775"/>
          </a:xfrm>
          <a:prstGeom prst="accentBorderCallout3">
            <a:avLst>
              <a:gd name="adj1" fmla="val 25893"/>
              <a:gd name="adj2" fmla="val -3646"/>
              <a:gd name="adj3" fmla="val 20536"/>
              <a:gd name="adj4" fmla="val -29558"/>
              <a:gd name="adj5" fmla="val 80357"/>
              <a:gd name="adj6" fmla="val -29558"/>
              <a:gd name="adj7" fmla="val 195324"/>
              <a:gd name="adj8" fmla="val 17608"/>
            </a:avLst>
          </a:prstGeom>
          <a:solidFill>
            <a:srgbClr val="EA545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أمــثــلــة</a:t>
            </a:r>
            <a:endParaRPr lang="ar-SA" sz="24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4F9A4DEB-8C8D-4D09-926C-64CDD69A47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21" t="16123" r="42893" b="64197"/>
          <a:stretch/>
        </p:blipFill>
        <p:spPr>
          <a:xfrm>
            <a:off x="3098306" y="1110599"/>
            <a:ext cx="6245049" cy="2107634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DDF142F4-60AB-45E8-93DD-8D72FF119428}"/>
              </a:ext>
            </a:extLst>
          </p:cNvPr>
          <p:cNvSpPr/>
          <p:nvPr/>
        </p:nvSpPr>
        <p:spPr>
          <a:xfrm>
            <a:off x="2492038" y="4706215"/>
            <a:ext cx="6721667" cy="1342902"/>
          </a:xfrm>
          <a:prstGeom prst="roundRect">
            <a:avLst/>
          </a:prstGeom>
          <a:solidFill>
            <a:srgbClr val="50464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6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حصل اكبر عدد من الطلاب على 8 درجات.</a:t>
            </a:r>
          </a:p>
          <a:p>
            <a:pPr algn="ctr"/>
            <a:r>
              <a:rPr lang="ar-SA" sz="26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حصل طالب واحد على اكبر درجة في الاختبار وهي 14.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6B3190F-0A09-44F2-888A-6BBD3B5C27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33" t="84360" r="35367" b="9016"/>
          <a:stretch/>
        </p:blipFill>
        <p:spPr>
          <a:xfrm>
            <a:off x="3476949" y="3374726"/>
            <a:ext cx="5238101" cy="762025"/>
          </a:xfrm>
          <a:prstGeom prst="rect">
            <a:avLst/>
          </a:prstGeom>
          <a:solidFill>
            <a:srgbClr val="504645"/>
          </a:solidFill>
        </p:spPr>
      </p:pic>
    </p:spTree>
    <p:extLst>
      <p:ext uri="{BB962C8B-B14F-4D97-AF65-F5344CB8AC3E}">
        <p14:creationId xmlns:p14="http://schemas.microsoft.com/office/powerpoint/2010/main" val="1926293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766746A8-B131-44CB-89BD-AED34F5BB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4152B64-770B-4D6C-9C95-BF3394A55AE0}"/>
              </a:ext>
            </a:extLst>
          </p:cNvPr>
          <p:cNvSpPr/>
          <p:nvPr/>
        </p:nvSpPr>
        <p:spPr>
          <a:xfrm>
            <a:off x="2588455" y="3429000"/>
            <a:ext cx="4979963" cy="1371500"/>
          </a:xfrm>
          <a:prstGeom prst="roundRect">
            <a:avLst/>
          </a:prstGeom>
          <a:solidFill>
            <a:srgbClr val="EA545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التمثيل بالنقاط</a:t>
            </a:r>
          </a:p>
        </p:txBody>
      </p:sp>
      <p:sp>
        <p:nvSpPr>
          <p:cNvPr id="8" name="مستطيل: زاوية مطوية 7">
            <a:extLst>
              <a:ext uri="{FF2B5EF4-FFF2-40B4-BE49-F238E27FC236}">
                <a16:creationId xmlns:a16="http://schemas.microsoft.com/office/drawing/2014/main" id="{91691569-CCE4-40B2-9C57-C5700847B381}"/>
              </a:ext>
            </a:extLst>
          </p:cNvPr>
          <p:cNvSpPr/>
          <p:nvPr/>
        </p:nvSpPr>
        <p:spPr>
          <a:xfrm>
            <a:off x="3057379" y="1788122"/>
            <a:ext cx="4248443" cy="1125415"/>
          </a:xfrm>
          <a:prstGeom prst="foldedCorner">
            <a:avLst/>
          </a:prstGeom>
          <a:solidFill>
            <a:srgbClr val="084E6B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مــوضــوع اليوم :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2A26D79-1286-4E08-AB97-CCEFE712A622}"/>
              </a:ext>
            </a:extLst>
          </p:cNvPr>
          <p:cNvSpPr txBox="1"/>
          <p:nvPr/>
        </p:nvSpPr>
        <p:spPr>
          <a:xfrm>
            <a:off x="4213224" y="5079992"/>
            <a:ext cx="1936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latin typeface="_PDMS_Saleem_QuranFont" panose="02010000000000000000" pitchFamily="2" charset="-78"/>
                <a:cs typeface="_PDMS_Saleem_QuranFont" panose="02010000000000000000" pitchFamily="2" charset="-78"/>
              </a:rPr>
              <a:t>أ / عبير الغامدي</a:t>
            </a:r>
          </a:p>
        </p:txBody>
      </p:sp>
    </p:spTree>
    <p:extLst>
      <p:ext uri="{BB962C8B-B14F-4D97-AF65-F5344CB8AC3E}">
        <p14:creationId xmlns:p14="http://schemas.microsoft.com/office/powerpoint/2010/main" val="357796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1858DBA5-B261-4AB0-82B7-7C32B354B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C1367610-43ED-4691-9CB1-A8769955900A}"/>
              </a:ext>
            </a:extLst>
          </p:cNvPr>
          <p:cNvGrpSpPr/>
          <p:nvPr/>
        </p:nvGrpSpPr>
        <p:grpSpPr>
          <a:xfrm>
            <a:off x="4628271" y="5777465"/>
            <a:ext cx="1467729" cy="1467729"/>
            <a:chOff x="29852" y="4052667"/>
            <a:chExt cx="1467729" cy="146772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955959E-8235-4172-B9B9-75B702A10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CBDF5A3E-89E2-41CA-AE7E-A534C56AAD0D}"/>
                </a:ext>
              </a:extLst>
            </p:cNvPr>
            <p:cNvSpPr txBox="1"/>
            <p:nvPr/>
          </p:nvSpPr>
          <p:spPr>
            <a:xfrm>
              <a:off x="393316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63</a:t>
              </a:r>
              <a:endParaRPr lang="ar-SA" b="1" dirty="0"/>
            </a:p>
          </p:txBody>
        </p:sp>
      </p:grpSp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7E698E37-D2B6-4511-BF56-409A5085701B}"/>
              </a:ext>
            </a:extLst>
          </p:cNvPr>
          <p:cNvSpPr/>
          <p:nvPr/>
        </p:nvSpPr>
        <p:spPr>
          <a:xfrm>
            <a:off x="2602523" y="1908363"/>
            <a:ext cx="7737230" cy="3240412"/>
          </a:xfrm>
          <a:prstGeom prst="round2DiagRect">
            <a:avLst/>
          </a:prstGeom>
          <a:solidFill>
            <a:srgbClr val="50464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إرشادات للدراسة :</a:t>
            </a:r>
          </a:p>
          <a:p>
            <a:pPr algn="ctr"/>
            <a:endParaRPr lang="ar-SA" sz="28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bdoLine" panose="02000500030000020004" pitchFamily="50" charset="-78"/>
              <a:cs typeface="AbdoLine" panose="02000500030000020004" pitchFamily="50" charset="-78"/>
            </a:endParaRPr>
          </a:p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لاحظ ان :</a:t>
            </a:r>
          </a:p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القيم على خط الاعداد تعبر عن القصص, بينما إشارة × تعبر عن عدد الطلبة.</a:t>
            </a:r>
          </a:p>
        </p:txBody>
      </p:sp>
      <p:sp>
        <p:nvSpPr>
          <p:cNvPr id="20" name="وسيلة الشرح: خط منحني مزدوج مع حد وشريط تمييز 19">
            <a:extLst>
              <a:ext uri="{FF2B5EF4-FFF2-40B4-BE49-F238E27FC236}">
                <a16:creationId xmlns:a16="http://schemas.microsoft.com/office/drawing/2014/main" id="{ED41C8A8-C7B0-4FEE-AB15-3BED9806068E}"/>
              </a:ext>
            </a:extLst>
          </p:cNvPr>
          <p:cNvSpPr/>
          <p:nvPr/>
        </p:nvSpPr>
        <p:spPr>
          <a:xfrm>
            <a:off x="7137426" y="89856"/>
            <a:ext cx="1955408" cy="576775"/>
          </a:xfrm>
          <a:prstGeom prst="accentBorderCallout3">
            <a:avLst>
              <a:gd name="adj1" fmla="val 25893"/>
              <a:gd name="adj2" fmla="val -3646"/>
              <a:gd name="adj3" fmla="val 20536"/>
              <a:gd name="adj4" fmla="val -29558"/>
              <a:gd name="adj5" fmla="val 80357"/>
              <a:gd name="adj6" fmla="val -29558"/>
              <a:gd name="adj7" fmla="val 161177"/>
              <a:gd name="adj8" fmla="val -3255"/>
            </a:avLst>
          </a:prstGeom>
          <a:solidFill>
            <a:srgbClr val="EA545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أتـــعـــلــــم</a:t>
            </a:r>
            <a:endParaRPr lang="ar-SA" sz="24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663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192E589-FB25-405F-855D-664472A51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2534" y="-2662534"/>
            <a:ext cx="6866932" cy="12191999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BE197C61-6320-420D-A044-AD8E555E0871}"/>
              </a:ext>
            </a:extLst>
          </p:cNvPr>
          <p:cNvGrpSpPr/>
          <p:nvPr/>
        </p:nvGrpSpPr>
        <p:grpSpPr>
          <a:xfrm>
            <a:off x="10724271" y="5238352"/>
            <a:ext cx="1467729" cy="1467729"/>
            <a:chOff x="29852" y="4052667"/>
            <a:chExt cx="1467729" cy="1467729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F1A51FD2-CC93-439D-8970-5606365ED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0C91B73F-222E-461F-837B-CEA40EFFBCE8}"/>
                </a:ext>
              </a:extLst>
            </p:cNvPr>
            <p:cNvSpPr txBox="1"/>
            <p:nvPr/>
          </p:nvSpPr>
          <p:spPr>
            <a:xfrm>
              <a:off x="393316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63</a:t>
              </a:r>
              <a:endParaRPr lang="ar-SA" b="1" dirty="0"/>
            </a:p>
          </p:txBody>
        </p:sp>
      </p:grpSp>
      <p:sp>
        <p:nvSpPr>
          <p:cNvPr id="11" name="وسيلة الشرح: خط منحني مزدوج 10">
            <a:extLst>
              <a:ext uri="{FF2B5EF4-FFF2-40B4-BE49-F238E27FC236}">
                <a16:creationId xmlns:a16="http://schemas.microsoft.com/office/drawing/2014/main" id="{AB958DC4-5FDE-4259-95DD-87849760A25D}"/>
              </a:ext>
            </a:extLst>
          </p:cNvPr>
          <p:cNvSpPr/>
          <p:nvPr/>
        </p:nvSpPr>
        <p:spPr>
          <a:xfrm>
            <a:off x="710393" y="262102"/>
            <a:ext cx="3348312" cy="690257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9245"/>
              <a:gd name="adj8" fmla="val 19012"/>
            </a:avLst>
          </a:prstGeom>
          <a:solidFill>
            <a:srgbClr val="EA5454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تحقق من فهمك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7A31087-2241-42DD-95D7-D3A82899BE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66" t="39233" r="38714" b="13837"/>
          <a:stretch/>
        </p:blipFill>
        <p:spPr>
          <a:xfrm>
            <a:off x="4670651" y="151919"/>
            <a:ext cx="7322231" cy="4281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1859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: زوايا قطرية مستديرة 10">
            <a:extLst>
              <a:ext uri="{FF2B5EF4-FFF2-40B4-BE49-F238E27FC236}">
                <a16:creationId xmlns:a16="http://schemas.microsoft.com/office/drawing/2014/main" id="{252A48C9-7E14-4B2F-B8E2-1A71DFB483D6}"/>
              </a:ext>
            </a:extLst>
          </p:cNvPr>
          <p:cNvSpPr/>
          <p:nvPr/>
        </p:nvSpPr>
        <p:spPr>
          <a:xfrm>
            <a:off x="6096000" y="1869449"/>
            <a:ext cx="4512821" cy="93040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A5454"/>
          </a:solidFill>
          <a:ln w="28575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الربط بالدين</a:t>
            </a:r>
          </a:p>
        </p:txBody>
      </p:sp>
      <p:sp>
        <p:nvSpPr>
          <p:cNvPr id="12" name="مستطيل: زوايا قطرية مستديرة 11">
            <a:extLst>
              <a:ext uri="{FF2B5EF4-FFF2-40B4-BE49-F238E27FC236}">
                <a16:creationId xmlns:a16="http://schemas.microsoft.com/office/drawing/2014/main" id="{A35FC66A-C48B-4AC0-A776-6CA04C03468D}"/>
              </a:ext>
            </a:extLst>
          </p:cNvPr>
          <p:cNvSpPr/>
          <p:nvPr/>
        </p:nvSpPr>
        <p:spPr>
          <a:xfrm>
            <a:off x="2031108" y="3188343"/>
            <a:ext cx="6645547" cy="2769911"/>
          </a:xfrm>
          <a:prstGeom prst="round2DiagRect">
            <a:avLst>
              <a:gd name="adj1" fmla="val 16667"/>
              <a:gd name="adj2" fmla="val 18114"/>
            </a:avLst>
          </a:prstGeom>
          <a:solidFill>
            <a:srgbClr val="F3BCD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استعد صـ 61</a:t>
            </a:r>
          </a:p>
          <a:p>
            <a:pPr algn="ctr"/>
            <a:r>
              <a:rPr lang="ar-SA" sz="2800" b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أي الحيوانات في الجدول ذكرت في القرآن الكريم ؟</a:t>
            </a:r>
          </a:p>
          <a:p>
            <a:pPr algn="ctr"/>
            <a:endParaRPr lang="ar-SA" sz="2800" b="1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bdoLine" panose="02000500030000020004" pitchFamily="50" charset="-78"/>
              <a:cs typeface="AbdoLine" panose="02000500030000020004" pitchFamily="50" charset="-78"/>
            </a:endParaRPr>
          </a:p>
          <a:p>
            <a:pPr algn="ctr"/>
            <a:r>
              <a:rPr lang="ar-SA" sz="2800" b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البقرة و الحصان.</a:t>
            </a:r>
          </a:p>
        </p:txBody>
      </p:sp>
    </p:spTree>
    <p:extLst>
      <p:ext uri="{BB962C8B-B14F-4D97-AF65-F5344CB8AC3E}">
        <p14:creationId xmlns:p14="http://schemas.microsoft.com/office/powerpoint/2010/main" val="29833614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: زوايا قطرية مستديرة 10">
            <a:extLst>
              <a:ext uri="{FF2B5EF4-FFF2-40B4-BE49-F238E27FC236}">
                <a16:creationId xmlns:a16="http://schemas.microsoft.com/office/drawing/2014/main" id="{252A48C9-7E14-4B2F-B8E2-1A71DFB483D6}"/>
              </a:ext>
            </a:extLst>
          </p:cNvPr>
          <p:cNvSpPr/>
          <p:nvPr/>
        </p:nvSpPr>
        <p:spPr>
          <a:xfrm>
            <a:off x="6096000" y="1869449"/>
            <a:ext cx="4512821" cy="93040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A5454"/>
          </a:solidFill>
          <a:ln w="28575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الربط بالوطن</a:t>
            </a:r>
          </a:p>
        </p:txBody>
      </p:sp>
      <p:sp>
        <p:nvSpPr>
          <p:cNvPr id="12" name="مستطيل: زوايا قطرية مستديرة 11">
            <a:extLst>
              <a:ext uri="{FF2B5EF4-FFF2-40B4-BE49-F238E27FC236}">
                <a16:creationId xmlns:a16="http://schemas.microsoft.com/office/drawing/2014/main" id="{A35FC66A-C48B-4AC0-A776-6CA04C03468D}"/>
              </a:ext>
            </a:extLst>
          </p:cNvPr>
          <p:cNvSpPr/>
          <p:nvPr/>
        </p:nvSpPr>
        <p:spPr>
          <a:xfrm>
            <a:off x="2031108" y="3188343"/>
            <a:ext cx="6645547" cy="2769911"/>
          </a:xfrm>
          <a:prstGeom prst="round2DiagRect">
            <a:avLst>
              <a:gd name="adj1" fmla="val 16667"/>
              <a:gd name="adj2" fmla="val 18114"/>
            </a:avLst>
          </a:prstGeom>
          <a:solidFill>
            <a:srgbClr val="F3BCD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تدرب صـ 64 رقم 15+16+17</a:t>
            </a:r>
          </a:p>
          <a:p>
            <a:pPr algn="ctr"/>
            <a:r>
              <a:rPr lang="ar-SA" sz="2800" b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وفرت هيئة الرياضة مواقع خاصة للمشي والجري وممارسة الرياضة في الأحياء السكنية والمواقع المختلفة</a:t>
            </a:r>
          </a:p>
        </p:txBody>
      </p:sp>
    </p:spTree>
    <p:extLst>
      <p:ext uri="{BB962C8B-B14F-4D97-AF65-F5344CB8AC3E}">
        <p14:creationId xmlns:p14="http://schemas.microsoft.com/office/powerpoint/2010/main" val="3184656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5AD863B9-65E5-49FE-8615-060FEFEC1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E31BAD09-2B5D-4D2E-A0FE-DE8396106CD6}"/>
              </a:ext>
            </a:extLst>
          </p:cNvPr>
          <p:cNvGrpSpPr/>
          <p:nvPr/>
        </p:nvGrpSpPr>
        <p:grpSpPr>
          <a:xfrm>
            <a:off x="3823863" y="5682565"/>
            <a:ext cx="1467729" cy="1467729"/>
            <a:chOff x="29852" y="4052667"/>
            <a:chExt cx="1467729" cy="146772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F0448C74-3860-4AF1-8200-103F7527E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350C3626-AB81-447B-907B-354E19ED6D6C}"/>
                </a:ext>
              </a:extLst>
            </p:cNvPr>
            <p:cNvSpPr txBox="1"/>
            <p:nvPr/>
          </p:nvSpPr>
          <p:spPr>
            <a:xfrm>
              <a:off x="365182" y="4358212"/>
              <a:ext cx="761748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b="1" dirty="0"/>
                <a:t>63</a:t>
              </a:r>
              <a:endParaRPr lang="ar-SA" b="1" dirty="0"/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AC62443-4A5C-4A04-9982-5217A5050A4D}"/>
              </a:ext>
            </a:extLst>
          </p:cNvPr>
          <p:cNvGrpSpPr/>
          <p:nvPr/>
        </p:nvGrpSpPr>
        <p:grpSpPr>
          <a:xfrm>
            <a:off x="2698650" y="1347914"/>
            <a:ext cx="5978773" cy="3770264"/>
            <a:chOff x="4788659" y="1819451"/>
            <a:chExt cx="2908272" cy="1241118"/>
          </a:xfrm>
        </p:grpSpPr>
        <p:sp>
          <p:nvSpPr>
            <p:cNvPr id="15" name="مستطيل ذو زاوية واحدة مخدوشة ودائرية 6">
              <a:extLst>
                <a:ext uri="{FF2B5EF4-FFF2-40B4-BE49-F238E27FC236}">
                  <a16:creationId xmlns:a16="http://schemas.microsoft.com/office/drawing/2014/main" id="{E606D34F-3C8B-46CA-AAB1-ACA55318A98D}"/>
                </a:ext>
              </a:extLst>
            </p:cNvPr>
            <p:cNvSpPr/>
            <p:nvPr/>
          </p:nvSpPr>
          <p:spPr>
            <a:xfrm>
              <a:off x="4788659" y="2224524"/>
              <a:ext cx="2582560" cy="540625"/>
            </a:xfrm>
            <a:prstGeom prst="snipRoundRect">
              <a:avLst>
                <a:gd name="adj1" fmla="val 50000"/>
                <a:gd name="adj2" fmla="val 16667"/>
              </a:avLst>
            </a:prstGeom>
            <a:solidFill>
              <a:srgbClr val="EA5454"/>
            </a:solidFill>
            <a:ln w="76200">
              <a:solidFill>
                <a:srgbClr val="084E6B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80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    </a:t>
              </a:r>
              <a:r>
                <a:rPr lang="ar-SA" sz="80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تـــــــأكـــــد</a:t>
              </a: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7A5BDD5C-7397-4885-9654-2F4F04ABBBA2}"/>
                </a:ext>
              </a:extLst>
            </p:cNvPr>
            <p:cNvSpPr txBox="1"/>
            <p:nvPr/>
          </p:nvSpPr>
          <p:spPr>
            <a:xfrm>
              <a:off x="6021865" y="1819451"/>
              <a:ext cx="1675066" cy="124111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ar-SA" sz="239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8347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F3B60B3D-F808-45B5-AEBC-890916A8D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2534" y="-2662534"/>
            <a:ext cx="6866932" cy="12191999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65341FD5-D38F-413F-973A-0D01E459CE77}"/>
              </a:ext>
            </a:extLst>
          </p:cNvPr>
          <p:cNvGrpSpPr/>
          <p:nvPr/>
        </p:nvGrpSpPr>
        <p:grpSpPr>
          <a:xfrm>
            <a:off x="10724271" y="5235526"/>
            <a:ext cx="1467729" cy="1467729"/>
            <a:chOff x="29852" y="4052667"/>
            <a:chExt cx="1467729" cy="1467729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5519BDD-A883-4587-A8EC-8F573E2FC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A1940F8-C7B9-4882-9B63-330408A772EF}"/>
                </a:ext>
              </a:extLst>
            </p:cNvPr>
            <p:cNvSpPr txBox="1"/>
            <p:nvPr/>
          </p:nvSpPr>
          <p:spPr>
            <a:xfrm>
              <a:off x="365183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63</a:t>
              </a:r>
              <a:endParaRPr lang="ar-SA" b="1" dirty="0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7AF5AA1A-AC23-489E-866A-5FAF8FF01B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3" t="39174" r="32961" b="40303"/>
          <a:stretch/>
        </p:blipFill>
        <p:spPr>
          <a:xfrm>
            <a:off x="1755915" y="247188"/>
            <a:ext cx="8854453" cy="1651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90333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F3B60B3D-F808-45B5-AEBC-890916A8D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2534" y="-2662534"/>
            <a:ext cx="6866932" cy="12191999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65341FD5-D38F-413F-973A-0D01E459CE77}"/>
              </a:ext>
            </a:extLst>
          </p:cNvPr>
          <p:cNvGrpSpPr/>
          <p:nvPr/>
        </p:nvGrpSpPr>
        <p:grpSpPr>
          <a:xfrm>
            <a:off x="10724271" y="5235526"/>
            <a:ext cx="1467729" cy="1467729"/>
            <a:chOff x="29852" y="4052667"/>
            <a:chExt cx="1467729" cy="1467729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5519BDD-A883-4587-A8EC-8F573E2FC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A1940F8-C7B9-4882-9B63-330408A772EF}"/>
                </a:ext>
              </a:extLst>
            </p:cNvPr>
            <p:cNvSpPr txBox="1"/>
            <p:nvPr/>
          </p:nvSpPr>
          <p:spPr>
            <a:xfrm>
              <a:off x="365183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63</a:t>
              </a:r>
              <a:endParaRPr lang="ar-SA" b="1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BB72717E-892E-4C59-BB3D-72F5D8AEF7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23" t="30144" r="28461" b="14855"/>
          <a:stretch/>
        </p:blipFill>
        <p:spPr>
          <a:xfrm>
            <a:off x="4726745" y="705729"/>
            <a:ext cx="7267958" cy="4529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041295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934CDCD6-6EC5-4894-AB31-1C63BE51B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E31BAD09-2B5D-4D2E-A0FE-DE8396106CD6}"/>
              </a:ext>
            </a:extLst>
          </p:cNvPr>
          <p:cNvGrpSpPr/>
          <p:nvPr/>
        </p:nvGrpSpPr>
        <p:grpSpPr>
          <a:xfrm>
            <a:off x="3823862" y="5707404"/>
            <a:ext cx="1467729" cy="1467729"/>
            <a:chOff x="29852" y="4052667"/>
            <a:chExt cx="1467729" cy="146772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F0448C74-3860-4AF1-8200-103F7527E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350C3626-AB81-447B-907B-354E19ED6D6C}"/>
                </a:ext>
              </a:extLst>
            </p:cNvPr>
            <p:cNvSpPr txBox="1"/>
            <p:nvPr/>
          </p:nvSpPr>
          <p:spPr>
            <a:xfrm>
              <a:off x="379250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63</a:t>
              </a:r>
              <a:endParaRPr lang="ar-SA" b="1" dirty="0"/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AC62443-4A5C-4A04-9982-5217A5050A4D}"/>
              </a:ext>
            </a:extLst>
          </p:cNvPr>
          <p:cNvGrpSpPr/>
          <p:nvPr/>
        </p:nvGrpSpPr>
        <p:grpSpPr>
          <a:xfrm>
            <a:off x="2686927" y="1009719"/>
            <a:ext cx="5936569" cy="4004007"/>
            <a:chOff x="4822874" y="1666632"/>
            <a:chExt cx="2887743" cy="1318063"/>
          </a:xfrm>
        </p:grpSpPr>
        <p:sp>
          <p:nvSpPr>
            <p:cNvPr id="15" name="مستطيل ذو زاوية واحدة مخدوشة ودائرية 6">
              <a:extLst>
                <a:ext uri="{FF2B5EF4-FFF2-40B4-BE49-F238E27FC236}">
                  <a16:creationId xmlns:a16="http://schemas.microsoft.com/office/drawing/2014/main" id="{E606D34F-3C8B-46CA-AAB1-ACA55318A98D}"/>
                </a:ext>
              </a:extLst>
            </p:cNvPr>
            <p:cNvSpPr/>
            <p:nvPr/>
          </p:nvSpPr>
          <p:spPr>
            <a:xfrm>
              <a:off x="4822874" y="2039994"/>
              <a:ext cx="2548345" cy="944701"/>
            </a:xfrm>
            <a:prstGeom prst="snipRoundRect">
              <a:avLst>
                <a:gd name="adj1" fmla="val 50000"/>
                <a:gd name="adj2" fmla="val 16667"/>
              </a:avLst>
            </a:prstGeom>
            <a:solidFill>
              <a:srgbClr val="EA5454"/>
            </a:solidFill>
            <a:ln w="76200">
              <a:solidFill>
                <a:srgbClr val="084E6B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80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     </a:t>
              </a:r>
              <a:r>
                <a:rPr lang="ar-SA" sz="80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تـــدرب. وحل المسائل</a:t>
              </a: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7A5BDD5C-7397-4885-9654-2F4F04ABBBA2}"/>
                </a:ext>
              </a:extLst>
            </p:cNvPr>
            <p:cNvSpPr txBox="1"/>
            <p:nvPr/>
          </p:nvSpPr>
          <p:spPr>
            <a:xfrm>
              <a:off x="6035551" y="1666632"/>
              <a:ext cx="1675066" cy="124111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ar-SA" sz="239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26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F3B60B3D-F808-45B5-AEBC-890916A8D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2534" y="-2662534"/>
            <a:ext cx="6866932" cy="12191999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65341FD5-D38F-413F-973A-0D01E459CE77}"/>
              </a:ext>
            </a:extLst>
          </p:cNvPr>
          <p:cNvGrpSpPr/>
          <p:nvPr/>
        </p:nvGrpSpPr>
        <p:grpSpPr>
          <a:xfrm>
            <a:off x="10724271" y="5235526"/>
            <a:ext cx="1467729" cy="1467729"/>
            <a:chOff x="29852" y="4052667"/>
            <a:chExt cx="1467729" cy="1467729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5519BDD-A883-4587-A8EC-8F573E2FC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A1940F8-C7B9-4882-9B63-330408A772EF}"/>
                </a:ext>
              </a:extLst>
            </p:cNvPr>
            <p:cNvSpPr txBox="1"/>
            <p:nvPr/>
          </p:nvSpPr>
          <p:spPr>
            <a:xfrm>
              <a:off x="365183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63</a:t>
              </a:r>
              <a:endParaRPr lang="ar-SA" b="1" dirty="0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960C4FEF-3C4C-4BC7-974E-154E152411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92" t="35480" r="29731" b="30042"/>
          <a:stretch/>
        </p:blipFill>
        <p:spPr>
          <a:xfrm>
            <a:off x="4909624" y="368434"/>
            <a:ext cx="3643532" cy="3060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92081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1858DBA5-B261-4AB0-82B7-7C32B354B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C1367610-43ED-4691-9CB1-A8769955900A}"/>
              </a:ext>
            </a:extLst>
          </p:cNvPr>
          <p:cNvGrpSpPr/>
          <p:nvPr/>
        </p:nvGrpSpPr>
        <p:grpSpPr>
          <a:xfrm>
            <a:off x="4628271" y="5777465"/>
            <a:ext cx="1467729" cy="1467729"/>
            <a:chOff x="29852" y="4052667"/>
            <a:chExt cx="1467729" cy="146772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955959E-8235-4172-B9B9-75B702A10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CBDF5A3E-89E2-41CA-AE7E-A534C56AAD0D}"/>
                </a:ext>
              </a:extLst>
            </p:cNvPr>
            <p:cNvSpPr txBox="1"/>
            <p:nvPr/>
          </p:nvSpPr>
          <p:spPr>
            <a:xfrm>
              <a:off x="393316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64</a:t>
              </a:r>
              <a:endParaRPr lang="ar-SA" b="1" dirty="0"/>
            </a:p>
          </p:txBody>
        </p:sp>
      </p:grpSp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7E698E37-D2B6-4511-BF56-409A5085701B}"/>
              </a:ext>
            </a:extLst>
          </p:cNvPr>
          <p:cNvSpPr/>
          <p:nvPr/>
        </p:nvSpPr>
        <p:spPr>
          <a:xfrm>
            <a:off x="3432517" y="1908363"/>
            <a:ext cx="6907236" cy="3240412"/>
          </a:xfrm>
          <a:prstGeom prst="round2DiagRect">
            <a:avLst/>
          </a:prstGeom>
          <a:solidFill>
            <a:srgbClr val="50464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إرشادات للدراسة :</a:t>
            </a:r>
          </a:p>
          <a:p>
            <a:pPr algn="ctr"/>
            <a:endParaRPr lang="ar-SA" sz="28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bdoLine" panose="02000500030000020004" pitchFamily="50" charset="-78"/>
              <a:cs typeface="AbdoLine" panose="02000500030000020004" pitchFamily="50" charset="-78"/>
            </a:endParaRPr>
          </a:p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التماثل :</a:t>
            </a:r>
          </a:p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يكون التميل بالنقاط متمثلاً اذا امكن تجزئته إلى جزئين, بحيث يشبه كل جزء الاخر.</a:t>
            </a:r>
          </a:p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القمة التمثيل هي مناوبة البيانات</a:t>
            </a:r>
          </a:p>
        </p:txBody>
      </p:sp>
      <p:sp>
        <p:nvSpPr>
          <p:cNvPr id="20" name="وسيلة الشرح: خط منحني مزدوج مع حد وشريط تمييز 19">
            <a:extLst>
              <a:ext uri="{FF2B5EF4-FFF2-40B4-BE49-F238E27FC236}">
                <a16:creationId xmlns:a16="http://schemas.microsoft.com/office/drawing/2014/main" id="{ED41C8A8-C7B0-4FEE-AB15-3BED9806068E}"/>
              </a:ext>
            </a:extLst>
          </p:cNvPr>
          <p:cNvSpPr/>
          <p:nvPr/>
        </p:nvSpPr>
        <p:spPr>
          <a:xfrm>
            <a:off x="7137426" y="89856"/>
            <a:ext cx="1955408" cy="576775"/>
          </a:xfrm>
          <a:prstGeom prst="accentBorderCallout3">
            <a:avLst>
              <a:gd name="adj1" fmla="val 25893"/>
              <a:gd name="adj2" fmla="val -3646"/>
              <a:gd name="adj3" fmla="val 20536"/>
              <a:gd name="adj4" fmla="val -29558"/>
              <a:gd name="adj5" fmla="val 80357"/>
              <a:gd name="adj6" fmla="val -29558"/>
              <a:gd name="adj7" fmla="val 161177"/>
              <a:gd name="adj8" fmla="val -3255"/>
            </a:avLst>
          </a:prstGeom>
          <a:solidFill>
            <a:srgbClr val="EA545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أتـــعـــلــــم</a:t>
            </a:r>
            <a:endParaRPr lang="ar-SA" sz="24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F729011-5DEE-4AA5-A1A2-F19A67125D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71" t="47777" r="8893" b="20494"/>
          <a:stretch/>
        </p:blipFill>
        <p:spPr>
          <a:xfrm>
            <a:off x="729056" y="2599484"/>
            <a:ext cx="2246381" cy="235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93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سداسي 5">
            <a:extLst>
              <a:ext uri="{FF2B5EF4-FFF2-40B4-BE49-F238E27FC236}">
                <a16:creationId xmlns:a16="http://schemas.microsoft.com/office/drawing/2014/main" id="{CB64BAE2-3978-476E-94C4-06C41A46B9DD}"/>
              </a:ext>
            </a:extLst>
          </p:cNvPr>
          <p:cNvSpPr/>
          <p:nvPr/>
        </p:nvSpPr>
        <p:spPr>
          <a:xfrm>
            <a:off x="715108" y="70340"/>
            <a:ext cx="4797083" cy="731520"/>
          </a:xfrm>
          <a:prstGeom prst="hexagon">
            <a:avLst/>
          </a:prstGeom>
          <a:solidFill>
            <a:srgbClr val="50464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cs typeface="AZ Topaz" pitchFamily="2" charset="-78"/>
              </a:rPr>
              <a:t>تـــــشـــويـــقــــيــــــة</a:t>
            </a:r>
          </a:p>
        </p:txBody>
      </p:sp>
      <p:pic>
        <p:nvPicPr>
          <p:cNvPr id="5" name="717E53A6">
            <a:hlinkClick r:id="" action="ppaction://media"/>
            <a:extLst>
              <a:ext uri="{FF2B5EF4-FFF2-40B4-BE49-F238E27FC236}">
                <a16:creationId xmlns:a16="http://schemas.microsoft.com/office/drawing/2014/main" id="{76297413-83BD-4C2A-BBC1-65BC7E9C74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4652" y="1583555"/>
            <a:ext cx="8212183" cy="4619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469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F3B60B3D-F808-45B5-AEBC-890916A8D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2534" y="-2662533"/>
            <a:ext cx="6866932" cy="12191999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65341FD5-D38F-413F-973A-0D01E459CE77}"/>
              </a:ext>
            </a:extLst>
          </p:cNvPr>
          <p:cNvGrpSpPr/>
          <p:nvPr/>
        </p:nvGrpSpPr>
        <p:grpSpPr>
          <a:xfrm>
            <a:off x="10724271" y="5235526"/>
            <a:ext cx="1467729" cy="1467729"/>
            <a:chOff x="29852" y="4052667"/>
            <a:chExt cx="1467729" cy="1467729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5519BDD-A883-4587-A8EC-8F573E2FC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A1940F8-C7B9-4882-9B63-330408A772EF}"/>
                </a:ext>
              </a:extLst>
            </p:cNvPr>
            <p:cNvSpPr txBox="1"/>
            <p:nvPr/>
          </p:nvSpPr>
          <p:spPr>
            <a:xfrm>
              <a:off x="365183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64</a:t>
              </a:r>
              <a:endParaRPr lang="ar-SA" b="1" dirty="0"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4EFF93C3-0A1E-4607-84FE-CE4206E8D5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84" t="27417" r="29285" b="18677"/>
          <a:stretch/>
        </p:blipFill>
        <p:spPr>
          <a:xfrm>
            <a:off x="3911444" y="-24187"/>
            <a:ext cx="8280556" cy="473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81583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F3F275D1-0D65-4795-BCDF-5D1911478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2534" y="-2662533"/>
            <a:ext cx="6866932" cy="12191999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65625B01-65B3-42BF-87AE-9B5B46118131}"/>
              </a:ext>
            </a:extLst>
          </p:cNvPr>
          <p:cNvGrpSpPr/>
          <p:nvPr/>
        </p:nvGrpSpPr>
        <p:grpSpPr>
          <a:xfrm>
            <a:off x="10724271" y="5235526"/>
            <a:ext cx="1467729" cy="1467729"/>
            <a:chOff x="29852" y="4052667"/>
            <a:chExt cx="1467729" cy="1467729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57476D10-13AE-418C-A8D7-F1FAB0621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229F64F-16AB-45A5-BEF5-EBF60A7C0A6B}"/>
                </a:ext>
              </a:extLst>
            </p:cNvPr>
            <p:cNvSpPr txBox="1"/>
            <p:nvPr/>
          </p:nvSpPr>
          <p:spPr>
            <a:xfrm>
              <a:off x="365183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65</a:t>
              </a:r>
              <a:endParaRPr lang="ar-SA" b="1" dirty="0"/>
            </a:p>
          </p:txBody>
        </p:sp>
      </p:grpSp>
      <p:sp>
        <p:nvSpPr>
          <p:cNvPr id="7" name="وسيلة الشرح: خط منحني مزدوج مع حد وشريط تمييز 6">
            <a:extLst>
              <a:ext uri="{FF2B5EF4-FFF2-40B4-BE49-F238E27FC236}">
                <a16:creationId xmlns:a16="http://schemas.microsoft.com/office/drawing/2014/main" id="{E124AAEB-1711-43D2-A0BD-EBCD0652DB1C}"/>
              </a:ext>
            </a:extLst>
          </p:cNvPr>
          <p:cNvSpPr/>
          <p:nvPr/>
        </p:nvSpPr>
        <p:spPr>
          <a:xfrm>
            <a:off x="1226233" y="211016"/>
            <a:ext cx="3601329" cy="787790"/>
          </a:xfrm>
          <a:prstGeom prst="accentBorderCallout3">
            <a:avLst>
              <a:gd name="adj1" fmla="val 25893"/>
              <a:gd name="adj2" fmla="val -3646"/>
              <a:gd name="adj3" fmla="val 20536"/>
              <a:gd name="adj4" fmla="val -29558"/>
              <a:gd name="adj5" fmla="val 80357"/>
              <a:gd name="adj6" fmla="val -29558"/>
              <a:gd name="adj7" fmla="val 161177"/>
              <a:gd name="adj8" fmla="val -3255"/>
            </a:avLst>
          </a:prstGeom>
          <a:solidFill>
            <a:srgbClr val="EA545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مهارات التفكير العليا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149AFCF-242F-4D6A-9688-451A73C8AE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92" t="50000" r="30654" b="35993"/>
          <a:stretch/>
        </p:blipFill>
        <p:spPr>
          <a:xfrm>
            <a:off x="2030437" y="1318846"/>
            <a:ext cx="8131126" cy="116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929934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195E395-3CFD-4718-B69F-6417DD3BD5A7}"/>
              </a:ext>
            </a:extLst>
          </p:cNvPr>
          <p:cNvGrpSpPr/>
          <p:nvPr/>
        </p:nvGrpSpPr>
        <p:grpSpPr>
          <a:xfrm>
            <a:off x="2480602" y="634563"/>
            <a:ext cx="7680961" cy="5194980"/>
            <a:chOff x="422030" y="685316"/>
            <a:chExt cx="7680961" cy="5194980"/>
          </a:xfrm>
        </p:grpSpPr>
        <p:sp>
          <p:nvSpPr>
            <p:cNvPr id="2" name="مستطيل: زوايا مستديرة 1">
              <a:extLst>
                <a:ext uri="{FF2B5EF4-FFF2-40B4-BE49-F238E27FC236}">
                  <a16:creationId xmlns:a16="http://schemas.microsoft.com/office/drawing/2014/main" id="{376EA15C-88EF-49D9-9501-B709623057D1}"/>
                </a:ext>
              </a:extLst>
            </p:cNvPr>
            <p:cNvSpPr/>
            <p:nvPr/>
          </p:nvSpPr>
          <p:spPr>
            <a:xfrm>
              <a:off x="5669280" y="2574388"/>
              <a:ext cx="2433711" cy="3305908"/>
            </a:xfrm>
            <a:prstGeom prst="roundRect">
              <a:avLst/>
            </a:prstGeom>
            <a:solidFill>
              <a:srgbClr val="E57995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D98CA659-753D-462E-9D8F-C3ADB9E348DB}"/>
                </a:ext>
              </a:extLst>
            </p:cNvPr>
            <p:cNvSpPr/>
            <p:nvPr/>
          </p:nvSpPr>
          <p:spPr>
            <a:xfrm>
              <a:off x="3038621" y="2574388"/>
              <a:ext cx="2433711" cy="3305908"/>
            </a:xfrm>
            <a:prstGeom prst="roundRect">
              <a:avLst/>
            </a:prstGeom>
            <a:solidFill>
              <a:srgbClr val="E57995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641615D1-F05E-4524-983E-FF96F213C2C8}"/>
                </a:ext>
              </a:extLst>
            </p:cNvPr>
            <p:cNvSpPr/>
            <p:nvPr/>
          </p:nvSpPr>
          <p:spPr>
            <a:xfrm>
              <a:off x="422030" y="2574388"/>
              <a:ext cx="2433711" cy="3305908"/>
            </a:xfrm>
            <a:prstGeom prst="roundRect">
              <a:avLst/>
            </a:prstGeom>
            <a:solidFill>
              <a:srgbClr val="E57995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DE6504F2-453C-4621-AC9B-68B7E9DA292E}"/>
                </a:ext>
              </a:extLst>
            </p:cNvPr>
            <p:cNvSpPr txBox="1"/>
            <p:nvPr/>
          </p:nvSpPr>
          <p:spPr>
            <a:xfrm>
              <a:off x="2785362" y="685316"/>
              <a:ext cx="2940227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3200" b="1" dirty="0">
                  <a:latin typeface="AbdoLine" panose="02000500030000020004" pitchFamily="50" charset="-78"/>
                  <a:cs typeface="AbdoLine" panose="02000500030000020004" pitchFamily="50" charset="-78"/>
                </a:rPr>
                <a:t>جدول التعلم  </a:t>
              </a:r>
              <a:r>
                <a:rPr lang="en-US" sz="3200" b="1" dirty="0">
                  <a:latin typeface="Adobe Fan Heiti Std B" panose="020B0700000000000000" pitchFamily="34" charset="-128"/>
                  <a:ea typeface="Adobe Fan Heiti Std B" panose="020B0700000000000000" pitchFamily="34" charset="-128"/>
                  <a:cs typeface="AbdoLine" panose="02000500030000020004" pitchFamily="50" charset="-78"/>
                </a:rPr>
                <a:t>KWL</a:t>
              </a:r>
              <a:endParaRPr lang="ar-SA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AbdoLine" panose="02000500030000020004" pitchFamily="50" charset="-78"/>
              </a:endParaRPr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892970D8-F538-41DA-8838-0DDEF96A9121}"/>
                </a:ext>
              </a:extLst>
            </p:cNvPr>
            <p:cNvSpPr/>
            <p:nvPr/>
          </p:nvSpPr>
          <p:spPr>
            <a:xfrm>
              <a:off x="5669280" y="1716258"/>
              <a:ext cx="2433710" cy="675250"/>
            </a:xfrm>
            <a:prstGeom prst="rect">
              <a:avLst/>
            </a:prstGeom>
            <a:solidFill>
              <a:srgbClr val="C3308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ماذا اعرف ؟</a:t>
              </a:r>
            </a:p>
          </p:txBody>
        </p: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2BF1F315-FD22-485B-AE3F-502EFA7DB77C}"/>
                </a:ext>
              </a:extLst>
            </p:cNvPr>
            <p:cNvSpPr/>
            <p:nvPr/>
          </p:nvSpPr>
          <p:spPr>
            <a:xfrm>
              <a:off x="3038622" y="1716258"/>
              <a:ext cx="2433710" cy="675250"/>
            </a:xfrm>
            <a:prstGeom prst="rect">
              <a:avLst/>
            </a:prstGeom>
            <a:solidFill>
              <a:srgbClr val="C3308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00" b="1" dirty="0"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ماذا اريد ان اعرف ؟</a:t>
              </a: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B10BE76C-ADA9-414C-A5E0-D2E75400F3E9}"/>
                </a:ext>
              </a:extLst>
            </p:cNvPr>
            <p:cNvSpPr/>
            <p:nvPr/>
          </p:nvSpPr>
          <p:spPr>
            <a:xfrm>
              <a:off x="422031" y="1716258"/>
              <a:ext cx="2433710" cy="675250"/>
            </a:xfrm>
            <a:prstGeom prst="rect">
              <a:avLst/>
            </a:prstGeom>
            <a:solidFill>
              <a:srgbClr val="C3308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ماذا تعلمت 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0031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6B17E87-E469-4B4D-B16B-BA5238207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3" name="صورة 22">
            <a:hlinkClick r:id="rId3"/>
            <a:extLst>
              <a:ext uri="{FF2B5EF4-FFF2-40B4-BE49-F238E27FC236}">
                <a16:creationId xmlns:a16="http://schemas.microsoft.com/office/drawing/2014/main" id="{726E4D92-D65C-4097-ABEE-004B83CCB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444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87" y="2294122"/>
            <a:ext cx="4562204" cy="456220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7" name="وسيلة الشرح: خط منحني مزدوج 6">
            <a:extLst>
              <a:ext uri="{FF2B5EF4-FFF2-40B4-BE49-F238E27FC236}">
                <a16:creationId xmlns:a16="http://schemas.microsoft.com/office/drawing/2014/main" id="{E57EEF4F-F282-4B1B-815F-D44FD03A8BFB}"/>
              </a:ext>
            </a:extLst>
          </p:cNvPr>
          <p:cNvSpPr/>
          <p:nvPr/>
        </p:nvSpPr>
        <p:spPr>
          <a:xfrm>
            <a:off x="3070146" y="1383672"/>
            <a:ext cx="3794885" cy="1101402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9245"/>
              <a:gd name="adj8" fmla="val 19012"/>
            </a:avLst>
          </a:prstGeom>
          <a:solidFill>
            <a:srgbClr val="EA5454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ورقة تفاعلية</a:t>
            </a:r>
          </a:p>
        </p:txBody>
      </p:sp>
    </p:spTree>
    <p:extLst>
      <p:ext uri="{BB962C8B-B14F-4D97-AF65-F5344CB8AC3E}">
        <p14:creationId xmlns:p14="http://schemas.microsoft.com/office/powerpoint/2010/main" val="24121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555;p43">
            <a:extLst>
              <a:ext uri="{FF2B5EF4-FFF2-40B4-BE49-F238E27FC236}">
                <a16:creationId xmlns:a16="http://schemas.microsoft.com/office/drawing/2014/main" id="{6CD1BA3F-0D93-45E3-9720-8A6A585D71A5}"/>
              </a:ext>
            </a:extLst>
          </p:cNvPr>
          <p:cNvGrpSpPr/>
          <p:nvPr/>
        </p:nvGrpSpPr>
        <p:grpSpPr>
          <a:xfrm>
            <a:off x="2059329" y="2279302"/>
            <a:ext cx="5008993" cy="1450598"/>
            <a:chOff x="2856950" y="3677800"/>
            <a:chExt cx="402150" cy="139900"/>
          </a:xfrm>
        </p:grpSpPr>
        <p:sp>
          <p:nvSpPr>
            <p:cNvPr id="25" name="Google Shape;556;p43">
              <a:extLst>
                <a:ext uri="{FF2B5EF4-FFF2-40B4-BE49-F238E27FC236}">
                  <a16:creationId xmlns:a16="http://schemas.microsoft.com/office/drawing/2014/main" id="{D0C8CD3A-0391-4138-9CDA-4386BBBA0847}"/>
                </a:ext>
              </a:extLst>
            </p:cNvPr>
            <p:cNvSpPr/>
            <p:nvPr/>
          </p:nvSpPr>
          <p:spPr>
            <a:xfrm>
              <a:off x="3057400" y="3677800"/>
              <a:ext cx="117125" cy="97450"/>
            </a:xfrm>
            <a:custGeom>
              <a:avLst/>
              <a:gdLst/>
              <a:ahLst/>
              <a:cxnLst/>
              <a:rect l="l" t="t" r="r" b="b"/>
              <a:pathLst>
                <a:path w="4685" h="3898" extrusionOk="0">
                  <a:moveTo>
                    <a:pt x="3882" y="0"/>
                  </a:moveTo>
                  <a:cubicBezTo>
                    <a:pt x="3020" y="944"/>
                    <a:pt x="2402" y="1063"/>
                    <a:pt x="1562" y="1426"/>
                  </a:cubicBezTo>
                  <a:cubicBezTo>
                    <a:pt x="532" y="1854"/>
                    <a:pt x="0" y="3898"/>
                    <a:pt x="0" y="3898"/>
                  </a:cubicBezTo>
                  <a:lnTo>
                    <a:pt x="1030" y="3692"/>
                  </a:lnTo>
                  <a:cubicBezTo>
                    <a:pt x="1410" y="2250"/>
                    <a:pt x="2353" y="2060"/>
                    <a:pt x="2353" y="2060"/>
                  </a:cubicBezTo>
                  <a:cubicBezTo>
                    <a:pt x="4446" y="1269"/>
                    <a:pt x="4685" y="375"/>
                    <a:pt x="4685" y="375"/>
                  </a:cubicBezTo>
                  <a:lnTo>
                    <a:pt x="4685" y="375"/>
                  </a:lnTo>
                  <a:lnTo>
                    <a:pt x="3655" y="824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rgbClr val="E84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26" name="Google Shape;557;p43">
              <a:extLst>
                <a:ext uri="{FF2B5EF4-FFF2-40B4-BE49-F238E27FC236}">
                  <a16:creationId xmlns:a16="http://schemas.microsoft.com/office/drawing/2014/main" id="{282E8918-F117-420A-BD33-1DF112A23EC4}"/>
                </a:ext>
              </a:extLst>
            </p:cNvPr>
            <p:cNvSpPr/>
            <p:nvPr/>
          </p:nvSpPr>
          <p:spPr>
            <a:xfrm>
              <a:off x="3057400" y="3722075"/>
              <a:ext cx="182850" cy="57825"/>
            </a:xfrm>
            <a:custGeom>
              <a:avLst/>
              <a:gdLst/>
              <a:ahLst/>
              <a:cxnLst/>
              <a:rect l="l" t="t" r="r" b="b"/>
              <a:pathLst>
                <a:path w="7314" h="2313" extrusionOk="0">
                  <a:moveTo>
                    <a:pt x="6137" y="1"/>
                  </a:moveTo>
                  <a:cubicBezTo>
                    <a:pt x="4620" y="1"/>
                    <a:pt x="1947" y="295"/>
                    <a:pt x="0" y="2127"/>
                  </a:cubicBezTo>
                  <a:lnTo>
                    <a:pt x="153" y="2312"/>
                  </a:lnTo>
                  <a:lnTo>
                    <a:pt x="2592" y="685"/>
                  </a:lnTo>
                  <a:cubicBezTo>
                    <a:pt x="2592" y="685"/>
                    <a:pt x="4299" y="164"/>
                    <a:pt x="6047" y="164"/>
                  </a:cubicBezTo>
                  <a:cubicBezTo>
                    <a:pt x="6475" y="164"/>
                    <a:pt x="6905" y="195"/>
                    <a:pt x="7314" y="273"/>
                  </a:cubicBezTo>
                  <a:lnTo>
                    <a:pt x="7314" y="67"/>
                  </a:lnTo>
                  <a:cubicBezTo>
                    <a:pt x="7314" y="67"/>
                    <a:pt x="6855" y="1"/>
                    <a:pt x="6137" y="1"/>
                  </a:cubicBezTo>
                  <a:close/>
                </a:path>
              </a:pathLst>
            </a:custGeom>
            <a:solidFill>
              <a:srgbClr val="C7E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27" name="Google Shape;558;p43">
              <a:extLst>
                <a:ext uri="{FF2B5EF4-FFF2-40B4-BE49-F238E27FC236}">
                  <a16:creationId xmlns:a16="http://schemas.microsoft.com/office/drawing/2014/main" id="{F260A6ED-F1B0-4061-B7B5-72D41194C749}"/>
                </a:ext>
              </a:extLst>
            </p:cNvPr>
            <p:cNvSpPr/>
            <p:nvPr/>
          </p:nvSpPr>
          <p:spPr>
            <a:xfrm>
              <a:off x="2874975" y="3722075"/>
              <a:ext cx="182450" cy="57825"/>
            </a:xfrm>
            <a:custGeom>
              <a:avLst/>
              <a:gdLst/>
              <a:ahLst/>
              <a:cxnLst/>
              <a:rect l="l" t="t" r="r" b="b"/>
              <a:pathLst>
                <a:path w="7298" h="2313" extrusionOk="0">
                  <a:moveTo>
                    <a:pt x="1177" y="1"/>
                  </a:moveTo>
                  <a:cubicBezTo>
                    <a:pt x="460" y="1"/>
                    <a:pt x="1" y="67"/>
                    <a:pt x="1" y="67"/>
                  </a:cubicBezTo>
                  <a:lnTo>
                    <a:pt x="1" y="273"/>
                  </a:lnTo>
                  <a:cubicBezTo>
                    <a:pt x="409" y="195"/>
                    <a:pt x="840" y="164"/>
                    <a:pt x="1268" y="164"/>
                  </a:cubicBezTo>
                  <a:cubicBezTo>
                    <a:pt x="3016" y="164"/>
                    <a:pt x="4722" y="685"/>
                    <a:pt x="4722" y="685"/>
                  </a:cubicBezTo>
                  <a:lnTo>
                    <a:pt x="7141" y="2312"/>
                  </a:lnTo>
                  <a:lnTo>
                    <a:pt x="7297" y="2127"/>
                  </a:lnTo>
                  <a:cubicBezTo>
                    <a:pt x="5362" y="295"/>
                    <a:pt x="2692" y="1"/>
                    <a:pt x="1177" y="1"/>
                  </a:cubicBezTo>
                  <a:close/>
                </a:path>
              </a:pathLst>
            </a:custGeom>
            <a:solidFill>
              <a:srgbClr val="C7E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28" name="Google Shape;559;p43">
              <a:extLst>
                <a:ext uri="{FF2B5EF4-FFF2-40B4-BE49-F238E27FC236}">
                  <a16:creationId xmlns:a16="http://schemas.microsoft.com/office/drawing/2014/main" id="{CF913A66-4085-4362-B589-F7F8BEFDE885}"/>
                </a:ext>
              </a:extLst>
            </p:cNvPr>
            <p:cNvSpPr/>
            <p:nvPr/>
          </p:nvSpPr>
          <p:spPr>
            <a:xfrm>
              <a:off x="3057400" y="3753700"/>
              <a:ext cx="201700" cy="64000"/>
            </a:xfrm>
            <a:custGeom>
              <a:avLst/>
              <a:gdLst/>
              <a:ahLst/>
              <a:cxnLst/>
              <a:rect l="l" t="t" r="r" b="b"/>
              <a:pathLst>
                <a:path w="8068" h="2560" extrusionOk="0">
                  <a:moveTo>
                    <a:pt x="4739" y="1"/>
                  </a:moveTo>
                  <a:lnTo>
                    <a:pt x="1220" y="738"/>
                  </a:lnTo>
                  <a:lnTo>
                    <a:pt x="0" y="2320"/>
                  </a:lnTo>
                  <a:lnTo>
                    <a:pt x="309" y="2559"/>
                  </a:lnTo>
                  <a:cubicBezTo>
                    <a:pt x="309" y="2559"/>
                    <a:pt x="2646" y="735"/>
                    <a:pt x="4129" y="735"/>
                  </a:cubicBezTo>
                  <a:cubicBezTo>
                    <a:pt x="4161" y="735"/>
                    <a:pt x="4192" y="736"/>
                    <a:pt x="4224" y="738"/>
                  </a:cubicBezTo>
                  <a:cubicBezTo>
                    <a:pt x="6061" y="825"/>
                    <a:pt x="6766" y="1084"/>
                    <a:pt x="7466" y="1290"/>
                  </a:cubicBezTo>
                  <a:cubicBezTo>
                    <a:pt x="7576" y="1316"/>
                    <a:pt x="7710" y="1353"/>
                    <a:pt x="7825" y="1353"/>
                  </a:cubicBezTo>
                  <a:cubicBezTo>
                    <a:pt x="7925" y="1353"/>
                    <a:pt x="8011" y="1325"/>
                    <a:pt x="8051" y="1237"/>
                  </a:cubicBezTo>
                  <a:lnTo>
                    <a:pt x="8068" y="1171"/>
                  </a:lnTo>
                  <a:lnTo>
                    <a:pt x="7742" y="1047"/>
                  </a:lnTo>
                  <a:lnTo>
                    <a:pt x="4739" y="1"/>
                  </a:lnTo>
                  <a:close/>
                </a:path>
              </a:pathLst>
            </a:custGeom>
            <a:solidFill>
              <a:srgbClr val="F49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29" name="Google Shape;560;p43">
              <a:extLst>
                <a:ext uri="{FF2B5EF4-FFF2-40B4-BE49-F238E27FC236}">
                  <a16:creationId xmlns:a16="http://schemas.microsoft.com/office/drawing/2014/main" id="{5D87EDD0-7EBE-4C32-8CD6-A9A0F040F614}"/>
                </a:ext>
              </a:extLst>
            </p:cNvPr>
            <p:cNvSpPr/>
            <p:nvPr/>
          </p:nvSpPr>
          <p:spPr>
            <a:xfrm>
              <a:off x="3057400" y="3732700"/>
              <a:ext cx="193575" cy="79025"/>
            </a:xfrm>
            <a:custGeom>
              <a:avLst/>
              <a:gdLst/>
              <a:ahLst/>
              <a:cxnLst/>
              <a:rect l="l" t="t" r="r" b="b"/>
              <a:pathLst>
                <a:path w="7743" h="3161" extrusionOk="0">
                  <a:moveTo>
                    <a:pt x="4051" y="0"/>
                  </a:moveTo>
                  <a:cubicBezTo>
                    <a:pt x="2110" y="0"/>
                    <a:pt x="0" y="1702"/>
                    <a:pt x="0" y="1702"/>
                  </a:cubicBezTo>
                  <a:lnTo>
                    <a:pt x="0" y="3160"/>
                  </a:lnTo>
                  <a:cubicBezTo>
                    <a:pt x="0" y="3160"/>
                    <a:pt x="2313" y="1269"/>
                    <a:pt x="4144" y="1269"/>
                  </a:cubicBezTo>
                  <a:cubicBezTo>
                    <a:pt x="4159" y="1269"/>
                    <a:pt x="4175" y="1269"/>
                    <a:pt x="4191" y="1269"/>
                  </a:cubicBezTo>
                  <a:cubicBezTo>
                    <a:pt x="5818" y="1306"/>
                    <a:pt x="7742" y="1887"/>
                    <a:pt x="7742" y="1887"/>
                  </a:cubicBezTo>
                  <a:lnTo>
                    <a:pt x="7742" y="445"/>
                  </a:lnTo>
                  <a:cubicBezTo>
                    <a:pt x="7742" y="445"/>
                    <a:pt x="6008" y="0"/>
                    <a:pt x="4051" y="0"/>
                  </a:cubicBezTo>
                  <a:close/>
                </a:path>
              </a:pathLst>
            </a:custGeom>
            <a:solidFill>
              <a:srgbClr val="FBE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0" name="Google Shape;561;p43">
              <a:extLst>
                <a:ext uri="{FF2B5EF4-FFF2-40B4-BE49-F238E27FC236}">
                  <a16:creationId xmlns:a16="http://schemas.microsoft.com/office/drawing/2014/main" id="{D5419627-F46A-439C-B4E7-BB59B9A21476}"/>
                </a:ext>
              </a:extLst>
            </p:cNvPr>
            <p:cNvSpPr/>
            <p:nvPr/>
          </p:nvSpPr>
          <p:spPr>
            <a:xfrm>
              <a:off x="2856950" y="3753700"/>
              <a:ext cx="200475" cy="64000"/>
            </a:xfrm>
            <a:custGeom>
              <a:avLst/>
              <a:gdLst/>
              <a:ahLst/>
              <a:cxnLst/>
              <a:rect l="l" t="t" r="r" b="b"/>
              <a:pathLst>
                <a:path w="8019" h="2560" extrusionOk="0">
                  <a:moveTo>
                    <a:pt x="3297" y="1"/>
                  </a:moveTo>
                  <a:lnTo>
                    <a:pt x="277" y="1047"/>
                  </a:lnTo>
                  <a:lnTo>
                    <a:pt x="1" y="1134"/>
                  </a:lnTo>
                  <a:lnTo>
                    <a:pt x="17" y="1187"/>
                  </a:lnTo>
                  <a:cubicBezTo>
                    <a:pt x="57" y="1303"/>
                    <a:pt x="172" y="1342"/>
                    <a:pt x="305" y="1342"/>
                  </a:cubicBezTo>
                  <a:cubicBezTo>
                    <a:pt x="408" y="1342"/>
                    <a:pt x="522" y="1319"/>
                    <a:pt x="619" y="1290"/>
                  </a:cubicBezTo>
                  <a:cubicBezTo>
                    <a:pt x="1356" y="1068"/>
                    <a:pt x="2386" y="759"/>
                    <a:pt x="3812" y="738"/>
                  </a:cubicBezTo>
                  <a:cubicBezTo>
                    <a:pt x="3819" y="738"/>
                    <a:pt x="3826" y="738"/>
                    <a:pt x="3833" y="738"/>
                  </a:cubicBezTo>
                  <a:cubicBezTo>
                    <a:pt x="5394" y="738"/>
                    <a:pt x="7726" y="2559"/>
                    <a:pt x="7726" y="2559"/>
                  </a:cubicBezTo>
                  <a:lnTo>
                    <a:pt x="8018" y="2320"/>
                  </a:lnTo>
                  <a:lnTo>
                    <a:pt x="6815" y="738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rgbClr val="F49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1" name="Google Shape;562;p43">
              <a:extLst>
                <a:ext uri="{FF2B5EF4-FFF2-40B4-BE49-F238E27FC236}">
                  <a16:creationId xmlns:a16="http://schemas.microsoft.com/office/drawing/2014/main" id="{68DEE262-780B-442F-89A0-311831571D33}"/>
                </a:ext>
              </a:extLst>
            </p:cNvPr>
            <p:cNvSpPr/>
            <p:nvPr/>
          </p:nvSpPr>
          <p:spPr>
            <a:xfrm>
              <a:off x="2863850" y="3732700"/>
              <a:ext cx="193575" cy="79025"/>
            </a:xfrm>
            <a:custGeom>
              <a:avLst/>
              <a:gdLst/>
              <a:ahLst/>
              <a:cxnLst/>
              <a:rect l="l" t="t" r="r" b="b"/>
              <a:pathLst>
                <a:path w="7743" h="3161" extrusionOk="0">
                  <a:moveTo>
                    <a:pt x="3709" y="0"/>
                  </a:moveTo>
                  <a:cubicBezTo>
                    <a:pt x="1752" y="0"/>
                    <a:pt x="1" y="445"/>
                    <a:pt x="1" y="445"/>
                  </a:cubicBezTo>
                  <a:lnTo>
                    <a:pt x="1" y="1887"/>
                  </a:lnTo>
                  <a:cubicBezTo>
                    <a:pt x="1" y="1887"/>
                    <a:pt x="1941" y="1269"/>
                    <a:pt x="3569" y="1269"/>
                  </a:cubicBezTo>
                  <a:cubicBezTo>
                    <a:pt x="5423" y="1269"/>
                    <a:pt x="7742" y="3160"/>
                    <a:pt x="7742" y="3160"/>
                  </a:cubicBezTo>
                  <a:lnTo>
                    <a:pt x="7742" y="1702"/>
                  </a:lnTo>
                  <a:cubicBezTo>
                    <a:pt x="7742" y="1702"/>
                    <a:pt x="5649" y="0"/>
                    <a:pt x="3709" y="0"/>
                  </a:cubicBezTo>
                  <a:close/>
                </a:path>
              </a:pathLst>
            </a:custGeom>
            <a:solidFill>
              <a:srgbClr val="FBE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2" name="Google Shape;563;p43">
              <a:extLst>
                <a:ext uri="{FF2B5EF4-FFF2-40B4-BE49-F238E27FC236}">
                  <a16:creationId xmlns:a16="http://schemas.microsoft.com/office/drawing/2014/main" id="{D9B85080-FB5D-44E9-84DF-DFF7597DE791}"/>
                </a:ext>
              </a:extLst>
            </p:cNvPr>
            <p:cNvSpPr/>
            <p:nvPr/>
          </p:nvSpPr>
          <p:spPr>
            <a:xfrm>
              <a:off x="3050075" y="3811700"/>
              <a:ext cx="15075" cy="6000"/>
            </a:xfrm>
            <a:custGeom>
              <a:avLst/>
              <a:gdLst/>
              <a:ahLst/>
              <a:cxnLst/>
              <a:rect l="l" t="t" r="r" b="b"/>
              <a:pathLst>
                <a:path w="603" h="240" extrusionOk="0">
                  <a:moveTo>
                    <a:pt x="293" y="0"/>
                  </a:moveTo>
                  <a:lnTo>
                    <a:pt x="1" y="239"/>
                  </a:lnTo>
                  <a:lnTo>
                    <a:pt x="602" y="23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E84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3" name="Google Shape;564;p43">
              <a:extLst>
                <a:ext uri="{FF2B5EF4-FFF2-40B4-BE49-F238E27FC236}">
                  <a16:creationId xmlns:a16="http://schemas.microsoft.com/office/drawing/2014/main" id="{E3267620-D46E-40E8-B580-AF1629F18200}"/>
                </a:ext>
              </a:extLst>
            </p:cNvPr>
            <p:cNvSpPr/>
            <p:nvPr/>
          </p:nvSpPr>
          <p:spPr>
            <a:xfrm>
              <a:off x="3040200" y="3775225"/>
              <a:ext cx="34825" cy="36500"/>
            </a:xfrm>
            <a:custGeom>
              <a:avLst/>
              <a:gdLst/>
              <a:ahLst/>
              <a:cxnLst/>
              <a:rect l="l" t="t" r="r" b="b"/>
              <a:pathLst>
                <a:path w="1393" h="1460" extrusionOk="0">
                  <a:moveTo>
                    <a:pt x="688" y="1"/>
                  </a:moveTo>
                  <a:lnTo>
                    <a:pt x="0" y="961"/>
                  </a:lnTo>
                  <a:lnTo>
                    <a:pt x="688" y="1459"/>
                  </a:lnTo>
                  <a:lnTo>
                    <a:pt x="1393" y="961"/>
                  </a:lnTo>
                  <a:lnTo>
                    <a:pt x="688" y="1"/>
                  </a:ln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4" name="Google Shape;565;p43">
              <a:extLst>
                <a:ext uri="{FF2B5EF4-FFF2-40B4-BE49-F238E27FC236}">
                  <a16:creationId xmlns:a16="http://schemas.microsoft.com/office/drawing/2014/main" id="{BFCCD682-E8F3-4D34-B26B-CE73E6C67E70}"/>
                </a:ext>
              </a:extLst>
            </p:cNvPr>
            <p:cNvSpPr/>
            <p:nvPr/>
          </p:nvSpPr>
          <p:spPr>
            <a:xfrm>
              <a:off x="3061725" y="3741225"/>
              <a:ext cx="189650" cy="41250"/>
            </a:xfrm>
            <a:custGeom>
              <a:avLst/>
              <a:gdLst/>
              <a:ahLst/>
              <a:cxnLst/>
              <a:rect l="l" t="t" r="r" b="b"/>
              <a:pathLst>
                <a:path w="7586" h="1650" extrusionOk="0">
                  <a:moveTo>
                    <a:pt x="3948" y="1"/>
                  </a:moveTo>
                  <a:cubicBezTo>
                    <a:pt x="3709" y="1"/>
                    <a:pt x="3482" y="22"/>
                    <a:pt x="3276" y="55"/>
                  </a:cubicBezTo>
                  <a:cubicBezTo>
                    <a:pt x="2452" y="174"/>
                    <a:pt x="1628" y="553"/>
                    <a:pt x="1031" y="912"/>
                  </a:cubicBezTo>
                  <a:cubicBezTo>
                    <a:pt x="412" y="1274"/>
                    <a:pt x="0" y="1583"/>
                    <a:pt x="0" y="1583"/>
                  </a:cubicBezTo>
                  <a:lnTo>
                    <a:pt x="50" y="1649"/>
                  </a:lnTo>
                  <a:cubicBezTo>
                    <a:pt x="50" y="1649"/>
                    <a:pt x="50" y="1633"/>
                    <a:pt x="66" y="1633"/>
                  </a:cubicBezTo>
                  <a:cubicBezTo>
                    <a:pt x="239" y="1497"/>
                    <a:pt x="1768" y="347"/>
                    <a:pt x="3297" y="125"/>
                  </a:cubicBezTo>
                  <a:cubicBezTo>
                    <a:pt x="3503" y="88"/>
                    <a:pt x="3709" y="71"/>
                    <a:pt x="3948" y="71"/>
                  </a:cubicBezTo>
                  <a:cubicBezTo>
                    <a:pt x="4739" y="71"/>
                    <a:pt x="5645" y="244"/>
                    <a:pt x="6350" y="397"/>
                  </a:cubicBezTo>
                  <a:cubicBezTo>
                    <a:pt x="6712" y="483"/>
                    <a:pt x="7021" y="570"/>
                    <a:pt x="7227" y="619"/>
                  </a:cubicBezTo>
                  <a:cubicBezTo>
                    <a:pt x="7330" y="656"/>
                    <a:pt x="7417" y="689"/>
                    <a:pt x="7483" y="706"/>
                  </a:cubicBezTo>
                  <a:cubicBezTo>
                    <a:pt x="7536" y="722"/>
                    <a:pt x="7569" y="722"/>
                    <a:pt x="7569" y="722"/>
                  </a:cubicBezTo>
                  <a:lnTo>
                    <a:pt x="7586" y="656"/>
                  </a:lnTo>
                  <a:cubicBezTo>
                    <a:pt x="7586" y="656"/>
                    <a:pt x="5563" y="1"/>
                    <a:pt x="3948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5" name="Google Shape;566;p43">
              <a:extLst>
                <a:ext uri="{FF2B5EF4-FFF2-40B4-BE49-F238E27FC236}">
                  <a16:creationId xmlns:a16="http://schemas.microsoft.com/office/drawing/2014/main" id="{26C077C5-243D-4C21-97B6-0EA766269D02}"/>
                </a:ext>
              </a:extLst>
            </p:cNvPr>
            <p:cNvSpPr/>
            <p:nvPr/>
          </p:nvSpPr>
          <p:spPr>
            <a:xfrm>
              <a:off x="3061725" y="3751550"/>
              <a:ext cx="189650" cy="40800"/>
            </a:xfrm>
            <a:custGeom>
              <a:avLst/>
              <a:gdLst/>
              <a:ahLst/>
              <a:cxnLst/>
              <a:rect l="l" t="t" r="r" b="b"/>
              <a:pathLst>
                <a:path w="7586" h="1632" extrusionOk="0">
                  <a:moveTo>
                    <a:pt x="3948" y="0"/>
                  </a:moveTo>
                  <a:cubicBezTo>
                    <a:pt x="3709" y="0"/>
                    <a:pt x="3482" y="21"/>
                    <a:pt x="3276" y="37"/>
                  </a:cubicBezTo>
                  <a:cubicBezTo>
                    <a:pt x="2452" y="173"/>
                    <a:pt x="1628" y="552"/>
                    <a:pt x="1031" y="911"/>
                  </a:cubicBezTo>
                  <a:cubicBezTo>
                    <a:pt x="412" y="1257"/>
                    <a:pt x="0" y="1582"/>
                    <a:pt x="0" y="1582"/>
                  </a:cubicBezTo>
                  <a:lnTo>
                    <a:pt x="50" y="1632"/>
                  </a:lnTo>
                  <a:lnTo>
                    <a:pt x="66" y="1632"/>
                  </a:lnTo>
                  <a:cubicBezTo>
                    <a:pt x="239" y="1479"/>
                    <a:pt x="1768" y="346"/>
                    <a:pt x="3297" y="103"/>
                  </a:cubicBezTo>
                  <a:cubicBezTo>
                    <a:pt x="3503" y="87"/>
                    <a:pt x="3709" y="70"/>
                    <a:pt x="3948" y="70"/>
                  </a:cubicBezTo>
                  <a:cubicBezTo>
                    <a:pt x="4739" y="70"/>
                    <a:pt x="5645" y="227"/>
                    <a:pt x="6350" y="396"/>
                  </a:cubicBezTo>
                  <a:cubicBezTo>
                    <a:pt x="6712" y="482"/>
                    <a:pt x="7021" y="569"/>
                    <a:pt x="7227" y="618"/>
                  </a:cubicBezTo>
                  <a:cubicBezTo>
                    <a:pt x="7330" y="655"/>
                    <a:pt x="7417" y="672"/>
                    <a:pt x="7483" y="688"/>
                  </a:cubicBezTo>
                  <a:cubicBezTo>
                    <a:pt x="7536" y="705"/>
                    <a:pt x="7569" y="721"/>
                    <a:pt x="7569" y="721"/>
                  </a:cubicBezTo>
                  <a:lnTo>
                    <a:pt x="7586" y="655"/>
                  </a:lnTo>
                  <a:cubicBezTo>
                    <a:pt x="7586" y="655"/>
                    <a:pt x="5563" y="0"/>
                    <a:pt x="3948" y="0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6" name="Google Shape;567;p43">
              <a:extLst>
                <a:ext uri="{FF2B5EF4-FFF2-40B4-BE49-F238E27FC236}">
                  <a16:creationId xmlns:a16="http://schemas.microsoft.com/office/drawing/2014/main" id="{EC53AF4B-ADDD-4FD6-A8EB-D77DF6CAA62F}"/>
                </a:ext>
              </a:extLst>
            </p:cNvPr>
            <p:cNvSpPr/>
            <p:nvPr/>
          </p:nvSpPr>
          <p:spPr>
            <a:xfrm>
              <a:off x="2864675" y="3741225"/>
              <a:ext cx="189750" cy="41250"/>
            </a:xfrm>
            <a:custGeom>
              <a:avLst/>
              <a:gdLst/>
              <a:ahLst/>
              <a:cxnLst/>
              <a:rect l="l" t="t" r="r" b="b"/>
              <a:pathLst>
                <a:path w="7590" h="1650" extrusionOk="0">
                  <a:moveTo>
                    <a:pt x="3639" y="1"/>
                  </a:moveTo>
                  <a:cubicBezTo>
                    <a:pt x="2028" y="1"/>
                    <a:pt x="1" y="656"/>
                    <a:pt x="1" y="656"/>
                  </a:cubicBezTo>
                  <a:lnTo>
                    <a:pt x="17" y="722"/>
                  </a:lnTo>
                  <a:cubicBezTo>
                    <a:pt x="17" y="722"/>
                    <a:pt x="54" y="722"/>
                    <a:pt x="104" y="706"/>
                  </a:cubicBezTo>
                  <a:cubicBezTo>
                    <a:pt x="516" y="570"/>
                    <a:pt x="2250" y="71"/>
                    <a:pt x="3639" y="71"/>
                  </a:cubicBezTo>
                  <a:cubicBezTo>
                    <a:pt x="3882" y="71"/>
                    <a:pt x="4104" y="88"/>
                    <a:pt x="4310" y="125"/>
                  </a:cubicBezTo>
                  <a:cubicBezTo>
                    <a:pt x="5118" y="244"/>
                    <a:pt x="5925" y="619"/>
                    <a:pt x="6543" y="982"/>
                  </a:cubicBezTo>
                  <a:cubicBezTo>
                    <a:pt x="6832" y="1155"/>
                    <a:pt x="7091" y="1324"/>
                    <a:pt x="7264" y="1443"/>
                  </a:cubicBezTo>
                  <a:cubicBezTo>
                    <a:pt x="7347" y="1497"/>
                    <a:pt x="7417" y="1546"/>
                    <a:pt x="7470" y="1583"/>
                  </a:cubicBezTo>
                  <a:cubicBezTo>
                    <a:pt x="7487" y="1600"/>
                    <a:pt x="7520" y="1616"/>
                    <a:pt x="7520" y="1633"/>
                  </a:cubicBezTo>
                  <a:cubicBezTo>
                    <a:pt x="7536" y="1633"/>
                    <a:pt x="7536" y="1649"/>
                    <a:pt x="7536" y="1649"/>
                  </a:cubicBezTo>
                  <a:lnTo>
                    <a:pt x="7590" y="1583"/>
                  </a:lnTo>
                  <a:cubicBezTo>
                    <a:pt x="7590" y="1583"/>
                    <a:pt x="7178" y="1274"/>
                    <a:pt x="6576" y="912"/>
                  </a:cubicBezTo>
                  <a:cubicBezTo>
                    <a:pt x="5958" y="553"/>
                    <a:pt x="5134" y="174"/>
                    <a:pt x="4310" y="55"/>
                  </a:cubicBezTo>
                  <a:cubicBezTo>
                    <a:pt x="4104" y="22"/>
                    <a:pt x="3882" y="1"/>
                    <a:pt x="3639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7" name="Google Shape;568;p43">
              <a:extLst>
                <a:ext uri="{FF2B5EF4-FFF2-40B4-BE49-F238E27FC236}">
                  <a16:creationId xmlns:a16="http://schemas.microsoft.com/office/drawing/2014/main" id="{3F8488D4-104A-440C-89CD-53ADB584A79D}"/>
                </a:ext>
              </a:extLst>
            </p:cNvPr>
            <p:cNvSpPr/>
            <p:nvPr/>
          </p:nvSpPr>
          <p:spPr>
            <a:xfrm>
              <a:off x="2864675" y="3751550"/>
              <a:ext cx="189750" cy="40800"/>
            </a:xfrm>
            <a:custGeom>
              <a:avLst/>
              <a:gdLst/>
              <a:ahLst/>
              <a:cxnLst/>
              <a:rect l="l" t="t" r="r" b="b"/>
              <a:pathLst>
                <a:path w="7590" h="1632" extrusionOk="0">
                  <a:moveTo>
                    <a:pt x="3639" y="0"/>
                  </a:moveTo>
                  <a:cubicBezTo>
                    <a:pt x="2028" y="0"/>
                    <a:pt x="1" y="655"/>
                    <a:pt x="1" y="655"/>
                  </a:cubicBezTo>
                  <a:lnTo>
                    <a:pt x="17" y="721"/>
                  </a:lnTo>
                  <a:cubicBezTo>
                    <a:pt x="17" y="721"/>
                    <a:pt x="54" y="705"/>
                    <a:pt x="104" y="688"/>
                  </a:cubicBezTo>
                  <a:cubicBezTo>
                    <a:pt x="516" y="569"/>
                    <a:pt x="2250" y="70"/>
                    <a:pt x="3639" y="70"/>
                  </a:cubicBezTo>
                  <a:cubicBezTo>
                    <a:pt x="3882" y="70"/>
                    <a:pt x="4104" y="87"/>
                    <a:pt x="4310" y="103"/>
                  </a:cubicBezTo>
                  <a:cubicBezTo>
                    <a:pt x="5118" y="243"/>
                    <a:pt x="5925" y="618"/>
                    <a:pt x="6543" y="964"/>
                  </a:cubicBezTo>
                  <a:cubicBezTo>
                    <a:pt x="6832" y="1154"/>
                    <a:pt x="7091" y="1306"/>
                    <a:pt x="7264" y="1442"/>
                  </a:cubicBezTo>
                  <a:cubicBezTo>
                    <a:pt x="7347" y="1496"/>
                    <a:pt x="7417" y="1545"/>
                    <a:pt x="7470" y="1582"/>
                  </a:cubicBezTo>
                  <a:cubicBezTo>
                    <a:pt x="7487" y="1599"/>
                    <a:pt x="7520" y="1615"/>
                    <a:pt x="7520" y="1632"/>
                  </a:cubicBezTo>
                  <a:lnTo>
                    <a:pt x="7536" y="1632"/>
                  </a:lnTo>
                  <a:lnTo>
                    <a:pt x="7590" y="1582"/>
                  </a:lnTo>
                  <a:cubicBezTo>
                    <a:pt x="7590" y="1582"/>
                    <a:pt x="7178" y="1257"/>
                    <a:pt x="6576" y="911"/>
                  </a:cubicBezTo>
                  <a:cubicBezTo>
                    <a:pt x="5958" y="552"/>
                    <a:pt x="5134" y="173"/>
                    <a:pt x="4310" y="37"/>
                  </a:cubicBezTo>
                  <a:cubicBezTo>
                    <a:pt x="4104" y="21"/>
                    <a:pt x="3882" y="0"/>
                    <a:pt x="3639" y="0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</p:grpSp>
      <p:sp>
        <p:nvSpPr>
          <p:cNvPr id="38" name="مستطيل: زوايا قطرية مستديرة 37">
            <a:extLst>
              <a:ext uri="{FF2B5EF4-FFF2-40B4-BE49-F238E27FC236}">
                <a16:creationId xmlns:a16="http://schemas.microsoft.com/office/drawing/2014/main" id="{2FEAAF68-DD93-4AE7-83E8-608D56DC7879}"/>
              </a:ext>
            </a:extLst>
          </p:cNvPr>
          <p:cNvSpPr/>
          <p:nvPr/>
        </p:nvSpPr>
        <p:spPr>
          <a:xfrm>
            <a:off x="7722655" y="1653289"/>
            <a:ext cx="2411080" cy="1252025"/>
          </a:xfrm>
          <a:prstGeom prst="round2DiagRect">
            <a:avLst/>
          </a:prstGeom>
          <a:solidFill>
            <a:srgbClr val="C330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bad kh@t2" panose="00000700000000000000" pitchFamily="2" charset="-78"/>
                <a:cs typeface="A-bad kh@t2" panose="00000700000000000000" pitchFamily="2" charset="-78"/>
              </a:rPr>
              <a:t>الواجب</a:t>
            </a:r>
          </a:p>
        </p:txBody>
      </p:sp>
      <p:sp>
        <p:nvSpPr>
          <p:cNvPr id="39" name="مستطيل: زوايا علوية مستديرة 38">
            <a:extLst>
              <a:ext uri="{FF2B5EF4-FFF2-40B4-BE49-F238E27FC236}">
                <a16:creationId xmlns:a16="http://schemas.microsoft.com/office/drawing/2014/main" id="{1FE7457A-C624-4F47-87F6-14B5CED72CC0}"/>
              </a:ext>
            </a:extLst>
          </p:cNvPr>
          <p:cNvSpPr/>
          <p:nvPr/>
        </p:nvSpPr>
        <p:spPr>
          <a:xfrm>
            <a:off x="2059329" y="3740093"/>
            <a:ext cx="5008993" cy="1696020"/>
          </a:xfrm>
          <a:prstGeom prst="round2SameRect">
            <a:avLst/>
          </a:prstGeom>
          <a:solidFill>
            <a:srgbClr val="EA545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في منصة مدرستي</a:t>
            </a:r>
          </a:p>
        </p:txBody>
      </p:sp>
    </p:spTree>
    <p:extLst>
      <p:ext uri="{BB962C8B-B14F-4D97-AF65-F5344CB8AC3E}">
        <p14:creationId xmlns:p14="http://schemas.microsoft.com/office/powerpoint/2010/main" val="299021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A8A8F288-5901-4B1F-A78F-1B47E2112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7BA98CD-0064-4E0A-8C43-0F7EDD0DC440}"/>
              </a:ext>
            </a:extLst>
          </p:cNvPr>
          <p:cNvGrpSpPr/>
          <p:nvPr/>
        </p:nvGrpSpPr>
        <p:grpSpPr>
          <a:xfrm>
            <a:off x="2589432" y="1485313"/>
            <a:ext cx="4342228" cy="3887372"/>
            <a:chOff x="3924886" y="881575"/>
            <a:chExt cx="4342228" cy="3887372"/>
          </a:xfrm>
        </p:grpSpPr>
        <p:sp>
          <p:nvSpPr>
            <p:cNvPr id="11" name="مستطيل: زوايا مستديرة 10">
              <a:extLst>
                <a:ext uri="{FF2B5EF4-FFF2-40B4-BE49-F238E27FC236}">
                  <a16:creationId xmlns:a16="http://schemas.microsoft.com/office/drawing/2014/main" id="{9D831893-3318-406A-92E4-26F2C55E691E}"/>
                </a:ext>
              </a:extLst>
            </p:cNvPr>
            <p:cNvSpPr/>
            <p:nvPr/>
          </p:nvSpPr>
          <p:spPr>
            <a:xfrm>
              <a:off x="6145261" y="3318262"/>
              <a:ext cx="1589649" cy="1424354"/>
            </a:xfrm>
            <a:prstGeom prst="roundRect">
              <a:avLst/>
            </a:prstGeom>
            <a:noFill/>
            <a:ln w="57150">
              <a:solidFill>
                <a:srgbClr val="504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172293B9-1D08-4BC5-A2A3-8500C3B92A59}"/>
                </a:ext>
              </a:extLst>
            </p:cNvPr>
            <p:cNvSpPr/>
            <p:nvPr/>
          </p:nvSpPr>
          <p:spPr>
            <a:xfrm>
              <a:off x="4635328" y="1332914"/>
              <a:ext cx="1589649" cy="1424354"/>
            </a:xfrm>
            <a:prstGeom prst="roundRect">
              <a:avLst/>
            </a:prstGeom>
            <a:noFill/>
            <a:ln w="57150">
              <a:solidFill>
                <a:srgbClr val="504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وتر 13">
              <a:extLst>
                <a:ext uri="{FF2B5EF4-FFF2-40B4-BE49-F238E27FC236}">
                  <a16:creationId xmlns:a16="http://schemas.microsoft.com/office/drawing/2014/main" id="{020B8E52-E328-480B-B552-14B952750A98}"/>
                </a:ext>
              </a:extLst>
            </p:cNvPr>
            <p:cNvSpPr/>
            <p:nvPr/>
          </p:nvSpPr>
          <p:spPr>
            <a:xfrm rot="10626166">
              <a:off x="5832231" y="1378656"/>
              <a:ext cx="1856936" cy="1856935"/>
            </a:xfrm>
            <a:prstGeom prst="chord">
              <a:avLst>
                <a:gd name="adj1" fmla="val 2700000"/>
                <a:gd name="adj2" fmla="val 14702647"/>
              </a:avLst>
            </a:prstGeom>
            <a:noFill/>
            <a:ln w="57150">
              <a:solidFill>
                <a:srgbClr val="504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وتر 14">
              <a:extLst>
                <a:ext uri="{FF2B5EF4-FFF2-40B4-BE49-F238E27FC236}">
                  <a16:creationId xmlns:a16="http://schemas.microsoft.com/office/drawing/2014/main" id="{63D0549B-5244-448C-AC70-DA8EDCB7B77C}"/>
                </a:ext>
              </a:extLst>
            </p:cNvPr>
            <p:cNvSpPr/>
            <p:nvPr/>
          </p:nvSpPr>
          <p:spPr>
            <a:xfrm>
              <a:off x="4639993" y="2912012"/>
              <a:ext cx="1856936" cy="1856935"/>
            </a:xfrm>
            <a:prstGeom prst="chord">
              <a:avLst>
                <a:gd name="adj1" fmla="val 2700000"/>
                <a:gd name="adj2" fmla="val 14702647"/>
              </a:avLst>
            </a:prstGeom>
            <a:noFill/>
            <a:ln w="57150">
              <a:solidFill>
                <a:srgbClr val="504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" name="تمرير: أفقي 15">
              <a:extLst>
                <a:ext uri="{FF2B5EF4-FFF2-40B4-BE49-F238E27FC236}">
                  <a16:creationId xmlns:a16="http://schemas.microsoft.com/office/drawing/2014/main" id="{44B0F9C2-1B6B-49D6-8A68-90E8B2C32904}"/>
                </a:ext>
              </a:extLst>
            </p:cNvPr>
            <p:cNvSpPr/>
            <p:nvPr/>
          </p:nvSpPr>
          <p:spPr>
            <a:xfrm>
              <a:off x="3924886" y="2124221"/>
              <a:ext cx="4342228" cy="1856936"/>
            </a:xfrm>
            <a:prstGeom prst="horizontalScroll">
              <a:avLst/>
            </a:prstGeom>
            <a:solidFill>
              <a:srgbClr val="EA545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" name="تمرير: أفقي 19">
              <a:extLst>
                <a:ext uri="{FF2B5EF4-FFF2-40B4-BE49-F238E27FC236}">
                  <a16:creationId xmlns:a16="http://schemas.microsoft.com/office/drawing/2014/main" id="{070CD34C-EC7C-498A-83C1-DADB0A0C5757}"/>
                </a:ext>
              </a:extLst>
            </p:cNvPr>
            <p:cNvSpPr/>
            <p:nvPr/>
          </p:nvSpPr>
          <p:spPr>
            <a:xfrm rot="16200000">
              <a:off x="4165224" y="1407953"/>
              <a:ext cx="3887372" cy="2834615"/>
            </a:xfrm>
            <a:prstGeom prst="horizontalScroll">
              <a:avLst/>
            </a:prstGeom>
            <a:solidFill>
              <a:srgbClr val="EA545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1D3740A7-C2DD-4900-AE7C-898F8EF30FDB}"/>
                </a:ext>
              </a:extLst>
            </p:cNvPr>
            <p:cNvSpPr txBox="1"/>
            <p:nvPr/>
          </p:nvSpPr>
          <p:spPr>
            <a:xfrm>
              <a:off x="5230587" y="1174652"/>
              <a:ext cx="1829348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beIN Black " panose="02000000000000000000" pitchFamily="2" charset="-78"/>
                  <a:cs typeface="beIN Black " panose="02000000000000000000" pitchFamily="2" charset="-78"/>
                </a:rPr>
                <a:t>إعداد المعلمة:</a:t>
              </a:r>
            </a:p>
          </p:txBody>
        </p:sp>
        <p:sp>
          <p:nvSpPr>
            <p:cNvPr id="22" name="نجمة: 5 نقاط 21">
              <a:extLst>
                <a:ext uri="{FF2B5EF4-FFF2-40B4-BE49-F238E27FC236}">
                  <a16:creationId xmlns:a16="http://schemas.microsoft.com/office/drawing/2014/main" id="{101589D6-9347-47AA-AF36-092ED2509B0A}"/>
                </a:ext>
              </a:extLst>
            </p:cNvPr>
            <p:cNvSpPr/>
            <p:nvPr/>
          </p:nvSpPr>
          <p:spPr>
            <a:xfrm>
              <a:off x="4529797" y="1332912"/>
              <a:ext cx="3062018" cy="3070276"/>
            </a:xfrm>
            <a:prstGeom prst="star5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34626387-9C24-400D-858F-639F3A0F022D}"/>
                </a:ext>
              </a:extLst>
            </p:cNvPr>
            <p:cNvSpPr txBox="1"/>
            <p:nvPr/>
          </p:nvSpPr>
          <p:spPr>
            <a:xfrm>
              <a:off x="4267222" y="2722881"/>
              <a:ext cx="3929551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beIN Black " panose="02000000000000000000" pitchFamily="2" charset="-78"/>
                  <a:cs typeface="beIN Black " panose="02000000000000000000" pitchFamily="2" charset="-78"/>
                </a:rPr>
                <a:t>عـــبـــيـــر الـــغـامـــدي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293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195E395-3CFD-4718-B69F-6417DD3BD5A7}"/>
              </a:ext>
            </a:extLst>
          </p:cNvPr>
          <p:cNvGrpSpPr/>
          <p:nvPr/>
        </p:nvGrpSpPr>
        <p:grpSpPr>
          <a:xfrm>
            <a:off x="2480602" y="634563"/>
            <a:ext cx="7680961" cy="5194980"/>
            <a:chOff x="422030" y="685316"/>
            <a:chExt cx="7680961" cy="5194980"/>
          </a:xfrm>
        </p:grpSpPr>
        <p:sp>
          <p:nvSpPr>
            <p:cNvPr id="2" name="مستطيل: زوايا مستديرة 1">
              <a:extLst>
                <a:ext uri="{FF2B5EF4-FFF2-40B4-BE49-F238E27FC236}">
                  <a16:creationId xmlns:a16="http://schemas.microsoft.com/office/drawing/2014/main" id="{376EA15C-88EF-49D9-9501-B709623057D1}"/>
                </a:ext>
              </a:extLst>
            </p:cNvPr>
            <p:cNvSpPr/>
            <p:nvPr/>
          </p:nvSpPr>
          <p:spPr>
            <a:xfrm>
              <a:off x="5669280" y="2574388"/>
              <a:ext cx="2433711" cy="3305908"/>
            </a:xfrm>
            <a:prstGeom prst="roundRect">
              <a:avLst/>
            </a:prstGeom>
            <a:solidFill>
              <a:srgbClr val="E57995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D98CA659-753D-462E-9D8F-C3ADB9E348DB}"/>
                </a:ext>
              </a:extLst>
            </p:cNvPr>
            <p:cNvSpPr/>
            <p:nvPr/>
          </p:nvSpPr>
          <p:spPr>
            <a:xfrm>
              <a:off x="3038621" y="2574388"/>
              <a:ext cx="2433711" cy="3305908"/>
            </a:xfrm>
            <a:prstGeom prst="roundRect">
              <a:avLst/>
            </a:prstGeom>
            <a:solidFill>
              <a:srgbClr val="E57995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641615D1-F05E-4524-983E-FF96F213C2C8}"/>
                </a:ext>
              </a:extLst>
            </p:cNvPr>
            <p:cNvSpPr/>
            <p:nvPr/>
          </p:nvSpPr>
          <p:spPr>
            <a:xfrm>
              <a:off x="422030" y="2574388"/>
              <a:ext cx="2433711" cy="3305908"/>
            </a:xfrm>
            <a:prstGeom prst="roundRect">
              <a:avLst/>
            </a:prstGeom>
            <a:solidFill>
              <a:srgbClr val="E57995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DE6504F2-453C-4621-AC9B-68B7E9DA292E}"/>
                </a:ext>
              </a:extLst>
            </p:cNvPr>
            <p:cNvSpPr txBox="1"/>
            <p:nvPr/>
          </p:nvSpPr>
          <p:spPr>
            <a:xfrm>
              <a:off x="2785362" y="685316"/>
              <a:ext cx="2940227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3200" b="1" dirty="0">
                  <a:latin typeface="AbdoLine" panose="02000500030000020004" pitchFamily="50" charset="-78"/>
                  <a:cs typeface="AbdoLine" panose="02000500030000020004" pitchFamily="50" charset="-78"/>
                </a:rPr>
                <a:t>جدول التعلم  </a:t>
              </a:r>
              <a:r>
                <a:rPr lang="en-US" sz="3200" b="1" dirty="0">
                  <a:latin typeface="Adobe Fan Heiti Std B" panose="020B0700000000000000" pitchFamily="34" charset="-128"/>
                  <a:ea typeface="Adobe Fan Heiti Std B" panose="020B0700000000000000" pitchFamily="34" charset="-128"/>
                  <a:cs typeface="AbdoLine" panose="02000500030000020004" pitchFamily="50" charset="-78"/>
                </a:rPr>
                <a:t>KWL</a:t>
              </a:r>
              <a:endParaRPr lang="ar-SA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AbdoLine" panose="02000500030000020004" pitchFamily="50" charset="-78"/>
              </a:endParaRPr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892970D8-F538-41DA-8838-0DDEF96A9121}"/>
                </a:ext>
              </a:extLst>
            </p:cNvPr>
            <p:cNvSpPr/>
            <p:nvPr/>
          </p:nvSpPr>
          <p:spPr>
            <a:xfrm>
              <a:off x="5669280" y="1716258"/>
              <a:ext cx="2433710" cy="675250"/>
            </a:xfrm>
            <a:prstGeom prst="rect">
              <a:avLst/>
            </a:prstGeom>
            <a:solidFill>
              <a:srgbClr val="C3308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ماذا اعرف ؟</a:t>
              </a:r>
            </a:p>
          </p:txBody>
        </p: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2BF1F315-FD22-485B-AE3F-502EFA7DB77C}"/>
                </a:ext>
              </a:extLst>
            </p:cNvPr>
            <p:cNvSpPr/>
            <p:nvPr/>
          </p:nvSpPr>
          <p:spPr>
            <a:xfrm>
              <a:off x="3038622" y="1716258"/>
              <a:ext cx="2433710" cy="675250"/>
            </a:xfrm>
            <a:prstGeom prst="rect">
              <a:avLst/>
            </a:prstGeom>
            <a:solidFill>
              <a:srgbClr val="C3308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00" b="1" dirty="0"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ماذا اريد ان اعرف ؟</a:t>
              </a: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B10BE76C-ADA9-414C-A5E0-D2E75400F3E9}"/>
                </a:ext>
              </a:extLst>
            </p:cNvPr>
            <p:cNvSpPr/>
            <p:nvPr/>
          </p:nvSpPr>
          <p:spPr>
            <a:xfrm>
              <a:off x="422031" y="1716258"/>
              <a:ext cx="2433710" cy="675250"/>
            </a:xfrm>
            <a:prstGeom prst="rect">
              <a:avLst/>
            </a:prstGeom>
            <a:solidFill>
              <a:srgbClr val="C3308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ماذا تعلمت 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639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DFA25A9-3FD0-4E81-ACFC-E427EC802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021A401C-0A73-43C7-8F9C-52BB9B6228DF}"/>
              </a:ext>
            </a:extLst>
          </p:cNvPr>
          <p:cNvGrpSpPr/>
          <p:nvPr/>
        </p:nvGrpSpPr>
        <p:grpSpPr>
          <a:xfrm>
            <a:off x="544808" y="5758961"/>
            <a:ext cx="1467729" cy="1467729"/>
            <a:chOff x="29852" y="4052667"/>
            <a:chExt cx="1467729" cy="1467729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6A6CD265-44BE-4D65-BDF1-93B292432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42E0A5AD-D121-4181-B8C6-D942B7A83697}"/>
                </a:ext>
              </a:extLst>
            </p:cNvPr>
            <p:cNvSpPr txBox="1"/>
            <p:nvPr/>
          </p:nvSpPr>
          <p:spPr>
            <a:xfrm>
              <a:off x="373130" y="4360855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61</a:t>
              </a:r>
              <a:endParaRPr lang="ar-SA" b="1" dirty="0"/>
            </a:p>
          </p:txBody>
        </p:sp>
      </p:grpSp>
      <p:sp>
        <p:nvSpPr>
          <p:cNvPr id="17" name="مستطيل: زوايا قطرية مستديرة 16">
            <a:extLst>
              <a:ext uri="{FF2B5EF4-FFF2-40B4-BE49-F238E27FC236}">
                <a16:creationId xmlns:a16="http://schemas.microsoft.com/office/drawing/2014/main" id="{C7101FC1-85FF-40CC-9386-FC70F1553B72}"/>
              </a:ext>
            </a:extLst>
          </p:cNvPr>
          <p:cNvSpPr/>
          <p:nvPr/>
        </p:nvSpPr>
        <p:spPr>
          <a:xfrm>
            <a:off x="6203852" y="2655477"/>
            <a:ext cx="4308306" cy="2325287"/>
          </a:xfrm>
          <a:prstGeom prst="round2DiagRect">
            <a:avLst/>
          </a:prstGeom>
          <a:solidFill>
            <a:srgbClr val="EA545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اعرض البيانات وأحللها بالخطوط ثم افسرها باستعمال التمثيل بالنقاط.</a:t>
            </a: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1B9BF206-A4B8-4B0C-A692-DFE5774245FF}"/>
              </a:ext>
            </a:extLst>
          </p:cNvPr>
          <p:cNvGrpSpPr/>
          <p:nvPr/>
        </p:nvGrpSpPr>
        <p:grpSpPr>
          <a:xfrm>
            <a:off x="5345722" y="98685"/>
            <a:ext cx="5064370" cy="1536597"/>
            <a:chOff x="2996418" y="1600498"/>
            <a:chExt cx="4754880" cy="2938176"/>
          </a:xfrm>
        </p:grpSpPr>
        <p:sp>
          <p:nvSpPr>
            <p:cNvPr id="11" name="مخطط انسيابي: بيانات مخزّنة 10">
              <a:extLst>
                <a:ext uri="{FF2B5EF4-FFF2-40B4-BE49-F238E27FC236}">
                  <a16:creationId xmlns:a16="http://schemas.microsoft.com/office/drawing/2014/main" id="{94004D30-99BC-4EF7-85AD-2098F7F23356}"/>
                </a:ext>
              </a:extLst>
            </p:cNvPr>
            <p:cNvSpPr/>
            <p:nvPr/>
          </p:nvSpPr>
          <p:spPr>
            <a:xfrm>
              <a:off x="5176910" y="3427326"/>
              <a:ext cx="2363372" cy="1111348"/>
            </a:xfrm>
            <a:prstGeom prst="flowChartOnlineStorage">
              <a:avLst/>
            </a:prstGeom>
            <a:solidFill>
              <a:srgbClr val="EA5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 dirty="0"/>
            </a:p>
          </p:txBody>
        </p:sp>
        <p:sp>
          <p:nvSpPr>
            <p:cNvPr id="13" name="مخطط انسيابي: إدخال يدوي 12">
              <a:extLst>
                <a:ext uri="{FF2B5EF4-FFF2-40B4-BE49-F238E27FC236}">
                  <a16:creationId xmlns:a16="http://schemas.microsoft.com/office/drawing/2014/main" id="{6FE242D6-3286-41FC-8392-0DE55B29D7A0}"/>
                </a:ext>
              </a:extLst>
            </p:cNvPr>
            <p:cNvSpPr/>
            <p:nvPr/>
          </p:nvSpPr>
          <p:spPr>
            <a:xfrm flipH="1">
              <a:off x="3551890" y="1600498"/>
              <a:ext cx="2221599" cy="1111348"/>
            </a:xfrm>
            <a:prstGeom prst="flowChartManualInput">
              <a:avLst/>
            </a:prstGeom>
            <a:solidFill>
              <a:srgbClr val="EA5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 dirty="0"/>
            </a:p>
          </p:txBody>
        </p:sp>
        <p:sp>
          <p:nvSpPr>
            <p:cNvPr id="14" name="مخطط انسيابي: معالجة معرّفة مسبقاً 13">
              <a:extLst>
                <a:ext uri="{FF2B5EF4-FFF2-40B4-BE49-F238E27FC236}">
                  <a16:creationId xmlns:a16="http://schemas.microsoft.com/office/drawing/2014/main" id="{DDA123EF-5916-44E7-B7BF-33C90D646486}"/>
                </a:ext>
              </a:extLst>
            </p:cNvPr>
            <p:cNvSpPr/>
            <p:nvPr/>
          </p:nvSpPr>
          <p:spPr>
            <a:xfrm>
              <a:off x="2996418" y="2159392"/>
              <a:ext cx="4754880" cy="1602044"/>
            </a:xfrm>
            <a:prstGeom prst="flowChartPredefinedProcess">
              <a:avLst/>
            </a:prstGeom>
            <a:solidFill>
              <a:schemeClr val="bg1"/>
            </a:solidFill>
            <a:ln w="76200">
              <a:solidFill>
                <a:srgbClr val="EA5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>
                  <a:solidFill>
                    <a:schemeClr val="tx1"/>
                  </a:solidFill>
                  <a:latin typeface="29LT Bukra Bold" panose="000B0903020204020204" pitchFamily="34" charset="-78"/>
                  <a:cs typeface="29LT Bukra Bold" panose="000B0903020204020204" pitchFamily="34" charset="-78"/>
                </a:rPr>
                <a:t>فــكــرة الــدرس</a:t>
              </a:r>
            </a:p>
          </p:txBody>
        </p:sp>
      </p:grpSp>
      <p:sp>
        <p:nvSpPr>
          <p:cNvPr id="10" name="مستطيل: زوايا قطرية مستديرة 9">
            <a:extLst>
              <a:ext uri="{FF2B5EF4-FFF2-40B4-BE49-F238E27FC236}">
                <a16:creationId xmlns:a16="http://schemas.microsoft.com/office/drawing/2014/main" id="{3AB38E2E-F057-40CC-84BC-7550B784E90C}"/>
              </a:ext>
            </a:extLst>
          </p:cNvPr>
          <p:cNvSpPr/>
          <p:nvPr/>
        </p:nvSpPr>
        <p:spPr>
          <a:xfrm>
            <a:off x="760512" y="2395526"/>
            <a:ext cx="4127863" cy="2845191"/>
          </a:xfrm>
          <a:prstGeom prst="round2DiagRect">
            <a:avLst>
              <a:gd name="adj1" fmla="val 28246"/>
              <a:gd name="adj2" fmla="val 23871"/>
            </a:avLst>
          </a:prstGeom>
          <a:solidFill>
            <a:srgbClr val="50464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32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المفردات :</a:t>
            </a:r>
            <a:endParaRPr lang="ar-SA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bdoLine" panose="02000500030000020004" pitchFamily="50" charset="-78"/>
              <a:cs typeface="AbdoLine" panose="02000500030000020004" pitchFamily="50" charset="-78"/>
            </a:endParaRPr>
          </a:p>
          <a:p>
            <a:pPr algn="ctr" rtl="0"/>
            <a:endParaRPr lang="ar-SA" sz="2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bdoLine" panose="02000500030000020004" pitchFamily="50" charset="-78"/>
              <a:cs typeface="AbdoLine" panose="02000500030000020004" pitchFamily="50" charset="-78"/>
            </a:endParaRPr>
          </a:p>
          <a:p>
            <a:pPr algn="ctr" rtl="0"/>
            <a:r>
              <a:rPr lang="ar-SA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التمثيل بالنقاط</a:t>
            </a:r>
          </a:p>
        </p:txBody>
      </p:sp>
    </p:spTree>
    <p:extLst>
      <p:ext uri="{BB962C8B-B14F-4D97-AF65-F5344CB8AC3E}">
        <p14:creationId xmlns:p14="http://schemas.microsoft.com/office/powerpoint/2010/main" val="634479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0B068FD-AE48-4D52-9B6C-1AAF373B45E1}"/>
              </a:ext>
            </a:extLst>
          </p:cNvPr>
          <p:cNvGrpSpPr/>
          <p:nvPr/>
        </p:nvGrpSpPr>
        <p:grpSpPr>
          <a:xfrm>
            <a:off x="5106374" y="5783999"/>
            <a:ext cx="1467729" cy="1467729"/>
            <a:chOff x="29852" y="4052667"/>
            <a:chExt cx="1467729" cy="1467729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645D2B03-056B-48DA-8625-013DB449A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66746DD8-3B08-413A-A01A-00D0B69126BC}"/>
                </a:ext>
              </a:extLst>
            </p:cNvPr>
            <p:cNvSpPr txBox="1"/>
            <p:nvPr/>
          </p:nvSpPr>
          <p:spPr>
            <a:xfrm>
              <a:off x="337047" y="4344144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61</a:t>
              </a:r>
              <a:endParaRPr lang="ar-SA" b="1" dirty="0"/>
            </a:p>
          </p:txBody>
        </p:sp>
      </p:grpSp>
      <p:sp>
        <p:nvSpPr>
          <p:cNvPr id="10" name="مستطيل مستدير الزوايا 11">
            <a:extLst>
              <a:ext uri="{FF2B5EF4-FFF2-40B4-BE49-F238E27FC236}">
                <a16:creationId xmlns:a16="http://schemas.microsoft.com/office/drawing/2014/main" id="{02F0D67B-DECA-457C-A7FE-A686D7866195}"/>
              </a:ext>
            </a:extLst>
          </p:cNvPr>
          <p:cNvSpPr/>
          <p:nvPr/>
        </p:nvSpPr>
        <p:spPr>
          <a:xfrm>
            <a:off x="6359427" y="2550522"/>
            <a:ext cx="5132487" cy="2456318"/>
          </a:xfrm>
          <a:prstGeom prst="roundRect">
            <a:avLst/>
          </a:prstGeom>
          <a:solidFill>
            <a:srgbClr val="50464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حيوانات: الجدول المجاور يوضح متوسط العمر لعدد من الحيوانات بالسنوات.</a:t>
            </a:r>
          </a:p>
        </p:txBody>
      </p:sp>
      <p:sp>
        <p:nvSpPr>
          <p:cNvPr id="19" name="وسيلة الشرح: خط منحني مزدوج 18">
            <a:extLst>
              <a:ext uri="{FF2B5EF4-FFF2-40B4-BE49-F238E27FC236}">
                <a16:creationId xmlns:a16="http://schemas.microsoft.com/office/drawing/2014/main" id="{F45CDC6B-A6CB-4F7C-BA4A-37755A6CE0BD}"/>
              </a:ext>
            </a:extLst>
          </p:cNvPr>
          <p:cNvSpPr/>
          <p:nvPr/>
        </p:nvSpPr>
        <p:spPr>
          <a:xfrm>
            <a:off x="2813337" y="126692"/>
            <a:ext cx="1772529" cy="576775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9245"/>
              <a:gd name="adj8" fmla="val 19012"/>
            </a:avLst>
          </a:prstGeom>
          <a:solidFill>
            <a:srgbClr val="EA5454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أستعد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C690859-082F-4A0B-8BBF-237F87625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1" t="26450" r="61808" b="20191"/>
          <a:stretch/>
        </p:blipFill>
        <p:spPr>
          <a:xfrm>
            <a:off x="2114451" y="1318068"/>
            <a:ext cx="3299118" cy="4611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220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2F0F67A-5E05-4A15-AC46-94B740BE9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7" name="وسيلة الشرح: خط منحني مزدوج 16">
            <a:extLst>
              <a:ext uri="{FF2B5EF4-FFF2-40B4-BE49-F238E27FC236}">
                <a16:creationId xmlns:a16="http://schemas.microsoft.com/office/drawing/2014/main" id="{C59136B1-639C-42B5-9C94-2EDC25AA3236}"/>
              </a:ext>
            </a:extLst>
          </p:cNvPr>
          <p:cNvSpPr/>
          <p:nvPr/>
        </p:nvSpPr>
        <p:spPr>
          <a:xfrm>
            <a:off x="5181601" y="124329"/>
            <a:ext cx="1772529" cy="576775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9245"/>
              <a:gd name="adj8" fmla="val 19012"/>
            </a:avLst>
          </a:prstGeom>
          <a:solidFill>
            <a:srgbClr val="EA5454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أستعد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0B068FD-AE48-4D52-9B6C-1AAF373B45E1}"/>
              </a:ext>
            </a:extLst>
          </p:cNvPr>
          <p:cNvGrpSpPr/>
          <p:nvPr/>
        </p:nvGrpSpPr>
        <p:grpSpPr>
          <a:xfrm>
            <a:off x="5120641" y="5703314"/>
            <a:ext cx="1467729" cy="1467729"/>
            <a:chOff x="29852" y="4052667"/>
            <a:chExt cx="1467729" cy="1467729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645D2B03-056B-48DA-8625-013DB449A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66746DD8-3B08-413A-A01A-00D0B69126BC}"/>
                </a:ext>
              </a:extLst>
            </p:cNvPr>
            <p:cNvSpPr txBox="1"/>
            <p:nvPr/>
          </p:nvSpPr>
          <p:spPr>
            <a:xfrm>
              <a:off x="337047" y="4344144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61</a:t>
              </a:r>
              <a:endParaRPr lang="ar-SA" b="1" dirty="0"/>
            </a:p>
          </p:txBody>
        </p:sp>
      </p:grpSp>
      <p:sp>
        <p:nvSpPr>
          <p:cNvPr id="9" name="مستطيل: زوايا علوية مستديرة 8">
            <a:extLst>
              <a:ext uri="{FF2B5EF4-FFF2-40B4-BE49-F238E27FC236}">
                <a16:creationId xmlns:a16="http://schemas.microsoft.com/office/drawing/2014/main" id="{AF6D6AAD-1C6B-4798-B8DB-C026AB5D50A1}"/>
              </a:ext>
            </a:extLst>
          </p:cNvPr>
          <p:cNvSpPr/>
          <p:nvPr/>
        </p:nvSpPr>
        <p:spPr>
          <a:xfrm>
            <a:off x="4461803" y="1632753"/>
            <a:ext cx="7274698" cy="1467729"/>
          </a:xfrm>
          <a:prstGeom prst="round2SameRect">
            <a:avLst>
              <a:gd name="adj1" fmla="val 16667"/>
              <a:gd name="adj2" fmla="val 43982"/>
            </a:avLst>
          </a:prstGeom>
          <a:solidFill>
            <a:srgbClr val="EA5454"/>
          </a:solidFill>
          <a:ln w="76200">
            <a:solidFill>
              <a:srgbClr val="FBB11D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1 – ما عدد الحيوانات التي متوسط عمرها 15 سنة؟</a:t>
            </a:r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9CD49207-E90B-4BB3-8ABA-5750B91FEA57}"/>
              </a:ext>
            </a:extLst>
          </p:cNvPr>
          <p:cNvSpPr/>
          <p:nvPr/>
        </p:nvSpPr>
        <p:spPr>
          <a:xfrm>
            <a:off x="4854360" y="3729916"/>
            <a:ext cx="6489583" cy="1598966"/>
          </a:xfrm>
          <a:prstGeom prst="round2SameRect">
            <a:avLst>
              <a:gd name="adj1" fmla="val 16667"/>
              <a:gd name="adj2" fmla="val 43982"/>
            </a:avLst>
          </a:prstGeom>
          <a:solidFill>
            <a:srgbClr val="50464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2 حيوانات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2605CEE-7C77-46C5-ACF2-8D9E65B269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31" t="26450" r="61808" b="20191"/>
          <a:stretch/>
        </p:blipFill>
        <p:spPr>
          <a:xfrm>
            <a:off x="385064" y="709278"/>
            <a:ext cx="3299118" cy="4611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34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2F0F67A-5E05-4A15-AC46-94B740BE9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7" name="وسيلة الشرح: خط منحني مزدوج 16">
            <a:extLst>
              <a:ext uri="{FF2B5EF4-FFF2-40B4-BE49-F238E27FC236}">
                <a16:creationId xmlns:a16="http://schemas.microsoft.com/office/drawing/2014/main" id="{C59136B1-639C-42B5-9C94-2EDC25AA3236}"/>
              </a:ext>
            </a:extLst>
          </p:cNvPr>
          <p:cNvSpPr/>
          <p:nvPr/>
        </p:nvSpPr>
        <p:spPr>
          <a:xfrm>
            <a:off x="5181601" y="124329"/>
            <a:ext cx="1772529" cy="576775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9245"/>
              <a:gd name="adj8" fmla="val 19012"/>
            </a:avLst>
          </a:prstGeom>
          <a:solidFill>
            <a:srgbClr val="EA5454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أستعد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0B068FD-AE48-4D52-9B6C-1AAF373B45E1}"/>
              </a:ext>
            </a:extLst>
          </p:cNvPr>
          <p:cNvGrpSpPr/>
          <p:nvPr/>
        </p:nvGrpSpPr>
        <p:grpSpPr>
          <a:xfrm>
            <a:off x="5120641" y="5703314"/>
            <a:ext cx="1467729" cy="1467729"/>
            <a:chOff x="29852" y="4052667"/>
            <a:chExt cx="1467729" cy="1467729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645D2B03-056B-48DA-8625-013DB449A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66746DD8-3B08-413A-A01A-00D0B69126BC}"/>
                </a:ext>
              </a:extLst>
            </p:cNvPr>
            <p:cNvSpPr txBox="1"/>
            <p:nvPr/>
          </p:nvSpPr>
          <p:spPr>
            <a:xfrm>
              <a:off x="337047" y="4344144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61</a:t>
              </a:r>
              <a:endParaRPr lang="ar-SA" b="1" dirty="0"/>
            </a:p>
          </p:txBody>
        </p:sp>
      </p:grpSp>
      <p:sp>
        <p:nvSpPr>
          <p:cNvPr id="9" name="مستطيل: زوايا علوية مستديرة 8">
            <a:extLst>
              <a:ext uri="{FF2B5EF4-FFF2-40B4-BE49-F238E27FC236}">
                <a16:creationId xmlns:a16="http://schemas.microsoft.com/office/drawing/2014/main" id="{AF6D6AAD-1C6B-4798-B8DB-C026AB5D50A1}"/>
              </a:ext>
            </a:extLst>
          </p:cNvPr>
          <p:cNvSpPr/>
          <p:nvPr/>
        </p:nvSpPr>
        <p:spPr>
          <a:xfrm>
            <a:off x="4461803" y="1632753"/>
            <a:ext cx="7274698" cy="1467729"/>
          </a:xfrm>
          <a:prstGeom prst="round2SameRect">
            <a:avLst>
              <a:gd name="adj1" fmla="val 16667"/>
              <a:gd name="adj2" fmla="val 43982"/>
            </a:avLst>
          </a:prstGeom>
          <a:solidFill>
            <a:srgbClr val="EA5454"/>
          </a:solidFill>
          <a:ln w="76200">
            <a:solidFill>
              <a:srgbClr val="FBB11D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2 – ما عدد الحيوانات التي عمرها المتوقع من 10 إلى 15 سنة ؟</a:t>
            </a:r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9CD49207-E90B-4BB3-8ABA-5750B91FEA57}"/>
              </a:ext>
            </a:extLst>
          </p:cNvPr>
          <p:cNvSpPr/>
          <p:nvPr/>
        </p:nvSpPr>
        <p:spPr>
          <a:xfrm>
            <a:off x="4854360" y="3729916"/>
            <a:ext cx="6489583" cy="1598966"/>
          </a:xfrm>
          <a:prstGeom prst="round2SameRect">
            <a:avLst>
              <a:gd name="adj1" fmla="val 16667"/>
              <a:gd name="adj2" fmla="val 43982"/>
            </a:avLst>
          </a:prstGeom>
          <a:solidFill>
            <a:srgbClr val="50464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5 حيوانات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2605CEE-7C77-46C5-ACF2-8D9E65B269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31" t="26450" r="61808" b="20191"/>
          <a:stretch/>
        </p:blipFill>
        <p:spPr>
          <a:xfrm>
            <a:off x="385064" y="709278"/>
            <a:ext cx="3299118" cy="4611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9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2F0F67A-5E05-4A15-AC46-94B740BE9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7" name="وسيلة الشرح: خط منحني مزدوج 16">
            <a:extLst>
              <a:ext uri="{FF2B5EF4-FFF2-40B4-BE49-F238E27FC236}">
                <a16:creationId xmlns:a16="http://schemas.microsoft.com/office/drawing/2014/main" id="{C59136B1-639C-42B5-9C94-2EDC25AA3236}"/>
              </a:ext>
            </a:extLst>
          </p:cNvPr>
          <p:cNvSpPr/>
          <p:nvPr/>
        </p:nvSpPr>
        <p:spPr>
          <a:xfrm>
            <a:off x="5181601" y="124329"/>
            <a:ext cx="1772529" cy="576775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9245"/>
              <a:gd name="adj8" fmla="val 19012"/>
            </a:avLst>
          </a:prstGeom>
          <a:solidFill>
            <a:srgbClr val="EA5454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أستعد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0B068FD-AE48-4D52-9B6C-1AAF373B45E1}"/>
              </a:ext>
            </a:extLst>
          </p:cNvPr>
          <p:cNvGrpSpPr/>
          <p:nvPr/>
        </p:nvGrpSpPr>
        <p:grpSpPr>
          <a:xfrm>
            <a:off x="5120641" y="5703314"/>
            <a:ext cx="1467729" cy="1467729"/>
            <a:chOff x="29852" y="4052667"/>
            <a:chExt cx="1467729" cy="1467729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645D2B03-056B-48DA-8625-013DB449A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66746DD8-3B08-413A-A01A-00D0B69126BC}"/>
                </a:ext>
              </a:extLst>
            </p:cNvPr>
            <p:cNvSpPr txBox="1"/>
            <p:nvPr/>
          </p:nvSpPr>
          <p:spPr>
            <a:xfrm>
              <a:off x="337047" y="4344144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61</a:t>
              </a:r>
              <a:endParaRPr lang="ar-SA" b="1" dirty="0"/>
            </a:p>
          </p:txBody>
        </p:sp>
      </p:grpSp>
      <p:sp>
        <p:nvSpPr>
          <p:cNvPr id="9" name="مستطيل: زوايا علوية مستديرة 8">
            <a:extLst>
              <a:ext uri="{FF2B5EF4-FFF2-40B4-BE49-F238E27FC236}">
                <a16:creationId xmlns:a16="http://schemas.microsoft.com/office/drawing/2014/main" id="{AF6D6AAD-1C6B-4798-B8DB-C026AB5D50A1}"/>
              </a:ext>
            </a:extLst>
          </p:cNvPr>
          <p:cNvSpPr/>
          <p:nvPr/>
        </p:nvSpPr>
        <p:spPr>
          <a:xfrm>
            <a:off x="4461803" y="1632753"/>
            <a:ext cx="7274698" cy="1467729"/>
          </a:xfrm>
          <a:prstGeom prst="round2SameRect">
            <a:avLst>
              <a:gd name="adj1" fmla="val 16667"/>
              <a:gd name="adj2" fmla="val 43982"/>
            </a:avLst>
          </a:prstGeom>
          <a:solidFill>
            <a:srgbClr val="EA5454"/>
          </a:solidFill>
          <a:ln w="76200">
            <a:solidFill>
              <a:srgbClr val="FBB11D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3 – ما أطول عمر متوقع ؟</a:t>
            </a:r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9CD49207-E90B-4BB3-8ABA-5750B91FEA57}"/>
              </a:ext>
            </a:extLst>
          </p:cNvPr>
          <p:cNvSpPr/>
          <p:nvPr/>
        </p:nvSpPr>
        <p:spPr>
          <a:xfrm>
            <a:off x="4854360" y="3729916"/>
            <a:ext cx="6489583" cy="1598966"/>
          </a:xfrm>
          <a:prstGeom prst="round2SameRect">
            <a:avLst>
              <a:gd name="adj1" fmla="val 16667"/>
              <a:gd name="adj2" fmla="val 43982"/>
            </a:avLst>
          </a:prstGeom>
          <a:solidFill>
            <a:srgbClr val="50464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20 سنة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2605CEE-7C77-46C5-ACF2-8D9E65B269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31" t="26450" r="61808" b="20191"/>
          <a:stretch/>
        </p:blipFill>
        <p:spPr>
          <a:xfrm>
            <a:off x="385064" y="709278"/>
            <a:ext cx="3299118" cy="4611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8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3547</TotalTime>
  <Words>558</Words>
  <Application>Microsoft Office PowerPoint</Application>
  <PresentationFormat>شاشة عريضة</PresentationFormat>
  <Paragraphs>133</Paragraphs>
  <Slides>35</Slides>
  <Notes>6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49" baseType="lpstr">
      <vt:lpstr>29LT Bukra Bold</vt:lpstr>
      <vt:lpstr>Calibri</vt:lpstr>
      <vt:lpstr>AbdoLine</vt:lpstr>
      <vt:lpstr>A-bad kh@t2</vt:lpstr>
      <vt:lpstr>(A) Arslan Wessam A</vt:lpstr>
      <vt:lpstr>Arabic Typesetting</vt:lpstr>
      <vt:lpstr>Calibri Light</vt:lpstr>
      <vt:lpstr>_PDMS_Saleem_QuranFont</vt:lpstr>
      <vt:lpstr>(A) Arslan Wessam B</vt:lpstr>
      <vt:lpstr>Arial</vt:lpstr>
      <vt:lpstr>beIN Black </vt:lpstr>
      <vt:lpstr>Wingdings</vt:lpstr>
      <vt:lpstr>Adobe Fan Heiti Std B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acer</cp:lastModifiedBy>
  <cp:revision>329</cp:revision>
  <dcterms:created xsi:type="dcterms:W3CDTF">2021-08-14T18:07:52Z</dcterms:created>
  <dcterms:modified xsi:type="dcterms:W3CDTF">2022-09-24T21:36:31Z</dcterms:modified>
</cp:coreProperties>
</file>