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34"/>
  </p:notesMasterIdLst>
  <p:handoutMasterIdLst>
    <p:handoutMasterId r:id="rId35"/>
  </p:handoutMasterIdLst>
  <p:sldIdLst>
    <p:sldId id="256" r:id="rId3"/>
    <p:sldId id="379" r:id="rId4"/>
    <p:sldId id="381" r:id="rId5"/>
    <p:sldId id="257" r:id="rId6"/>
    <p:sldId id="383" r:id="rId7"/>
    <p:sldId id="384" r:id="rId8"/>
    <p:sldId id="385" r:id="rId9"/>
    <p:sldId id="386" r:id="rId10"/>
    <p:sldId id="387" r:id="rId11"/>
    <p:sldId id="389" r:id="rId12"/>
    <p:sldId id="322" r:id="rId13"/>
    <p:sldId id="345" r:id="rId14"/>
    <p:sldId id="397" r:id="rId15"/>
    <p:sldId id="403" r:id="rId16"/>
    <p:sldId id="380" r:id="rId17"/>
    <p:sldId id="401" r:id="rId18"/>
    <p:sldId id="258" r:id="rId19"/>
    <p:sldId id="382" r:id="rId20"/>
    <p:sldId id="398" r:id="rId21"/>
    <p:sldId id="402" r:id="rId22"/>
    <p:sldId id="373" r:id="rId23"/>
    <p:sldId id="399" r:id="rId24"/>
    <p:sldId id="400" r:id="rId25"/>
    <p:sldId id="404" r:id="rId26"/>
    <p:sldId id="350" r:id="rId27"/>
    <p:sldId id="359" r:id="rId28"/>
    <p:sldId id="339" r:id="rId29"/>
    <p:sldId id="342" r:id="rId30"/>
    <p:sldId id="343" r:id="rId31"/>
    <p:sldId id="344" r:id="rId32"/>
    <p:sldId id="369" r:id="rId33"/>
  </p:sldIdLst>
  <p:sldSz cx="9144000" cy="5143500" type="screen16x9"/>
  <p:notesSz cx="6858000" cy="9144000"/>
  <p:embeddedFontLst>
    <p:embeddedFont>
      <p:font typeface="Barlow Medium" panose="00000600000000000000" pitchFamily="2" charset="0"/>
      <p:regular r:id="rId36"/>
      <p:bold r:id="rId37"/>
      <p:italic r:id="rId38"/>
      <p:boldItalic r:id="rId39"/>
    </p:embeddedFont>
    <p:embeddedFont>
      <p:font typeface="Barlow SemiBold" panose="00000700000000000000" pitchFamily="2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Fredoka One" panose="020B0604020202020204" charset="0"/>
      <p:regular r:id="rId50"/>
    </p:embeddedFont>
    <p:embeddedFont>
      <p:font typeface="Roboto Condensed Light" panose="02000000000000000000" pitchFamily="2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FDB"/>
    <a:srgbClr val="E4E4E2"/>
    <a:srgbClr val="E0E0DE"/>
    <a:srgbClr val="E6E6E4"/>
    <a:srgbClr val="3BA4B9"/>
    <a:srgbClr val="82ADBC"/>
    <a:srgbClr val="C589BC"/>
    <a:srgbClr val="68B1E5"/>
    <a:srgbClr val="EDBBC7"/>
    <a:srgbClr val="DDD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نمط متوسط 1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64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132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20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90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6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3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75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88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90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248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118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021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807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94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1" y="390778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0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4706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4" r:id="rId5"/>
    <p:sldLayoutId id="2147483684" r:id="rId6"/>
    <p:sldLayoutId id="2147483685" r:id="rId7"/>
    <p:sldLayoutId id="2147483702" r:id="rId8"/>
    <p:sldLayoutId id="214748370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153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slide" Target="slide2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3.gif"/><Relationship Id="rId9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slide" Target="slide2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2.png"/><Relationship Id="rId3" Type="http://schemas.openxmlformats.org/officeDocument/2006/relationships/image" Target="../media/image3.jfif"/><Relationship Id="rId7" Type="http://schemas.openxmlformats.org/officeDocument/2006/relationships/image" Target="../media/image50.png"/><Relationship Id="rId12" Type="http://schemas.openxmlformats.org/officeDocument/2006/relationships/slide" Target="slide3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8.xml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slide" Target="slide27.xml"/><Relationship Id="rId1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slide" Target="slide29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slide" Target="slide2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slide" Target="slide2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slide" Target="slide2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7.xml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8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8.xml"/><Relationship Id="rId6" Type="http://schemas.openxmlformats.org/officeDocument/2006/relationships/slide" Target="slide27.xml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3.jfif"/><Relationship Id="rId4" Type="http://schemas.openxmlformats.org/officeDocument/2006/relationships/hyperlink" Target="https://openclipart.org/detail/630/mallory_square-by-nkinkade-17765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slide" Target="slide27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 /  / 1443 هـ</a:t>
            </a:r>
          </a:p>
          <a:p>
            <a:pPr algn="r"/>
            <a:r>
              <a:rPr lang="ar-SA" dirty="0"/>
              <a:t>الحصة : السادسة 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3331610" y="1957650"/>
            <a:ext cx="53818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الحرارة وتحولات المادة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A9AB0165-C73E-40A3-924A-36ABF8FA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747713"/>
            <a:ext cx="62103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5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29CC1943-63DD-490F-9086-74BE2233050C}"/>
              </a:ext>
            </a:extLst>
          </p:cNvPr>
          <p:cNvSpPr/>
          <p:nvPr/>
        </p:nvSpPr>
        <p:spPr>
          <a:xfrm>
            <a:off x="4067509" y="3845969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تبخر سطح السائل  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F5A605F-EDAD-492E-8379-4BBDD56914EF}"/>
              </a:ext>
            </a:extLst>
          </p:cNvPr>
          <p:cNvSpPr/>
          <p:nvPr/>
        </p:nvSpPr>
        <p:spPr>
          <a:xfrm>
            <a:off x="4023963" y="3845969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الغليان 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C533ACE-489D-441A-9BEC-EA69D831249F}"/>
              </a:ext>
            </a:extLst>
          </p:cNvPr>
          <p:cNvSpPr/>
          <p:nvPr/>
        </p:nvSpPr>
        <p:spPr>
          <a:xfrm>
            <a:off x="4765288" y="200024"/>
            <a:ext cx="2678500" cy="714375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التحولات بين المادة السائلة والغازية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94C618F-FE28-461C-8F46-3AF3C3A7E8CF}"/>
              </a:ext>
            </a:extLst>
          </p:cNvPr>
          <p:cNvSpPr txBox="1"/>
          <p:nvPr/>
        </p:nvSpPr>
        <p:spPr>
          <a:xfrm>
            <a:off x="2612205" y="1137448"/>
            <a:ext cx="6229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لاحظنا في التجربة السابقة ان الكحول تلاشى من على سطح اليد فماذا حدث له </a:t>
            </a:r>
            <a:endParaRPr lang="ar-SA" sz="24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B8AFA29-C00D-40F7-A766-9C48D5ED25A9}"/>
              </a:ext>
            </a:extLst>
          </p:cNvPr>
          <p:cNvSpPr txBox="1"/>
          <p:nvPr/>
        </p:nvSpPr>
        <p:spPr>
          <a:xfrm>
            <a:off x="2961214" y="1526811"/>
            <a:ext cx="2823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تبخر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9AA70E0-79EC-43F7-9CA5-3916F6D11920}"/>
              </a:ext>
            </a:extLst>
          </p:cNvPr>
          <p:cNvSpPr txBox="1"/>
          <p:nvPr/>
        </p:nvSpPr>
        <p:spPr>
          <a:xfrm>
            <a:off x="1992636" y="2524043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تحول المادة من الحالة السائلة الى الحالة الغازية</a:t>
            </a:r>
            <a:endParaRPr lang="ar-SA" sz="2400" b="1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B05C6F1E-F0C1-4CC6-B4E3-88F60D61E9B0}"/>
              </a:ext>
            </a:extLst>
          </p:cNvPr>
          <p:cNvSpPr/>
          <p:nvPr/>
        </p:nvSpPr>
        <p:spPr>
          <a:xfrm>
            <a:off x="7386167" y="1964164"/>
            <a:ext cx="1671637" cy="58843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التبخر  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EDD4A2B1-D15D-4111-8CA7-88240743F2E2}"/>
              </a:ext>
            </a:extLst>
          </p:cNvPr>
          <p:cNvSpPr/>
          <p:nvPr/>
        </p:nvSpPr>
        <p:spPr>
          <a:xfrm>
            <a:off x="4023963" y="3728969"/>
            <a:ext cx="2001619" cy="82253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 أنواع التبخر 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9B5C6EA9-8F19-439E-AFB6-25F55BEF9C1E}"/>
              </a:ext>
            </a:extLst>
          </p:cNvPr>
          <p:cNvSpPr/>
          <p:nvPr/>
        </p:nvSpPr>
        <p:spPr>
          <a:xfrm rot="20337614">
            <a:off x="166946" y="2131429"/>
            <a:ext cx="2133381" cy="969323"/>
          </a:xfrm>
          <a:prstGeom prst="ellipse">
            <a:avLst/>
          </a:prstGeom>
          <a:solidFill>
            <a:srgbClr val="82ADB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>
                    <a:lumMod val="85000"/>
                  </a:schemeClr>
                </a:solidFill>
              </a:rPr>
              <a:t>ما هي درجة غليان الماء ؟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A8659325-D723-4DB7-B9C8-9E1761417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9" y="349048"/>
            <a:ext cx="2548146" cy="143173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DD3F8BCC-DD50-4B91-AAEE-C95B80D0A9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D3F8BCC-DD50-4B91-AAEE-C95B80D0A9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2.46914E-7 L 0.21893 0.000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20938 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12" grpId="0"/>
      <p:bldP spid="14" grpId="0"/>
      <p:bldP spid="15" grpId="0"/>
      <p:bldP spid="16" grpId="0" animBg="1"/>
      <p:bldP spid="1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EF50772-6714-4FF8-BFBC-490DE3E06AA1}"/>
              </a:ext>
            </a:extLst>
          </p:cNvPr>
          <p:cNvSpPr txBox="1"/>
          <p:nvPr/>
        </p:nvSpPr>
        <p:spPr>
          <a:xfrm>
            <a:off x="-101012" y="93191"/>
            <a:ext cx="2190496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endParaRPr lang="ar-SA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AB9DC14-4745-4DC5-A3B9-8C9E0E423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" y="200024"/>
            <a:ext cx="3586369" cy="2017333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EBEA6A9-769D-47C1-ACF8-3259C08AD082}"/>
              </a:ext>
            </a:extLst>
          </p:cNvPr>
          <p:cNvSpPr/>
          <p:nvPr/>
        </p:nvSpPr>
        <p:spPr>
          <a:xfrm>
            <a:off x="6033154" y="200024"/>
            <a:ext cx="1410633" cy="629535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الغليان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F45BA87-29C6-4702-874F-30476588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88" y="997769"/>
            <a:ext cx="41814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الفرق بين التبخر والغليان - سطور">
            <a:extLst>
              <a:ext uri="{FF2B5EF4-FFF2-40B4-BE49-F238E27FC236}">
                <a16:creationId xmlns:a16="http://schemas.microsoft.com/office/drawing/2014/main" id="{21768928-5398-4F73-8142-D7B9E1D26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3750975" cy="178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2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20A8669-F6CA-4DA4-9E23-C6DAEEC7E57C}"/>
              </a:ext>
            </a:extLst>
          </p:cNvPr>
          <p:cNvSpPr/>
          <p:nvPr/>
        </p:nvSpPr>
        <p:spPr>
          <a:xfrm>
            <a:off x="4572000" y="200024"/>
            <a:ext cx="2871787" cy="629535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التبخر دون الوصول للغليان 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562EA580-B78A-40CE-BF6D-7AEDDB60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16" y="2374655"/>
            <a:ext cx="1678511" cy="266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5A5111EA-45BA-4B11-BB05-8BDCF4E0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32" y="1228726"/>
            <a:ext cx="36576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8" name="Picture 20" descr="Learn Evaporation in 2 minutes.">
            <a:extLst>
              <a:ext uri="{FF2B5EF4-FFF2-40B4-BE49-F238E27FC236}">
                <a16:creationId xmlns:a16="http://schemas.microsoft.com/office/drawing/2014/main" id="{DBBDECE7-FD22-4045-BC95-AF1AFF48FC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B81D"/>
              </a:clrFrom>
              <a:clrTo>
                <a:srgbClr val="FFB8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09" y="509114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95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8D8042-F364-4918-9D37-A87460D9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4" y="598767"/>
            <a:ext cx="8440952" cy="34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296;p45">
            <a:extLst>
              <a:ext uri="{FF2B5EF4-FFF2-40B4-BE49-F238E27FC236}">
                <a16:creationId xmlns:a16="http://schemas.microsoft.com/office/drawing/2014/main" id="{517A7CD0-33B0-4081-BBD9-9025C9FC0B95}"/>
              </a:ext>
            </a:extLst>
          </p:cNvPr>
          <p:cNvGrpSpPr/>
          <p:nvPr/>
        </p:nvGrpSpPr>
        <p:grpSpPr>
          <a:xfrm rot="20387593">
            <a:off x="362764" y="232710"/>
            <a:ext cx="1603102" cy="1434761"/>
            <a:chOff x="1728250" y="237500"/>
            <a:chExt cx="4090750" cy="5095875"/>
          </a:xfrm>
        </p:grpSpPr>
        <p:sp>
          <p:nvSpPr>
            <p:cNvPr id="8" name="Google Shape;1297;p45">
              <a:extLst>
                <a:ext uri="{FF2B5EF4-FFF2-40B4-BE49-F238E27FC236}">
                  <a16:creationId xmlns:a16="http://schemas.microsoft.com/office/drawing/2014/main" id="{AB30CD3C-9472-460D-9370-F651FFFCA0B0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98;p45">
              <a:extLst>
                <a:ext uri="{FF2B5EF4-FFF2-40B4-BE49-F238E27FC236}">
                  <a16:creationId xmlns:a16="http://schemas.microsoft.com/office/drawing/2014/main" id="{CEEC287A-074B-40D2-B3CF-76E035AC591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9;p45">
              <a:extLst>
                <a:ext uri="{FF2B5EF4-FFF2-40B4-BE49-F238E27FC236}">
                  <a16:creationId xmlns:a16="http://schemas.microsoft.com/office/drawing/2014/main" id="{FF6E30CC-A3A6-469C-833D-2B84940548DD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00;p45">
              <a:extLst>
                <a:ext uri="{FF2B5EF4-FFF2-40B4-BE49-F238E27FC236}">
                  <a16:creationId xmlns:a16="http://schemas.microsoft.com/office/drawing/2014/main" id="{DB037C07-D59B-44C7-B0C3-798B449474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01;p45">
              <a:extLst>
                <a:ext uri="{FF2B5EF4-FFF2-40B4-BE49-F238E27FC236}">
                  <a16:creationId xmlns:a16="http://schemas.microsoft.com/office/drawing/2014/main" id="{87A0F661-F84F-43CA-984A-1108CA703717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2;p45">
              <a:extLst>
                <a:ext uri="{FF2B5EF4-FFF2-40B4-BE49-F238E27FC236}">
                  <a16:creationId xmlns:a16="http://schemas.microsoft.com/office/drawing/2014/main" id="{70CA4E27-7B50-42FA-A38D-7B8E90FD66A1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3;p45">
              <a:extLst>
                <a:ext uri="{FF2B5EF4-FFF2-40B4-BE49-F238E27FC236}">
                  <a16:creationId xmlns:a16="http://schemas.microsoft.com/office/drawing/2014/main" id="{AE53139A-505A-48A1-AC8F-684B20FF02B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4;p45">
              <a:extLst>
                <a:ext uri="{FF2B5EF4-FFF2-40B4-BE49-F238E27FC236}">
                  <a16:creationId xmlns:a16="http://schemas.microsoft.com/office/drawing/2014/main" id="{2693A8EC-D710-4DED-A844-FC59E205233F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05;p45">
              <a:extLst>
                <a:ext uri="{FF2B5EF4-FFF2-40B4-BE49-F238E27FC236}">
                  <a16:creationId xmlns:a16="http://schemas.microsoft.com/office/drawing/2014/main" id="{53852DF0-882D-4DAA-8A5C-81964312B9B3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06;p45">
              <a:extLst>
                <a:ext uri="{FF2B5EF4-FFF2-40B4-BE49-F238E27FC236}">
                  <a16:creationId xmlns:a16="http://schemas.microsoft.com/office/drawing/2014/main" id="{40C6E27D-645F-4D64-BB85-1F1BF05CE0AE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07;p45">
              <a:extLst>
                <a:ext uri="{FF2B5EF4-FFF2-40B4-BE49-F238E27FC236}">
                  <a16:creationId xmlns:a16="http://schemas.microsoft.com/office/drawing/2014/main" id="{85D4719A-64E7-47F0-9A22-9873B08720F2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08;p45">
              <a:extLst>
                <a:ext uri="{FF2B5EF4-FFF2-40B4-BE49-F238E27FC236}">
                  <a16:creationId xmlns:a16="http://schemas.microsoft.com/office/drawing/2014/main" id="{95DFFCA1-4D14-458F-AFC6-C6F4A8E31D27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09;p45">
              <a:extLst>
                <a:ext uri="{FF2B5EF4-FFF2-40B4-BE49-F238E27FC236}">
                  <a16:creationId xmlns:a16="http://schemas.microsoft.com/office/drawing/2014/main" id="{EE2515A1-249E-43E3-AB47-819CCB2BD570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10;p45">
              <a:extLst>
                <a:ext uri="{FF2B5EF4-FFF2-40B4-BE49-F238E27FC236}">
                  <a16:creationId xmlns:a16="http://schemas.microsoft.com/office/drawing/2014/main" id="{282C3AF0-5551-4EA0-A077-F1A10E8B570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11;p45">
              <a:extLst>
                <a:ext uri="{FF2B5EF4-FFF2-40B4-BE49-F238E27FC236}">
                  <a16:creationId xmlns:a16="http://schemas.microsoft.com/office/drawing/2014/main" id="{168F1917-A593-4427-9323-D71204B28248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12;p45">
              <a:extLst>
                <a:ext uri="{FF2B5EF4-FFF2-40B4-BE49-F238E27FC236}">
                  <a16:creationId xmlns:a16="http://schemas.microsoft.com/office/drawing/2014/main" id="{9B754639-2686-4692-8334-E99D9A5B7C68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13;p45">
              <a:extLst>
                <a:ext uri="{FF2B5EF4-FFF2-40B4-BE49-F238E27FC236}">
                  <a16:creationId xmlns:a16="http://schemas.microsoft.com/office/drawing/2014/main" id="{925C1A73-CA69-4E60-AD8C-9AEC058204CF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14;p45">
              <a:extLst>
                <a:ext uri="{FF2B5EF4-FFF2-40B4-BE49-F238E27FC236}">
                  <a16:creationId xmlns:a16="http://schemas.microsoft.com/office/drawing/2014/main" id="{AA011136-8729-4EFE-AB10-933CE529D21D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15;p45">
              <a:extLst>
                <a:ext uri="{FF2B5EF4-FFF2-40B4-BE49-F238E27FC236}">
                  <a16:creationId xmlns:a16="http://schemas.microsoft.com/office/drawing/2014/main" id="{37D4D65A-32D8-49AA-A212-A7FC2BA8669D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16;p45">
              <a:extLst>
                <a:ext uri="{FF2B5EF4-FFF2-40B4-BE49-F238E27FC236}">
                  <a16:creationId xmlns:a16="http://schemas.microsoft.com/office/drawing/2014/main" id="{2E2E4CDE-FE10-4374-97D4-E15259E29A22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17;p45">
              <a:extLst>
                <a:ext uri="{FF2B5EF4-FFF2-40B4-BE49-F238E27FC236}">
                  <a16:creationId xmlns:a16="http://schemas.microsoft.com/office/drawing/2014/main" id="{38F18BE6-9B90-459F-835A-C7AE326D011E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18;p45">
              <a:extLst>
                <a:ext uri="{FF2B5EF4-FFF2-40B4-BE49-F238E27FC236}">
                  <a16:creationId xmlns:a16="http://schemas.microsoft.com/office/drawing/2014/main" id="{4777E53A-B13B-48E6-9B3D-8A951F1E00F4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19;p45">
              <a:extLst>
                <a:ext uri="{FF2B5EF4-FFF2-40B4-BE49-F238E27FC236}">
                  <a16:creationId xmlns:a16="http://schemas.microsoft.com/office/drawing/2014/main" id="{9EB560F3-23F1-4A25-82BE-FDF1D3FB99F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0;p45">
              <a:extLst>
                <a:ext uri="{FF2B5EF4-FFF2-40B4-BE49-F238E27FC236}">
                  <a16:creationId xmlns:a16="http://schemas.microsoft.com/office/drawing/2014/main" id="{FE1DD7A3-5596-4F37-943E-C449ED77054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1;p45">
              <a:extLst>
                <a:ext uri="{FF2B5EF4-FFF2-40B4-BE49-F238E27FC236}">
                  <a16:creationId xmlns:a16="http://schemas.microsoft.com/office/drawing/2014/main" id="{88FB224D-6F41-42FE-9B61-D439AC41C1A6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22;p45">
              <a:extLst>
                <a:ext uri="{FF2B5EF4-FFF2-40B4-BE49-F238E27FC236}">
                  <a16:creationId xmlns:a16="http://schemas.microsoft.com/office/drawing/2014/main" id="{3E94BF2F-FA28-45AE-BE66-49E834053A26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23;p45">
              <a:extLst>
                <a:ext uri="{FF2B5EF4-FFF2-40B4-BE49-F238E27FC236}">
                  <a16:creationId xmlns:a16="http://schemas.microsoft.com/office/drawing/2014/main" id="{85138DB5-F054-4733-A021-28DE19098EB6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24;p45">
              <a:extLst>
                <a:ext uri="{FF2B5EF4-FFF2-40B4-BE49-F238E27FC236}">
                  <a16:creationId xmlns:a16="http://schemas.microsoft.com/office/drawing/2014/main" id="{2E5C8614-8F17-42D7-A6D7-6FFE2F30C10E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25;p45">
              <a:extLst>
                <a:ext uri="{FF2B5EF4-FFF2-40B4-BE49-F238E27FC236}">
                  <a16:creationId xmlns:a16="http://schemas.microsoft.com/office/drawing/2014/main" id="{36D2EE8F-BF5C-43BF-91F0-962A23C0BA4E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12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صورة 6">
            <a:extLst>
              <a:ext uri="{FF2B5EF4-FFF2-40B4-BE49-F238E27FC236}">
                <a16:creationId xmlns:a16="http://schemas.microsoft.com/office/drawing/2014/main" id="{78ECD937-5CFB-4065-9679-AACB5DAAC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21" y="519093"/>
            <a:ext cx="7033357" cy="410531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48BC037-9434-483A-BCFA-69AEEE74B9D0}"/>
              </a:ext>
            </a:extLst>
          </p:cNvPr>
          <p:cNvSpPr txBox="1"/>
          <p:nvPr/>
        </p:nvSpPr>
        <p:spPr>
          <a:xfrm>
            <a:off x="6286500" y="2328863"/>
            <a:ext cx="10858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التبخر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EBE781F-A1A6-47F9-8454-719E42CC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15" y="912608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250201C1-6DA3-45DD-9279-C6E462C185A1}"/>
              </a:ext>
            </a:extLst>
          </p:cNvPr>
          <p:cNvSpPr/>
          <p:nvPr/>
        </p:nvSpPr>
        <p:spPr>
          <a:xfrm>
            <a:off x="902459" y="763496"/>
            <a:ext cx="1827008" cy="1373850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يحدث للطاقة الحرارية خلال عملية التبخر </a:t>
            </a:r>
          </a:p>
        </p:txBody>
      </p:sp>
      <p:sp>
        <p:nvSpPr>
          <p:cNvPr id="66" name="Rectangle: Top Corners Rounded 27">
            <a:extLst>
              <a:ext uri="{FF2B5EF4-FFF2-40B4-BE49-F238E27FC236}">
                <a16:creationId xmlns:a16="http://schemas.microsoft.com/office/drawing/2014/main" id="{2BAC31BE-025E-47BE-B3CC-80A7BEB0EE09}"/>
              </a:ext>
            </a:extLst>
          </p:cNvPr>
          <p:cNvSpPr/>
          <p:nvPr/>
        </p:nvSpPr>
        <p:spPr>
          <a:xfrm>
            <a:off x="5330429" y="1439466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: Top Corners Rounded 28">
            <a:extLst>
              <a:ext uri="{FF2B5EF4-FFF2-40B4-BE49-F238E27FC236}">
                <a16:creationId xmlns:a16="http://schemas.microsoft.com/office/drawing/2014/main" id="{139DD9A2-384E-4623-A391-21C18FC00A1A}"/>
              </a:ext>
            </a:extLst>
          </p:cNvPr>
          <p:cNvSpPr/>
          <p:nvPr/>
        </p:nvSpPr>
        <p:spPr>
          <a:xfrm>
            <a:off x="4936332" y="1439466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DC7D17FA-1279-48C8-8DE8-E4530B8AAE68}"/>
              </a:ext>
            </a:extLst>
          </p:cNvPr>
          <p:cNvGrpSpPr>
            <a:grpSpLocks/>
          </p:cNvGrpSpPr>
          <p:nvPr/>
        </p:nvGrpSpPr>
        <p:grpSpPr bwMode="auto">
          <a:xfrm>
            <a:off x="2987279" y="1587103"/>
            <a:ext cx="3009900" cy="1067991"/>
            <a:chOff x="5232485" y="2037795"/>
            <a:chExt cx="4013328" cy="1424760"/>
          </a:xfrm>
        </p:grpSpPr>
        <p:sp>
          <p:nvSpPr>
            <p:cNvPr id="69" name="Rectangle 25">
              <a:extLst>
                <a:ext uri="{FF2B5EF4-FFF2-40B4-BE49-F238E27FC236}">
                  <a16:creationId xmlns:a16="http://schemas.microsoft.com/office/drawing/2014/main" id="{7B824DC0-02A4-4BD5-9809-D644703508B4}"/>
                </a:ext>
              </a:extLst>
            </p:cNvPr>
            <p:cNvSpPr/>
            <p:nvPr/>
          </p:nvSpPr>
          <p:spPr>
            <a:xfrm rot="573383">
              <a:off x="6438185" y="266391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sp>
          <p:nvSpPr>
            <p:cNvPr id="70" name="Rectangle 26">
              <a:extLst>
                <a:ext uri="{FF2B5EF4-FFF2-40B4-BE49-F238E27FC236}">
                  <a16:creationId xmlns:a16="http://schemas.microsoft.com/office/drawing/2014/main" id="{54C81013-55B6-4B65-97E0-DC7BC52B9036}"/>
                </a:ext>
              </a:extLst>
            </p:cNvPr>
            <p:cNvSpPr/>
            <p:nvPr/>
          </p:nvSpPr>
          <p:spPr>
            <a:xfrm rot="21029230">
              <a:off x="5232485" y="267119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1" name="Rectangle: Rounded Corners 29">
              <a:extLst>
                <a:ext uri="{FF2B5EF4-FFF2-40B4-BE49-F238E27FC236}">
                  <a16:creationId xmlns:a16="http://schemas.microsoft.com/office/drawing/2014/main" id="{F461EFF7-DBF1-4C62-ADB9-ECB2648B6363}"/>
                </a:ext>
              </a:extLst>
            </p:cNvPr>
            <p:cNvSpPr/>
            <p:nvPr/>
          </p:nvSpPr>
          <p:spPr>
            <a:xfrm>
              <a:off x="5321388" y="2037795"/>
              <a:ext cx="3924425" cy="12246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2" name="Freeform: Shape 33">
              <a:extLst>
                <a:ext uri="{FF2B5EF4-FFF2-40B4-BE49-F238E27FC236}">
                  <a16:creationId xmlns:a16="http://schemas.microsoft.com/office/drawing/2014/main" id="{455A1232-FDCF-4488-BA5E-9EE2182EBA4A}"/>
                </a:ext>
              </a:extLst>
            </p:cNvPr>
            <p:cNvSpPr/>
            <p:nvPr/>
          </p:nvSpPr>
          <p:spPr>
            <a:xfrm>
              <a:off x="5337263" y="3141706"/>
              <a:ext cx="3892674" cy="127069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73" name="Rectangle 70">
            <a:extLst>
              <a:ext uri="{FF2B5EF4-FFF2-40B4-BE49-F238E27FC236}">
                <a16:creationId xmlns:a16="http://schemas.microsoft.com/office/drawing/2014/main" id="{80D70A6D-C8EE-44EB-A113-F7EFAC93508C}"/>
              </a:ext>
            </a:extLst>
          </p:cNvPr>
          <p:cNvSpPr/>
          <p:nvPr/>
        </p:nvSpPr>
        <p:spPr>
          <a:xfrm rot="5400000">
            <a:off x="5164235" y="1193327"/>
            <a:ext cx="322123" cy="7225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4" name="Trapezoid 5">
            <a:extLst>
              <a:ext uri="{FF2B5EF4-FFF2-40B4-BE49-F238E27FC236}">
                <a16:creationId xmlns:a16="http://schemas.microsoft.com/office/drawing/2014/main" id="{6B2EE946-F9B3-44CF-85A8-2715A2A9ECC2}"/>
              </a:ext>
            </a:extLst>
          </p:cNvPr>
          <p:cNvSpPr/>
          <p:nvPr/>
        </p:nvSpPr>
        <p:spPr>
          <a:xfrm flipV="1">
            <a:off x="5113735" y="1439465"/>
            <a:ext cx="422672" cy="46315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4D7C180B-B566-4CAF-A4DE-5C6E25B292C3}"/>
              </a:ext>
            </a:extLst>
          </p:cNvPr>
          <p:cNvSpPr/>
          <p:nvPr/>
        </p:nvSpPr>
        <p:spPr>
          <a:xfrm>
            <a:off x="5027164" y="1663094"/>
            <a:ext cx="702553" cy="636736"/>
          </a:xfrm>
          <a:prstGeom prst="rect">
            <a:avLst/>
          </a:prstGeom>
          <a:solidFill>
            <a:schemeClr val="bg2">
              <a:lumMod val="75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6" name="Rectangle: Top Corners Rounded 11">
            <a:extLst>
              <a:ext uri="{FF2B5EF4-FFF2-40B4-BE49-F238E27FC236}">
                <a16:creationId xmlns:a16="http://schemas.microsoft.com/office/drawing/2014/main" id="{D5A79294-A41F-4917-86B9-19734805E666}"/>
              </a:ext>
            </a:extLst>
          </p:cNvPr>
          <p:cNvSpPr/>
          <p:nvPr/>
        </p:nvSpPr>
        <p:spPr>
          <a:xfrm>
            <a:off x="7452123" y="173831"/>
            <a:ext cx="410765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7" name="Rectangle: Top Corners Rounded 6">
            <a:extLst>
              <a:ext uri="{FF2B5EF4-FFF2-40B4-BE49-F238E27FC236}">
                <a16:creationId xmlns:a16="http://schemas.microsoft.com/office/drawing/2014/main" id="{CE6A9066-83F3-42E9-A9A2-6B3307DC7A68}"/>
              </a:ext>
            </a:extLst>
          </p:cNvPr>
          <p:cNvSpPr/>
          <p:nvPr/>
        </p:nvSpPr>
        <p:spPr>
          <a:xfrm>
            <a:off x="7056836" y="173831"/>
            <a:ext cx="411956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8" name="Rectangle 67">
            <a:extLst>
              <a:ext uri="{FF2B5EF4-FFF2-40B4-BE49-F238E27FC236}">
                <a16:creationId xmlns:a16="http://schemas.microsoft.com/office/drawing/2014/main" id="{348005DB-425E-45C0-B943-DC8C3FFEFAA3}"/>
              </a:ext>
            </a:extLst>
          </p:cNvPr>
          <p:cNvSpPr/>
          <p:nvPr/>
        </p:nvSpPr>
        <p:spPr>
          <a:xfrm rot="5400000">
            <a:off x="7300011" y="-94763"/>
            <a:ext cx="322123" cy="72256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79" name="Rectangle: Rounded Corners 32">
            <a:extLst>
              <a:ext uri="{FF2B5EF4-FFF2-40B4-BE49-F238E27FC236}">
                <a16:creationId xmlns:a16="http://schemas.microsoft.com/office/drawing/2014/main" id="{42E823CB-228C-4AF8-A736-79284F282E5D}"/>
              </a:ext>
            </a:extLst>
          </p:cNvPr>
          <p:cNvSpPr/>
          <p:nvPr/>
        </p:nvSpPr>
        <p:spPr>
          <a:xfrm>
            <a:off x="5072063" y="1691878"/>
            <a:ext cx="506016" cy="4643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44BB6F3-D3BD-4918-B198-EF1E0E6B9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73" y="1685925"/>
            <a:ext cx="434578" cy="5078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Top Corners Rounded 41">
            <a:extLst>
              <a:ext uri="{FF2B5EF4-FFF2-40B4-BE49-F238E27FC236}">
                <a16:creationId xmlns:a16="http://schemas.microsoft.com/office/drawing/2014/main" id="{505FB3AB-B117-4638-B2D3-6A5B04906754}"/>
              </a:ext>
            </a:extLst>
          </p:cNvPr>
          <p:cNvSpPr/>
          <p:nvPr/>
        </p:nvSpPr>
        <p:spPr>
          <a:xfrm>
            <a:off x="7304486" y="2699147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" name="Rectangle: Top Corners Rounded 42">
            <a:extLst>
              <a:ext uri="{FF2B5EF4-FFF2-40B4-BE49-F238E27FC236}">
                <a16:creationId xmlns:a16="http://schemas.microsoft.com/office/drawing/2014/main" id="{06C4CFD0-8572-4EAE-A486-AB66C55F5082}"/>
              </a:ext>
            </a:extLst>
          </p:cNvPr>
          <p:cNvSpPr/>
          <p:nvPr/>
        </p:nvSpPr>
        <p:spPr>
          <a:xfrm>
            <a:off x="6910388" y="2699147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C0050B6C-BD37-4007-A471-492DCA179A69}"/>
              </a:ext>
            </a:extLst>
          </p:cNvPr>
          <p:cNvGrpSpPr>
            <a:grpSpLocks/>
          </p:cNvGrpSpPr>
          <p:nvPr/>
        </p:nvGrpSpPr>
        <p:grpSpPr bwMode="auto">
          <a:xfrm>
            <a:off x="4918473" y="2846784"/>
            <a:ext cx="3009900" cy="1069181"/>
            <a:chOff x="2666560" y="3573430"/>
            <a:chExt cx="4013328" cy="1424760"/>
          </a:xfrm>
        </p:grpSpPr>
        <p:sp>
          <p:nvSpPr>
            <p:cNvPr id="84" name="Rectangle 39">
              <a:extLst>
                <a:ext uri="{FF2B5EF4-FFF2-40B4-BE49-F238E27FC236}">
                  <a16:creationId xmlns:a16="http://schemas.microsoft.com/office/drawing/2014/main" id="{59E3A98E-12C1-4FCF-8F77-164CCBFD77F2}"/>
                </a:ext>
              </a:extLst>
            </p:cNvPr>
            <p:cNvSpPr/>
            <p:nvPr/>
          </p:nvSpPr>
          <p:spPr>
            <a:xfrm rot="573383">
              <a:off x="3872260" y="4199553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5" name="Rectangle 40">
              <a:extLst>
                <a:ext uri="{FF2B5EF4-FFF2-40B4-BE49-F238E27FC236}">
                  <a16:creationId xmlns:a16="http://schemas.microsoft.com/office/drawing/2014/main" id="{B584D73C-468D-4AA3-8928-DF7D8358220B}"/>
                </a:ext>
              </a:extLst>
            </p:cNvPr>
            <p:cNvSpPr/>
            <p:nvPr/>
          </p:nvSpPr>
          <p:spPr>
            <a:xfrm rot="21029230">
              <a:off x="2666560" y="4206827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6" name="Rectangle: Rounded Corners 43">
              <a:extLst>
                <a:ext uri="{FF2B5EF4-FFF2-40B4-BE49-F238E27FC236}">
                  <a16:creationId xmlns:a16="http://schemas.microsoft.com/office/drawing/2014/main" id="{09E1396C-436C-4EB3-B4BC-8FA351DE7219}"/>
                </a:ext>
              </a:extLst>
            </p:cNvPr>
            <p:cNvSpPr/>
            <p:nvPr/>
          </p:nvSpPr>
          <p:spPr>
            <a:xfrm>
              <a:off x="2755463" y="3573430"/>
              <a:ext cx="3924425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7" name="Freeform: Shape 47">
              <a:extLst>
                <a:ext uri="{FF2B5EF4-FFF2-40B4-BE49-F238E27FC236}">
                  <a16:creationId xmlns:a16="http://schemas.microsoft.com/office/drawing/2014/main" id="{E79E6BB6-CE85-4A92-B0F8-2083353D338B}"/>
                </a:ext>
              </a:extLst>
            </p:cNvPr>
            <p:cNvSpPr/>
            <p:nvPr/>
          </p:nvSpPr>
          <p:spPr>
            <a:xfrm>
              <a:off x="2771338" y="4677698"/>
              <a:ext cx="3892674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88" name="Rectangle 71">
            <a:extLst>
              <a:ext uri="{FF2B5EF4-FFF2-40B4-BE49-F238E27FC236}">
                <a16:creationId xmlns:a16="http://schemas.microsoft.com/office/drawing/2014/main" id="{7E1F9F1B-4B4C-4EB4-AA2E-6DA08CB40125}"/>
              </a:ext>
            </a:extLst>
          </p:cNvPr>
          <p:cNvSpPr/>
          <p:nvPr/>
        </p:nvSpPr>
        <p:spPr>
          <a:xfrm rot="5400000">
            <a:off x="7154264" y="2474129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9" name="Trapezoid 5">
            <a:extLst>
              <a:ext uri="{FF2B5EF4-FFF2-40B4-BE49-F238E27FC236}">
                <a16:creationId xmlns:a16="http://schemas.microsoft.com/office/drawing/2014/main" id="{AC66277A-226C-4AB2-A7E4-4509EFA31F9E}"/>
              </a:ext>
            </a:extLst>
          </p:cNvPr>
          <p:cNvSpPr/>
          <p:nvPr/>
        </p:nvSpPr>
        <p:spPr>
          <a:xfrm flipV="1">
            <a:off x="7088982" y="2699147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gradFill>
            <a:gsLst>
              <a:gs pos="22000">
                <a:srgbClr val="FF9900"/>
              </a:gs>
              <a:gs pos="99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35517370-1963-4271-AEE9-F986F50FFAAE}"/>
              </a:ext>
            </a:extLst>
          </p:cNvPr>
          <p:cNvGrpSpPr>
            <a:grpSpLocks/>
          </p:cNvGrpSpPr>
          <p:nvPr/>
        </p:nvGrpSpPr>
        <p:grpSpPr bwMode="auto">
          <a:xfrm>
            <a:off x="4924706" y="322148"/>
            <a:ext cx="3009900" cy="1067991"/>
            <a:chOff x="2724945" y="351698"/>
            <a:chExt cx="4013328" cy="1424760"/>
          </a:xfrm>
        </p:grpSpPr>
        <p:sp>
          <p:nvSpPr>
            <p:cNvPr id="91" name="Rectangle 23">
              <a:extLst>
                <a:ext uri="{FF2B5EF4-FFF2-40B4-BE49-F238E27FC236}">
                  <a16:creationId xmlns:a16="http://schemas.microsoft.com/office/drawing/2014/main" id="{75EA01F4-A0D7-42D9-92C6-365391F16776}"/>
                </a:ext>
              </a:extLst>
            </p:cNvPr>
            <p:cNvSpPr/>
            <p:nvPr/>
          </p:nvSpPr>
          <p:spPr>
            <a:xfrm rot="573383">
              <a:off x="3930645" y="977821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92" name="Rectangle 22">
              <a:extLst>
                <a:ext uri="{FF2B5EF4-FFF2-40B4-BE49-F238E27FC236}">
                  <a16:creationId xmlns:a16="http://schemas.microsoft.com/office/drawing/2014/main" id="{F9EB0C82-63EE-4E4A-ABEA-7EACD682C7E4}"/>
                </a:ext>
              </a:extLst>
            </p:cNvPr>
            <p:cNvSpPr/>
            <p:nvPr/>
          </p:nvSpPr>
          <p:spPr>
            <a:xfrm rot="21029230">
              <a:off x="2724945" y="985095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grpSp>
          <p:nvGrpSpPr>
            <p:cNvPr id="93" name="مجموعة 3">
              <a:extLst>
                <a:ext uri="{FF2B5EF4-FFF2-40B4-BE49-F238E27FC236}">
                  <a16:creationId xmlns:a16="http://schemas.microsoft.com/office/drawing/2014/main" id="{426C03A9-A686-4040-AF1D-9F5F72DC3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848" y="351698"/>
              <a:ext cx="3924425" cy="1230980"/>
              <a:chOff x="2813848" y="351698"/>
              <a:chExt cx="3924425" cy="1230980"/>
            </a:xfrm>
          </p:grpSpPr>
          <p:sp>
            <p:nvSpPr>
              <p:cNvPr id="94" name="Rectangle: Rounded Corners 4">
                <a:extLst>
                  <a:ext uri="{FF2B5EF4-FFF2-40B4-BE49-F238E27FC236}">
                    <a16:creationId xmlns:a16="http://schemas.microsoft.com/office/drawing/2014/main" id="{F1A1727B-FC9F-4B21-9AFD-6F67BFF96CF6}"/>
                  </a:ext>
                </a:extLst>
              </p:cNvPr>
              <p:cNvSpPr/>
              <p:nvPr/>
            </p:nvSpPr>
            <p:spPr>
              <a:xfrm>
                <a:off x="2813848" y="351698"/>
                <a:ext cx="3924425" cy="12246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  <p:sp>
            <p:nvSpPr>
              <p:cNvPr id="95" name="Freeform: Shape 14">
                <a:extLst>
                  <a:ext uri="{FF2B5EF4-FFF2-40B4-BE49-F238E27FC236}">
                    <a16:creationId xmlns:a16="http://schemas.microsoft.com/office/drawing/2014/main" id="{44FF52AD-5F47-4383-8B4C-3CACD0D9280B}"/>
                  </a:ext>
                </a:extLst>
              </p:cNvPr>
              <p:cNvSpPr/>
              <p:nvPr/>
            </p:nvSpPr>
            <p:spPr>
              <a:xfrm>
                <a:off x="2829724" y="1455609"/>
                <a:ext cx="3892674" cy="127069"/>
              </a:xfrm>
              <a:custGeom>
                <a:avLst/>
                <a:gdLst>
                  <a:gd name="connsiteX0" fmla="*/ 0 w 3893642"/>
                  <a:gd name="connsiteY0" fmla="*/ 0 h 126609"/>
                  <a:gd name="connsiteX1" fmla="*/ 3893642 w 3893642"/>
                  <a:gd name="connsiteY1" fmla="*/ 0 h 126609"/>
                  <a:gd name="connsiteX2" fmla="*/ 3893234 w 3893642"/>
                  <a:gd name="connsiteY2" fmla="*/ 2024 h 126609"/>
                  <a:gd name="connsiteX3" fmla="*/ 3705278 w 3893642"/>
                  <a:gd name="connsiteY3" fmla="*/ 126609 h 126609"/>
                  <a:gd name="connsiteX4" fmla="*/ 188364 w 3893642"/>
                  <a:gd name="connsiteY4" fmla="*/ 126609 h 126609"/>
                  <a:gd name="connsiteX5" fmla="*/ 408 w 3893642"/>
                  <a:gd name="connsiteY5" fmla="*/ 2024 h 12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642" h="126609">
                    <a:moveTo>
                      <a:pt x="0" y="0"/>
                    </a:moveTo>
                    <a:lnTo>
                      <a:pt x="3893642" y="0"/>
                    </a:lnTo>
                    <a:lnTo>
                      <a:pt x="3893234" y="2024"/>
                    </a:lnTo>
                    <a:cubicBezTo>
                      <a:pt x="3862267" y="75237"/>
                      <a:pt x="3789772" y="126609"/>
                      <a:pt x="3705278" y="126609"/>
                    </a:cubicBezTo>
                    <a:lnTo>
                      <a:pt x="188364" y="126609"/>
                    </a:lnTo>
                    <a:cubicBezTo>
                      <a:pt x="103871" y="126609"/>
                      <a:pt x="31375" y="75237"/>
                      <a:pt x="408" y="202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</p:grpSp>
      </p:grp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2216C6F1-16BD-43CE-BF84-FD9FFABC2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231" y="518403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يكتسب الماء طاقة حرارية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Rectangle 45">
            <a:extLst>
              <a:ext uri="{FF2B5EF4-FFF2-40B4-BE49-F238E27FC236}">
                <a16:creationId xmlns:a16="http://schemas.microsoft.com/office/drawing/2014/main" id="{86551F60-3A08-4567-A3A5-74F2144543EA}"/>
              </a:ext>
            </a:extLst>
          </p:cNvPr>
          <p:cNvSpPr/>
          <p:nvPr/>
        </p:nvSpPr>
        <p:spPr>
          <a:xfrm>
            <a:off x="7001510" y="2923219"/>
            <a:ext cx="702553" cy="636736"/>
          </a:xfrm>
          <a:prstGeom prst="rect">
            <a:avLst/>
          </a:prstGeom>
          <a:solidFill>
            <a:schemeClr val="accent3">
              <a:lumMod val="40000"/>
              <a:lumOff val="60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98" name="Rectangle: Rounded Corners 46">
            <a:extLst>
              <a:ext uri="{FF2B5EF4-FFF2-40B4-BE49-F238E27FC236}">
                <a16:creationId xmlns:a16="http://schemas.microsoft.com/office/drawing/2014/main" id="{BFC273C5-FBC3-44A0-A7A3-D0CF93BD87D5}"/>
              </a:ext>
            </a:extLst>
          </p:cNvPr>
          <p:cNvSpPr/>
          <p:nvPr/>
        </p:nvSpPr>
        <p:spPr>
          <a:xfrm>
            <a:off x="7046120" y="2952750"/>
            <a:ext cx="507206" cy="4643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9" name="TextBox 52">
            <a:extLst>
              <a:ext uri="{FF2B5EF4-FFF2-40B4-BE49-F238E27FC236}">
                <a16:creationId xmlns:a16="http://schemas.microsoft.com/office/drawing/2014/main" id="{015C36F7-D9F6-4D0B-8052-58C3876E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899" y="2950691"/>
            <a:ext cx="435769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Rectangle: Top Corners Rounded 55">
            <a:extLst>
              <a:ext uri="{FF2B5EF4-FFF2-40B4-BE49-F238E27FC236}">
                <a16:creationId xmlns:a16="http://schemas.microsoft.com/office/drawing/2014/main" id="{CCF8EC2B-CB4D-48EB-BFDE-98ABFFF8BF19}"/>
              </a:ext>
            </a:extLst>
          </p:cNvPr>
          <p:cNvSpPr/>
          <p:nvPr/>
        </p:nvSpPr>
        <p:spPr>
          <a:xfrm>
            <a:off x="5283995" y="3913584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1" name="Rectangle: Top Corners Rounded 56">
            <a:extLst>
              <a:ext uri="{FF2B5EF4-FFF2-40B4-BE49-F238E27FC236}">
                <a16:creationId xmlns:a16="http://schemas.microsoft.com/office/drawing/2014/main" id="{45013D98-B6A3-4751-A850-F5FF1EBA64BB}"/>
              </a:ext>
            </a:extLst>
          </p:cNvPr>
          <p:cNvSpPr/>
          <p:nvPr/>
        </p:nvSpPr>
        <p:spPr>
          <a:xfrm>
            <a:off x="4889898" y="3913584"/>
            <a:ext cx="410765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id="{CBC42F61-BDB1-4688-9700-88501CB2EA8F}"/>
              </a:ext>
            </a:extLst>
          </p:cNvPr>
          <p:cNvGrpSpPr>
            <a:grpSpLocks/>
          </p:cNvGrpSpPr>
          <p:nvPr/>
        </p:nvGrpSpPr>
        <p:grpSpPr bwMode="auto">
          <a:xfrm>
            <a:off x="2922986" y="4061222"/>
            <a:ext cx="3011090" cy="1069181"/>
            <a:chOff x="5216863" y="5371475"/>
            <a:chExt cx="4013328" cy="1424760"/>
          </a:xfrm>
        </p:grpSpPr>
        <p:sp>
          <p:nvSpPr>
            <p:cNvPr id="103" name="Rectangle 53">
              <a:extLst>
                <a:ext uri="{FF2B5EF4-FFF2-40B4-BE49-F238E27FC236}">
                  <a16:creationId xmlns:a16="http://schemas.microsoft.com/office/drawing/2014/main" id="{57640285-C430-408A-BAE3-E7ABF3996943}"/>
                </a:ext>
              </a:extLst>
            </p:cNvPr>
            <p:cNvSpPr/>
            <p:nvPr/>
          </p:nvSpPr>
          <p:spPr>
            <a:xfrm rot="573383">
              <a:off x="6422563" y="599759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4" name="Rectangle 54">
              <a:extLst>
                <a:ext uri="{FF2B5EF4-FFF2-40B4-BE49-F238E27FC236}">
                  <a16:creationId xmlns:a16="http://schemas.microsoft.com/office/drawing/2014/main" id="{D2C53701-D2BA-4DAF-9A10-E6CB83F585BE}"/>
                </a:ext>
              </a:extLst>
            </p:cNvPr>
            <p:cNvSpPr/>
            <p:nvPr/>
          </p:nvSpPr>
          <p:spPr>
            <a:xfrm rot="21029230">
              <a:off x="5216863" y="600487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5" name="Rectangle: Rounded Corners 57">
              <a:extLst>
                <a:ext uri="{FF2B5EF4-FFF2-40B4-BE49-F238E27FC236}">
                  <a16:creationId xmlns:a16="http://schemas.microsoft.com/office/drawing/2014/main" id="{DEECB3B3-0BBF-4841-A3CD-81A9C0AE50EF}"/>
                </a:ext>
              </a:extLst>
            </p:cNvPr>
            <p:cNvSpPr/>
            <p:nvPr/>
          </p:nvSpPr>
          <p:spPr>
            <a:xfrm>
              <a:off x="5305731" y="5371475"/>
              <a:ext cx="3924460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3A65FEFE-51BE-4A35-BF95-9DCE90E98891}"/>
                </a:ext>
              </a:extLst>
            </p:cNvPr>
            <p:cNvSpPr/>
            <p:nvPr/>
          </p:nvSpPr>
          <p:spPr>
            <a:xfrm>
              <a:off x="5321600" y="6475743"/>
              <a:ext cx="3892722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107" name="Trapezoid 5">
            <a:extLst>
              <a:ext uri="{FF2B5EF4-FFF2-40B4-BE49-F238E27FC236}">
                <a16:creationId xmlns:a16="http://schemas.microsoft.com/office/drawing/2014/main" id="{08DDF2B9-1893-43F2-9E55-D7D16F9D5910}"/>
              </a:ext>
            </a:extLst>
          </p:cNvPr>
          <p:cNvSpPr/>
          <p:nvPr/>
        </p:nvSpPr>
        <p:spPr>
          <a:xfrm flipV="1">
            <a:off x="7235429" y="173831"/>
            <a:ext cx="422672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08" name="Rectangle 72">
            <a:extLst>
              <a:ext uri="{FF2B5EF4-FFF2-40B4-BE49-F238E27FC236}">
                <a16:creationId xmlns:a16="http://schemas.microsoft.com/office/drawing/2014/main" id="{E465C4C2-3FB7-4EAD-8062-38BCD1BB6520}"/>
              </a:ext>
            </a:extLst>
          </p:cNvPr>
          <p:cNvSpPr/>
          <p:nvPr/>
        </p:nvSpPr>
        <p:spPr>
          <a:xfrm rot="5400000">
            <a:off x="5113885" y="3683527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9" name="Rectangle 24">
            <a:extLst>
              <a:ext uri="{FF2B5EF4-FFF2-40B4-BE49-F238E27FC236}">
                <a16:creationId xmlns:a16="http://schemas.microsoft.com/office/drawing/2014/main" id="{47AA46C6-7F60-45A7-B539-6DB3C4E4B444}"/>
              </a:ext>
            </a:extLst>
          </p:cNvPr>
          <p:cNvSpPr/>
          <p:nvPr/>
        </p:nvSpPr>
        <p:spPr>
          <a:xfrm>
            <a:off x="7104971" y="337753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0" name="Rectangle: Rounded Corners 7">
            <a:extLst>
              <a:ext uri="{FF2B5EF4-FFF2-40B4-BE49-F238E27FC236}">
                <a16:creationId xmlns:a16="http://schemas.microsoft.com/office/drawing/2014/main" id="{4BF170EF-FC4D-4805-B241-1103B4447167}"/>
              </a:ext>
            </a:extLst>
          </p:cNvPr>
          <p:cNvSpPr/>
          <p:nvPr/>
        </p:nvSpPr>
        <p:spPr>
          <a:xfrm>
            <a:off x="7193757" y="427434"/>
            <a:ext cx="506016" cy="464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1" name="Trapezoid 5">
            <a:extLst>
              <a:ext uri="{FF2B5EF4-FFF2-40B4-BE49-F238E27FC236}">
                <a16:creationId xmlns:a16="http://schemas.microsoft.com/office/drawing/2014/main" id="{52AF4377-2220-4AFF-971D-58E9EE5BA41E}"/>
              </a:ext>
            </a:extLst>
          </p:cNvPr>
          <p:cNvSpPr/>
          <p:nvPr/>
        </p:nvSpPr>
        <p:spPr>
          <a:xfrm flipV="1">
            <a:off x="5068492" y="3913584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12" name="Rectangle 59">
            <a:extLst>
              <a:ext uri="{FF2B5EF4-FFF2-40B4-BE49-F238E27FC236}">
                <a16:creationId xmlns:a16="http://schemas.microsoft.com/office/drawing/2014/main" id="{D17A8BC8-8200-473A-BB09-A1C292B381C6}"/>
              </a:ext>
            </a:extLst>
          </p:cNvPr>
          <p:cNvSpPr/>
          <p:nvPr/>
        </p:nvSpPr>
        <p:spPr>
          <a:xfrm>
            <a:off x="4981024" y="4137870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3" name="Rectangle: Rounded Corners 60">
            <a:extLst>
              <a:ext uri="{FF2B5EF4-FFF2-40B4-BE49-F238E27FC236}">
                <a16:creationId xmlns:a16="http://schemas.microsoft.com/office/drawing/2014/main" id="{60CA0EAC-9A71-43CE-A8C3-664C8B30DD4D}"/>
              </a:ext>
            </a:extLst>
          </p:cNvPr>
          <p:cNvSpPr/>
          <p:nvPr/>
        </p:nvSpPr>
        <p:spPr>
          <a:xfrm>
            <a:off x="5025629" y="4167188"/>
            <a:ext cx="507206" cy="4643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4" name="TextBox 66">
            <a:extLst>
              <a:ext uri="{FF2B5EF4-FFF2-40B4-BE49-F238E27FC236}">
                <a16:creationId xmlns:a16="http://schemas.microsoft.com/office/drawing/2014/main" id="{21C6BB5B-3C70-4160-91DE-3DEE88B9F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31" y="4129929"/>
            <a:ext cx="435769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en-US" altLang="ar-SA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Arrow: Bent 68">
            <a:extLst>
              <a:ext uri="{FF2B5EF4-FFF2-40B4-BE49-F238E27FC236}">
                <a16:creationId xmlns:a16="http://schemas.microsoft.com/office/drawing/2014/main" id="{311B8EAC-20A1-4D01-9D97-C54BF1B2B0FD}"/>
              </a:ext>
            </a:extLst>
          </p:cNvPr>
          <p:cNvSpPr/>
          <p:nvPr/>
        </p:nvSpPr>
        <p:spPr>
          <a:xfrm rot="5400000">
            <a:off x="6232922" y="191809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6" name="Arrow: Bent 69">
            <a:extLst>
              <a:ext uri="{FF2B5EF4-FFF2-40B4-BE49-F238E27FC236}">
                <a16:creationId xmlns:a16="http://schemas.microsoft.com/office/drawing/2014/main" id="{A431788E-F412-45FE-8DFC-841B4E88056E}"/>
              </a:ext>
            </a:extLst>
          </p:cNvPr>
          <p:cNvSpPr/>
          <p:nvPr/>
        </p:nvSpPr>
        <p:spPr>
          <a:xfrm rot="16200000" flipH="1">
            <a:off x="4355307" y="742950"/>
            <a:ext cx="446484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7" name="Arrow: Bent 69">
            <a:extLst>
              <a:ext uri="{FF2B5EF4-FFF2-40B4-BE49-F238E27FC236}">
                <a16:creationId xmlns:a16="http://schemas.microsoft.com/office/drawing/2014/main" id="{E3453953-068F-4CDF-BD34-CD807232517B}"/>
              </a:ext>
            </a:extLst>
          </p:cNvPr>
          <p:cNvSpPr/>
          <p:nvPr/>
        </p:nvSpPr>
        <p:spPr>
          <a:xfrm rot="16200000" flipH="1">
            <a:off x="4301728" y="327064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E4D360A5-D9AC-4BF5-A991-F6D70ACA2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368" y="1798792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تزداد درجة حرارته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8C4C2F08-D1B9-44AB-A9C6-C497086A6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612" y="2880157"/>
            <a:ext cx="2015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تزداد الطاقة الحركية للجزيئات </a:t>
            </a:r>
          </a:p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فتزداد سرعتها وتبتعد عن بعضها البعض 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+mj-cs"/>
            </a:endParaRP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D3E3346D-1694-4E7F-9B54-C93E22F8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958" y="4164061"/>
            <a:ext cx="2014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تتحول المادة من الحالة السائلة الى الغازية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extBox 21">
            <a:extLst>
              <a:ext uri="{FF2B5EF4-FFF2-40B4-BE49-F238E27FC236}">
                <a16:creationId xmlns:a16="http://schemas.microsoft.com/office/drawing/2014/main" id="{8AE26A4F-A57D-498A-99D2-EC9C1A2EC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142" y="416719"/>
            <a:ext cx="4357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5" name="مجموعة 124">
            <a:extLst>
              <a:ext uri="{FF2B5EF4-FFF2-40B4-BE49-F238E27FC236}">
                <a16:creationId xmlns:a16="http://schemas.microsoft.com/office/drawing/2014/main" id="{6BCED78C-500F-4DC3-9AC1-F16C9F40E44E}"/>
              </a:ext>
            </a:extLst>
          </p:cNvPr>
          <p:cNvGrpSpPr/>
          <p:nvPr/>
        </p:nvGrpSpPr>
        <p:grpSpPr>
          <a:xfrm>
            <a:off x="82748" y="-52393"/>
            <a:ext cx="2158300" cy="1006546"/>
            <a:chOff x="5957001" y="312421"/>
            <a:chExt cx="2158300" cy="1006546"/>
          </a:xfrm>
        </p:grpSpPr>
        <p:pic>
          <p:nvPicPr>
            <p:cNvPr id="126" name="صورة 12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6EAED23-51D7-49EE-B25C-80356DC83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2B07155B-4243-47E7-B010-4976EE362965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استراتيجية منظم التتابع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5" name="صورة الشريحة 64">
                <a:extLst>
                  <a:ext uri="{FF2B5EF4-FFF2-40B4-BE49-F238E27FC236}">
                    <a16:creationId xmlns:a16="http://schemas.microsoft.com/office/drawing/2014/main" id="{8FBB4D9E-F14A-46C4-BC7E-0B91E35994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5" name="صورة الشريحة 6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FBB4D9E-F14A-46C4-BC7E-0B91E35994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9" grpId="0" animBg="1"/>
      <p:bldP spid="80" grpId="0" animBg="1"/>
      <p:bldP spid="96" grpId="0"/>
      <p:bldP spid="98" grpId="0" animBg="1"/>
      <p:bldP spid="99" grpId="0" animBg="1"/>
      <p:bldP spid="110" grpId="0" animBg="1"/>
      <p:bldP spid="113" grpId="0" animBg="1"/>
      <p:bldP spid="114" grpId="0" animBg="1"/>
      <p:bldP spid="118" grpId="0"/>
      <p:bldP spid="119" grpId="0"/>
      <p:bldP spid="120" grpId="0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C17BB49-1375-4B96-A5C4-B8B8ED77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60" y="663147"/>
            <a:ext cx="1211301" cy="12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غاز - ويكيبيديا">
            <a:extLst>
              <a:ext uri="{FF2B5EF4-FFF2-40B4-BE49-F238E27FC236}">
                <a16:creationId xmlns:a16="http://schemas.microsoft.com/office/drawing/2014/main" id="{778DD49F-64A9-41D2-A654-4BF1582603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747" y="261102"/>
            <a:ext cx="1796129" cy="20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D9D01AE0-CFA4-47F5-9746-094041C5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16" y="544377"/>
            <a:ext cx="17907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تقاطع 1">
            <a:extLst>
              <a:ext uri="{FF2B5EF4-FFF2-40B4-BE49-F238E27FC236}">
                <a16:creationId xmlns:a16="http://schemas.microsoft.com/office/drawing/2014/main" id="{10BB7182-84B3-40C0-AEBE-E345217D9CC5}"/>
              </a:ext>
            </a:extLst>
          </p:cNvPr>
          <p:cNvSpPr/>
          <p:nvPr/>
        </p:nvSpPr>
        <p:spPr>
          <a:xfrm>
            <a:off x="4844823" y="853300"/>
            <a:ext cx="749762" cy="830997"/>
          </a:xfrm>
          <a:prstGeom prst="plus">
            <a:avLst/>
          </a:prstGeom>
          <a:solidFill>
            <a:srgbClr val="8AAFD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B0000AE2-02B7-4DDC-B97E-8BE78D2F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1776" y="15473"/>
            <a:ext cx="2636757" cy="25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2">
            <a:extLst>
              <a:ext uri="{FF2B5EF4-FFF2-40B4-BE49-F238E27FC236}">
                <a16:creationId xmlns:a16="http://schemas.microsoft.com/office/drawing/2014/main" id="{FF27AD54-B247-44CB-B675-0C6519D53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961" y="2522119"/>
            <a:ext cx="5912993" cy="251606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5F6B29C0-DEAF-453B-AE0F-F7878D2B4A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F6B29C0-DEAF-453B-AE0F-F7878D2B4A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9214270-C29E-469F-B81E-61C41833D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8"/>
          <a:stretch/>
        </p:blipFill>
        <p:spPr bwMode="auto">
          <a:xfrm>
            <a:off x="-111744" y="-395187"/>
            <a:ext cx="1671637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شكل بيضاوي 122">
            <a:extLst>
              <a:ext uri="{FF2B5EF4-FFF2-40B4-BE49-F238E27FC236}">
                <a16:creationId xmlns:a16="http://schemas.microsoft.com/office/drawing/2014/main" id="{3B437DCD-839D-4858-823D-BCAAB7F72779}"/>
              </a:ext>
            </a:extLst>
          </p:cNvPr>
          <p:cNvSpPr/>
          <p:nvPr/>
        </p:nvSpPr>
        <p:spPr>
          <a:xfrm>
            <a:off x="7310753" y="479272"/>
            <a:ext cx="1671637" cy="58843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التكثف   </a:t>
            </a: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89676A1B-4300-4C8B-826D-00106A311E5D}"/>
              </a:ext>
            </a:extLst>
          </p:cNvPr>
          <p:cNvSpPr txBox="1"/>
          <p:nvPr/>
        </p:nvSpPr>
        <p:spPr>
          <a:xfrm>
            <a:off x="2397988" y="1214538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تحول المادة من الحالة الغازية الى الحالة السائلة </a:t>
            </a:r>
            <a:endParaRPr lang="ar-SA" sz="2400" b="1" dirty="0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DB83EDC-809C-4611-9A04-37328E4B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36" y="2188571"/>
            <a:ext cx="3357754" cy="31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C169D15-0641-4957-906B-9074DF40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23" y="2247900"/>
            <a:ext cx="3200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5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F0471237-A76D-48F3-A48A-F72117BF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6183" t="56735" r="8472" b="10636"/>
          <a:stretch/>
        </p:blipFill>
        <p:spPr>
          <a:xfrm>
            <a:off x="2121030" y="2371233"/>
            <a:ext cx="5627803" cy="1065229"/>
          </a:xfrm>
          <a:prstGeom prst="rect">
            <a:avLst/>
          </a:prstGeom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B5831C06-9282-42F7-BC95-611453BE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3" y="1047947"/>
            <a:ext cx="7633746" cy="66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0B3741A3-F18E-4C6D-8FAD-071EBA8DC3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B3741A3-F18E-4C6D-8FAD-071EBA8DC3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00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914378"/>
              <a:r>
                <a:rPr lang="ar-SA" sz="1800" dirty="0">
                  <a:solidFill>
                    <a:srgbClr val="B4C8D1">
                      <a:lumMod val="75000"/>
                    </a:srgbClr>
                  </a:solidFill>
                </a:rPr>
                <a:t>استراتيجية شريط الذكريات 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1"/>
            <a:ext cx="2158300" cy="1006547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defTabSz="914378"/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81204"/>
            <a:ext cx="8267700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440480" y="2104247"/>
              <a:ext cx="1866293" cy="1049790"/>
            </p:xfrm>
            <a:graphic>
              <a:graphicData uri="http://schemas.microsoft.com/office/powerpoint/2016/slidezoom">
                <pslz:sldZm>
                  <pslz:sldZmObj sldId="342" cId="3659369983">
                    <pslz:zmPr id="{BE126514-8F8D-4317-B61B-C21A3AFA846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1866293" cy="10497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9979">
                <a:off x="1440480" y="2104247"/>
                <a:ext cx="1866293" cy="10497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3442701" y="1756710"/>
              <a:ext cx="1557070" cy="875852"/>
            </p:xfrm>
            <a:graphic>
              <a:graphicData uri="http://schemas.microsoft.com/office/powerpoint/2016/slidezoom">
                <pslz:sldZm>
                  <pslz:sldZmObj sldId="343" cId="1188887536">
                    <pslz:zmPr id="{90451DCB-F34D-4B9C-BA80-7F7256B55A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557070" cy="875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34507">
                <a:off x="3442701" y="1756710"/>
                <a:ext cx="1557070" cy="875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4459061"/>
                  </p:ext>
                </p:extLst>
              </p:nvPr>
            </p:nvGraphicFramePr>
            <p:xfrm>
              <a:off x="5398639" y="1734174"/>
              <a:ext cx="1489024" cy="837576"/>
            </p:xfrm>
            <a:graphic>
              <a:graphicData uri="http://schemas.microsoft.com/office/powerpoint/2016/slidezoom">
                <pslz:sldZm>
                  <pslz:sldZmObj sldId="344" cId="3248047563">
                    <pslz:zmPr id="{478EDCC5-E7EE-4620-8154-E6F30FD5A87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024" cy="83757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8639" y="1734174"/>
                <a:ext cx="1489024" cy="8375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4D1874F3-D5D3-4B80-BBEE-C8408FE0B4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D1874F3-D5D3-4B80-BBEE-C8408FE0B4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EBE781F-A1A6-47F9-8454-719E42CC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15" y="912608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250201C1-6DA3-45DD-9279-C6E462C185A1}"/>
              </a:ext>
            </a:extLst>
          </p:cNvPr>
          <p:cNvSpPr/>
          <p:nvPr/>
        </p:nvSpPr>
        <p:spPr>
          <a:xfrm>
            <a:off x="902459" y="763496"/>
            <a:ext cx="1827008" cy="1373850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يحدث للطاقة الحرارية خلال عملية التكثف</a:t>
            </a:r>
          </a:p>
        </p:txBody>
      </p:sp>
      <p:sp>
        <p:nvSpPr>
          <p:cNvPr id="66" name="Rectangle: Top Corners Rounded 27">
            <a:extLst>
              <a:ext uri="{FF2B5EF4-FFF2-40B4-BE49-F238E27FC236}">
                <a16:creationId xmlns:a16="http://schemas.microsoft.com/office/drawing/2014/main" id="{2BAC31BE-025E-47BE-B3CC-80A7BEB0EE09}"/>
              </a:ext>
            </a:extLst>
          </p:cNvPr>
          <p:cNvSpPr/>
          <p:nvPr/>
        </p:nvSpPr>
        <p:spPr>
          <a:xfrm>
            <a:off x="5330429" y="1439466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: Top Corners Rounded 28">
            <a:extLst>
              <a:ext uri="{FF2B5EF4-FFF2-40B4-BE49-F238E27FC236}">
                <a16:creationId xmlns:a16="http://schemas.microsoft.com/office/drawing/2014/main" id="{139DD9A2-384E-4623-A391-21C18FC00A1A}"/>
              </a:ext>
            </a:extLst>
          </p:cNvPr>
          <p:cNvSpPr/>
          <p:nvPr/>
        </p:nvSpPr>
        <p:spPr>
          <a:xfrm>
            <a:off x="4936332" y="1439466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DC7D17FA-1279-48C8-8DE8-E4530B8AAE68}"/>
              </a:ext>
            </a:extLst>
          </p:cNvPr>
          <p:cNvGrpSpPr>
            <a:grpSpLocks/>
          </p:cNvGrpSpPr>
          <p:nvPr/>
        </p:nvGrpSpPr>
        <p:grpSpPr bwMode="auto">
          <a:xfrm>
            <a:off x="2987279" y="1587103"/>
            <a:ext cx="3009900" cy="1067991"/>
            <a:chOff x="5232485" y="2037795"/>
            <a:chExt cx="4013328" cy="1424760"/>
          </a:xfrm>
        </p:grpSpPr>
        <p:sp>
          <p:nvSpPr>
            <p:cNvPr id="69" name="Rectangle 25">
              <a:extLst>
                <a:ext uri="{FF2B5EF4-FFF2-40B4-BE49-F238E27FC236}">
                  <a16:creationId xmlns:a16="http://schemas.microsoft.com/office/drawing/2014/main" id="{7B824DC0-02A4-4BD5-9809-D644703508B4}"/>
                </a:ext>
              </a:extLst>
            </p:cNvPr>
            <p:cNvSpPr/>
            <p:nvPr/>
          </p:nvSpPr>
          <p:spPr>
            <a:xfrm rot="573383">
              <a:off x="6438185" y="266391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sp>
          <p:nvSpPr>
            <p:cNvPr id="70" name="Rectangle 26">
              <a:extLst>
                <a:ext uri="{FF2B5EF4-FFF2-40B4-BE49-F238E27FC236}">
                  <a16:creationId xmlns:a16="http://schemas.microsoft.com/office/drawing/2014/main" id="{54C81013-55B6-4B65-97E0-DC7BC52B9036}"/>
                </a:ext>
              </a:extLst>
            </p:cNvPr>
            <p:cNvSpPr/>
            <p:nvPr/>
          </p:nvSpPr>
          <p:spPr>
            <a:xfrm rot="21029230">
              <a:off x="5232485" y="267119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1" name="Rectangle: Rounded Corners 29">
              <a:extLst>
                <a:ext uri="{FF2B5EF4-FFF2-40B4-BE49-F238E27FC236}">
                  <a16:creationId xmlns:a16="http://schemas.microsoft.com/office/drawing/2014/main" id="{F461EFF7-DBF1-4C62-ADB9-ECB2648B6363}"/>
                </a:ext>
              </a:extLst>
            </p:cNvPr>
            <p:cNvSpPr/>
            <p:nvPr/>
          </p:nvSpPr>
          <p:spPr>
            <a:xfrm>
              <a:off x="5321388" y="2037795"/>
              <a:ext cx="3924425" cy="12246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2" name="Freeform: Shape 33">
              <a:extLst>
                <a:ext uri="{FF2B5EF4-FFF2-40B4-BE49-F238E27FC236}">
                  <a16:creationId xmlns:a16="http://schemas.microsoft.com/office/drawing/2014/main" id="{455A1232-FDCF-4488-BA5E-9EE2182EBA4A}"/>
                </a:ext>
              </a:extLst>
            </p:cNvPr>
            <p:cNvSpPr/>
            <p:nvPr/>
          </p:nvSpPr>
          <p:spPr>
            <a:xfrm>
              <a:off x="5337263" y="3141706"/>
              <a:ext cx="3892674" cy="127069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73" name="Rectangle 70">
            <a:extLst>
              <a:ext uri="{FF2B5EF4-FFF2-40B4-BE49-F238E27FC236}">
                <a16:creationId xmlns:a16="http://schemas.microsoft.com/office/drawing/2014/main" id="{80D70A6D-C8EE-44EB-A113-F7EFAC93508C}"/>
              </a:ext>
            </a:extLst>
          </p:cNvPr>
          <p:cNvSpPr/>
          <p:nvPr/>
        </p:nvSpPr>
        <p:spPr>
          <a:xfrm rot="5400000">
            <a:off x="5164235" y="1193327"/>
            <a:ext cx="322123" cy="7225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4" name="Trapezoid 5">
            <a:extLst>
              <a:ext uri="{FF2B5EF4-FFF2-40B4-BE49-F238E27FC236}">
                <a16:creationId xmlns:a16="http://schemas.microsoft.com/office/drawing/2014/main" id="{6B2EE946-F9B3-44CF-85A8-2715A2A9ECC2}"/>
              </a:ext>
            </a:extLst>
          </p:cNvPr>
          <p:cNvSpPr/>
          <p:nvPr/>
        </p:nvSpPr>
        <p:spPr>
          <a:xfrm flipV="1">
            <a:off x="5113735" y="1439465"/>
            <a:ext cx="422672" cy="46315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4D7C180B-B566-4CAF-A4DE-5C6E25B292C3}"/>
              </a:ext>
            </a:extLst>
          </p:cNvPr>
          <p:cNvSpPr/>
          <p:nvPr/>
        </p:nvSpPr>
        <p:spPr>
          <a:xfrm>
            <a:off x="5027164" y="1663094"/>
            <a:ext cx="702553" cy="636736"/>
          </a:xfrm>
          <a:prstGeom prst="rect">
            <a:avLst/>
          </a:prstGeom>
          <a:solidFill>
            <a:schemeClr val="bg2">
              <a:lumMod val="75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6" name="Rectangle: Top Corners Rounded 11">
            <a:extLst>
              <a:ext uri="{FF2B5EF4-FFF2-40B4-BE49-F238E27FC236}">
                <a16:creationId xmlns:a16="http://schemas.microsoft.com/office/drawing/2014/main" id="{D5A79294-A41F-4917-86B9-19734805E666}"/>
              </a:ext>
            </a:extLst>
          </p:cNvPr>
          <p:cNvSpPr/>
          <p:nvPr/>
        </p:nvSpPr>
        <p:spPr>
          <a:xfrm>
            <a:off x="7452123" y="173831"/>
            <a:ext cx="410765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7" name="Rectangle: Top Corners Rounded 6">
            <a:extLst>
              <a:ext uri="{FF2B5EF4-FFF2-40B4-BE49-F238E27FC236}">
                <a16:creationId xmlns:a16="http://schemas.microsoft.com/office/drawing/2014/main" id="{CE6A9066-83F3-42E9-A9A2-6B3307DC7A68}"/>
              </a:ext>
            </a:extLst>
          </p:cNvPr>
          <p:cNvSpPr/>
          <p:nvPr/>
        </p:nvSpPr>
        <p:spPr>
          <a:xfrm>
            <a:off x="7056836" y="173831"/>
            <a:ext cx="411956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8" name="Rectangle 67">
            <a:extLst>
              <a:ext uri="{FF2B5EF4-FFF2-40B4-BE49-F238E27FC236}">
                <a16:creationId xmlns:a16="http://schemas.microsoft.com/office/drawing/2014/main" id="{348005DB-425E-45C0-B943-DC8C3FFEFAA3}"/>
              </a:ext>
            </a:extLst>
          </p:cNvPr>
          <p:cNvSpPr/>
          <p:nvPr/>
        </p:nvSpPr>
        <p:spPr>
          <a:xfrm rot="5400000">
            <a:off x="7300011" y="-94763"/>
            <a:ext cx="322123" cy="72256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79" name="Rectangle: Rounded Corners 32">
            <a:extLst>
              <a:ext uri="{FF2B5EF4-FFF2-40B4-BE49-F238E27FC236}">
                <a16:creationId xmlns:a16="http://schemas.microsoft.com/office/drawing/2014/main" id="{42E823CB-228C-4AF8-A736-79284F282E5D}"/>
              </a:ext>
            </a:extLst>
          </p:cNvPr>
          <p:cNvSpPr/>
          <p:nvPr/>
        </p:nvSpPr>
        <p:spPr>
          <a:xfrm>
            <a:off x="5072063" y="1691878"/>
            <a:ext cx="506016" cy="4643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44BB6F3-D3BD-4918-B198-EF1E0E6B9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73" y="1685925"/>
            <a:ext cx="434578" cy="5078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Top Corners Rounded 41">
            <a:extLst>
              <a:ext uri="{FF2B5EF4-FFF2-40B4-BE49-F238E27FC236}">
                <a16:creationId xmlns:a16="http://schemas.microsoft.com/office/drawing/2014/main" id="{505FB3AB-B117-4638-B2D3-6A5B04906754}"/>
              </a:ext>
            </a:extLst>
          </p:cNvPr>
          <p:cNvSpPr/>
          <p:nvPr/>
        </p:nvSpPr>
        <p:spPr>
          <a:xfrm>
            <a:off x="7304486" y="2699147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" name="Rectangle: Top Corners Rounded 42">
            <a:extLst>
              <a:ext uri="{FF2B5EF4-FFF2-40B4-BE49-F238E27FC236}">
                <a16:creationId xmlns:a16="http://schemas.microsoft.com/office/drawing/2014/main" id="{06C4CFD0-8572-4EAE-A486-AB66C55F5082}"/>
              </a:ext>
            </a:extLst>
          </p:cNvPr>
          <p:cNvSpPr/>
          <p:nvPr/>
        </p:nvSpPr>
        <p:spPr>
          <a:xfrm>
            <a:off x="6910388" y="2699147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C0050B6C-BD37-4007-A471-492DCA179A69}"/>
              </a:ext>
            </a:extLst>
          </p:cNvPr>
          <p:cNvGrpSpPr>
            <a:grpSpLocks/>
          </p:cNvGrpSpPr>
          <p:nvPr/>
        </p:nvGrpSpPr>
        <p:grpSpPr bwMode="auto">
          <a:xfrm>
            <a:off x="4918473" y="2846784"/>
            <a:ext cx="3009900" cy="1069181"/>
            <a:chOff x="2666560" y="3573430"/>
            <a:chExt cx="4013328" cy="1424760"/>
          </a:xfrm>
        </p:grpSpPr>
        <p:sp>
          <p:nvSpPr>
            <p:cNvPr id="84" name="Rectangle 39">
              <a:extLst>
                <a:ext uri="{FF2B5EF4-FFF2-40B4-BE49-F238E27FC236}">
                  <a16:creationId xmlns:a16="http://schemas.microsoft.com/office/drawing/2014/main" id="{59E3A98E-12C1-4FCF-8F77-164CCBFD77F2}"/>
                </a:ext>
              </a:extLst>
            </p:cNvPr>
            <p:cNvSpPr/>
            <p:nvPr/>
          </p:nvSpPr>
          <p:spPr>
            <a:xfrm rot="573383">
              <a:off x="3872260" y="4199553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5" name="Rectangle 40">
              <a:extLst>
                <a:ext uri="{FF2B5EF4-FFF2-40B4-BE49-F238E27FC236}">
                  <a16:creationId xmlns:a16="http://schemas.microsoft.com/office/drawing/2014/main" id="{B584D73C-468D-4AA3-8928-DF7D8358220B}"/>
                </a:ext>
              </a:extLst>
            </p:cNvPr>
            <p:cNvSpPr/>
            <p:nvPr/>
          </p:nvSpPr>
          <p:spPr>
            <a:xfrm rot="21029230">
              <a:off x="2666560" y="4206827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6" name="Rectangle: Rounded Corners 43">
              <a:extLst>
                <a:ext uri="{FF2B5EF4-FFF2-40B4-BE49-F238E27FC236}">
                  <a16:creationId xmlns:a16="http://schemas.microsoft.com/office/drawing/2014/main" id="{09E1396C-436C-4EB3-B4BC-8FA351DE7219}"/>
                </a:ext>
              </a:extLst>
            </p:cNvPr>
            <p:cNvSpPr/>
            <p:nvPr/>
          </p:nvSpPr>
          <p:spPr>
            <a:xfrm>
              <a:off x="2755463" y="3573430"/>
              <a:ext cx="3924425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7" name="Freeform: Shape 47">
              <a:extLst>
                <a:ext uri="{FF2B5EF4-FFF2-40B4-BE49-F238E27FC236}">
                  <a16:creationId xmlns:a16="http://schemas.microsoft.com/office/drawing/2014/main" id="{E79E6BB6-CE85-4A92-B0F8-2083353D338B}"/>
                </a:ext>
              </a:extLst>
            </p:cNvPr>
            <p:cNvSpPr/>
            <p:nvPr/>
          </p:nvSpPr>
          <p:spPr>
            <a:xfrm>
              <a:off x="2771338" y="4677698"/>
              <a:ext cx="3892674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88" name="Rectangle 71">
            <a:extLst>
              <a:ext uri="{FF2B5EF4-FFF2-40B4-BE49-F238E27FC236}">
                <a16:creationId xmlns:a16="http://schemas.microsoft.com/office/drawing/2014/main" id="{7E1F9F1B-4B4C-4EB4-AA2E-6DA08CB40125}"/>
              </a:ext>
            </a:extLst>
          </p:cNvPr>
          <p:cNvSpPr/>
          <p:nvPr/>
        </p:nvSpPr>
        <p:spPr>
          <a:xfrm rot="5400000">
            <a:off x="7154264" y="2474129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9" name="Trapezoid 5">
            <a:extLst>
              <a:ext uri="{FF2B5EF4-FFF2-40B4-BE49-F238E27FC236}">
                <a16:creationId xmlns:a16="http://schemas.microsoft.com/office/drawing/2014/main" id="{AC66277A-226C-4AB2-A7E4-4509EFA31F9E}"/>
              </a:ext>
            </a:extLst>
          </p:cNvPr>
          <p:cNvSpPr/>
          <p:nvPr/>
        </p:nvSpPr>
        <p:spPr>
          <a:xfrm flipV="1">
            <a:off x="7088982" y="2699147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gradFill>
            <a:gsLst>
              <a:gs pos="22000">
                <a:srgbClr val="FF9900"/>
              </a:gs>
              <a:gs pos="99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35517370-1963-4271-AEE9-F986F50FFAAE}"/>
              </a:ext>
            </a:extLst>
          </p:cNvPr>
          <p:cNvGrpSpPr>
            <a:grpSpLocks/>
          </p:cNvGrpSpPr>
          <p:nvPr/>
        </p:nvGrpSpPr>
        <p:grpSpPr bwMode="auto">
          <a:xfrm>
            <a:off x="4924706" y="322148"/>
            <a:ext cx="3009900" cy="1067991"/>
            <a:chOff x="2724945" y="351698"/>
            <a:chExt cx="4013328" cy="1424760"/>
          </a:xfrm>
        </p:grpSpPr>
        <p:sp>
          <p:nvSpPr>
            <p:cNvPr id="91" name="Rectangle 23">
              <a:extLst>
                <a:ext uri="{FF2B5EF4-FFF2-40B4-BE49-F238E27FC236}">
                  <a16:creationId xmlns:a16="http://schemas.microsoft.com/office/drawing/2014/main" id="{75EA01F4-A0D7-42D9-92C6-365391F16776}"/>
                </a:ext>
              </a:extLst>
            </p:cNvPr>
            <p:cNvSpPr/>
            <p:nvPr/>
          </p:nvSpPr>
          <p:spPr>
            <a:xfrm rot="573383">
              <a:off x="3930645" y="977821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92" name="Rectangle 22">
              <a:extLst>
                <a:ext uri="{FF2B5EF4-FFF2-40B4-BE49-F238E27FC236}">
                  <a16:creationId xmlns:a16="http://schemas.microsoft.com/office/drawing/2014/main" id="{F9EB0C82-63EE-4E4A-ABEA-7EACD682C7E4}"/>
                </a:ext>
              </a:extLst>
            </p:cNvPr>
            <p:cNvSpPr/>
            <p:nvPr/>
          </p:nvSpPr>
          <p:spPr>
            <a:xfrm rot="21029230">
              <a:off x="2724945" y="985095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grpSp>
          <p:nvGrpSpPr>
            <p:cNvPr id="93" name="مجموعة 3">
              <a:extLst>
                <a:ext uri="{FF2B5EF4-FFF2-40B4-BE49-F238E27FC236}">
                  <a16:creationId xmlns:a16="http://schemas.microsoft.com/office/drawing/2014/main" id="{426C03A9-A686-4040-AF1D-9F5F72DC3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848" y="351698"/>
              <a:ext cx="3924425" cy="1230980"/>
              <a:chOff x="2813848" y="351698"/>
              <a:chExt cx="3924425" cy="1230980"/>
            </a:xfrm>
          </p:grpSpPr>
          <p:sp>
            <p:nvSpPr>
              <p:cNvPr id="94" name="Rectangle: Rounded Corners 4">
                <a:extLst>
                  <a:ext uri="{FF2B5EF4-FFF2-40B4-BE49-F238E27FC236}">
                    <a16:creationId xmlns:a16="http://schemas.microsoft.com/office/drawing/2014/main" id="{F1A1727B-FC9F-4B21-9AFD-6F67BFF96CF6}"/>
                  </a:ext>
                </a:extLst>
              </p:cNvPr>
              <p:cNvSpPr/>
              <p:nvPr/>
            </p:nvSpPr>
            <p:spPr>
              <a:xfrm>
                <a:off x="2813848" y="351698"/>
                <a:ext cx="3924425" cy="12246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  <p:sp>
            <p:nvSpPr>
              <p:cNvPr id="95" name="Freeform: Shape 14">
                <a:extLst>
                  <a:ext uri="{FF2B5EF4-FFF2-40B4-BE49-F238E27FC236}">
                    <a16:creationId xmlns:a16="http://schemas.microsoft.com/office/drawing/2014/main" id="{44FF52AD-5F47-4383-8B4C-3CACD0D9280B}"/>
                  </a:ext>
                </a:extLst>
              </p:cNvPr>
              <p:cNvSpPr/>
              <p:nvPr/>
            </p:nvSpPr>
            <p:spPr>
              <a:xfrm>
                <a:off x="2829724" y="1455609"/>
                <a:ext cx="3892674" cy="127069"/>
              </a:xfrm>
              <a:custGeom>
                <a:avLst/>
                <a:gdLst>
                  <a:gd name="connsiteX0" fmla="*/ 0 w 3893642"/>
                  <a:gd name="connsiteY0" fmla="*/ 0 h 126609"/>
                  <a:gd name="connsiteX1" fmla="*/ 3893642 w 3893642"/>
                  <a:gd name="connsiteY1" fmla="*/ 0 h 126609"/>
                  <a:gd name="connsiteX2" fmla="*/ 3893234 w 3893642"/>
                  <a:gd name="connsiteY2" fmla="*/ 2024 h 126609"/>
                  <a:gd name="connsiteX3" fmla="*/ 3705278 w 3893642"/>
                  <a:gd name="connsiteY3" fmla="*/ 126609 h 126609"/>
                  <a:gd name="connsiteX4" fmla="*/ 188364 w 3893642"/>
                  <a:gd name="connsiteY4" fmla="*/ 126609 h 126609"/>
                  <a:gd name="connsiteX5" fmla="*/ 408 w 3893642"/>
                  <a:gd name="connsiteY5" fmla="*/ 2024 h 12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642" h="126609">
                    <a:moveTo>
                      <a:pt x="0" y="0"/>
                    </a:moveTo>
                    <a:lnTo>
                      <a:pt x="3893642" y="0"/>
                    </a:lnTo>
                    <a:lnTo>
                      <a:pt x="3893234" y="2024"/>
                    </a:lnTo>
                    <a:cubicBezTo>
                      <a:pt x="3862267" y="75237"/>
                      <a:pt x="3789772" y="126609"/>
                      <a:pt x="3705278" y="126609"/>
                    </a:cubicBezTo>
                    <a:lnTo>
                      <a:pt x="188364" y="126609"/>
                    </a:lnTo>
                    <a:cubicBezTo>
                      <a:pt x="103871" y="126609"/>
                      <a:pt x="31375" y="75237"/>
                      <a:pt x="408" y="202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</p:grpSp>
      </p:grp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2216C6F1-16BD-43CE-BF84-FD9FFABC2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231" y="518403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تفقد الجزيئات طاقة حرارية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Rectangle 45">
            <a:extLst>
              <a:ext uri="{FF2B5EF4-FFF2-40B4-BE49-F238E27FC236}">
                <a16:creationId xmlns:a16="http://schemas.microsoft.com/office/drawing/2014/main" id="{86551F60-3A08-4567-A3A5-74F2144543EA}"/>
              </a:ext>
            </a:extLst>
          </p:cNvPr>
          <p:cNvSpPr/>
          <p:nvPr/>
        </p:nvSpPr>
        <p:spPr>
          <a:xfrm>
            <a:off x="7001510" y="2923219"/>
            <a:ext cx="702553" cy="636736"/>
          </a:xfrm>
          <a:prstGeom prst="rect">
            <a:avLst/>
          </a:prstGeom>
          <a:solidFill>
            <a:schemeClr val="accent3">
              <a:lumMod val="40000"/>
              <a:lumOff val="60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98" name="Rectangle: Rounded Corners 46">
            <a:extLst>
              <a:ext uri="{FF2B5EF4-FFF2-40B4-BE49-F238E27FC236}">
                <a16:creationId xmlns:a16="http://schemas.microsoft.com/office/drawing/2014/main" id="{BFC273C5-FBC3-44A0-A7A3-D0CF93BD87D5}"/>
              </a:ext>
            </a:extLst>
          </p:cNvPr>
          <p:cNvSpPr/>
          <p:nvPr/>
        </p:nvSpPr>
        <p:spPr>
          <a:xfrm>
            <a:off x="7046120" y="2952750"/>
            <a:ext cx="507206" cy="4643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9" name="TextBox 52">
            <a:extLst>
              <a:ext uri="{FF2B5EF4-FFF2-40B4-BE49-F238E27FC236}">
                <a16:creationId xmlns:a16="http://schemas.microsoft.com/office/drawing/2014/main" id="{015C36F7-D9F6-4D0B-8052-58C3876E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899" y="2950691"/>
            <a:ext cx="435769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Rectangle: Top Corners Rounded 55">
            <a:extLst>
              <a:ext uri="{FF2B5EF4-FFF2-40B4-BE49-F238E27FC236}">
                <a16:creationId xmlns:a16="http://schemas.microsoft.com/office/drawing/2014/main" id="{CCF8EC2B-CB4D-48EB-BFDE-98ABFFF8BF19}"/>
              </a:ext>
            </a:extLst>
          </p:cNvPr>
          <p:cNvSpPr/>
          <p:nvPr/>
        </p:nvSpPr>
        <p:spPr>
          <a:xfrm>
            <a:off x="5283995" y="3913584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1" name="Rectangle: Top Corners Rounded 56">
            <a:extLst>
              <a:ext uri="{FF2B5EF4-FFF2-40B4-BE49-F238E27FC236}">
                <a16:creationId xmlns:a16="http://schemas.microsoft.com/office/drawing/2014/main" id="{45013D98-B6A3-4751-A850-F5FF1EBA64BB}"/>
              </a:ext>
            </a:extLst>
          </p:cNvPr>
          <p:cNvSpPr/>
          <p:nvPr/>
        </p:nvSpPr>
        <p:spPr>
          <a:xfrm>
            <a:off x="4889898" y="3913584"/>
            <a:ext cx="410765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id="{CBC42F61-BDB1-4688-9700-88501CB2EA8F}"/>
              </a:ext>
            </a:extLst>
          </p:cNvPr>
          <p:cNvGrpSpPr>
            <a:grpSpLocks/>
          </p:cNvGrpSpPr>
          <p:nvPr/>
        </p:nvGrpSpPr>
        <p:grpSpPr bwMode="auto">
          <a:xfrm>
            <a:off x="2922986" y="4061222"/>
            <a:ext cx="3011090" cy="1069181"/>
            <a:chOff x="5216863" y="5371475"/>
            <a:chExt cx="4013328" cy="1424760"/>
          </a:xfrm>
        </p:grpSpPr>
        <p:sp>
          <p:nvSpPr>
            <p:cNvPr id="103" name="Rectangle 53">
              <a:extLst>
                <a:ext uri="{FF2B5EF4-FFF2-40B4-BE49-F238E27FC236}">
                  <a16:creationId xmlns:a16="http://schemas.microsoft.com/office/drawing/2014/main" id="{57640285-C430-408A-BAE3-E7ABF3996943}"/>
                </a:ext>
              </a:extLst>
            </p:cNvPr>
            <p:cNvSpPr/>
            <p:nvPr/>
          </p:nvSpPr>
          <p:spPr>
            <a:xfrm rot="573383">
              <a:off x="6422563" y="599759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4" name="Rectangle 54">
              <a:extLst>
                <a:ext uri="{FF2B5EF4-FFF2-40B4-BE49-F238E27FC236}">
                  <a16:creationId xmlns:a16="http://schemas.microsoft.com/office/drawing/2014/main" id="{D2C53701-D2BA-4DAF-9A10-E6CB83F585BE}"/>
                </a:ext>
              </a:extLst>
            </p:cNvPr>
            <p:cNvSpPr/>
            <p:nvPr/>
          </p:nvSpPr>
          <p:spPr>
            <a:xfrm rot="21029230">
              <a:off x="5216863" y="600487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5" name="Rectangle: Rounded Corners 57">
              <a:extLst>
                <a:ext uri="{FF2B5EF4-FFF2-40B4-BE49-F238E27FC236}">
                  <a16:creationId xmlns:a16="http://schemas.microsoft.com/office/drawing/2014/main" id="{DEECB3B3-0BBF-4841-A3CD-81A9C0AE50EF}"/>
                </a:ext>
              </a:extLst>
            </p:cNvPr>
            <p:cNvSpPr/>
            <p:nvPr/>
          </p:nvSpPr>
          <p:spPr>
            <a:xfrm>
              <a:off x="5305731" y="5371475"/>
              <a:ext cx="3924460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3A65FEFE-51BE-4A35-BF95-9DCE90E98891}"/>
                </a:ext>
              </a:extLst>
            </p:cNvPr>
            <p:cNvSpPr/>
            <p:nvPr/>
          </p:nvSpPr>
          <p:spPr>
            <a:xfrm>
              <a:off x="5321600" y="6475743"/>
              <a:ext cx="3892722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107" name="Trapezoid 5">
            <a:extLst>
              <a:ext uri="{FF2B5EF4-FFF2-40B4-BE49-F238E27FC236}">
                <a16:creationId xmlns:a16="http://schemas.microsoft.com/office/drawing/2014/main" id="{08DDF2B9-1893-43F2-9E55-D7D16F9D5910}"/>
              </a:ext>
            </a:extLst>
          </p:cNvPr>
          <p:cNvSpPr/>
          <p:nvPr/>
        </p:nvSpPr>
        <p:spPr>
          <a:xfrm flipV="1">
            <a:off x="7235429" y="173831"/>
            <a:ext cx="422672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08" name="Rectangle 72">
            <a:extLst>
              <a:ext uri="{FF2B5EF4-FFF2-40B4-BE49-F238E27FC236}">
                <a16:creationId xmlns:a16="http://schemas.microsoft.com/office/drawing/2014/main" id="{E465C4C2-3FB7-4EAD-8062-38BCD1BB6520}"/>
              </a:ext>
            </a:extLst>
          </p:cNvPr>
          <p:cNvSpPr/>
          <p:nvPr/>
        </p:nvSpPr>
        <p:spPr>
          <a:xfrm rot="5400000">
            <a:off x="5113885" y="3683527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9" name="Rectangle 24">
            <a:extLst>
              <a:ext uri="{FF2B5EF4-FFF2-40B4-BE49-F238E27FC236}">
                <a16:creationId xmlns:a16="http://schemas.microsoft.com/office/drawing/2014/main" id="{47AA46C6-7F60-45A7-B539-6DB3C4E4B444}"/>
              </a:ext>
            </a:extLst>
          </p:cNvPr>
          <p:cNvSpPr/>
          <p:nvPr/>
        </p:nvSpPr>
        <p:spPr>
          <a:xfrm>
            <a:off x="7104971" y="337753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0" name="Rectangle: Rounded Corners 7">
            <a:extLst>
              <a:ext uri="{FF2B5EF4-FFF2-40B4-BE49-F238E27FC236}">
                <a16:creationId xmlns:a16="http://schemas.microsoft.com/office/drawing/2014/main" id="{4BF170EF-FC4D-4805-B241-1103B4447167}"/>
              </a:ext>
            </a:extLst>
          </p:cNvPr>
          <p:cNvSpPr/>
          <p:nvPr/>
        </p:nvSpPr>
        <p:spPr>
          <a:xfrm>
            <a:off x="7193757" y="427434"/>
            <a:ext cx="506016" cy="464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1" name="Trapezoid 5">
            <a:extLst>
              <a:ext uri="{FF2B5EF4-FFF2-40B4-BE49-F238E27FC236}">
                <a16:creationId xmlns:a16="http://schemas.microsoft.com/office/drawing/2014/main" id="{52AF4377-2220-4AFF-971D-58E9EE5BA41E}"/>
              </a:ext>
            </a:extLst>
          </p:cNvPr>
          <p:cNvSpPr/>
          <p:nvPr/>
        </p:nvSpPr>
        <p:spPr>
          <a:xfrm flipV="1">
            <a:off x="5068492" y="3913584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12" name="Rectangle 59">
            <a:extLst>
              <a:ext uri="{FF2B5EF4-FFF2-40B4-BE49-F238E27FC236}">
                <a16:creationId xmlns:a16="http://schemas.microsoft.com/office/drawing/2014/main" id="{D17A8BC8-8200-473A-BB09-A1C292B381C6}"/>
              </a:ext>
            </a:extLst>
          </p:cNvPr>
          <p:cNvSpPr/>
          <p:nvPr/>
        </p:nvSpPr>
        <p:spPr>
          <a:xfrm>
            <a:off x="4981024" y="4137870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3" name="Rectangle: Rounded Corners 60">
            <a:extLst>
              <a:ext uri="{FF2B5EF4-FFF2-40B4-BE49-F238E27FC236}">
                <a16:creationId xmlns:a16="http://schemas.microsoft.com/office/drawing/2014/main" id="{60CA0EAC-9A71-43CE-A8C3-664C8B30DD4D}"/>
              </a:ext>
            </a:extLst>
          </p:cNvPr>
          <p:cNvSpPr/>
          <p:nvPr/>
        </p:nvSpPr>
        <p:spPr>
          <a:xfrm>
            <a:off x="5025629" y="4167188"/>
            <a:ext cx="507206" cy="4643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4" name="TextBox 66">
            <a:extLst>
              <a:ext uri="{FF2B5EF4-FFF2-40B4-BE49-F238E27FC236}">
                <a16:creationId xmlns:a16="http://schemas.microsoft.com/office/drawing/2014/main" id="{21C6BB5B-3C70-4160-91DE-3DEE88B9F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31" y="4129929"/>
            <a:ext cx="435769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en-US" altLang="ar-SA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Arrow: Bent 68">
            <a:extLst>
              <a:ext uri="{FF2B5EF4-FFF2-40B4-BE49-F238E27FC236}">
                <a16:creationId xmlns:a16="http://schemas.microsoft.com/office/drawing/2014/main" id="{311B8EAC-20A1-4D01-9D97-C54BF1B2B0FD}"/>
              </a:ext>
            </a:extLst>
          </p:cNvPr>
          <p:cNvSpPr/>
          <p:nvPr/>
        </p:nvSpPr>
        <p:spPr>
          <a:xfrm rot="5400000">
            <a:off x="6232922" y="191809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6" name="Arrow: Bent 69">
            <a:extLst>
              <a:ext uri="{FF2B5EF4-FFF2-40B4-BE49-F238E27FC236}">
                <a16:creationId xmlns:a16="http://schemas.microsoft.com/office/drawing/2014/main" id="{A431788E-F412-45FE-8DFC-841B4E88056E}"/>
              </a:ext>
            </a:extLst>
          </p:cNvPr>
          <p:cNvSpPr/>
          <p:nvPr/>
        </p:nvSpPr>
        <p:spPr>
          <a:xfrm rot="16200000" flipH="1">
            <a:off x="4355307" y="742950"/>
            <a:ext cx="446484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7" name="Arrow: Bent 69">
            <a:extLst>
              <a:ext uri="{FF2B5EF4-FFF2-40B4-BE49-F238E27FC236}">
                <a16:creationId xmlns:a16="http://schemas.microsoft.com/office/drawing/2014/main" id="{E3453953-068F-4CDF-BD34-CD807232517B}"/>
              </a:ext>
            </a:extLst>
          </p:cNvPr>
          <p:cNvSpPr/>
          <p:nvPr/>
        </p:nvSpPr>
        <p:spPr>
          <a:xfrm rot="16200000" flipH="1">
            <a:off x="4301728" y="327064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E4D360A5-D9AC-4BF5-A991-F6D70ACA2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368" y="1798792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تقل درجة حرارته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8C4C2F08-D1B9-44AB-A9C6-C497086A6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612" y="2880157"/>
            <a:ext cx="2015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تقلالطاقة</a:t>
            </a:r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 الحركية للجزيئات </a:t>
            </a:r>
          </a:p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فتقل سرعتها وتقترب عن بعضها البعض 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+mj-cs"/>
            </a:endParaRP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D3E3346D-1694-4E7F-9B54-C93E22F8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958" y="4164061"/>
            <a:ext cx="2014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تتحول المادة من الحالة الغازية الى السائلة 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extBox 21">
            <a:extLst>
              <a:ext uri="{FF2B5EF4-FFF2-40B4-BE49-F238E27FC236}">
                <a16:creationId xmlns:a16="http://schemas.microsoft.com/office/drawing/2014/main" id="{8AE26A4F-A57D-498A-99D2-EC9C1A2EC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142" y="416719"/>
            <a:ext cx="4357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5" name="مجموعة 124">
            <a:extLst>
              <a:ext uri="{FF2B5EF4-FFF2-40B4-BE49-F238E27FC236}">
                <a16:creationId xmlns:a16="http://schemas.microsoft.com/office/drawing/2014/main" id="{6BCED78C-500F-4DC3-9AC1-F16C9F40E44E}"/>
              </a:ext>
            </a:extLst>
          </p:cNvPr>
          <p:cNvGrpSpPr/>
          <p:nvPr/>
        </p:nvGrpSpPr>
        <p:grpSpPr>
          <a:xfrm>
            <a:off x="82748" y="-52393"/>
            <a:ext cx="2158300" cy="1006546"/>
            <a:chOff x="5957001" y="312421"/>
            <a:chExt cx="2158300" cy="1006546"/>
          </a:xfrm>
        </p:grpSpPr>
        <p:pic>
          <p:nvPicPr>
            <p:cNvPr id="126" name="صورة 12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6EAED23-51D7-49EE-B25C-80356DC83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2B07155B-4243-47E7-B010-4976EE362965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استراتيجية منظم التتابع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4" name="صورة الشريحة 63">
                <a:extLst>
                  <a:ext uri="{FF2B5EF4-FFF2-40B4-BE49-F238E27FC236}">
                    <a16:creationId xmlns:a16="http://schemas.microsoft.com/office/drawing/2014/main" id="{ECA682ED-61BE-46DB-AAA8-6CF8D27B5C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4" name="صورة الشريحة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CA682ED-61BE-46DB-AAA8-6CF8D27B5C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162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9" grpId="0" animBg="1"/>
      <p:bldP spid="80" grpId="0" animBg="1"/>
      <p:bldP spid="96" grpId="0"/>
      <p:bldP spid="98" grpId="0" animBg="1"/>
      <p:bldP spid="99" grpId="0" animBg="1"/>
      <p:bldP spid="110" grpId="0" animBg="1"/>
      <p:bldP spid="113" grpId="0" animBg="1"/>
      <p:bldP spid="114" grpId="0" animBg="1"/>
      <p:bldP spid="118" grpId="0"/>
      <p:bldP spid="119" grpId="0"/>
      <p:bldP spid="120" grpId="0"/>
      <p:bldP spid="1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30" y="3904026"/>
            <a:ext cx="1042506" cy="1010500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2CD3FFD-AF53-4F5C-B799-AF71FD8DEB2D}"/>
              </a:ext>
            </a:extLst>
          </p:cNvPr>
          <p:cNvSpPr/>
          <p:nvPr/>
        </p:nvSpPr>
        <p:spPr>
          <a:xfrm>
            <a:off x="6301858" y="228304"/>
            <a:ext cx="2678500" cy="714375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التحولات بين المادة الصلبة  والغازية 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AFABD69E-41ED-48FF-AB7A-FB7B0AA7E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5"/>
          <a:stretch/>
        </p:blipFill>
        <p:spPr bwMode="auto">
          <a:xfrm>
            <a:off x="2829760" y="1153899"/>
            <a:ext cx="6067425" cy="24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95FB333-45E0-4610-ABEC-D5A1C12FE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1" y="0"/>
            <a:ext cx="2916593" cy="182791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9773C3E7-CE3B-437C-85CA-A18B2C0BD1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773C3E7-CE3B-437C-85CA-A18B2C0BD1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009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30" y="3904026"/>
            <a:ext cx="1042506" cy="1010500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2CD3FFD-AF53-4F5C-B799-AF71FD8DEB2D}"/>
              </a:ext>
            </a:extLst>
          </p:cNvPr>
          <p:cNvSpPr/>
          <p:nvPr/>
        </p:nvSpPr>
        <p:spPr>
          <a:xfrm>
            <a:off x="6301858" y="228304"/>
            <a:ext cx="2678500" cy="714375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التحولات بين المادة الصلبة  والغازية 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C0F6B37-BFA1-48B8-8023-990D65EE3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7" t="-16622" r="3987" b="39620"/>
          <a:stretch/>
        </p:blipFill>
        <p:spPr bwMode="auto">
          <a:xfrm>
            <a:off x="5416269" y="538322"/>
            <a:ext cx="3362325" cy="379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F425D1EE-BE73-4756-8FB3-4F43A68A8844}"/>
              </a:ext>
            </a:extLst>
          </p:cNvPr>
          <p:cNvSpPr/>
          <p:nvPr/>
        </p:nvSpPr>
        <p:spPr>
          <a:xfrm>
            <a:off x="3542868" y="0"/>
            <a:ext cx="1671637" cy="58843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التسامي   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F0F150-1FAF-4685-B6C5-555717635DFD}"/>
              </a:ext>
            </a:extLst>
          </p:cNvPr>
          <p:cNvSpPr txBox="1"/>
          <p:nvPr/>
        </p:nvSpPr>
        <p:spPr>
          <a:xfrm>
            <a:off x="163642" y="678184"/>
            <a:ext cx="4669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تحول المادة من الحالة الصلبة الى الحالة الغازية دون المرور بالحالة السائلة   </a:t>
            </a:r>
            <a:endParaRPr lang="ar-SA" sz="24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F56D603-D013-47DC-871E-AE0C00AFE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334" y="2013447"/>
            <a:ext cx="3780372" cy="284025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373E7950-B306-4B11-A38B-688876B60C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73E7950-B306-4B11-A38B-688876B60C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26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30" y="3904026"/>
            <a:ext cx="1042506" cy="1010500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2CD3FFD-AF53-4F5C-B799-AF71FD8DEB2D}"/>
              </a:ext>
            </a:extLst>
          </p:cNvPr>
          <p:cNvSpPr/>
          <p:nvPr/>
        </p:nvSpPr>
        <p:spPr>
          <a:xfrm>
            <a:off x="6301858" y="228304"/>
            <a:ext cx="2678500" cy="714375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التحولات والرسوم البيانية </a:t>
            </a:r>
          </a:p>
        </p:txBody>
      </p:sp>
      <p:pic>
        <p:nvPicPr>
          <p:cNvPr id="29698" name="Picture 2" descr="رسم بياني لحالات المادة – رسم العين">
            <a:extLst>
              <a:ext uri="{FF2B5EF4-FFF2-40B4-BE49-F238E27FC236}">
                <a16:creationId xmlns:a16="http://schemas.microsoft.com/office/drawing/2014/main" id="{2D2A8F01-6F2B-4B67-A273-F89D212F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5" y="585491"/>
            <a:ext cx="4526732" cy="43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FC40279-B56D-494A-81EF-FF9644024EB2}"/>
              </a:ext>
            </a:extLst>
          </p:cNvPr>
          <p:cNvSpPr txBox="1"/>
          <p:nvPr/>
        </p:nvSpPr>
        <p:spPr>
          <a:xfrm>
            <a:off x="4177398" y="2571750"/>
            <a:ext cx="6229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هل يمكنك تحديد التغيرات </a:t>
            </a:r>
          </a:p>
          <a:p>
            <a:pPr algn="ctr"/>
            <a:r>
              <a:rPr lang="ar-SA" sz="2400" b="1" dirty="0">
                <a:solidFill>
                  <a:srgbClr val="7AC4A4"/>
                </a:solidFill>
              </a:rPr>
              <a:t>التي تحدث بين حالات المادة </a:t>
            </a:r>
          </a:p>
          <a:p>
            <a:pPr algn="ctr"/>
            <a:r>
              <a:rPr lang="ar-SA" sz="2400" b="1" dirty="0">
                <a:solidFill>
                  <a:srgbClr val="7AC4A4"/>
                </a:solidFill>
              </a:rPr>
              <a:t> في كل منحنى من الرسم التالي </a:t>
            </a:r>
            <a:endParaRPr lang="ar-SA" sz="24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373D8122-7CCE-4351-9174-09D762FA0C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73D8122-7CCE-4351-9174-09D762FA0C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44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2" y="3697208"/>
            <a:ext cx="710155" cy="91402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373D8122-7CCE-4351-9174-09D762FA0C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صورة الشريحة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73D8122-7CCE-4351-9174-09D762FA0C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969D0E7-7B06-4C8C-B75F-F7888DE04D69}"/>
              </a:ext>
            </a:extLst>
          </p:cNvPr>
          <p:cNvGrpSpPr/>
          <p:nvPr/>
        </p:nvGrpSpPr>
        <p:grpSpPr>
          <a:xfrm>
            <a:off x="982394" y="792667"/>
            <a:ext cx="7179212" cy="3558166"/>
            <a:chOff x="734043" y="437728"/>
            <a:chExt cx="7179212" cy="3558166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71C1C8C7-6630-4389-BBBB-5E7C173CA8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1"/>
            <a:stretch/>
          </p:blipFill>
          <p:spPr bwMode="auto">
            <a:xfrm>
              <a:off x="734043" y="752431"/>
              <a:ext cx="7096124" cy="324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487E2FD-8AF6-475D-B895-F3F7B2D51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30" y="437728"/>
              <a:ext cx="7096125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94" y="287417"/>
            <a:ext cx="1042506" cy="10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8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AA87E27-0C2E-4513-84B7-1FE5DA8EEA8A}"/>
              </a:ext>
            </a:extLst>
          </p:cNvPr>
          <p:cNvGrpSpPr/>
          <p:nvPr/>
        </p:nvGrpSpPr>
        <p:grpSpPr>
          <a:xfrm>
            <a:off x="7390807" y="-212108"/>
            <a:ext cx="1647036" cy="1202581"/>
            <a:chOff x="5921444" y="297093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B6A7C1-6D7F-4038-86E8-658ED6A8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4994E42-8D95-4EB2-A116-D0D74678F435}"/>
                </a:ext>
              </a:extLst>
            </p:cNvPr>
            <p:cNvSpPr txBox="1"/>
            <p:nvPr/>
          </p:nvSpPr>
          <p:spPr>
            <a:xfrm>
              <a:off x="6326225" y="642225"/>
              <a:ext cx="1348740" cy="2511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350" b="1" dirty="0">
                  <a:solidFill>
                    <a:srgbClr val="B4C8D1">
                      <a:lumMod val="75000"/>
                    </a:srgbClr>
                  </a:solidFill>
                </a:rPr>
                <a:t>التقويم الختامي</a:t>
              </a:r>
            </a:p>
          </p:txBody>
        </p:sp>
      </p:grp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5C2E3D83-9D1D-400B-8D94-EE063C186E4A}"/>
              </a:ext>
            </a:extLst>
          </p:cNvPr>
          <p:cNvSpPr/>
          <p:nvPr/>
        </p:nvSpPr>
        <p:spPr>
          <a:xfrm>
            <a:off x="5638659" y="200242"/>
            <a:ext cx="2152890" cy="1653217"/>
          </a:xfrm>
          <a:prstGeom prst="wedgeEllipseCallout">
            <a:avLst>
              <a:gd name="adj1" fmla="val 48211"/>
              <a:gd name="adj2" fmla="val 5449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r>
              <a:rPr lang="ar-SA" sz="1800" b="1" dirty="0">
                <a:solidFill>
                  <a:srgbClr val="B4C8D1">
                    <a:lumMod val="50000"/>
                  </a:srgbClr>
                </a:solidFill>
                <a:cs typeface="Arial" panose="020B0604020202020204" pitchFamily="34" charset="0"/>
              </a:rPr>
              <a:t>هل يمكنك استخراج التغيرات بين حالات المادة من القصة التالية</a:t>
            </a:r>
            <a:endParaRPr lang="en-US" sz="2100" b="1" dirty="0">
              <a:solidFill>
                <a:srgbClr val="B4C8D1">
                  <a:lumMod val="50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4AC98FE-564A-4D41-8201-182D663C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78" y="777896"/>
            <a:ext cx="3002463" cy="46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AE123D4E-C7E0-4354-A155-5766488B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" y="1767772"/>
            <a:ext cx="69246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D69ABCCD-F559-43E3-B549-09B4731CF3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69ABCCD-F559-43E3-B549-09B4731CF3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43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2ACFEAD-8873-4BD1-9E6F-CA5752E59519}"/>
              </a:ext>
            </a:extLst>
          </p:cNvPr>
          <p:cNvGrpSpPr/>
          <p:nvPr/>
        </p:nvGrpSpPr>
        <p:grpSpPr>
          <a:xfrm>
            <a:off x="137174" y="3305770"/>
            <a:ext cx="2158300" cy="1006546"/>
            <a:chOff x="6075571" y="29617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0A16A4D-11CC-4300-AA9E-30C28764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B01C433B-D9F1-4AFE-A2EE-CF4FAE4170D1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2228EBA-DF47-4A07-97D1-2A26594F0E62}"/>
              </a:ext>
            </a:extLst>
          </p:cNvPr>
          <p:cNvSpPr txBox="1"/>
          <p:nvPr/>
        </p:nvSpPr>
        <p:spPr>
          <a:xfrm>
            <a:off x="586272" y="4123092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55333" y="-175362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graphicFrame>
        <p:nvGraphicFramePr>
          <p:cNvPr id="10" name="جدول 6">
            <a:extLst>
              <a:ext uri="{FF2B5EF4-FFF2-40B4-BE49-F238E27FC236}">
                <a16:creationId xmlns:a16="http://schemas.microsoft.com/office/drawing/2014/main" id="{958A3E9E-DC6F-4F7E-B463-8B3714F5A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428125"/>
              </p:ext>
            </p:extLst>
          </p:nvPr>
        </p:nvGraphicFramePr>
        <p:xfrm>
          <a:off x="3561825" y="194310"/>
          <a:ext cx="5526989" cy="4754880"/>
        </p:xfrm>
        <a:graphic>
          <a:graphicData uri="http://schemas.openxmlformats.org/drawingml/2006/table">
            <a:tbl>
              <a:tblPr rtl="1" firstRow="1" bandRow="1">
                <a:tableStyleId>{B301B821-A1FF-4177-AEE7-76D212191A09}</a:tableStyleId>
              </a:tblPr>
              <a:tblGrid>
                <a:gridCol w="639279">
                  <a:extLst>
                    <a:ext uri="{9D8B030D-6E8A-4147-A177-3AD203B41FA5}">
                      <a16:colId xmlns:a16="http://schemas.microsoft.com/office/drawing/2014/main" val="3200504304"/>
                    </a:ext>
                  </a:extLst>
                </a:gridCol>
                <a:gridCol w="2124216">
                  <a:extLst>
                    <a:ext uri="{9D8B030D-6E8A-4147-A177-3AD203B41FA5}">
                      <a16:colId xmlns:a16="http://schemas.microsoft.com/office/drawing/2014/main" val="1005728463"/>
                    </a:ext>
                  </a:extLst>
                </a:gridCol>
                <a:gridCol w="962638">
                  <a:extLst>
                    <a:ext uri="{9D8B030D-6E8A-4147-A177-3AD203B41FA5}">
                      <a16:colId xmlns:a16="http://schemas.microsoft.com/office/drawing/2014/main" val="1808526967"/>
                    </a:ext>
                  </a:extLst>
                </a:gridCol>
                <a:gridCol w="1800856">
                  <a:extLst>
                    <a:ext uri="{9D8B030D-6E8A-4147-A177-3AD203B41FA5}">
                      <a16:colId xmlns:a16="http://schemas.microsoft.com/office/drawing/2014/main" val="3657295249"/>
                    </a:ext>
                  </a:extLst>
                </a:gridCol>
              </a:tblGrid>
              <a:tr h="306054">
                <a:tc gridSpan="4">
                  <a:txBody>
                    <a:bodyPr/>
                    <a:lstStyle/>
                    <a:p>
                      <a:pPr algn="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 التغيرات بين الحالات السائلة والغازية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232879"/>
                  </a:ext>
                </a:extLst>
              </a:tr>
              <a:tr h="306054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التبخر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التكثف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67550"/>
                  </a:ext>
                </a:extLst>
              </a:tr>
              <a:tr h="75122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هو تحول المادة من الحالة السائلة إلى الحالة الغازية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هو تحول المادة من الحالة الغازية إلى الحالة السائلة.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43444"/>
                  </a:ext>
                </a:extLst>
              </a:tr>
              <a:tr h="2977068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ملاحظات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المادة تكتسب طاقة حرارية.</a:t>
                      </a:r>
                    </a:p>
                    <a:p>
                      <a:pPr marL="171450" marR="0" lvl="0" indent="-17145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ar-SA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تسمى درجة الحرارة التي يبدأ عندها التحول من الحالة السائلة إلى الغازية بدرجة الغليان وتساوي للماء  100 ْم.</a:t>
                      </a:r>
                    </a:p>
                    <a:p>
                      <a:pPr marL="171450" indent="-1714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أنواع التبخر:</a:t>
                      </a:r>
                    </a:p>
                    <a:p>
                      <a:pPr mar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1- تبخر جميع جزيئات السائل (الغليان).</a:t>
                      </a:r>
                    </a:p>
                    <a:p>
                      <a:pPr mar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2- تبخر جزيئات سطح السائل فقط.</a:t>
                      </a:r>
                    </a:p>
                    <a:p>
                      <a:pPr marL="0" indent="0" rtl="1">
                        <a:buFont typeface="Arial" panose="020B0604020202020204" pitchFamily="34" charset="0"/>
                        <a:buNone/>
                      </a:pPr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ملاحظات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* المادة تفقد طاقة حرارية.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973739"/>
                  </a:ext>
                </a:extLst>
              </a:tr>
            </a:tbl>
          </a:graphicData>
        </a:graphic>
      </p:graphicFrame>
      <p:graphicFrame>
        <p:nvGraphicFramePr>
          <p:cNvPr id="11" name="جدول 3">
            <a:extLst>
              <a:ext uri="{FF2B5EF4-FFF2-40B4-BE49-F238E27FC236}">
                <a16:creationId xmlns:a16="http://schemas.microsoft.com/office/drawing/2014/main" id="{A7D2BB7E-09C3-4164-BF20-5BE8EA96E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254859"/>
              </p:ext>
            </p:extLst>
          </p:nvPr>
        </p:nvGraphicFramePr>
        <p:xfrm>
          <a:off x="137173" y="914400"/>
          <a:ext cx="3434447" cy="2659832"/>
        </p:xfrm>
        <a:graphic>
          <a:graphicData uri="http://schemas.openxmlformats.org/drawingml/2006/table">
            <a:tbl>
              <a:tblPr rtl="1" firstRow="1" bandRow="1">
                <a:tableStyleId>{1E171933-4619-4E11-9A3F-F7608DF75F80}</a:tableStyleId>
              </a:tblPr>
              <a:tblGrid>
                <a:gridCol w="960432">
                  <a:extLst>
                    <a:ext uri="{9D8B030D-6E8A-4147-A177-3AD203B41FA5}">
                      <a16:colId xmlns:a16="http://schemas.microsoft.com/office/drawing/2014/main" val="3516385001"/>
                    </a:ext>
                  </a:extLst>
                </a:gridCol>
                <a:gridCol w="2474015">
                  <a:extLst>
                    <a:ext uri="{9D8B030D-6E8A-4147-A177-3AD203B41FA5}">
                      <a16:colId xmlns:a16="http://schemas.microsoft.com/office/drawing/2014/main" val="3587615434"/>
                    </a:ext>
                  </a:extLst>
                </a:gridCol>
              </a:tblGrid>
              <a:tr h="336806">
                <a:tc gridSpan="2">
                  <a:txBody>
                    <a:bodyPr/>
                    <a:lstStyle/>
                    <a:p>
                      <a:pPr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 التغيرات بين الحالات الصلبة والغازية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420309"/>
                  </a:ext>
                </a:extLst>
              </a:tr>
              <a:tr h="336806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التسامي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927399"/>
                  </a:ext>
                </a:extLst>
              </a:tr>
              <a:tr h="826706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هو تحول المادة من الحالة الصلبة إلى الحالة الغازية مباشرة دون المرور بالحالة السائلة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457057"/>
                  </a:ext>
                </a:extLst>
              </a:tr>
              <a:tr h="581756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مثاله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الجليد الجاف (ثاني أكسيد الكر بون الصلب) – اليود - النفثالين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23277"/>
                  </a:ext>
                </a:extLst>
              </a:tr>
              <a:tr h="577758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ملاحظات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المادة تكتسب طاقة حرارية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185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3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وعد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ليان 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070214"/>
              <a:ext cx="2293620" cy="20621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3200" dirty="0">
                  <a:solidFill>
                    <a:srgbClr val="B4C8D1">
                      <a:lumMod val="75000"/>
                    </a:srgbClr>
                  </a:solidFill>
                </a:rPr>
                <a:t>ماذا يحدث للطاقة </a:t>
              </a:r>
              <a:r>
                <a:rPr lang="ar-SA" sz="3200" dirty="0" err="1">
                  <a:solidFill>
                    <a:srgbClr val="B4C8D1">
                      <a:lumMod val="75000"/>
                    </a:srgbClr>
                  </a:solidFill>
                </a:rPr>
                <a:t>الحراريةأثناء</a:t>
              </a:r>
              <a:r>
                <a:rPr lang="ar-SA" sz="3200" dirty="0">
                  <a:solidFill>
                    <a:srgbClr val="B4C8D1">
                      <a:lumMod val="75000"/>
                    </a:srgbClr>
                  </a:solidFill>
                </a:rPr>
                <a:t> الانصهار </a:t>
              </a:r>
              <a:endPara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851955"/>
              <a:ext cx="29911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400" dirty="0" err="1">
                  <a:solidFill>
                    <a:srgbClr val="B4C8D1">
                      <a:lumMod val="75000"/>
                    </a:srgbClr>
                  </a:solidFill>
                </a:rPr>
                <a:t>ماهو</a:t>
              </a:r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 التجمد </a:t>
              </a:r>
              <a:endPara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1"/>
            <a:ext cx="2158300" cy="1006547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defTabSz="914355"/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تغذية راجعة </a:t>
              </a:r>
            </a:p>
          </p:txBody>
        </p:sp>
      </p:grpSp>
      <p:graphicFrame>
        <p:nvGraphicFramePr>
          <p:cNvPr id="7" name="جدول 4">
            <a:extLst>
              <a:ext uri="{FF2B5EF4-FFF2-40B4-BE49-F238E27FC236}">
                <a16:creationId xmlns:a16="http://schemas.microsoft.com/office/drawing/2014/main" id="{115E518A-A7ED-4F87-88F2-321BA5B1D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036396"/>
              </p:ext>
            </p:extLst>
          </p:nvPr>
        </p:nvGraphicFramePr>
        <p:xfrm>
          <a:off x="475327" y="697832"/>
          <a:ext cx="8193345" cy="353568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1329962">
                  <a:extLst>
                    <a:ext uri="{9D8B030D-6E8A-4147-A177-3AD203B41FA5}">
                      <a16:colId xmlns:a16="http://schemas.microsoft.com/office/drawing/2014/main" val="3043867267"/>
                    </a:ext>
                  </a:extLst>
                </a:gridCol>
                <a:gridCol w="2775598">
                  <a:extLst>
                    <a:ext uri="{9D8B030D-6E8A-4147-A177-3AD203B41FA5}">
                      <a16:colId xmlns:a16="http://schemas.microsoft.com/office/drawing/2014/main" val="3921018994"/>
                    </a:ext>
                  </a:extLst>
                </a:gridCol>
                <a:gridCol w="1418152">
                  <a:extLst>
                    <a:ext uri="{9D8B030D-6E8A-4147-A177-3AD203B41FA5}">
                      <a16:colId xmlns:a16="http://schemas.microsoft.com/office/drawing/2014/main" val="2225458015"/>
                    </a:ext>
                  </a:extLst>
                </a:gridCol>
                <a:gridCol w="2669633">
                  <a:extLst>
                    <a:ext uri="{9D8B030D-6E8A-4147-A177-3AD203B41FA5}">
                      <a16:colId xmlns:a16="http://schemas.microsoft.com/office/drawing/2014/main" val="812746099"/>
                    </a:ext>
                  </a:extLst>
                </a:gridCol>
              </a:tblGrid>
              <a:tr h="328941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* </a:t>
                      </a:r>
                      <a:r>
                        <a:rPr lang="ar-SA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التغيرات بين الحالات الصلبة والسائلة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34716"/>
                  </a:ext>
                </a:extLst>
              </a:tr>
              <a:tr h="328941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الانصهار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التجمد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307685"/>
                  </a:ext>
                </a:extLst>
              </a:tr>
              <a:tr h="568170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هو تحول المادة من الحالة الصلبة إلى الحالة السائلة.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هو تحول المادة من الحالة السائلة إلى  الحالة الصلبة.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827288"/>
                  </a:ext>
                </a:extLst>
              </a:tr>
              <a:tr h="2242777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ملاحظات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المادة تكتسب طاقة حرارية.</a:t>
                      </a:r>
                    </a:p>
                    <a:p>
                      <a:pPr marL="285750" indent="-2857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تسمى درجة الحرارة التي تبدأ عندها التحول من الحالة الصلبة إلى السائلة بدرجة الانصهار وتساوي للجليد صفر ْ م .</a:t>
                      </a:r>
                    </a:p>
                    <a:p>
                      <a:pPr marL="285750" indent="-2857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المركبات غير البلورية لا تمتلك تركيبا بلوريا لكي يتحطم وبالتالي فإنها لا تنصهر مثل المواد البلورية ولكنها تصبح أكثر ليونة.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ملاحظات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المادة تفقد طاقة حرارية.</a:t>
                      </a:r>
                    </a:p>
                    <a:p>
                      <a:pPr marL="171450" indent="-1714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تسمى درجة الحرارة التي تبدأ عندها التحول من الحالة السائلة إلى الصلبة بدرجة التجمد وتساوي للماء السائل صفر ْ 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0705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807833"/>
              <a:ext cx="335707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ماهو</a:t>
              </a: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الانصهار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73" y="1824652"/>
            <a:ext cx="2143125" cy="21431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0" y="1824652"/>
            <a:ext cx="2143125" cy="214312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6050527" y="1175723"/>
            <a:ext cx="27258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sz="2800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1304927" y="1114168"/>
            <a:ext cx="2621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84;p13">
            <a:extLst>
              <a:ext uri="{FF2B5EF4-FFF2-40B4-BE49-F238E27FC236}">
                <a16:creationId xmlns:a16="http://schemas.microsoft.com/office/drawing/2014/main" id="{85AF1764-4C39-4640-8F1A-53763794B17E}"/>
              </a:ext>
            </a:extLst>
          </p:cNvPr>
          <p:cNvSpPr/>
          <p:nvPr/>
        </p:nvSpPr>
        <p:spPr>
          <a:xfrm>
            <a:off x="6802492" y="3365953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31006" y="1739017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583723" y="1166082"/>
            <a:ext cx="1714953" cy="76409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39440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31006" y="-4432505"/>
            <a:ext cx="773585" cy="7220068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589912" y="2448786"/>
            <a:ext cx="5984714" cy="2574507"/>
            <a:chOff x="468492" y="2425573"/>
            <a:chExt cx="5984714" cy="2574507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084713" y="4545641"/>
              <a:ext cx="5368493" cy="454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468492" y="2425573"/>
              <a:ext cx="585693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تربط تغيرات الطاقة الحرارية بتغير حالة المادة </a:t>
              </a:r>
            </a:p>
          </p:txBody>
        </p:sp>
      </p:grp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CCDEBC33-666D-4BD3-9DE0-F96638B4AFBF}"/>
              </a:ext>
            </a:extLst>
          </p:cNvPr>
          <p:cNvSpPr/>
          <p:nvPr/>
        </p:nvSpPr>
        <p:spPr>
          <a:xfrm>
            <a:off x="589912" y="-210513"/>
            <a:ext cx="6170495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7AC4A4"/>
                </a:solidFill>
              </a:rPr>
              <a:t>الدرس 2 : الحرارة وتحولات المادة </a:t>
            </a:r>
            <a:endParaRPr lang="ar-SA" dirty="0">
              <a:solidFill>
                <a:srgbClr val="7AC4A4"/>
              </a:solidFill>
            </a:endParaRPr>
          </a:p>
        </p:txBody>
      </p:sp>
      <p:grpSp>
        <p:nvGrpSpPr>
          <p:cNvPr id="50" name="Google Shape;85;p13">
            <a:extLst>
              <a:ext uri="{FF2B5EF4-FFF2-40B4-BE49-F238E27FC236}">
                <a16:creationId xmlns:a16="http://schemas.microsoft.com/office/drawing/2014/main" id="{889746E4-EDB9-44D4-98F8-97561835A5B4}"/>
              </a:ext>
            </a:extLst>
          </p:cNvPr>
          <p:cNvGrpSpPr/>
          <p:nvPr/>
        </p:nvGrpSpPr>
        <p:grpSpPr>
          <a:xfrm>
            <a:off x="6775071" y="-2813405"/>
            <a:ext cx="773585" cy="7220068"/>
            <a:chOff x="822635" y="-372083"/>
            <a:chExt cx="773585" cy="6444271"/>
          </a:xfrm>
        </p:grpSpPr>
        <p:sp>
          <p:nvSpPr>
            <p:cNvPr id="51" name="Google Shape;86;p13">
              <a:extLst>
                <a:ext uri="{FF2B5EF4-FFF2-40B4-BE49-F238E27FC236}">
                  <a16:creationId xmlns:a16="http://schemas.microsoft.com/office/drawing/2014/main" id="{8A419AA5-9A4B-4B89-8CF7-A4BC57E0BBC8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" name="Google Shape;87;p13">
              <a:extLst>
                <a:ext uri="{FF2B5EF4-FFF2-40B4-BE49-F238E27FC236}">
                  <a16:creationId xmlns:a16="http://schemas.microsoft.com/office/drawing/2014/main" id="{951564B4-A723-4AC8-8B0C-3445663A27B8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810C07D-2E61-4AC1-8656-1C3B20CF0DEB}"/>
              </a:ext>
            </a:extLst>
          </p:cNvPr>
          <p:cNvSpPr txBox="1"/>
          <p:nvPr/>
        </p:nvSpPr>
        <p:spPr>
          <a:xfrm>
            <a:off x="746689" y="3858943"/>
            <a:ext cx="5856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تستكشف تغيرات الطاقة ودرجة الحرارة عن طريق الرسم البياني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5449" y="1059279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-264631" y="1425961"/>
            <a:ext cx="6605134" cy="1819101"/>
            <a:chOff x="51524" y="1831387"/>
            <a:chExt cx="6605134" cy="1819101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316155" y="2460189"/>
              <a:ext cx="6020257" cy="1190299"/>
              <a:chOff x="1325553" y="4994892"/>
              <a:chExt cx="8160664" cy="170130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629748" y="6046664"/>
                <a:ext cx="6664644" cy="649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5553" y="4994892"/>
                <a:ext cx="8160664" cy="23279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51524" y="1831387"/>
              <a:ext cx="660513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تتغير حالة المادة بالتبريد والتسخين 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594371" y="2859051"/>
            <a:ext cx="6800496" cy="2143505"/>
            <a:chOff x="-492739" y="-1184940"/>
            <a:chExt cx="6800496" cy="4373472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-431790" y="-133843"/>
              <a:ext cx="6739547" cy="3322375"/>
              <a:chOff x="311689" y="1287217"/>
              <a:chExt cx="9135685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689" y="1287217"/>
                <a:ext cx="838815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-492739" y="-1184940"/>
              <a:ext cx="6301730" cy="941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التبخر - التكثف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708023" y="4279657"/>
            <a:ext cx="6374055" cy="968954"/>
            <a:chOff x="-66298" y="2219583"/>
            <a:chExt cx="6374055" cy="968954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146297" y="2635083"/>
              <a:ext cx="5161460" cy="553454"/>
              <a:chOff x="2450839" y="5244867"/>
              <a:chExt cx="6996535" cy="791057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450839" y="524486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-66298" y="2219583"/>
              <a:ext cx="618807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الطاقة : المقدرة على انجاز شغل او احداث تغيير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60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0C916B8-33FB-4DBB-A3E6-52AD5A155C28}"/>
              </a:ext>
            </a:extLst>
          </p:cNvPr>
          <p:cNvSpPr txBox="1"/>
          <p:nvPr/>
        </p:nvSpPr>
        <p:spPr>
          <a:xfrm>
            <a:off x="2459552" y="434616"/>
            <a:ext cx="5188254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100" b="1" u="sng" baseline="30000" dirty="0">
                <a:solidFill>
                  <a:srgbClr val="C00000"/>
                </a:solidFill>
              </a:rPr>
              <a:t>‏باستخدام التأمل والتفكير الناقد</a:t>
            </a:r>
          </a:p>
          <a:p>
            <a:pPr algn="ctr"/>
            <a:r>
              <a:rPr lang="ar-SA" sz="3100" b="1" baseline="30000" dirty="0">
                <a:solidFill>
                  <a:schemeClr val="accent1">
                    <a:lumMod val="50000"/>
                  </a:schemeClr>
                </a:solidFill>
              </a:rPr>
              <a:t>‏باستخدام التأمل و التفكير الناقد ماذا يحدث لماء المطر بعد عدة أيام من الهطول او بعد ظهور الشمس من جديد ؟</a:t>
            </a:r>
            <a:r>
              <a:rPr lang="en-US" sz="3100" b="1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ar-SA" sz="31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32D4BDD-00DF-458E-8AF1-5DC2DFF98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86906"/>
            <a:ext cx="2038946" cy="2788301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44B32FC-9940-421B-92A9-1A464C3A9512}"/>
              </a:ext>
            </a:extLst>
          </p:cNvPr>
          <p:cNvGrpSpPr/>
          <p:nvPr/>
        </p:nvGrpSpPr>
        <p:grpSpPr>
          <a:xfrm>
            <a:off x="6992354" y="-201166"/>
            <a:ext cx="2339665" cy="1037810"/>
            <a:chOff x="5949796" y="312420"/>
            <a:chExt cx="2395348" cy="1006546"/>
          </a:xfrm>
        </p:grpSpPr>
        <p:pic>
          <p:nvPicPr>
            <p:cNvPr id="19" name="صورة 1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129A614-205D-4CF9-A519-2EDAC2F4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14AB82E3-1231-4480-9EFE-247AD5B0F4E1}"/>
                </a:ext>
              </a:extLst>
            </p:cNvPr>
            <p:cNvSpPr txBox="1"/>
            <p:nvPr/>
          </p:nvSpPr>
          <p:spPr>
            <a:xfrm>
              <a:off x="5949796" y="591814"/>
              <a:ext cx="2395348" cy="35820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p:pic>
        <p:nvPicPr>
          <p:cNvPr id="2" name="صورة 3">
            <a:extLst>
              <a:ext uri="{FF2B5EF4-FFF2-40B4-BE49-F238E27FC236}">
                <a16:creationId xmlns:a16="http://schemas.microsoft.com/office/drawing/2014/main" id="{C4CEED59-70F0-DA47-AE31-F2D1863A6A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28" r="3749" b="10670"/>
          <a:stretch/>
        </p:blipFill>
        <p:spPr>
          <a:xfrm>
            <a:off x="5197007" y="2122096"/>
            <a:ext cx="3590693" cy="2687798"/>
          </a:xfrm>
          <a:prstGeom prst="rect">
            <a:avLst/>
          </a:prstGeom>
        </p:spPr>
      </p:pic>
      <p:pic>
        <p:nvPicPr>
          <p:cNvPr id="16386" name="Picture 2" descr="مطر - gif.ovh">
            <a:extLst>
              <a:ext uri="{FF2B5EF4-FFF2-40B4-BE49-F238E27FC236}">
                <a16:creationId xmlns:a16="http://schemas.microsoft.com/office/drawing/2014/main" id="{635DEF9C-523E-4817-87DF-6C91C8E20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52" y="2503249"/>
            <a:ext cx="2579858" cy="232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D5A0648-86DC-4185-AA53-9A2E9967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46" y="898512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0C120D54-9681-4BFE-9288-59680BCE07A3}"/>
              </a:ext>
            </a:extLst>
          </p:cNvPr>
          <p:cNvSpPr/>
          <p:nvPr/>
        </p:nvSpPr>
        <p:spPr>
          <a:xfrm>
            <a:off x="902459" y="717755"/>
            <a:ext cx="1840741" cy="136107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يحدث للماء خلال دورة الماء </a:t>
            </a:r>
            <a:r>
              <a:rPr lang="ar-SA" sz="1800" b="1">
                <a:solidFill>
                  <a:schemeClr val="accent4">
                    <a:lumMod val="75000"/>
                  </a:schemeClr>
                </a:solidFill>
              </a:rPr>
              <a:t>في الطبيعة </a:t>
            </a:r>
            <a:endParaRPr lang="ar-SA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F4002E4-2708-4329-9CAE-8CCE236CB26F}"/>
              </a:ext>
            </a:extLst>
          </p:cNvPr>
          <p:cNvGrpSpPr/>
          <p:nvPr/>
        </p:nvGrpSpPr>
        <p:grpSpPr>
          <a:xfrm>
            <a:off x="541514" y="-136357"/>
            <a:ext cx="2158300" cy="1006546"/>
            <a:chOff x="5957001" y="312421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C1D57A60-E880-4C8B-AAB8-DCAAD917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E5EF6A4-8901-464A-9317-AF0103046D6A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الربط مع المعرفة السابقة</a:t>
              </a:r>
            </a:p>
          </p:txBody>
        </p:sp>
      </p:grpSp>
      <p:pic>
        <p:nvPicPr>
          <p:cNvPr id="21" name="table">
            <a:extLst>
              <a:ext uri="{FF2B5EF4-FFF2-40B4-BE49-F238E27FC236}">
                <a16:creationId xmlns:a16="http://schemas.microsoft.com/office/drawing/2014/main" id="{297C420D-F550-462D-B8C7-D2369BCA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7" y="4360555"/>
            <a:ext cx="543866" cy="465753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BE48103-11E1-43F9-98F9-552F23395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/>
          <a:stretch/>
        </p:blipFill>
        <p:spPr bwMode="auto">
          <a:xfrm>
            <a:off x="3391536" y="405536"/>
            <a:ext cx="5085861" cy="433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A23A088-F01A-42A7-9079-C541EF1087EC}"/>
              </a:ext>
            </a:extLst>
          </p:cNvPr>
          <p:cNvSpPr/>
          <p:nvPr/>
        </p:nvSpPr>
        <p:spPr>
          <a:xfrm>
            <a:off x="7248293" y="2326888"/>
            <a:ext cx="1115122" cy="358641"/>
          </a:xfrm>
          <a:prstGeom prst="rect">
            <a:avLst/>
          </a:prstGeom>
          <a:solidFill>
            <a:srgbClr val="3B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E9A3660-B37F-4F23-9D1B-66E98B475721}"/>
              </a:ext>
            </a:extLst>
          </p:cNvPr>
          <p:cNvSpPr/>
          <p:nvPr/>
        </p:nvSpPr>
        <p:spPr>
          <a:xfrm>
            <a:off x="4445621" y="690868"/>
            <a:ext cx="1308408" cy="358641"/>
          </a:xfrm>
          <a:prstGeom prst="rect">
            <a:avLst/>
          </a:prstGeom>
          <a:solidFill>
            <a:srgbClr val="3B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DFBFB88-E397-4E34-B48D-8063A377ACC0}"/>
              </a:ext>
            </a:extLst>
          </p:cNvPr>
          <p:cNvSpPr/>
          <p:nvPr/>
        </p:nvSpPr>
        <p:spPr>
          <a:xfrm>
            <a:off x="3520070" y="2535094"/>
            <a:ext cx="1308408" cy="358641"/>
          </a:xfrm>
          <a:prstGeom prst="rect">
            <a:avLst/>
          </a:prstGeom>
          <a:solidFill>
            <a:srgbClr val="3B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3DC7DAA-12D0-4676-B864-F908A94C2747}"/>
              </a:ext>
            </a:extLst>
          </p:cNvPr>
          <p:cNvSpPr/>
          <p:nvPr/>
        </p:nvSpPr>
        <p:spPr>
          <a:xfrm>
            <a:off x="5478966" y="4001914"/>
            <a:ext cx="1037064" cy="358641"/>
          </a:xfrm>
          <a:prstGeom prst="rect">
            <a:avLst/>
          </a:prstGeom>
          <a:solidFill>
            <a:srgbClr val="3B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25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8FF9895-19D8-4F4A-9B62-C9C09FE17B86}"/>
              </a:ext>
            </a:extLst>
          </p:cNvPr>
          <p:cNvGrpSpPr/>
          <p:nvPr/>
        </p:nvGrpSpPr>
        <p:grpSpPr>
          <a:xfrm>
            <a:off x="-5571" y="-147473"/>
            <a:ext cx="2158300" cy="1006546"/>
            <a:chOff x="5957001" y="312421"/>
            <a:chExt cx="2158300" cy="1006546"/>
          </a:xfrm>
        </p:grpSpPr>
        <p:pic>
          <p:nvPicPr>
            <p:cNvPr id="16" name="صورة 1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FA3A10F-322F-6A4A-AE68-7F358F8E3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8FD6E437-BA7C-B143-A1DA-065F887763E5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تجربة عملية</a:t>
              </a:r>
            </a:p>
          </p:txBody>
        </p:sp>
      </p:grpSp>
      <p:pic>
        <p:nvPicPr>
          <p:cNvPr id="6" name="صورة 14">
            <a:extLst>
              <a:ext uri="{FF2B5EF4-FFF2-40B4-BE49-F238E27FC236}">
                <a16:creationId xmlns:a16="http://schemas.microsoft.com/office/drawing/2014/main" id="{3F23F28E-A5A4-41AF-9B23-CF29B8753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48284" r="2637"/>
          <a:stretch/>
        </p:blipFill>
        <p:spPr>
          <a:xfrm>
            <a:off x="5966957" y="344684"/>
            <a:ext cx="3057525" cy="3419754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FAC549A4-0C6F-4310-9C49-66EC7760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35" y="1200150"/>
            <a:ext cx="19526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301B358-60FA-458A-9163-26E020E29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00" t="15395" r="1443" b="25365"/>
          <a:stretch/>
        </p:blipFill>
        <p:spPr>
          <a:xfrm>
            <a:off x="0" y="703520"/>
            <a:ext cx="2611225" cy="3047002"/>
          </a:xfrm>
          <a:prstGeom prst="rect">
            <a:avLst/>
          </a:prstGeom>
        </p:spPr>
      </p:pic>
      <p:pic>
        <p:nvPicPr>
          <p:cNvPr id="18436" name="Picture 4" descr="2 min Countdown on Make a GIF">
            <a:extLst>
              <a:ext uri="{FF2B5EF4-FFF2-40B4-BE49-F238E27FC236}">
                <a16:creationId xmlns:a16="http://schemas.microsoft.com/office/drawing/2014/main" id="{41AA3A1F-354D-48C3-81B1-CED4D9965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13" y="77503"/>
            <a:ext cx="1460010" cy="8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11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8FF9895-19D8-4F4A-9B62-C9C09FE17B86}"/>
              </a:ext>
            </a:extLst>
          </p:cNvPr>
          <p:cNvGrpSpPr/>
          <p:nvPr/>
        </p:nvGrpSpPr>
        <p:grpSpPr>
          <a:xfrm>
            <a:off x="541514" y="-136357"/>
            <a:ext cx="2158300" cy="1006546"/>
            <a:chOff x="5957001" y="312421"/>
            <a:chExt cx="2158300" cy="1006546"/>
          </a:xfrm>
        </p:grpSpPr>
        <p:pic>
          <p:nvPicPr>
            <p:cNvPr id="16" name="صورة 1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FA3A10F-322F-6A4A-AE68-7F358F8E3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8FD6E437-BA7C-B143-A1DA-065F887763E5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تجربة عملية</a:t>
              </a:r>
            </a:p>
          </p:txBody>
        </p:sp>
      </p:grpSp>
      <p:pic>
        <p:nvPicPr>
          <p:cNvPr id="19458" name="Picture 2">
            <a:extLst>
              <a:ext uri="{FF2B5EF4-FFF2-40B4-BE49-F238E27FC236}">
                <a16:creationId xmlns:a16="http://schemas.microsoft.com/office/drawing/2014/main" id="{FFDEB807-14AB-4F23-B629-FBD5C992E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/>
          <a:stretch/>
        </p:blipFill>
        <p:spPr bwMode="auto">
          <a:xfrm>
            <a:off x="5053848" y="450404"/>
            <a:ext cx="4209331" cy="22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0429F30-2987-B74F-A457-677FAA84F63D}"/>
              </a:ext>
            </a:extLst>
          </p:cNvPr>
          <p:cNvSpPr/>
          <p:nvPr/>
        </p:nvSpPr>
        <p:spPr>
          <a:xfrm>
            <a:off x="6325385" y="1790392"/>
            <a:ext cx="2036190" cy="909961"/>
          </a:xfrm>
          <a:prstGeom prst="rect">
            <a:avLst/>
          </a:prstGeom>
          <a:solidFill>
            <a:srgbClr val="E0E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DE3643F8-584F-403B-B443-C0B71EABA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16073" b="6061"/>
          <a:stretch/>
        </p:blipFill>
        <p:spPr bwMode="auto">
          <a:xfrm>
            <a:off x="583384" y="847957"/>
            <a:ext cx="4470464" cy="22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2940223-825C-4881-B379-5062F1587B4E}"/>
              </a:ext>
            </a:extLst>
          </p:cNvPr>
          <p:cNvSpPr/>
          <p:nvPr/>
        </p:nvSpPr>
        <p:spPr>
          <a:xfrm>
            <a:off x="1102682" y="1949346"/>
            <a:ext cx="3993036" cy="1077160"/>
          </a:xfrm>
          <a:prstGeom prst="rect">
            <a:avLst/>
          </a:prstGeom>
          <a:solidFill>
            <a:srgbClr val="E0E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0AFBCD27-DFD9-4403-9600-A59C22693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t="17700" b="8287"/>
          <a:stretch/>
        </p:blipFill>
        <p:spPr bwMode="auto">
          <a:xfrm>
            <a:off x="2937924" y="3162520"/>
            <a:ext cx="4724989" cy="19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81D4CDD-58D0-44EF-9D45-23F22463C442}"/>
              </a:ext>
            </a:extLst>
          </p:cNvPr>
          <p:cNvSpPr/>
          <p:nvPr/>
        </p:nvSpPr>
        <p:spPr>
          <a:xfrm>
            <a:off x="3350444" y="3909928"/>
            <a:ext cx="3993036" cy="1077160"/>
          </a:xfrm>
          <a:prstGeom prst="rect">
            <a:avLst/>
          </a:prstGeom>
          <a:solidFill>
            <a:srgbClr val="E4E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E2E4250B-F57C-4F7A-B515-9608C379AB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2E4250B-F57C-4F7A-B515-9608C379AB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21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5150</TotalTime>
  <Words>609</Words>
  <Application>Microsoft Office PowerPoint</Application>
  <PresentationFormat>عرض على الشاشة (16:9)</PresentationFormat>
  <Paragraphs>147</Paragraphs>
  <Slides>31</Slides>
  <Notes>12</Notes>
  <HiddenSlides>5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31</vt:i4>
      </vt:variant>
    </vt:vector>
  </HeadingPairs>
  <TitlesOfParts>
    <vt:vector size="40" baseType="lpstr">
      <vt:lpstr>Calibri</vt:lpstr>
      <vt:lpstr>Barlow Medium</vt:lpstr>
      <vt:lpstr>Arial</vt:lpstr>
      <vt:lpstr>Roboto Condensed Light</vt:lpstr>
      <vt:lpstr>Fredoka One</vt:lpstr>
      <vt:lpstr>Barlow SemiBold</vt:lpstr>
      <vt:lpstr>Century Gothic</vt:lpstr>
      <vt:lpstr>Science Subject for High School - 9th Grade: Cell Biology</vt:lpstr>
      <vt:lpstr>1_Science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133</cp:revision>
  <dcterms:modified xsi:type="dcterms:W3CDTF">2021-10-10T19:21:41Z</dcterms:modified>
</cp:coreProperties>
</file>