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2.xml" ContentType="application/vnd.openxmlformats-officedocument.themeOverrid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5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7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8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9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30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1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2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3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34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5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6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7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38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9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0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1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2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3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4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45.xml" ContentType="application/vnd.openxmlformats-officedocument.them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46.xml" ContentType="application/vnd.openxmlformats-officedocument.theme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7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48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49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theme/theme50.xml" ContentType="application/vnd.openxmlformats-officedocument.theme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theme/theme51.xml" ContentType="application/vnd.openxmlformats-officedocument.theme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theme/theme52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3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54.xml" ContentType="application/vnd.openxmlformats-officedocument.theme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theme/theme55.xml" ContentType="application/vnd.openxmlformats-officedocument.theme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theme/theme56.xml" ContentType="application/vnd.openxmlformats-officedocument.theme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theme/theme57.xml" ContentType="application/vnd.openxmlformats-officedocument.theme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58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theme/theme59.xml" ContentType="application/vnd.openxmlformats-officedocument.theme+xml"/>
  <Override PartName="/ppt/theme/theme6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768" r:id="rId3"/>
    <p:sldMasterId id="2147483780" r:id="rId4"/>
    <p:sldMasterId id="2147484188" r:id="rId5"/>
    <p:sldMasterId id="2147484320" r:id="rId6"/>
    <p:sldMasterId id="2147484692" r:id="rId7"/>
    <p:sldMasterId id="2147484704" r:id="rId8"/>
    <p:sldMasterId id="2147484716" r:id="rId9"/>
    <p:sldMasterId id="2147484728" r:id="rId10"/>
    <p:sldMasterId id="2147484740" r:id="rId11"/>
    <p:sldMasterId id="2147484752" r:id="rId12"/>
    <p:sldMasterId id="2147484764" r:id="rId13"/>
    <p:sldMasterId id="2147484776" r:id="rId14"/>
    <p:sldMasterId id="2147484788" r:id="rId15"/>
    <p:sldMasterId id="2147484812" r:id="rId16"/>
    <p:sldMasterId id="2147484824" r:id="rId17"/>
    <p:sldMasterId id="2147484836" r:id="rId18"/>
    <p:sldMasterId id="2147484848" r:id="rId19"/>
    <p:sldMasterId id="2147484860" r:id="rId20"/>
    <p:sldMasterId id="2147484872" r:id="rId21"/>
    <p:sldMasterId id="2147484884" r:id="rId22"/>
    <p:sldMasterId id="2147484896" r:id="rId23"/>
    <p:sldMasterId id="2147484908" r:id="rId24"/>
    <p:sldMasterId id="2147484920" r:id="rId25"/>
    <p:sldMasterId id="2147484933" r:id="rId26"/>
    <p:sldMasterId id="2147484946" r:id="rId27"/>
    <p:sldMasterId id="2147484959" r:id="rId28"/>
    <p:sldMasterId id="2147484972" r:id="rId29"/>
    <p:sldMasterId id="2147484985" r:id="rId30"/>
    <p:sldMasterId id="2147484998" r:id="rId31"/>
    <p:sldMasterId id="2147485011" r:id="rId32"/>
    <p:sldMasterId id="2147485036" r:id="rId33"/>
    <p:sldMasterId id="2147485048" r:id="rId34"/>
    <p:sldMasterId id="2147485061" r:id="rId35"/>
    <p:sldMasterId id="2147485074" r:id="rId36"/>
    <p:sldMasterId id="2147485087" r:id="rId37"/>
    <p:sldMasterId id="2147485100" r:id="rId38"/>
    <p:sldMasterId id="2147485113" r:id="rId39"/>
    <p:sldMasterId id="2147485126" r:id="rId40"/>
    <p:sldMasterId id="2147485139" r:id="rId41"/>
    <p:sldMasterId id="2147485151" r:id="rId42"/>
    <p:sldMasterId id="2147485175" r:id="rId43"/>
    <p:sldMasterId id="2147485187" r:id="rId44"/>
    <p:sldMasterId id="2147485211" r:id="rId45"/>
    <p:sldMasterId id="2147485223" r:id="rId46"/>
    <p:sldMasterId id="2147485236" r:id="rId47"/>
    <p:sldMasterId id="2147485262" r:id="rId48"/>
    <p:sldMasterId id="2147485275" r:id="rId49"/>
    <p:sldMasterId id="2147485287" r:id="rId50"/>
    <p:sldMasterId id="2147485300" r:id="rId51"/>
    <p:sldMasterId id="2147485313" r:id="rId52"/>
    <p:sldMasterId id="2147485326" r:id="rId53"/>
    <p:sldMasterId id="2147485339" r:id="rId54"/>
    <p:sldMasterId id="2147485352" r:id="rId55"/>
    <p:sldMasterId id="2147485365" r:id="rId56"/>
    <p:sldMasterId id="2147485377" r:id="rId57"/>
    <p:sldMasterId id="2147485389" r:id="rId58"/>
    <p:sldMasterId id="2147485401" r:id="rId59"/>
  </p:sldMasterIdLst>
  <p:notesMasterIdLst>
    <p:notesMasterId r:id="rId199"/>
  </p:notesMasterIdLst>
  <p:sldIdLst>
    <p:sldId id="655" r:id="rId60"/>
    <p:sldId id="827" r:id="rId61"/>
    <p:sldId id="826" r:id="rId62"/>
    <p:sldId id="709" r:id="rId63"/>
    <p:sldId id="505" r:id="rId64"/>
    <p:sldId id="812" r:id="rId65"/>
    <p:sldId id="813" r:id="rId66"/>
    <p:sldId id="932" r:id="rId67"/>
    <p:sldId id="814" r:id="rId68"/>
    <p:sldId id="815" r:id="rId69"/>
    <p:sldId id="817" r:id="rId70"/>
    <p:sldId id="818" r:id="rId71"/>
    <p:sldId id="819" r:id="rId72"/>
    <p:sldId id="820" r:id="rId73"/>
    <p:sldId id="821" r:id="rId74"/>
    <p:sldId id="632" r:id="rId75"/>
    <p:sldId id="822" r:id="rId76"/>
    <p:sldId id="526" r:id="rId77"/>
    <p:sldId id="518" r:id="rId78"/>
    <p:sldId id="837" r:id="rId79"/>
    <p:sldId id="824" r:id="rId80"/>
    <p:sldId id="766" r:id="rId81"/>
    <p:sldId id="828" r:id="rId82"/>
    <p:sldId id="829" r:id="rId83"/>
    <p:sldId id="830" r:id="rId84"/>
    <p:sldId id="831" r:id="rId85"/>
    <p:sldId id="832" r:id="rId86"/>
    <p:sldId id="768" r:id="rId87"/>
    <p:sldId id="833" r:id="rId88"/>
    <p:sldId id="834" r:id="rId89"/>
    <p:sldId id="835" r:id="rId90"/>
    <p:sldId id="771" r:id="rId91"/>
    <p:sldId id="836" r:id="rId92"/>
    <p:sldId id="772" r:id="rId93"/>
    <p:sldId id="773" r:id="rId94"/>
    <p:sldId id="775" r:id="rId95"/>
    <p:sldId id="781" r:id="rId96"/>
    <p:sldId id="838" r:id="rId97"/>
    <p:sldId id="782" r:id="rId98"/>
    <p:sldId id="839" r:id="rId99"/>
    <p:sldId id="784" r:id="rId100"/>
    <p:sldId id="786" r:id="rId101"/>
    <p:sldId id="840" r:id="rId102"/>
    <p:sldId id="841" r:id="rId103"/>
    <p:sldId id="787" r:id="rId104"/>
    <p:sldId id="842" r:id="rId105"/>
    <p:sldId id="790" r:id="rId106"/>
    <p:sldId id="843" r:id="rId107"/>
    <p:sldId id="926" r:id="rId108"/>
    <p:sldId id="845" r:id="rId109"/>
    <p:sldId id="846" r:id="rId110"/>
    <p:sldId id="927" r:id="rId111"/>
    <p:sldId id="847" r:id="rId112"/>
    <p:sldId id="791" r:id="rId113"/>
    <p:sldId id="848" r:id="rId114"/>
    <p:sldId id="849" r:id="rId115"/>
    <p:sldId id="794" r:id="rId116"/>
    <p:sldId id="860" r:id="rId117"/>
    <p:sldId id="851" r:id="rId118"/>
    <p:sldId id="852" r:id="rId119"/>
    <p:sldId id="795" r:id="rId120"/>
    <p:sldId id="797" r:id="rId121"/>
    <p:sldId id="853" r:id="rId122"/>
    <p:sldId id="798" r:id="rId123"/>
    <p:sldId id="799" r:id="rId124"/>
    <p:sldId id="855" r:id="rId125"/>
    <p:sldId id="800" r:id="rId126"/>
    <p:sldId id="802" r:id="rId127"/>
    <p:sldId id="803" r:id="rId128"/>
    <p:sldId id="856" r:id="rId129"/>
    <p:sldId id="857" r:id="rId130"/>
    <p:sldId id="858" r:id="rId131"/>
    <p:sldId id="804" r:id="rId132"/>
    <p:sldId id="805" r:id="rId133"/>
    <p:sldId id="807" r:id="rId134"/>
    <p:sldId id="862" r:id="rId135"/>
    <p:sldId id="863" r:id="rId136"/>
    <p:sldId id="861" r:id="rId137"/>
    <p:sldId id="809" r:id="rId138"/>
    <p:sldId id="871" r:id="rId139"/>
    <p:sldId id="864" r:id="rId140"/>
    <p:sldId id="865" r:id="rId141"/>
    <p:sldId id="866" r:id="rId142"/>
    <p:sldId id="867" r:id="rId143"/>
    <p:sldId id="868" r:id="rId144"/>
    <p:sldId id="869" r:id="rId145"/>
    <p:sldId id="870" r:id="rId146"/>
    <p:sldId id="872" r:id="rId147"/>
    <p:sldId id="873" r:id="rId148"/>
    <p:sldId id="928" r:id="rId149"/>
    <p:sldId id="929" r:id="rId150"/>
    <p:sldId id="874" r:id="rId151"/>
    <p:sldId id="875" r:id="rId152"/>
    <p:sldId id="876" r:id="rId153"/>
    <p:sldId id="930" r:id="rId154"/>
    <p:sldId id="883" r:id="rId155"/>
    <p:sldId id="884" r:id="rId156"/>
    <p:sldId id="877" r:id="rId157"/>
    <p:sldId id="880" r:id="rId158"/>
    <p:sldId id="878" r:id="rId159"/>
    <p:sldId id="879" r:id="rId160"/>
    <p:sldId id="897" r:id="rId161"/>
    <p:sldId id="898" r:id="rId162"/>
    <p:sldId id="881" r:id="rId163"/>
    <p:sldId id="885" r:id="rId164"/>
    <p:sldId id="931" r:id="rId165"/>
    <p:sldId id="894" r:id="rId166"/>
    <p:sldId id="886" r:id="rId167"/>
    <p:sldId id="887" r:id="rId168"/>
    <p:sldId id="888" r:id="rId169"/>
    <p:sldId id="889" r:id="rId170"/>
    <p:sldId id="891" r:id="rId171"/>
    <p:sldId id="892" r:id="rId172"/>
    <p:sldId id="895" r:id="rId173"/>
    <p:sldId id="899" r:id="rId174"/>
    <p:sldId id="890" r:id="rId175"/>
    <p:sldId id="900" r:id="rId176"/>
    <p:sldId id="901" r:id="rId177"/>
    <p:sldId id="905" r:id="rId178"/>
    <p:sldId id="924" r:id="rId179"/>
    <p:sldId id="904" r:id="rId180"/>
    <p:sldId id="907" r:id="rId181"/>
    <p:sldId id="908" r:id="rId182"/>
    <p:sldId id="909" r:id="rId183"/>
    <p:sldId id="925" r:id="rId184"/>
    <p:sldId id="910" r:id="rId185"/>
    <p:sldId id="912" r:id="rId186"/>
    <p:sldId id="914" r:id="rId187"/>
    <p:sldId id="906" r:id="rId188"/>
    <p:sldId id="915" r:id="rId189"/>
    <p:sldId id="913" r:id="rId190"/>
    <p:sldId id="921" r:id="rId191"/>
    <p:sldId id="916" r:id="rId192"/>
    <p:sldId id="917" r:id="rId193"/>
    <p:sldId id="918" r:id="rId194"/>
    <p:sldId id="922" r:id="rId195"/>
    <p:sldId id="919" r:id="rId196"/>
    <p:sldId id="920" r:id="rId197"/>
    <p:sldId id="923" r:id="rId19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XCqxVpLyBr7v45Fo1/GY4Q==" hashData="/Mcke2vXLLaZxKfDezAzrYg/v/E="/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5441" autoAdjust="0"/>
    <p:restoredTop sz="86323" autoAdjust="0"/>
  </p:normalViewPr>
  <p:slideViewPr>
    <p:cSldViewPr>
      <p:cViewPr>
        <p:scale>
          <a:sx n="57" d="100"/>
          <a:sy n="57" d="100"/>
        </p:scale>
        <p:origin x="-148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8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4.xml"/><Relationship Id="rId84" Type="http://schemas.openxmlformats.org/officeDocument/2006/relationships/slide" Target="slides/slide25.xml"/><Relationship Id="rId138" Type="http://schemas.openxmlformats.org/officeDocument/2006/relationships/slide" Target="slides/slide79.xml"/><Relationship Id="rId159" Type="http://schemas.openxmlformats.org/officeDocument/2006/relationships/slide" Target="slides/slide100.xml"/><Relationship Id="rId170" Type="http://schemas.openxmlformats.org/officeDocument/2006/relationships/slide" Target="slides/slide111.xml"/><Relationship Id="rId191" Type="http://schemas.openxmlformats.org/officeDocument/2006/relationships/slide" Target="slides/slide132.xml"/><Relationship Id="rId196" Type="http://schemas.openxmlformats.org/officeDocument/2006/relationships/slide" Target="slides/slide137.xml"/><Relationship Id="rId200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48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5.xml"/><Relationship Id="rId79" Type="http://schemas.openxmlformats.org/officeDocument/2006/relationships/slide" Target="slides/slide20.xml"/><Relationship Id="rId102" Type="http://schemas.openxmlformats.org/officeDocument/2006/relationships/slide" Target="slides/slide43.xml"/><Relationship Id="rId123" Type="http://schemas.openxmlformats.org/officeDocument/2006/relationships/slide" Target="slides/slide64.xml"/><Relationship Id="rId128" Type="http://schemas.openxmlformats.org/officeDocument/2006/relationships/slide" Target="slides/slide69.xml"/><Relationship Id="rId144" Type="http://schemas.openxmlformats.org/officeDocument/2006/relationships/slide" Target="slides/slide85.xml"/><Relationship Id="rId149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1.xml"/><Relationship Id="rId95" Type="http://schemas.openxmlformats.org/officeDocument/2006/relationships/slide" Target="slides/slide36.xml"/><Relationship Id="rId160" Type="http://schemas.openxmlformats.org/officeDocument/2006/relationships/slide" Target="slides/slide101.xml"/><Relationship Id="rId165" Type="http://schemas.openxmlformats.org/officeDocument/2006/relationships/slide" Target="slides/slide106.xml"/><Relationship Id="rId181" Type="http://schemas.openxmlformats.org/officeDocument/2006/relationships/slide" Target="slides/slide122.xml"/><Relationship Id="rId186" Type="http://schemas.openxmlformats.org/officeDocument/2006/relationships/slide" Target="slides/slide12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5.xml"/><Relationship Id="rId69" Type="http://schemas.openxmlformats.org/officeDocument/2006/relationships/slide" Target="slides/slide10.xml"/><Relationship Id="rId113" Type="http://schemas.openxmlformats.org/officeDocument/2006/relationships/slide" Target="slides/slide54.xml"/><Relationship Id="rId118" Type="http://schemas.openxmlformats.org/officeDocument/2006/relationships/slide" Target="slides/slide59.xml"/><Relationship Id="rId134" Type="http://schemas.openxmlformats.org/officeDocument/2006/relationships/slide" Target="slides/slide75.xml"/><Relationship Id="rId139" Type="http://schemas.openxmlformats.org/officeDocument/2006/relationships/slide" Target="slides/slide80.xml"/><Relationship Id="rId80" Type="http://schemas.openxmlformats.org/officeDocument/2006/relationships/slide" Target="slides/slide21.xml"/><Relationship Id="rId85" Type="http://schemas.openxmlformats.org/officeDocument/2006/relationships/slide" Target="slides/slide26.xml"/><Relationship Id="rId150" Type="http://schemas.openxmlformats.org/officeDocument/2006/relationships/slide" Target="slides/slide91.xml"/><Relationship Id="rId155" Type="http://schemas.openxmlformats.org/officeDocument/2006/relationships/slide" Target="slides/slide96.xml"/><Relationship Id="rId171" Type="http://schemas.openxmlformats.org/officeDocument/2006/relationships/slide" Target="slides/slide112.xml"/><Relationship Id="rId176" Type="http://schemas.openxmlformats.org/officeDocument/2006/relationships/slide" Target="slides/slide117.xml"/><Relationship Id="rId192" Type="http://schemas.openxmlformats.org/officeDocument/2006/relationships/slide" Target="slides/slide133.xml"/><Relationship Id="rId197" Type="http://schemas.openxmlformats.org/officeDocument/2006/relationships/slide" Target="slides/slide138.xml"/><Relationship Id="rId201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4.xml"/><Relationship Id="rId108" Type="http://schemas.openxmlformats.org/officeDocument/2006/relationships/slide" Target="slides/slide49.xml"/><Relationship Id="rId124" Type="http://schemas.openxmlformats.org/officeDocument/2006/relationships/slide" Target="slides/slide65.xml"/><Relationship Id="rId129" Type="http://schemas.openxmlformats.org/officeDocument/2006/relationships/slide" Target="slides/slide70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1.xml"/><Relationship Id="rId75" Type="http://schemas.openxmlformats.org/officeDocument/2006/relationships/slide" Target="slides/slide16.xml"/><Relationship Id="rId91" Type="http://schemas.openxmlformats.org/officeDocument/2006/relationships/slide" Target="slides/slide32.xml"/><Relationship Id="rId96" Type="http://schemas.openxmlformats.org/officeDocument/2006/relationships/slide" Target="slides/slide37.xml"/><Relationship Id="rId140" Type="http://schemas.openxmlformats.org/officeDocument/2006/relationships/slide" Target="slides/slide81.xml"/><Relationship Id="rId145" Type="http://schemas.openxmlformats.org/officeDocument/2006/relationships/slide" Target="slides/slide86.xml"/><Relationship Id="rId161" Type="http://schemas.openxmlformats.org/officeDocument/2006/relationships/slide" Target="slides/slide102.xml"/><Relationship Id="rId166" Type="http://schemas.openxmlformats.org/officeDocument/2006/relationships/slide" Target="slides/slide107.xml"/><Relationship Id="rId182" Type="http://schemas.openxmlformats.org/officeDocument/2006/relationships/slide" Target="slides/slide123.xml"/><Relationship Id="rId187" Type="http://schemas.openxmlformats.org/officeDocument/2006/relationships/slide" Target="slides/slide1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5.xml"/><Relationship Id="rId119" Type="http://schemas.openxmlformats.org/officeDocument/2006/relationships/slide" Target="slides/slide60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1.xml"/><Relationship Id="rId65" Type="http://schemas.openxmlformats.org/officeDocument/2006/relationships/slide" Target="slides/slide6.xml"/><Relationship Id="rId81" Type="http://schemas.openxmlformats.org/officeDocument/2006/relationships/slide" Target="slides/slide22.xml"/><Relationship Id="rId86" Type="http://schemas.openxmlformats.org/officeDocument/2006/relationships/slide" Target="slides/slide27.xml"/><Relationship Id="rId130" Type="http://schemas.openxmlformats.org/officeDocument/2006/relationships/slide" Target="slides/slide71.xml"/><Relationship Id="rId135" Type="http://schemas.openxmlformats.org/officeDocument/2006/relationships/slide" Target="slides/slide76.xml"/><Relationship Id="rId151" Type="http://schemas.openxmlformats.org/officeDocument/2006/relationships/slide" Target="slides/slide92.xml"/><Relationship Id="rId156" Type="http://schemas.openxmlformats.org/officeDocument/2006/relationships/slide" Target="slides/slide97.xml"/><Relationship Id="rId177" Type="http://schemas.openxmlformats.org/officeDocument/2006/relationships/slide" Target="slides/slide118.xml"/><Relationship Id="rId198" Type="http://schemas.openxmlformats.org/officeDocument/2006/relationships/slide" Target="slides/slide139.xml"/><Relationship Id="rId172" Type="http://schemas.openxmlformats.org/officeDocument/2006/relationships/slide" Target="slides/slide113.xml"/><Relationship Id="rId193" Type="http://schemas.openxmlformats.org/officeDocument/2006/relationships/slide" Target="slides/slide134.xml"/><Relationship Id="rId202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0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7.xml"/><Relationship Id="rId97" Type="http://schemas.openxmlformats.org/officeDocument/2006/relationships/slide" Target="slides/slide38.xml"/><Relationship Id="rId104" Type="http://schemas.openxmlformats.org/officeDocument/2006/relationships/slide" Target="slides/slide45.xml"/><Relationship Id="rId120" Type="http://schemas.openxmlformats.org/officeDocument/2006/relationships/slide" Target="slides/slide61.xml"/><Relationship Id="rId125" Type="http://schemas.openxmlformats.org/officeDocument/2006/relationships/slide" Target="slides/slide66.xml"/><Relationship Id="rId141" Type="http://schemas.openxmlformats.org/officeDocument/2006/relationships/slide" Target="slides/slide82.xml"/><Relationship Id="rId146" Type="http://schemas.openxmlformats.org/officeDocument/2006/relationships/slide" Target="slides/slide87.xml"/><Relationship Id="rId167" Type="http://schemas.openxmlformats.org/officeDocument/2006/relationships/slide" Target="slides/slide108.xml"/><Relationship Id="rId188" Type="http://schemas.openxmlformats.org/officeDocument/2006/relationships/slide" Target="slides/slide12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2.xml"/><Relationship Id="rId92" Type="http://schemas.openxmlformats.org/officeDocument/2006/relationships/slide" Target="slides/slide33.xml"/><Relationship Id="rId162" Type="http://schemas.openxmlformats.org/officeDocument/2006/relationships/slide" Target="slides/slide103.xml"/><Relationship Id="rId183" Type="http://schemas.openxmlformats.org/officeDocument/2006/relationships/slide" Target="slides/slide12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7.xml"/><Relationship Id="rId87" Type="http://schemas.openxmlformats.org/officeDocument/2006/relationships/slide" Target="slides/slide28.xml"/><Relationship Id="rId110" Type="http://schemas.openxmlformats.org/officeDocument/2006/relationships/slide" Target="slides/slide51.xml"/><Relationship Id="rId115" Type="http://schemas.openxmlformats.org/officeDocument/2006/relationships/slide" Target="slides/slide56.xml"/><Relationship Id="rId131" Type="http://schemas.openxmlformats.org/officeDocument/2006/relationships/slide" Target="slides/slide72.xml"/><Relationship Id="rId136" Type="http://schemas.openxmlformats.org/officeDocument/2006/relationships/slide" Target="slides/slide77.xml"/><Relationship Id="rId157" Type="http://schemas.openxmlformats.org/officeDocument/2006/relationships/slide" Target="slides/slide98.xml"/><Relationship Id="rId178" Type="http://schemas.openxmlformats.org/officeDocument/2006/relationships/slide" Target="slides/slide119.xml"/><Relationship Id="rId61" Type="http://schemas.openxmlformats.org/officeDocument/2006/relationships/slide" Target="slides/slide2.xml"/><Relationship Id="rId82" Type="http://schemas.openxmlformats.org/officeDocument/2006/relationships/slide" Target="slides/slide23.xml"/><Relationship Id="rId152" Type="http://schemas.openxmlformats.org/officeDocument/2006/relationships/slide" Target="slides/slide93.xml"/><Relationship Id="rId173" Type="http://schemas.openxmlformats.org/officeDocument/2006/relationships/slide" Target="slides/slide114.xml"/><Relationship Id="rId194" Type="http://schemas.openxmlformats.org/officeDocument/2006/relationships/slide" Target="slides/slide135.xml"/><Relationship Id="rId199" Type="http://schemas.openxmlformats.org/officeDocument/2006/relationships/notesMaster" Target="notesMasters/notesMaster1.xml"/><Relationship Id="rId203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8.xml"/><Relationship Id="rId100" Type="http://schemas.openxmlformats.org/officeDocument/2006/relationships/slide" Target="slides/slide41.xml"/><Relationship Id="rId105" Type="http://schemas.openxmlformats.org/officeDocument/2006/relationships/slide" Target="slides/slide46.xml"/><Relationship Id="rId126" Type="http://schemas.openxmlformats.org/officeDocument/2006/relationships/slide" Target="slides/slide67.xml"/><Relationship Id="rId147" Type="http://schemas.openxmlformats.org/officeDocument/2006/relationships/slide" Target="slides/slide88.xml"/><Relationship Id="rId168" Type="http://schemas.openxmlformats.org/officeDocument/2006/relationships/slide" Target="slides/slide109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3.xml"/><Relationship Id="rId93" Type="http://schemas.openxmlformats.org/officeDocument/2006/relationships/slide" Target="slides/slide34.xml"/><Relationship Id="rId98" Type="http://schemas.openxmlformats.org/officeDocument/2006/relationships/slide" Target="slides/slide39.xml"/><Relationship Id="rId121" Type="http://schemas.openxmlformats.org/officeDocument/2006/relationships/slide" Target="slides/slide62.xml"/><Relationship Id="rId142" Type="http://schemas.openxmlformats.org/officeDocument/2006/relationships/slide" Target="slides/slide83.xml"/><Relationship Id="rId163" Type="http://schemas.openxmlformats.org/officeDocument/2006/relationships/slide" Target="slides/slide104.xml"/><Relationship Id="rId184" Type="http://schemas.openxmlformats.org/officeDocument/2006/relationships/slide" Target="slides/slide125.xml"/><Relationship Id="rId189" Type="http://schemas.openxmlformats.org/officeDocument/2006/relationships/slide" Target="slides/slide13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8.xml"/><Relationship Id="rId116" Type="http://schemas.openxmlformats.org/officeDocument/2006/relationships/slide" Target="slides/slide57.xml"/><Relationship Id="rId137" Type="http://schemas.openxmlformats.org/officeDocument/2006/relationships/slide" Target="slides/slide78.xml"/><Relationship Id="rId158" Type="http://schemas.openxmlformats.org/officeDocument/2006/relationships/slide" Target="slides/slide9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3.xml"/><Relationship Id="rId83" Type="http://schemas.openxmlformats.org/officeDocument/2006/relationships/slide" Target="slides/slide24.xml"/><Relationship Id="rId88" Type="http://schemas.openxmlformats.org/officeDocument/2006/relationships/slide" Target="slides/slide29.xml"/><Relationship Id="rId111" Type="http://schemas.openxmlformats.org/officeDocument/2006/relationships/slide" Target="slides/slide52.xml"/><Relationship Id="rId132" Type="http://schemas.openxmlformats.org/officeDocument/2006/relationships/slide" Target="slides/slide73.xml"/><Relationship Id="rId153" Type="http://schemas.openxmlformats.org/officeDocument/2006/relationships/slide" Target="slides/slide94.xml"/><Relationship Id="rId174" Type="http://schemas.openxmlformats.org/officeDocument/2006/relationships/slide" Target="slides/slide115.xml"/><Relationship Id="rId179" Type="http://schemas.openxmlformats.org/officeDocument/2006/relationships/slide" Target="slides/slide120.xml"/><Relationship Id="rId195" Type="http://schemas.openxmlformats.org/officeDocument/2006/relationships/slide" Target="slides/slide136.xml"/><Relationship Id="rId190" Type="http://schemas.openxmlformats.org/officeDocument/2006/relationships/slide" Target="slides/slide13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7.xml"/><Relationship Id="rId127" Type="http://schemas.openxmlformats.org/officeDocument/2006/relationships/slide" Target="slides/slide6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4.xml"/><Relationship Id="rId78" Type="http://schemas.openxmlformats.org/officeDocument/2006/relationships/slide" Target="slides/slide19.xml"/><Relationship Id="rId94" Type="http://schemas.openxmlformats.org/officeDocument/2006/relationships/slide" Target="slides/slide35.xml"/><Relationship Id="rId99" Type="http://schemas.openxmlformats.org/officeDocument/2006/relationships/slide" Target="slides/slide40.xml"/><Relationship Id="rId101" Type="http://schemas.openxmlformats.org/officeDocument/2006/relationships/slide" Target="slides/slide42.xml"/><Relationship Id="rId122" Type="http://schemas.openxmlformats.org/officeDocument/2006/relationships/slide" Target="slides/slide63.xml"/><Relationship Id="rId143" Type="http://schemas.openxmlformats.org/officeDocument/2006/relationships/slide" Target="slides/slide84.xml"/><Relationship Id="rId148" Type="http://schemas.openxmlformats.org/officeDocument/2006/relationships/slide" Target="slides/slide89.xml"/><Relationship Id="rId164" Type="http://schemas.openxmlformats.org/officeDocument/2006/relationships/slide" Target="slides/slide105.xml"/><Relationship Id="rId169" Type="http://schemas.openxmlformats.org/officeDocument/2006/relationships/slide" Target="slides/slide110.xml"/><Relationship Id="rId185" Type="http://schemas.openxmlformats.org/officeDocument/2006/relationships/slide" Target="slides/slide12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21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9.xml"/><Relationship Id="rId89" Type="http://schemas.openxmlformats.org/officeDocument/2006/relationships/slide" Target="slides/slide30.xml"/><Relationship Id="rId112" Type="http://schemas.openxmlformats.org/officeDocument/2006/relationships/slide" Target="slides/slide53.xml"/><Relationship Id="rId133" Type="http://schemas.openxmlformats.org/officeDocument/2006/relationships/slide" Target="slides/slide74.xml"/><Relationship Id="rId154" Type="http://schemas.openxmlformats.org/officeDocument/2006/relationships/slide" Target="slides/slide95.xml"/><Relationship Id="rId175" Type="http://schemas.openxmlformats.org/officeDocument/2006/relationships/slide" Target="slides/slide1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1D2A18-9016-4BAC-B820-EDCDDC5B7DC2}" type="doc">
      <dgm:prSet loTypeId="urn:microsoft.com/office/officeart/2005/8/layout/cycle6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pPr rtl="1"/>
          <a:endParaRPr lang="ar-SA"/>
        </a:p>
      </dgm:t>
    </dgm:pt>
    <dgm:pt modelId="{CC259C25-667B-4EE2-A650-BCD153F65625}">
      <dgm:prSet phldrT="[نص]" custT="1"/>
      <dgm:spPr/>
      <dgm:t>
        <a:bodyPr/>
        <a:lstStyle/>
        <a:p>
          <a:pPr rtl="1"/>
          <a:r>
            <a:rPr lang="ar-SA" sz="3600" b="1" smtClean="0"/>
            <a:t>الحرارية</a:t>
          </a:r>
          <a:endParaRPr lang="ar-SA" sz="3600" b="1" dirty="0"/>
        </a:p>
      </dgm:t>
    </dgm:pt>
    <dgm:pt modelId="{4523387C-6BE2-4460-8897-7658557704F5}" type="parTrans" cxnId="{846F9E57-32A9-4F5B-B914-73627840F68C}">
      <dgm:prSet/>
      <dgm:spPr/>
      <dgm:t>
        <a:bodyPr/>
        <a:lstStyle/>
        <a:p>
          <a:pPr rtl="1"/>
          <a:endParaRPr lang="ar-SA"/>
        </a:p>
      </dgm:t>
    </dgm:pt>
    <dgm:pt modelId="{4DBA9E05-E1C8-4FE3-8D09-DE3DEA48CC31}" type="sibTrans" cxnId="{846F9E57-32A9-4F5B-B914-73627840F68C}">
      <dgm:prSet/>
      <dgm:spPr/>
      <dgm:t>
        <a:bodyPr/>
        <a:lstStyle/>
        <a:p>
          <a:pPr rtl="1"/>
          <a:endParaRPr lang="ar-SA"/>
        </a:p>
      </dgm:t>
    </dgm:pt>
    <dgm:pt modelId="{042D0D22-50DA-4F6D-9C58-84BF3D19E48E}">
      <dgm:prSet phldrT="[نص]" custT="1"/>
      <dgm:spPr/>
      <dgm:t>
        <a:bodyPr/>
        <a:lstStyle/>
        <a:p>
          <a:pPr rtl="1"/>
          <a:r>
            <a:rPr lang="ar-SA" sz="3600" b="1" smtClean="0"/>
            <a:t>الكيميائية</a:t>
          </a:r>
          <a:endParaRPr lang="ar-SA" sz="3600" b="1" dirty="0"/>
        </a:p>
      </dgm:t>
    </dgm:pt>
    <dgm:pt modelId="{3959B815-A009-473F-9BDD-087AAF99251C}" type="parTrans" cxnId="{721C89F3-9296-46CE-AFCB-34395512E954}">
      <dgm:prSet/>
      <dgm:spPr/>
      <dgm:t>
        <a:bodyPr/>
        <a:lstStyle/>
        <a:p>
          <a:pPr rtl="1"/>
          <a:endParaRPr lang="ar-SA"/>
        </a:p>
      </dgm:t>
    </dgm:pt>
    <dgm:pt modelId="{ACE9F9EE-AA91-4577-9A1B-858263C88F13}" type="sibTrans" cxnId="{721C89F3-9296-46CE-AFCB-34395512E954}">
      <dgm:prSet/>
      <dgm:spPr/>
      <dgm:t>
        <a:bodyPr/>
        <a:lstStyle/>
        <a:p>
          <a:pPr rtl="1"/>
          <a:endParaRPr lang="ar-SA"/>
        </a:p>
      </dgm:t>
    </dgm:pt>
    <dgm:pt modelId="{725B3B80-7EF8-4F6C-9B2A-EFC6B48F9CAB}">
      <dgm:prSet phldrT="[نص]" custT="1"/>
      <dgm:spPr/>
      <dgm:t>
        <a:bodyPr/>
        <a:lstStyle/>
        <a:p>
          <a:pPr rtl="1"/>
          <a:r>
            <a:rPr lang="ar-SA" sz="3600" b="1" smtClean="0"/>
            <a:t>الضوئية</a:t>
          </a:r>
          <a:endParaRPr lang="ar-SA" sz="3600" b="1" dirty="0"/>
        </a:p>
      </dgm:t>
    </dgm:pt>
    <dgm:pt modelId="{3CC73466-1981-456D-BA2B-3F89C8103457}" type="parTrans" cxnId="{5849E3E9-DF04-4B94-B2F2-402AEB1EFC82}">
      <dgm:prSet/>
      <dgm:spPr/>
      <dgm:t>
        <a:bodyPr/>
        <a:lstStyle/>
        <a:p>
          <a:pPr rtl="1"/>
          <a:endParaRPr lang="ar-SA"/>
        </a:p>
      </dgm:t>
    </dgm:pt>
    <dgm:pt modelId="{4E5344ED-E5FB-4FB4-85E5-B3491D712AD1}" type="sibTrans" cxnId="{5849E3E9-DF04-4B94-B2F2-402AEB1EFC82}">
      <dgm:prSet/>
      <dgm:spPr/>
      <dgm:t>
        <a:bodyPr/>
        <a:lstStyle/>
        <a:p>
          <a:pPr rtl="1"/>
          <a:endParaRPr lang="ar-SA"/>
        </a:p>
      </dgm:t>
    </dgm:pt>
    <dgm:pt modelId="{0C379649-BBE0-4747-A737-F5FFA58D1576}">
      <dgm:prSet phldrT="[نص]" custT="1"/>
      <dgm:spPr/>
      <dgm:t>
        <a:bodyPr/>
        <a:lstStyle/>
        <a:p>
          <a:pPr rtl="1"/>
          <a:r>
            <a:rPr lang="ar-SA" sz="3600" b="1" dirty="0" smtClean="0"/>
            <a:t>النووية</a:t>
          </a:r>
          <a:endParaRPr lang="ar-SA" sz="3600" b="1" dirty="0"/>
        </a:p>
      </dgm:t>
    </dgm:pt>
    <dgm:pt modelId="{F971D7CB-A204-4271-806A-6F7F5D609999}" type="parTrans" cxnId="{F5FF2685-11B3-49C6-B854-ADC002BF8D5B}">
      <dgm:prSet/>
      <dgm:spPr/>
      <dgm:t>
        <a:bodyPr/>
        <a:lstStyle/>
        <a:p>
          <a:pPr rtl="1"/>
          <a:endParaRPr lang="ar-SA"/>
        </a:p>
      </dgm:t>
    </dgm:pt>
    <dgm:pt modelId="{829C7B43-613D-4B55-8F0D-803219B6A8F2}" type="sibTrans" cxnId="{F5FF2685-11B3-49C6-B854-ADC002BF8D5B}">
      <dgm:prSet/>
      <dgm:spPr/>
      <dgm:t>
        <a:bodyPr/>
        <a:lstStyle/>
        <a:p>
          <a:pPr rtl="1"/>
          <a:endParaRPr lang="ar-SA"/>
        </a:p>
      </dgm:t>
    </dgm:pt>
    <dgm:pt modelId="{DAEC86EC-C344-449E-928B-D19E91350485}">
      <dgm:prSet phldrT="[نص]" custT="1"/>
      <dgm:spPr/>
      <dgm:t>
        <a:bodyPr/>
        <a:lstStyle/>
        <a:p>
          <a:pPr rtl="1"/>
          <a:r>
            <a:rPr lang="ar-SA" sz="3600" b="1" dirty="0" smtClean="0"/>
            <a:t>الكهربائية</a:t>
          </a:r>
          <a:r>
            <a:rPr lang="ar-SA" sz="3600" dirty="0" smtClean="0"/>
            <a:t> </a:t>
          </a:r>
          <a:endParaRPr lang="ar-SA" sz="3600" dirty="0"/>
        </a:p>
      </dgm:t>
    </dgm:pt>
    <dgm:pt modelId="{18A8704F-2A88-4CFF-8F5C-D272DF4C4418}" type="parTrans" cxnId="{A1EB7F0D-F542-4AD7-8245-B141FC76C192}">
      <dgm:prSet/>
      <dgm:spPr/>
      <dgm:t>
        <a:bodyPr/>
        <a:lstStyle/>
        <a:p>
          <a:pPr rtl="1"/>
          <a:endParaRPr lang="ar-SA"/>
        </a:p>
      </dgm:t>
    </dgm:pt>
    <dgm:pt modelId="{89AB5EF5-716A-4629-BE47-23CA4465996A}" type="sibTrans" cxnId="{A1EB7F0D-F542-4AD7-8245-B141FC76C192}">
      <dgm:prSet/>
      <dgm:spPr/>
      <dgm:t>
        <a:bodyPr/>
        <a:lstStyle/>
        <a:p>
          <a:pPr rtl="1"/>
          <a:endParaRPr lang="ar-SA"/>
        </a:p>
      </dgm:t>
    </dgm:pt>
    <dgm:pt modelId="{B77FF28B-A899-469E-84FC-7D258D0B95D2}" type="pres">
      <dgm:prSet presAssocID="{181D2A18-9016-4BAC-B820-EDCDDC5B7D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C44134D-316C-4689-8C4D-D126C5990450}" type="pres">
      <dgm:prSet presAssocID="{CC259C25-667B-4EE2-A650-BCD153F65625}" presName="node" presStyleLbl="node1" presStyleIdx="0" presStyleCnt="5" custScaleX="77550" custScaleY="6016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B326163-4235-400B-A15F-FFE03F1E0504}" type="pres">
      <dgm:prSet presAssocID="{CC259C25-667B-4EE2-A650-BCD153F65625}" presName="spNode" presStyleCnt="0"/>
      <dgm:spPr/>
      <dgm:t>
        <a:bodyPr/>
        <a:lstStyle/>
        <a:p>
          <a:endParaRPr lang="en-US"/>
        </a:p>
      </dgm:t>
    </dgm:pt>
    <dgm:pt modelId="{D1B82182-5A07-408E-883E-923D16732B44}" type="pres">
      <dgm:prSet presAssocID="{4DBA9E05-E1C8-4FE3-8D09-DE3DEA48CC31}" presName="sibTrans" presStyleLbl="sibTrans1D1" presStyleIdx="0" presStyleCnt="5"/>
      <dgm:spPr/>
      <dgm:t>
        <a:bodyPr/>
        <a:lstStyle/>
        <a:p>
          <a:pPr rtl="1"/>
          <a:endParaRPr lang="ar-SA"/>
        </a:p>
      </dgm:t>
    </dgm:pt>
    <dgm:pt modelId="{73F4FF37-E76F-4FA8-9446-4BF04AD9C846}" type="pres">
      <dgm:prSet presAssocID="{042D0D22-50DA-4F6D-9C58-84BF3D19E48E}" presName="node" presStyleLbl="node1" presStyleIdx="1" presStyleCnt="5" custScaleX="82306" custScaleY="6063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B4E572C-6CA8-4AEE-9240-6632A39EB265}" type="pres">
      <dgm:prSet presAssocID="{042D0D22-50DA-4F6D-9C58-84BF3D19E48E}" presName="spNode" presStyleCnt="0"/>
      <dgm:spPr/>
      <dgm:t>
        <a:bodyPr/>
        <a:lstStyle/>
        <a:p>
          <a:endParaRPr lang="en-US"/>
        </a:p>
      </dgm:t>
    </dgm:pt>
    <dgm:pt modelId="{E6519CDB-131C-40AE-9764-2CD00998AB0A}" type="pres">
      <dgm:prSet presAssocID="{ACE9F9EE-AA91-4577-9A1B-858263C88F13}" presName="sibTrans" presStyleLbl="sibTrans1D1" presStyleIdx="1" presStyleCnt="5"/>
      <dgm:spPr/>
      <dgm:t>
        <a:bodyPr/>
        <a:lstStyle/>
        <a:p>
          <a:pPr rtl="1"/>
          <a:endParaRPr lang="ar-SA"/>
        </a:p>
      </dgm:t>
    </dgm:pt>
    <dgm:pt modelId="{1C94E88D-E5D1-4E57-8174-6EC947526A0A}" type="pres">
      <dgm:prSet presAssocID="{725B3B80-7EF8-4F6C-9B2A-EFC6B48F9CAB}" presName="node" presStyleLbl="node1" presStyleIdx="2" presStyleCnt="5" custScaleX="78695" custScaleY="5672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64A0A45-D104-488C-A38F-D65057F5062C}" type="pres">
      <dgm:prSet presAssocID="{725B3B80-7EF8-4F6C-9B2A-EFC6B48F9CAB}" presName="spNode" presStyleCnt="0"/>
      <dgm:spPr/>
      <dgm:t>
        <a:bodyPr/>
        <a:lstStyle/>
        <a:p>
          <a:endParaRPr lang="en-US"/>
        </a:p>
      </dgm:t>
    </dgm:pt>
    <dgm:pt modelId="{356CD4B2-C00E-4A8A-BF2D-CE5DF26F68A5}" type="pres">
      <dgm:prSet presAssocID="{4E5344ED-E5FB-4FB4-85E5-B3491D712AD1}" presName="sibTrans" presStyleLbl="sibTrans1D1" presStyleIdx="2" presStyleCnt="5"/>
      <dgm:spPr/>
      <dgm:t>
        <a:bodyPr/>
        <a:lstStyle/>
        <a:p>
          <a:pPr rtl="1"/>
          <a:endParaRPr lang="ar-SA"/>
        </a:p>
      </dgm:t>
    </dgm:pt>
    <dgm:pt modelId="{6D3257D5-8E1A-4C23-AF21-043CD1D6EB12}" type="pres">
      <dgm:prSet presAssocID="{0C379649-BBE0-4747-A737-F5FFA58D1576}" presName="node" presStyleLbl="node1" presStyleIdx="3" presStyleCnt="5" custScaleX="80569" custScaleY="6336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7D78A56-CAD7-47D7-A74E-D3893692EF1B}" type="pres">
      <dgm:prSet presAssocID="{0C379649-BBE0-4747-A737-F5FFA58D1576}" presName="spNode" presStyleCnt="0"/>
      <dgm:spPr/>
      <dgm:t>
        <a:bodyPr/>
        <a:lstStyle/>
        <a:p>
          <a:endParaRPr lang="en-US"/>
        </a:p>
      </dgm:t>
    </dgm:pt>
    <dgm:pt modelId="{C9996246-A73E-4D80-9D7E-9692DDA2A8C8}" type="pres">
      <dgm:prSet presAssocID="{829C7B43-613D-4B55-8F0D-803219B6A8F2}" presName="sibTrans" presStyleLbl="sibTrans1D1" presStyleIdx="3" presStyleCnt="5"/>
      <dgm:spPr/>
      <dgm:t>
        <a:bodyPr/>
        <a:lstStyle/>
        <a:p>
          <a:pPr rtl="1"/>
          <a:endParaRPr lang="ar-SA"/>
        </a:p>
      </dgm:t>
    </dgm:pt>
    <dgm:pt modelId="{36DBAEAB-7509-4E85-9F53-9B65206A4D44}" type="pres">
      <dgm:prSet presAssocID="{DAEC86EC-C344-449E-928B-D19E91350485}" presName="node" presStyleLbl="node1" presStyleIdx="4" presStyleCnt="5" custScaleX="87111" custScaleY="6063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989CDC8-976D-4735-B37B-900A16F329C6}" type="pres">
      <dgm:prSet presAssocID="{DAEC86EC-C344-449E-928B-D19E91350485}" presName="spNode" presStyleCnt="0"/>
      <dgm:spPr/>
      <dgm:t>
        <a:bodyPr/>
        <a:lstStyle/>
        <a:p>
          <a:endParaRPr lang="en-US"/>
        </a:p>
      </dgm:t>
    </dgm:pt>
    <dgm:pt modelId="{5C68EDA3-E687-4847-9D81-8515DFF14F99}" type="pres">
      <dgm:prSet presAssocID="{89AB5EF5-716A-4629-BE47-23CA4465996A}" presName="sibTrans" presStyleLbl="sibTrans1D1" presStyleIdx="4" presStyleCnt="5"/>
      <dgm:spPr/>
      <dgm:t>
        <a:bodyPr/>
        <a:lstStyle/>
        <a:p>
          <a:pPr rtl="1"/>
          <a:endParaRPr lang="ar-SA"/>
        </a:p>
      </dgm:t>
    </dgm:pt>
  </dgm:ptLst>
  <dgm:cxnLst>
    <dgm:cxn modelId="{5849E3E9-DF04-4B94-B2F2-402AEB1EFC82}" srcId="{181D2A18-9016-4BAC-B820-EDCDDC5B7DC2}" destId="{725B3B80-7EF8-4F6C-9B2A-EFC6B48F9CAB}" srcOrd="2" destOrd="0" parTransId="{3CC73466-1981-456D-BA2B-3F89C8103457}" sibTransId="{4E5344ED-E5FB-4FB4-85E5-B3491D712AD1}"/>
    <dgm:cxn modelId="{636493CD-8FFC-41F3-97F7-2FB0A89CE000}" type="presOf" srcId="{89AB5EF5-716A-4629-BE47-23CA4465996A}" destId="{5C68EDA3-E687-4847-9D81-8515DFF14F99}" srcOrd="0" destOrd="0" presId="urn:microsoft.com/office/officeart/2005/8/layout/cycle6"/>
    <dgm:cxn modelId="{0F57EFD4-0FCB-4105-9A27-048337FD4CF8}" type="presOf" srcId="{725B3B80-7EF8-4F6C-9B2A-EFC6B48F9CAB}" destId="{1C94E88D-E5D1-4E57-8174-6EC947526A0A}" srcOrd="0" destOrd="0" presId="urn:microsoft.com/office/officeart/2005/8/layout/cycle6"/>
    <dgm:cxn modelId="{721C89F3-9296-46CE-AFCB-34395512E954}" srcId="{181D2A18-9016-4BAC-B820-EDCDDC5B7DC2}" destId="{042D0D22-50DA-4F6D-9C58-84BF3D19E48E}" srcOrd="1" destOrd="0" parTransId="{3959B815-A009-473F-9BDD-087AAF99251C}" sibTransId="{ACE9F9EE-AA91-4577-9A1B-858263C88F13}"/>
    <dgm:cxn modelId="{DCEAC98F-22E4-4090-BA97-D6BDE5083958}" type="presOf" srcId="{042D0D22-50DA-4F6D-9C58-84BF3D19E48E}" destId="{73F4FF37-E76F-4FA8-9446-4BF04AD9C846}" srcOrd="0" destOrd="0" presId="urn:microsoft.com/office/officeart/2005/8/layout/cycle6"/>
    <dgm:cxn modelId="{C7C63A59-D18C-48A8-A9D1-A69D15790596}" type="presOf" srcId="{4E5344ED-E5FB-4FB4-85E5-B3491D712AD1}" destId="{356CD4B2-C00E-4A8A-BF2D-CE5DF26F68A5}" srcOrd="0" destOrd="0" presId="urn:microsoft.com/office/officeart/2005/8/layout/cycle6"/>
    <dgm:cxn modelId="{9AB911C2-F9C5-4018-ABCC-FE331354B310}" type="presOf" srcId="{ACE9F9EE-AA91-4577-9A1B-858263C88F13}" destId="{E6519CDB-131C-40AE-9764-2CD00998AB0A}" srcOrd="0" destOrd="0" presId="urn:microsoft.com/office/officeart/2005/8/layout/cycle6"/>
    <dgm:cxn modelId="{A1EB7F0D-F542-4AD7-8245-B141FC76C192}" srcId="{181D2A18-9016-4BAC-B820-EDCDDC5B7DC2}" destId="{DAEC86EC-C344-449E-928B-D19E91350485}" srcOrd="4" destOrd="0" parTransId="{18A8704F-2A88-4CFF-8F5C-D272DF4C4418}" sibTransId="{89AB5EF5-716A-4629-BE47-23CA4465996A}"/>
    <dgm:cxn modelId="{2479D666-7F77-4E6A-ACCB-0446F3E76ED2}" type="presOf" srcId="{4DBA9E05-E1C8-4FE3-8D09-DE3DEA48CC31}" destId="{D1B82182-5A07-408E-883E-923D16732B44}" srcOrd="0" destOrd="0" presId="urn:microsoft.com/office/officeart/2005/8/layout/cycle6"/>
    <dgm:cxn modelId="{99BDF6CB-63FF-4A5F-B1B2-CCBD036FF4F9}" type="presOf" srcId="{DAEC86EC-C344-449E-928B-D19E91350485}" destId="{36DBAEAB-7509-4E85-9F53-9B65206A4D44}" srcOrd="0" destOrd="0" presId="urn:microsoft.com/office/officeart/2005/8/layout/cycle6"/>
    <dgm:cxn modelId="{A7DFB86B-2431-4C3B-8C8C-CDC09005B811}" type="presOf" srcId="{CC259C25-667B-4EE2-A650-BCD153F65625}" destId="{EC44134D-316C-4689-8C4D-D126C5990450}" srcOrd="0" destOrd="0" presId="urn:microsoft.com/office/officeart/2005/8/layout/cycle6"/>
    <dgm:cxn modelId="{93B9430C-45AB-467D-850A-2CF312120DBC}" type="presOf" srcId="{0C379649-BBE0-4747-A737-F5FFA58D1576}" destId="{6D3257D5-8E1A-4C23-AF21-043CD1D6EB12}" srcOrd="0" destOrd="0" presId="urn:microsoft.com/office/officeart/2005/8/layout/cycle6"/>
    <dgm:cxn modelId="{AF116F26-B4E5-4429-9996-AEE347BE2635}" type="presOf" srcId="{181D2A18-9016-4BAC-B820-EDCDDC5B7DC2}" destId="{B77FF28B-A899-469E-84FC-7D258D0B95D2}" srcOrd="0" destOrd="0" presId="urn:microsoft.com/office/officeart/2005/8/layout/cycle6"/>
    <dgm:cxn modelId="{846F9E57-32A9-4F5B-B914-73627840F68C}" srcId="{181D2A18-9016-4BAC-B820-EDCDDC5B7DC2}" destId="{CC259C25-667B-4EE2-A650-BCD153F65625}" srcOrd="0" destOrd="0" parTransId="{4523387C-6BE2-4460-8897-7658557704F5}" sibTransId="{4DBA9E05-E1C8-4FE3-8D09-DE3DEA48CC31}"/>
    <dgm:cxn modelId="{783290B7-B536-405D-A8E3-6DA71B2726E5}" type="presOf" srcId="{829C7B43-613D-4B55-8F0D-803219B6A8F2}" destId="{C9996246-A73E-4D80-9D7E-9692DDA2A8C8}" srcOrd="0" destOrd="0" presId="urn:microsoft.com/office/officeart/2005/8/layout/cycle6"/>
    <dgm:cxn modelId="{F5FF2685-11B3-49C6-B854-ADC002BF8D5B}" srcId="{181D2A18-9016-4BAC-B820-EDCDDC5B7DC2}" destId="{0C379649-BBE0-4747-A737-F5FFA58D1576}" srcOrd="3" destOrd="0" parTransId="{F971D7CB-A204-4271-806A-6F7F5D609999}" sibTransId="{829C7B43-613D-4B55-8F0D-803219B6A8F2}"/>
    <dgm:cxn modelId="{DFC2C7AB-190C-4B7A-B71A-BABC687FA4BD}" type="presParOf" srcId="{B77FF28B-A899-469E-84FC-7D258D0B95D2}" destId="{EC44134D-316C-4689-8C4D-D126C5990450}" srcOrd="0" destOrd="0" presId="urn:microsoft.com/office/officeart/2005/8/layout/cycle6"/>
    <dgm:cxn modelId="{9500654A-109C-4CBF-B556-4779C401D479}" type="presParOf" srcId="{B77FF28B-A899-469E-84FC-7D258D0B95D2}" destId="{8B326163-4235-400B-A15F-FFE03F1E0504}" srcOrd="1" destOrd="0" presId="urn:microsoft.com/office/officeart/2005/8/layout/cycle6"/>
    <dgm:cxn modelId="{57703E2B-7675-47EA-A8D2-F27C71470D8B}" type="presParOf" srcId="{B77FF28B-A899-469E-84FC-7D258D0B95D2}" destId="{D1B82182-5A07-408E-883E-923D16732B44}" srcOrd="2" destOrd="0" presId="urn:microsoft.com/office/officeart/2005/8/layout/cycle6"/>
    <dgm:cxn modelId="{9FD84EB0-5841-4314-B4B1-5393C39F94C3}" type="presParOf" srcId="{B77FF28B-A899-469E-84FC-7D258D0B95D2}" destId="{73F4FF37-E76F-4FA8-9446-4BF04AD9C846}" srcOrd="3" destOrd="0" presId="urn:microsoft.com/office/officeart/2005/8/layout/cycle6"/>
    <dgm:cxn modelId="{F510A4FD-AB17-48E8-9A15-E20DD8091054}" type="presParOf" srcId="{B77FF28B-A899-469E-84FC-7D258D0B95D2}" destId="{DB4E572C-6CA8-4AEE-9240-6632A39EB265}" srcOrd="4" destOrd="0" presId="urn:microsoft.com/office/officeart/2005/8/layout/cycle6"/>
    <dgm:cxn modelId="{568014D3-03A5-4347-9C30-5E7C3E10D983}" type="presParOf" srcId="{B77FF28B-A899-469E-84FC-7D258D0B95D2}" destId="{E6519CDB-131C-40AE-9764-2CD00998AB0A}" srcOrd="5" destOrd="0" presId="urn:microsoft.com/office/officeart/2005/8/layout/cycle6"/>
    <dgm:cxn modelId="{85182F80-5DEC-4C12-90C2-0A721639B106}" type="presParOf" srcId="{B77FF28B-A899-469E-84FC-7D258D0B95D2}" destId="{1C94E88D-E5D1-4E57-8174-6EC947526A0A}" srcOrd="6" destOrd="0" presId="urn:microsoft.com/office/officeart/2005/8/layout/cycle6"/>
    <dgm:cxn modelId="{C314F03A-CF0E-4DA4-9AA7-4DDD911A9132}" type="presParOf" srcId="{B77FF28B-A899-469E-84FC-7D258D0B95D2}" destId="{664A0A45-D104-488C-A38F-D65057F5062C}" srcOrd="7" destOrd="0" presId="urn:microsoft.com/office/officeart/2005/8/layout/cycle6"/>
    <dgm:cxn modelId="{F1DED5AC-D285-4C71-A067-91CEF86CB3D7}" type="presParOf" srcId="{B77FF28B-A899-469E-84FC-7D258D0B95D2}" destId="{356CD4B2-C00E-4A8A-BF2D-CE5DF26F68A5}" srcOrd="8" destOrd="0" presId="urn:microsoft.com/office/officeart/2005/8/layout/cycle6"/>
    <dgm:cxn modelId="{91E84985-FDFF-46F8-9517-84E39F36D252}" type="presParOf" srcId="{B77FF28B-A899-469E-84FC-7D258D0B95D2}" destId="{6D3257D5-8E1A-4C23-AF21-043CD1D6EB12}" srcOrd="9" destOrd="0" presId="urn:microsoft.com/office/officeart/2005/8/layout/cycle6"/>
    <dgm:cxn modelId="{D157F99F-8EC2-4730-B9E5-451FEF46E160}" type="presParOf" srcId="{B77FF28B-A899-469E-84FC-7D258D0B95D2}" destId="{17D78A56-CAD7-47D7-A74E-D3893692EF1B}" srcOrd="10" destOrd="0" presId="urn:microsoft.com/office/officeart/2005/8/layout/cycle6"/>
    <dgm:cxn modelId="{80EDC2B7-F579-4D9E-B74D-7A2370DC880C}" type="presParOf" srcId="{B77FF28B-A899-469E-84FC-7D258D0B95D2}" destId="{C9996246-A73E-4D80-9D7E-9692DDA2A8C8}" srcOrd="11" destOrd="0" presId="urn:microsoft.com/office/officeart/2005/8/layout/cycle6"/>
    <dgm:cxn modelId="{D70FB3A9-9135-4589-A2BB-CE53A5E4B6AB}" type="presParOf" srcId="{B77FF28B-A899-469E-84FC-7D258D0B95D2}" destId="{36DBAEAB-7509-4E85-9F53-9B65206A4D44}" srcOrd="12" destOrd="0" presId="urn:microsoft.com/office/officeart/2005/8/layout/cycle6"/>
    <dgm:cxn modelId="{52339D8B-2E1B-4AE5-9218-18565FB7AEDD}" type="presParOf" srcId="{B77FF28B-A899-469E-84FC-7D258D0B95D2}" destId="{7989CDC8-976D-4735-B37B-900A16F329C6}" srcOrd="13" destOrd="0" presId="urn:microsoft.com/office/officeart/2005/8/layout/cycle6"/>
    <dgm:cxn modelId="{69392E5E-3E3C-4FB8-9C13-9D64577526EF}" type="presParOf" srcId="{B77FF28B-A899-469E-84FC-7D258D0B95D2}" destId="{5C68EDA3-E687-4847-9D81-8515DFF14F9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DFCDEE-4FAF-4B44-9021-01862A067D7F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4B72A8A-A11C-4ECC-B2B8-03150241254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872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6285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650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18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19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24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8981C3-D811-4448-93CA-72DAC51333F0}" type="slidenum">
              <a:rPr lang="ar-SA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dirty="0" smtClean="0"/>
          </a:p>
        </p:txBody>
      </p:sp>
      <p:sp>
        <p:nvSpPr>
          <p:cNvPr id="3277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E6B0D31-078B-4872-9DF8-97F987BA1109}" type="slidenum">
              <a:rPr lang="ar-SA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3620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dirty="0" smtClean="0"/>
          </a:p>
        </p:txBody>
      </p:sp>
      <p:sp>
        <p:nvSpPr>
          <p:cNvPr id="3891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47637C8-9328-4F91-8C3F-35817E0ECF1A}" type="slidenum">
              <a:rPr lang="ar-SA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smtClean="0"/>
          </a:p>
        </p:txBody>
      </p:sp>
      <p:sp>
        <p:nvSpPr>
          <p:cNvPr id="4301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B93AD07-4695-420C-8BF9-B4968A2D87E7}" type="slidenum">
              <a:rPr lang="ar-SA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44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ar-SA" smtClean="0"/>
          </a:p>
        </p:txBody>
      </p:sp>
      <p:sp>
        <p:nvSpPr>
          <p:cNvPr id="22532" name="عنصر نائب للرأس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ar-SA">
                <a:solidFill>
                  <a:prstClr val="black"/>
                </a:solidFill>
              </a:rPr>
              <a:t>نبراس العلم</a:t>
            </a:r>
            <a:endParaRPr lang="en-US">
              <a:solidFill>
                <a:prstClr val="black"/>
              </a:solidFill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51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60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80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87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91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 dirty="0" smtClean="0"/>
          </a:p>
        </p:txBody>
      </p:sp>
      <p:sp>
        <p:nvSpPr>
          <p:cNvPr id="2560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10F8860-8EEF-4998-822B-4537CA41336B}" type="slidenum">
              <a:rPr lang="ar-SA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103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/>
              <a:pPr/>
              <a:t>119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5412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132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139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A8A-A11C-4ECC-B2B8-031502412547}" type="slidenum">
              <a:rPr lang="ar-SA" smtClean="0">
                <a:solidFill>
                  <a:prstClr val="black"/>
                </a:solidFill>
              </a:rPr>
              <a:pPr/>
              <a:t>5</a:t>
            </a:fld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A4C212-7C4B-429D-AAE5-61D4214AAA23}" type="slidenum">
              <a:rPr lang="ar-SA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1B5631-C83F-4CF9-BBF3-235A5C77A584}" type="slidenum">
              <a:rPr lang="ar-SA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E6D8A-3187-469E-BF87-CD5FAF35FD74}" type="slidenum">
              <a:rPr lang="ar-SA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ar-SA" altLang="ar-SA" smtClean="0"/>
              <a:t>ي سهول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FB664A-61F0-4EC7-B69F-EF46F13A155D}" type="slidenum">
              <a:rPr lang="ar-SA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6AF63-2FC2-4BDE-828C-F59B25BA470B}" type="slidenum">
              <a:rPr lang="ar-SA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73B08E-596C-4104-93F3-8249F73C4423}" type="slidenum">
              <a:rPr lang="ar-SA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ar-S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4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872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897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214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57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994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450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5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773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658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910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07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511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883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910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554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236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02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24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72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116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502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105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205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098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149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809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931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663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61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18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37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353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672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445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824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985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858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71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396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943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9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59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431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49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078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002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906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678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449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987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347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4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220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50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036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374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08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733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016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461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81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314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58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038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309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880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733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703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7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280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436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130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791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37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258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498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62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670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878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846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725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271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4495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687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65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69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473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220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731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7511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13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8744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23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282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324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90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21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374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256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6769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559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2044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246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4057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844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4967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1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230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905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4052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925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3309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373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67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9475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674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6295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10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655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2099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7289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554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514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372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430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176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915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6770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69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59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736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406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6385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9816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6600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5032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6843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647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4637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17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841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1754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5309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3315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1778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0534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967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769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0788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2467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72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9645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3140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84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0183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2545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0376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2328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2293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9446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2430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42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7799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6050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16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3620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519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1818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086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546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6473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5118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3058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8791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6472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1155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5591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8739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5847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8330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8537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7224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02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4023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5507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3810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6181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8541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767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7699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06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8275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1164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71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2033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813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7058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58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0268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6132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4671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413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2764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6815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79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5524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8761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9895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386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2100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8793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5111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5684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256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332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2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140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4701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5567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3600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061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3612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7973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3549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691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2501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27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7284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315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2524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1457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2051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899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1123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1766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5812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7380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783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2385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6504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3895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1052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613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5280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795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709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76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135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1577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0245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352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3543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7712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006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4937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3153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5744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35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689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2124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2947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9928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455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9959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1925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7624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4753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2485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12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3712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4686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7011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638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4340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2265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8529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9326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9950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9372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0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1914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4030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2787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89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8229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765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0505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2982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024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3497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6761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9954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9078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3892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0012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9405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708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7979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6014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3086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36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9196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1583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7611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4665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417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5972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8524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1310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4058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0883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75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0728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5029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0962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5024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6222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6114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1751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7694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3345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4377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4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0442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319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0859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5558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6884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9109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8926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3195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8732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25034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61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0309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662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1971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4590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14666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5890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3159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2749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2309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4081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85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7564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9936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7619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5852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63746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0692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3917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661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6972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2462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78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5008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1982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179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7378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543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9310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2380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4357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140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8805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65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7905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7921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6517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5501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7668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DEA0-62B1-4B57-B788-EDDB1033B4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FFA9-AB6C-4B99-A103-FA6F90DB6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1595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F593-0920-4E29-A5E6-3DE9FAF5E0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9769-6CF5-4338-920E-68384F3A4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0833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CAAF-0F5A-4CA0-8B3D-A50DDC5E74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8BC0-9651-4F86-9033-DECBAEC8AB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1202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DB0A-AB99-455E-B9F4-484552FF6E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88F6-DAB5-402C-8C51-39B516375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2383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40AC-70DA-4C2D-BC07-419D39B177D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2DE-CF6F-4346-B42F-3F08DF99F5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8520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8CEC-9D2F-4DF1-AE2F-C47BD856B4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665D-500D-4216-BE70-946DB1E7C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64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1279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0DB9-460A-40DB-8689-564E6528DB3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0E72-AABE-4C3C-A34B-13D8099B2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1961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C0E-C4FB-4159-92F0-E5C398BE2E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AAAF-7BD1-4D6D-B897-B810388A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40919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132-8998-46FF-84E6-221DBE8AA9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7D6-C5E7-40D6-875A-4E495CFC00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5724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0180-37CB-49D6-BAD2-D3DFB60CAC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4F68-7427-4406-A495-A02BE9097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0115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7FFF-DB01-497E-B761-E895890216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3F1-0E8D-4594-9E1B-2931F8FF53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07119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F95276-8B9F-41F0-A358-9C42F346F3B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738B774-2D32-423D-879E-91D4D702ADC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4049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1617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958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7229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5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3548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4096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9388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7811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1410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1028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833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2117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1826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5780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04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0869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8067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2544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111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67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9286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4324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594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92036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3946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76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1688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0374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24007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3171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1700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8714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013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4270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00102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6483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95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86247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6994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5445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2712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3641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2367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42176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558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2642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56579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8668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722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8056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9845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2425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401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6668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860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1628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89592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45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75085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20767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0116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6393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5874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1132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15926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5632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71720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16660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27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4402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0001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051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7602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60275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20282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7021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3903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82863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902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05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92411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27921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38111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7462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4337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6278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68491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1148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98160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6291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01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7031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5261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8115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43113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45801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12240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5825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8630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1980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05254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7296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63086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6510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20932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63013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1123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11068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9135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2757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4321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62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616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91164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4118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5777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8102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3837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8064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6185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60080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9526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85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7840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36457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32937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1094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66020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28516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2915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7510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8181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51294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11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19590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53861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72334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86667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151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10908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87631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4422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97080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30010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62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68569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5880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95635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62266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90832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76849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83301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96772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3829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56364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2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39467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18856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90039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37066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8845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08815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41260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8736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08207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82994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498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92113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17101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41705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40402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00450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09266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92080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38780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9570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05B-F71C-45C8-B07A-5D3B4DE211C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1E1E-4B2E-4605-B097-237EA926F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72266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8712-6B76-4347-BAEA-656BBEAB4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E751-F7BE-46DB-BE67-461490A6A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7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75363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AEB-4D21-4C59-ABC1-CD4B0274F8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94D0-0B7E-43A0-8FE9-E6BDBA3E5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73475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D2E3-10BE-4C13-A3C7-E1C6229B17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8E32-A681-40ED-83CD-78D40B34BB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4940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4A6-B35D-4DD5-9094-04506BB844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18487-2146-4CF4-8259-A6D7FD4F6C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28508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1355-BEC4-4B6E-B149-279F6E27CA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F80B-10DC-4CD6-B340-47E3031F9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6071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BD65-20DE-4A1F-B495-4826C69E18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0141-71FD-4D0C-B7FC-DEDADABC9C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84040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45C-1CFD-448E-86E2-8AD3BCACA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03C-637E-4007-87A0-505695D4D1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6652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F7AF-9085-477A-9BAB-5369EF43F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E56-5DBE-40AA-8BF7-36AC947109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32607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3390-EF99-4C41-A6E7-1C1938283B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51D1-08C4-4772-BBE2-C3A70C807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08321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81DA-9F70-437E-B5A7-8C5005EC89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B4565-1924-4AA3-8AE0-DA4D09C05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2988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3C2235-B047-4333-9B7D-E52ED106617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EC31C72C-476B-4A2E-BA46-ECC20E2B4F9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452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54103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65304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69814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3417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20965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9313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83327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94636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55036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96467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24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81447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83439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29997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07400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31468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8802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01043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36140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2569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91286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97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03741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53692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53202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F911-B674-4675-ADBA-95A275F777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CACB7-592B-4F2E-AC46-988779655A5E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73582505"/>
      </p:ext>
    </p:extLst>
  </p:cSld>
  <p:clrMapOvr>
    <a:masterClrMapping/>
  </p:clrMapOvr>
  <p:transition>
    <p:dissolve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C0A31-7C89-464C-8DE1-81DE0EAF3F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D22B5-01D0-46B7-A2AB-0B4A1DA91147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065262812"/>
      </p:ext>
    </p:extLst>
  </p:cSld>
  <p:clrMapOvr>
    <a:masterClrMapping/>
  </p:clrMapOvr>
  <p:transition>
    <p:dissolve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0F7A8-6680-4B9C-8461-6BF4D83A1C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BB48-6A9D-4D15-B7BE-EE49EE4C1AC9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800868721"/>
      </p:ext>
    </p:extLst>
  </p:cSld>
  <p:clrMapOvr>
    <a:masterClrMapping/>
  </p:clrMapOvr>
  <p:transition>
    <p:dissolve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D7C76-4E31-4176-BD14-8EE71D8114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13FFE-1F9E-483A-ADC0-4CC256DEDCF3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00777304"/>
      </p:ext>
    </p:extLst>
  </p:cSld>
  <p:clrMapOvr>
    <a:masterClrMapping/>
  </p:clrMapOvr>
  <p:transition>
    <p:dissolve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484A1-619E-472F-9919-C918CB7BEE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DCA0A-6471-4877-9730-6B98FE799777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040752783"/>
      </p:ext>
    </p:extLst>
  </p:cSld>
  <p:clrMapOvr>
    <a:masterClrMapping/>
  </p:clrMapOvr>
  <p:transition>
    <p:dissolve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D726-7C3A-4B0C-A9C5-D016198133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5DBC3-DBD8-4DC6-A4E6-85D0534F798E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857430835"/>
      </p:ext>
    </p:extLst>
  </p:cSld>
  <p:clrMapOvr>
    <a:masterClrMapping/>
  </p:clrMapOvr>
  <p:transition>
    <p:dissolve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C3FB8-3EB6-4BC1-A914-080600DDEA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5E68C-8311-4A32-BE2A-7E275180C5E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040712046"/>
      </p:ext>
    </p:extLst>
  </p:cSld>
  <p:clrMapOvr>
    <a:masterClrMapping/>
  </p:clrMapOvr>
  <p:transition>
    <p:dissolve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4F80-189B-47DA-9826-1BE502CD86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0D758-2467-4BF5-86DA-5C3973C03923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370444771"/>
      </p:ext>
    </p:extLst>
  </p:cSld>
  <p:clrMapOvr>
    <a:masterClrMapping/>
  </p:clrMapOvr>
  <p:transition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23337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43228-2A68-4568-9522-D5E13A2B19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4844-C35D-42BB-85C5-7CEA1EAB9914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730625448"/>
      </p:ext>
    </p:extLst>
  </p:cSld>
  <p:clrMapOvr>
    <a:masterClrMapping/>
  </p:clrMapOvr>
  <p:transition>
    <p:dissolve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E1581-1C14-4FFE-A3F8-9EE1963413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BB6A8-979A-41DD-83A7-92D7B140013B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56403755"/>
      </p:ext>
    </p:extLst>
  </p:cSld>
  <p:clrMapOvr>
    <a:masterClrMapping/>
  </p:clrMapOvr>
  <p:transition>
    <p:dissolve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C638F-8112-4349-9CFB-8965ED20AB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E8A71-13B8-474E-8CC7-7C5046205E1B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9681625"/>
      </p:ext>
    </p:extLst>
  </p:cSld>
  <p:clrMapOvr>
    <a:masterClrMapping/>
  </p:clrMapOvr>
  <p:transition>
    <p:dissolve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34651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7471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3140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5360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79309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48929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96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مستطيل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22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75D04-1012-4322-BE75-00852302D2F3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23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24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9DF7-6A2E-4625-A278-69AFEC0F6FB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8721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4193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128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45146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57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52D816E-6D89-4B6A-9EA6-7924476F6922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عنصر نائب لرقم الشريحة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12752E9-E5FF-4512-85F7-1B25E05A51C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6" name="عنصر نائب للتذييل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22171248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مستطيل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2E7D-2C10-40C4-8D3E-4E5FB2E030C1}" type="datetime1">
              <a:rPr lang="ar-SA">
                <a:solidFill>
                  <a:srgbClr val="D4D2D0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D4D2D0"/>
              </a:solidFill>
            </a:endParaRPr>
          </a:p>
        </p:txBody>
      </p:sp>
      <p:sp>
        <p:nvSpPr>
          <p:cNvPr id="21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D4D2D0"/>
                </a:solidFill>
              </a:rPr>
              <a:t>أ.هيا العمري </a:t>
            </a:r>
          </a:p>
        </p:txBody>
      </p:sp>
      <p:sp>
        <p:nvSpPr>
          <p:cNvPr id="22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1935-6C90-4BAF-BFB3-6386B8A80D6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08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A96A-F146-4236-A116-A2EB972BB66D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1727-BB0A-4961-ABED-9EB3D3F4837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62569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35F0-D1AF-4EFC-B481-21CA5459271D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8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9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5FDD-73DC-4B34-B83A-C49BC4BFEFE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7373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639658-005D-41B8-B35D-EBC72C138A69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4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35C388-17B7-4985-9781-1EB0E9EE27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13916974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9111-1930-4C77-AA53-32DAB3BBC14A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4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6FD46-93CF-4B3A-B398-CCF59AD3DCC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831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رابط مستقيم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رابط مستقيم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2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0C3069-1C79-49C4-9090-8B9DECF74CF2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0D09D5-2943-46B2-AAB4-6C25721CB84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14" name="عنصر نائب للتذييل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1757848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ستطيل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رابط مستقيم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172F0A-CAE5-4E54-BA26-B63EF89CC923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39A825-3D87-4AD2-9AA0-34498EDDB05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14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1493890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5B9B-9F5C-4053-8B37-96BEA838A48F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15BC7-271D-4556-BAED-748A30C5E1A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51661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6186-CF10-4145-A06F-1D447F75977D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F459-EC92-48B5-8DD3-D82796F24F7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20526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مستطيل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22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75D04-1012-4322-BE75-00852302D2F3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23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24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9DF7-6A2E-4625-A278-69AFEC0F6FB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0460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52D816E-6D89-4B6A-9EA6-7924476F6922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عنصر نائب لرقم الشريحة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12752E9-E5FF-4512-85F7-1B25E05A51C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6" name="عنصر نائب للتذييل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162795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مستطيل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2E7D-2C10-40C4-8D3E-4E5FB2E030C1}" type="datetime1">
              <a:rPr lang="ar-SA">
                <a:solidFill>
                  <a:srgbClr val="D4D2D0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D4D2D0"/>
              </a:solidFill>
            </a:endParaRPr>
          </a:p>
        </p:txBody>
      </p:sp>
      <p:sp>
        <p:nvSpPr>
          <p:cNvPr id="21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D4D2D0"/>
                </a:solidFill>
              </a:rPr>
              <a:t>أ.هيا العمري </a:t>
            </a:r>
          </a:p>
        </p:txBody>
      </p:sp>
      <p:sp>
        <p:nvSpPr>
          <p:cNvPr id="22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1935-6C90-4BAF-BFB3-6386B8A80D6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156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A96A-F146-4236-A116-A2EB972BB66D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1727-BB0A-4961-ABED-9EB3D3F4837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50777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35F0-D1AF-4EFC-B481-21CA5459271D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8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9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5FDD-73DC-4B34-B83A-C49BC4BFEFE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69515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639658-005D-41B8-B35D-EBC72C138A69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4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35C388-17B7-4985-9781-1EB0E9EE27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5391633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9111-1930-4C77-AA53-32DAB3BBC14A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4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6FD46-93CF-4B3A-B398-CCF59AD3DCC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9957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رابط مستقيم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رابط مستقيم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2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0C3069-1C79-49C4-9090-8B9DECF74CF2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0D09D5-2943-46B2-AAB4-6C25721CB84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14" name="عنصر نائب للتذييل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337907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ستطيل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رابط مستقيم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172F0A-CAE5-4E54-BA26-B63EF89CC923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39A825-3D87-4AD2-9AA0-34498EDDB05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14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</p:spTree>
    <p:extLst>
      <p:ext uri="{BB962C8B-B14F-4D97-AF65-F5344CB8AC3E}">
        <p14:creationId xmlns:p14="http://schemas.microsoft.com/office/powerpoint/2010/main" val="2147208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5B9B-9F5C-4053-8B37-96BEA838A48F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15BC7-271D-4556-BAED-748A30C5E1A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03710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6186-CF10-4145-A06F-1D447F75977D}" type="datetime1">
              <a:rPr lang="ar-SA">
                <a:solidFill>
                  <a:srgbClr val="3B3B3B"/>
                </a:solidFill>
              </a:rPr>
              <a:pPr>
                <a:defRPr/>
              </a:pPr>
              <a:t>25/08/41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F459-EC92-48B5-8DD3-D82796F24F7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26106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6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574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31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038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165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496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337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61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24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60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7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31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slideLayout" Target="../slideLayouts/slideLayout522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0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529.xml"/><Relationship Id="rId12" Type="http://schemas.openxmlformats.org/officeDocument/2006/relationships/slideLayout" Target="../slideLayouts/slideLayout534.xml"/><Relationship Id="rId2" Type="http://schemas.openxmlformats.org/officeDocument/2006/relationships/slideLayout" Target="../slideLayouts/slideLayout524.xml"/><Relationship Id="rId1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8.xml"/><Relationship Id="rId11" Type="http://schemas.openxmlformats.org/officeDocument/2006/relationships/slideLayout" Target="../slideLayouts/slideLayout533.xml"/><Relationship Id="rId5" Type="http://schemas.openxmlformats.org/officeDocument/2006/relationships/slideLayout" Target="../slideLayouts/slideLayout527.xml"/><Relationship Id="rId10" Type="http://schemas.openxmlformats.org/officeDocument/2006/relationships/slideLayout" Target="../slideLayouts/slideLayout532.xml"/><Relationship Id="rId4" Type="http://schemas.openxmlformats.org/officeDocument/2006/relationships/slideLayout" Target="../slideLayouts/slideLayout526.xml"/><Relationship Id="rId9" Type="http://schemas.openxmlformats.org/officeDocument/2006/relationships/slideLayout" Target="../slideLayouts/slideLayout53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slideLayout" Target="../slideLayouts/slideLayout546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slideLayout" Target="../slideLayouts/slideLayout569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7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72.xml"/><Relationship Id="rId7" Type="http://schemas.openxmlformats.org/officeDocument/2006/relationships/slideLayout" Target="../slideLayouts/slideLayout576.xml"/><Relationship Id="rId12" Type="http://schemas.openxmlformats.org/officeDocument/2006/relationships/slideLayout" Target="../slideLayouts/slideLayout581.xml"/><Relationship Id="rId2" Type="http://schemas.openxmlformats.org/officeDocument/2006/relationships/slideLayout" Target="../slideLayouts/slideLayout571.xml"/><Relationship Id="rId1" Type="http://schemas.openxmlformats.org/officeDocument/2006/relationships/slideLayout" Target="../slideLayouts/slideLayout570.xml"/><Relationship Id="rId6" Type="http://schemas.openxmlformats.org/officeDocument/2006/relationships/slideLayout" Target="../slideLayouts/slideLayout575.xml"/><Relationship Id="rId11" Type="http://schemas.openxmlformats.org/officeDocument/2006/relationships/slideLayout" Target="../slideLayouts/slideLayout580.xml"/><Relationship Id="rId5" Type="http://schemas.openxmlformats.org/officeDocument/2006/relationships/slideLayout" Target="../slideLayouts/slideLayout574.xml"/><Relationship Id="rId10" Type="http://schemas.openxmlformats.org/officeDocument/2006/relationships/slideLayout" Target="../slideLayouts/slideLayout579.xml"/><Relationship Id="rId4" Type="http://schemas.openxmlformats.org/officeDocument/2006/relationships/slideLayout" Target="../slideLayouts/slideLayout573.xml"/><Relationship Id="rId9" Type="http://schemas.openxmlformats.org/officeDocument/2006/relationships/slideLayout" Target="../slideLayouts/slideLayout578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9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84.xml"/><Relationship Id="rId7" Type="http://schemas.openxmlformats.org/officeDocument/2006/relationships/slideLayout" Target="../slideLayouts/slideLayout588.xml"/><Relationship Id="rId12" Type="http://schemas.openxmlformats.org/officeDocument/2006/relationships/slideLayout" Target="../slideLayouts/slideLayout593.xml"/><Relationship Id="rId2" Type="http://schemas.openxmlformats.org/officeDocument/2006/relationships/slideLayout" Target="../slideLayouts/slideLayout583.xml"/><Relationship Id="rId1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587.xml"/><Relationship Id="rId11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86.xml"/><Relationship Id="rId10" Type="http://schemas.openxmlformats.org/officeDocument/2006/relationships/slideLayout" Target="../slideLayouts/slideLayout591.xml"/><Relationship Id="rId4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59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1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600.xml"/><Relationship Id="rId12" Type="http://schemas.openxmlformats.org/officeDocument/2006/relationships/slideLayout" Target="../slideLayouts/slideLayout605.xml"/><Relationship Id="rId2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594.xml"/><Relationship Id="rId6" Type="http://schemas.openxmlformats.org/officeDocument/2006/relationships/slideLayout" Target="../slideLayouts/slideLayout599.xml"/><Relationship Id="rId11" Type="http://schemas.openxmlformats.org/officeDocument/2006/relationships/slideLayout" Target="../slideLayouts/slideLayout604.xml"/><Relationship Id="rId5" Type="http://schemas.openxmlformats.org/officeDocument/2006/relationships/slideLayout" Target="../slideLayouts/slideLayout598.xml"/><Relationship Id="rId10" Type="http://schemas.openxmlformats.org/officeDocument/2006/relationships/slideLayout" Target="../slideLayouts/slideLayout603.xml"/><Relationship Id="rId4" Type="http://schemas.openxmlformats.org/officeDocument/2006/relationships/slideLayout" Target="../slideLayouts/slideLayout597.xml"/><Relationship Id="rId9" Type="http://schemas.openxmlformats.org/officeDocument/2006/relationships/slideLayout" Target="../slideLayouts/slideLayout602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5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620.xml"/><Relationship Id="rId7" Type="http://schemas.openxmlformats.org/officeDocument/2006/relationships/slideLayout" Target="../slideLayouts/slideLayout624.xml"/><Relationship Id="rId12" Type="http://schemas.openxmlformats.org/officeDocument/2006/relationships/slideLayout" Target="../slideLayouts/slideLayout629.xml"/><Relationship Id="rId2" Type="http://schemas.openxmlformats.org/officeDocument/2006/relationships/slideLayout" Target="../slideLayouts/slideLayout619.xml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Relationship Id="rId11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622.xml"/><Relationship Id="rId10" Type="http://schemas.openxmlformats.org/officeDocument/2006/relationships/slideLayout" Target="../slideLayouts/slideLayout627.xml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7.xml"/><Relationship Id="rId3" Type="http://schemas.openxmlformats.org/officeDocument/2006/relationships/slideLayout" Target="../slideLayouts/slideLayout632.xml"/><Relationship Id="rId7" Type="http://schemas.openxmlformats.org/officeDocument/2006/relationships/slideLayout" Target="../slideLayouts/slideLayout636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31.xml"/><Relationship Id="rId1" Type="http://schemas.openxmlformats.org/officeDocument/2006/relationships/slideLayout" Target="../slideLayouts/slideLayout630.xml"/><Relationship Id="rId6" Type="http://schemas.openxmlformats.org/officeDocument/2006/relationships/slideLayout" Target="../slideLayouts/slideLayout635.xml"/><Relationship Id="rId11" Type="http://schemas.openxmlformats.org/officeDocument/2006/relationships/slideLayout" Target="../slideLayouts/slideLayout640.xml"/><Relationship Id="rId5" Type="http://schemas.openxmlformats.org/officeDocument/2006/relationships/slideLayout" Target="../slideLayouts/slideLayout634.xml"/><Relationship Id="rId10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633.xml"/><Relationship Id="rId9" Type="http://schemas.openxmlformats.org/officeDocument/2006/relationships/slideLayout" Target="../slideLayouts/slideLayout63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8.xml"/><Relationship Id="rId3" Type="http://schemas.openxmlformats.org/officeDocument/2006/relationships/slideLayout" Target="../slideLayouts/slideLayout643.xml"/><Relationship Id="rId7" Type="http://schemas.openxmlformats.org/officeDocument/2006/relationships/slideLayout" Target="../slideLayouts/slideLayout647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42.xml"/><Relationship Id="rId1" Type="http://schemas.openxmlformats.org/officeDocument/2006/relationships/slideLayout" Target="../slideLayouts/slideLayout641.xml"/><Relationship Id="rId6" Type="http://schemas.openxmlformats.org/officeDocument/2006/relationships/slideLayout" Target="../slideLayouts/slideLayout646.xml"/><Relationship Id="rId11" Type="http://schemas.openxmlformats.org/officeDocument/2006/relationships/slideLayout" Target="../slideLayouts/slideLayout651.xml"/><Relationship Id="rId5" Type="http://schemas.openxmlformats.org/officeDocument/2006/relationships/slideLayout" Target="../slideLayouts/slideLayout645.xml"/><Relationship Id="rId10" Type="http://schemas.openxmlformats.org/officeDocument/2006/relationships/slideLayout" Target="../slideLayouts/slideLayout650.xml"/><Relationship Id="rId4" Type="http://schemas.openxmlformats.org/officeDocument/2006/relationships/slideLayout" Target="../slideLayouts/slideLayout644.xml"/><Relationship Id="rId9" Type="http://schemas.openxmlformats.org/officeDocument/2006/relationships/slideLayout" Target="../slideLayouts/slideLayout649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54.xml"/><Relationship Id="rId7" Type="http://schemas.openxmlformats.org/officeDocument/2006/relationships/slideLayout" Target="../slideLayouts/slideLayout658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53.xml"/><Relationship Id="rId1" Type="http://schemas.openxmlformats.org/officeDocument/2006/relationships/slideLayout" Target="../slideLayouts/slideLayout652.xml"/><Relationship Id="rId6" Type="http://schemas.openxmlformats.org/officeDocument/2006/relationships/slideLayout" Target="../slideLayouts/slideLayout657.xml"/><Relationship Id="rId11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56.xml"/><Relationship Id="rId10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655.xml"/><Relationship Id="rId9" Type="http://schemas.openxmlformats.org/officeDocument/2006/relationships/slideLayout" Target="../slideLayouts/slideLayout660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0.xml"/><Relationship Id="rId3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9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/>
              <a:pPr/>
              <a:t>25/08/41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2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6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4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9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1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2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8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9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9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5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  <p:sldLayoutId id="21474849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  <p:sldLayoutId id="214748493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3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4" r:id="rId1"/>
    <p:sldLayoutId id="2147484935" r:id="rId2"/>
    <p:sldLayoutId id="2147484936" r:id="rId3"/>
    <p:sldLayoutId id="2147484937" r:id="rId4"/>
    <p:sldLayoutId id="2147484938" r:id="rId5"/>
    <p:sldLayoutId id="2147484939" r:id="rId6"/>
    <p:sldLayoutId id="2147484940" r:id="rId7"/>
    <p:sldLayoutId id="2147484941" r:id="rId8"/>
    <p:sldLayoutId id="2147484942" r:id="rId9"/>
    <p:sldLayoutId id="2147484943" r:id="rId10"/>
    <p:sldLayoutId id="2147484944" r:id="rId11"/>
    <p:sldLayoutId id="214748494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1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  <p:sldLayoutId id="214748495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0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  <p:sldLayoutId id="214748497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1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  <p:sldLayoutId id="214748498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7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3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2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9" r:id="rId1"/>
    <p:sldLayoutId id="2147485000" r:id="rId2"/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  <p:sldLayoutId id="214748501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2" r:id="rId1"/>
    <p:sldLayoutId id="2147485013" r:id="rId2"/>
    <p:sldLayoutId id="2147485014" r:id="rId3"/>
    <p:sldLayoutId id="2147485015" r:id="rId4"/>
    <p:sldLayoutId id="2147485016" r:id="rId5"/>
    <p:sldLayoutId id="2147485017" r:id="rId6"/>
    <p:sldLayoutId id="2147485018" r:id="rId7"/>
    <p:sldLayoutId id="2147485019" r:id="rId8"/>
    <p:sldLayoutId id="2147485020" r:id="rId9"/>
    <p:sldLayoutId id="2147485021" r:id="rId10"/>
    <p:sldLayoutId id="2147485022" r:id="rId11"/>
    <p:sldLayoutId id="2147485023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1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4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  <p:sldLayoutId id="2147485057" r:id="rId9"/>
    <p:sldLayoutId id="2147485058" r:id="rId10"/>
    <p:sldLayoutId id="2147485059" r:id="rId11"/>
    <p:sldLayoutId id="214748506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7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  <p:sldLayoutId id="2147485063" r:id="rId2"/>
    <p:sldLayoutId id="2147485064" r:id="rId3"/>
    <p:sldLayoutId id="2147485065" r:id="rId4"/>
    <p:sldLayoutId id="2147485066" r:id="rId5"/>
    <p:sldLayoutId id="2147485067" r:id="rId6"/>
    <p:sldLayoutId id="2147485068" r:id="rId7"/>
    <p:sldLayoutId id="2147485069" r:id="rId8"/>
    <p:sldLayoutId id="2147485070" r:id="rId9"/>
    <p:sldLayoutId id="2147485071" r:id="rId10"/>
    <p:sldLayoutId id="2147485072" r:id="rId11"/>
    <p:sldLayoutId id="2147485073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4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  <p:sldLayoutId id="2147485086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2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  <p:sldLayoutId id="2147485099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1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1" r:id="rId1"/>
    <p:sldLayoutId id="2147485102" r:id="rId2"/>
    <p:sldLayoutId id="2147485103" r:id="rId3"/>
    <p:sldLayoutId id="2147485104" r:id="rId4"/>
    <p:sldLayoutId id="2147485105" r:id="rId5"/>
    <p:sldLayoutId id="2147485106" r:id="rId6"/>
    <p:sldLayoutId id="2147485107" r:id="rId7"/>
    <p:sldLayoutId id="2147485108" r:id="rId8"/>
    <p:sldLayoutId id="2147485109" r:id="rId9"/>
    <p:sldLayoutId id="2147485110" r:id="rId10"/>
    <p:sldLayoutId id="2147485111" r:id="rId11"/>
    <p:sldLayoutId id="214748511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0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4" r:id="rId1"/>
    <p:sldLayoutId id="2147485115" r:id="rId2"/>
    <p:sldLayoutId id="2147485116" r:id="rId3"/>
    <p:sldLayoutId id="2147485117" r:id="rId4"/>
    <p:sldLayoutId id="2147485118" r:id="rId5"/>
    <p:sldLayoutId id="2147485119" r:id="rId6"/>
    <p:sldLayoutId id="2147485120" r:id="rId7"/>
    <p:sldLayoutId id="2147485121" r:id="rId8"/>
    <p:sldLayoutId id="2147485122" r:id="rId9"/>
    <p:sldLayoutId id="2147485123" r:id="rId10"/>
    <p:sldLayoutId id="2147485124" r:id="rId11"/>
    <p:sldLayoutId id="214748512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5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7B111E8C-BF81-483E-9BA0-B9CC37F6E6F3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05C2674-DC76-4CA3-825F-EA9748D572CE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5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  <p:sldLayoutId id="214748513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0" r:id="rId1"/>
    <p:sldLayoutId id="2147485141" r:id="rId2"/>
    <p:sldLayoutId id="2147485142" r:id="rId3"/>
    <p:sldLayoutId id="2147485143" r:id="rId4"/>
    <p:sldLayoutId id="2147485144" r:id="rId5"/>
    <p:sldLayoutId id="2147485145" r:id="rId6"/>
    <p:sldLayoutId id="2147485146" r:id="rId7"/>
    <p:sldLayoutId id="2147485147" r:id="rId8"/>
    <p:sldLayoutId id="2147485148" r:id="rId9"/>
    <p:sldLayoutId id="2147485149" r:id="rId10"/>
    <p:sldLayoutId id="214748515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7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2" r:id="rId1"/>
    <p:sldLayoutId id="2147485153" r:id="rId2"/>
    <p:sldLayoutId id="2147485154" r:id="rId3"/>
    <p:sldLayoutId id="2147485155" r:id="rId4"/>
    <p:sldLayoutId id="2147485156" r:id="rId5"/>
    <p:sldLayoutId id="2147485157" r:id="rId6"/>
    <p:sldLayoutId id="2147485158" r:id="rId7"/>
    <p:sldLayoutId id="2147485159" r:id="rId8"/>
    <p:sldLayoutId id="2147485160" r:id="rId9"/>
    <p:sldLayoutId id="2147485161" r:id="rId10"/>
    <p:sldLayoutId id="2147485162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6" r:id="rId1"/>
    <p:sldLayoutId id="2147485177" r:id="rId2"/>
    <p:sldLayoutId id="2147485178" r:id="rId3"/>
    <p:sldLayoutId id="2147485179" r:id="rId4"/>
    <p:sldLayoutId id="2147485180" r:id="rId5"/>
    <p:sldLayoutId id="2147485181" r:id="rId6"/>
    <p:sldLayoutId id="2147485182" r:id="rId7"/>
    <p:sldLayoutId id="2147485183" r:id="rId8"/>
    <p:sldLayoutId id="2147485184" r:id="rId9"/>
    <p:sldLayoutId id="2147485185" r:id="rId10"/>
    <p:sldLayoutId id="214748518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8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8" r:id="rId1"/>
    <p:sldLayoutId id="2147485189" r:id="rId2"/>
    <p:sldLayoutId id="2147485190" r:id="rId3"/>
    <p:sldLayoutId id="2147485191" r:id="rId4"/>
    <p:sldLayoutId id="2147485192" r:id="rId5"/>
    <p:sldLayoutId id="2147485193" r:id="rId6"/>
    <p:sldLayoutId id="2147485194" r:id="rId7"/>
    <p:sldLayoutId id="2147485195" r:id="rId8"/>
    <p:sldLayoutId id="2147485196" r:id="rId9"/>
    <p:sldLayoutId id="2147485197" r:id="rId10"/>
    <p:sldLayoutId id="2147485198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  <p:sldLayoutId id="2147485213" r:id="rId2"/>
    <p:sldLayoutId id="2147485214" r:id="rId3"/>
    <p:sldLayoutId id="2147485215" r:id="rId4"/>
    <p:sldLayoutId id="2147485216" r:id="rId5"/>
    <p:sldLayoutId id="2147485217" r:id="rId6"/>
    <p:sldLayoutId id="2147485218" r:id="rId7"/>
    <p:sldLayoutId id="2147485219" r:id="rId8"/>
    <p:sldLayoutId id="2147485220" r:id="rId9"/>
    <p:sldLayoutId id="2147485221" r:id="rId10"/>
    <p:sldLayoutId id="2147485222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1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4" r:id="rId1"/>
    <p:sldLayoutId id="2147485225" r:id="rId2"/>
    <p:sldLayoutId id="2147485226" r:id="rId3"/>
    <p:sldLayoutId id="2147485227" r:id="rId4"/>
    <p:sldLayoutId id="2147485228" r:id="rId5"/>
    <p:sldLayoutId id="2147485229" r:id="rId6"/>
    <p:sldLayoutId id="2147485230" r:id="rId7"/>
    <p:sldLayoutId id="2147485231" r:id="rId8"/>
    <p:sldLayoutId id="2147485232" r:id="rId9"/>
    <p:sldLayoutId id="2147485233" r:id="rId10"/>
    <p:sldLayoutId id="2147485234" r:id="rId11"/>
    <p:sldLayoutId id="214748523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6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  <p:sldLayoutId id="2147485245" r:id="rId9"/>
    <p:sldLayoutId id="2147485246" r:id="rId10"/>
    <p:sldLayoutId id="2147485247" r:id="rId11"/>
    <p:sldLayoutId id="214748524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9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5264" r:id="rId2"/>
    <p:sldLayoutId id="2147485265" r:id="rId3"/>
    <p:sldLayoutId id="2147485266" r:id="rId4"/>
    <p:sldLayoutId id="2147485267" r:id="rId5"/>
    <p:sldLayoutId id="2147485268" r:id="rId6"/>
    <p:sldLayoutId id="2147485269" r:id="rId7"/>
    <p:sldLayoutId id="2147485270" r:id="rId8"/>
    <p:sldLayoutId id="2147485271" r:id="rId9"/>
    <p:sldLayoutId id="2147485272" r:id="rId10"/>
    <p:sldLayoutId id="2147485273" r:id="rId11"/>
    <p:sldLayoutId id="214748527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2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6" r:id="rId1"/>
    <p:sldLayoutId id="2147485277" r:id="rId2"/>
    <p:sldLayoutId id="2147485278" r:id="rId3"/>
    <p:sldLayoutId id="2147485279" r:id="rId4"/>
    <p:sldLayoutId id="2147485280" r:id="rId5"/>
    <p:sldLayoutId id="2147485281" r:id="rId6"/>
    <p:sldLayoutId id="2147485282" r:id="rId7"/>
    <p:sldLayoutId id="2147485283" r:id="rId8"/>
    <p:sldLayoutId id="2147485284" r:id="rId9"/>
    <p:sldLayoutId id="2147485285" r:id="rId10"/>
    <p:sldLayoutId id="214748528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7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1" r:id="rId1"/>
    <p:sldLayoutId id="2147485302" r:id="rId2"/>
    <p:sldLayoutId id="2147485303" r:id="rId3"/>
    <p:sldLayoutId id="2147485304" r:id="rId4"/>
    <p:sldLayoutId id="2147485305" r:id="rId5"/>
    <p:sldLayoutId id="2147485306" r:id="rId6"/>
    <p:sldLayoutId id="2147485307" r:id="rId7"/>
    <p:sldLayoutId id="2147485308" r:id="rId8"/>
    <p:sldLayoutId id="2147485309" r:id="rId9"/>
    <p:sldLayoutId id="2147485310" r:id="rId10"/>
    <p:sldLayoutId id="2147485311" r:id="rId11"/>
    <p:sldLayoutId id="214748531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4" r:id="rId1"/>
    <p:sldLayoutId id="2147485315" r:id="rId2"/>
    <p:sldLayoutId id="2147485316" r:id="rId3"/>
    <p:sldLayoutId id="2147485317" r:id="rId4"/>
    <p:sldLayoutId id="2147485318" r:id="rId5"/>
    <p:sldLayoutId id="2147485319" r:id="rId6"/>
    <p:sldLayoutId id="2147485320" r:id="rId7"/>
    <p:sldLayoutId id="2147485321" r:id="rId8"/>
    <p:sldLayoutId id="2147485322" r:id="rId9"/>
    <p:sldLayoutId id="2147485323" r:id="rId10"/>
    <p:sldLayoutId id="2147485324" r:id="rId11"/>
    <p:sldLayoutId id="214748532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7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7" r:id="rId1"/>
    <p:sldLayoutId id="2147485328" r:id="rId2"/>
    <p:sldLayoutId id="2147485329" r:id="rId3"/>
    <p:sldLayoutId id="2147485330" r:id="rId4"/>
    <p:sldLayoutId id="2147485331" r:id="rId5"/>
    <p:sldLayoutId id="2147485332" r:id="rId6"/>
    <p:sldLayoutId id="2147485333" r:id="rId7"/>
    <p:sldLayoutId id="2147485334" r:id="rId8"/>
    <p:sldLayoutId id="2147485335" r:id="rId9"/>
    <p:sldLayoutId id="2147485336" r:id="rId10"/>
    <p:sldLayoutId id="2147485337" r:id="rId11"/>
    <p:sldLayoutId id="214748533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3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0" r:id="rId1"/>
    <p:sldLayoutId id="2147485341" r:id="rId2"/>
    <p:sldLayoutId id="2147485342" r:id="rId3"/>
    <p:sldLayoutId id="2147485343" r:id="rId4"/>
    <p:sldLayoutId id="2147485344" r:id="rId5"/>
    <p:sldLayoutId id="2147485345" r:id="rId6"/>
    <p:sldLayoutId id="2147485346" r:id="rId7"/>
    <p:sldLayoutId id="2147485347" r:id="rId8"/>
    <p:sldLayoutId id="2147485348" r:id="rId9"/>
    <p:sldLayoutId id="2147485349" r:id="rId10"/>
    <p:sldLayoutId id="2147485350" r:id="rId11"/>
    <p:sldLayoutId id="214748535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  <a:endParaRPr lang="en-US" altLang="ar-SA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  <a:endParaRPr lang="en-US" altLang="ar-SA" smtClean="0"/>
          </a:p>
          <a:p>
            <a:pPr lvl="1"/>
            <a:r>
              <a:rPr lang="ar-SA" altLang="ar-SA" smtClean="0"/>
              <a:t>المستوى الثاني</a:t>
            </a:r>
            <a:endParaRPr lang="en-US" altLang="ar-SA" smtClean="0"/>
          </a:p>
          <a:p>
            <a:pPr lvl="2"/>
            <a:r>
              <a:rPr lang="ar-SA" altLang="ar-SA" smtClean="0"/>
              <a:t>المستوى الثالث</a:t>
            </a:r>
            <a:endParaRPr lang="en-US" altLang="ar-SA" smtClean="0"/>
          </a:p>
          <a:p>
            <a:pPr lvl="3"/>
            <a:r>
              <a:rPr lang="ar-SA" altLang="ar-SA" smtClean="0"/>
              <a:t>المستوى الرابع</a:t>
            </a:r>
            <a:endParaRPr lang="en-US" altLang="ar-SA" smtClean="0"/>
          </a:p>
          <a:p>
            <a:pPr lvl="4"/>
            <a:r>
              <a:rPr lang="ar-SA" altLang="ar-SA" smtClean="0"/>
              <a:t>المستوى الخامس</a:t>
            </a:r>
            <a:endParaRPr lang="en-US" altLang="ar-SA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CE2C833B-9C3D-4BDA-BB10-F6535D98991C}" type="datetime1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4/18/2020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69B7268C-8A26-4D5D-B77D-6BADA4CBBD74}" type="slidenum">
              <a:rPr lang="en-US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  <p:sldLayoutId id="2147485362" r:id="rId10"/>
    <p:sldLayoutId id="2147485363" r:id="rId11"/>
    <p:sldLayoutId id="214748536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5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6" r:id="rId1"/>
    <p:sldLayoutId id="2147485367" r:id="rId2"/>
    <p:sldLayoutId id="2147485368" r:id="rId3"/>
    <p:sldLayoutId id="2147485369" r:id="rId4"/>
    <p:sldLayoutId id="2147485370" r:id="rId5"/>
    <p:sldLayoutId id="2147485371" r:id="rId6"/>
    <p:sldLayoutId id="2147485372" r:id="rId7"/>
    <p:sldLayoutId id="2147485373" r:id="rId8"/>
    <p:sldLayoutId id="2147485374" r:id="rId9"/>
    <p:sldLayoutId id="2147485375" r:id="rId10"/>
    <p:sldLayoutId id="214748537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1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8" r:id="rId1"/>
    <p:sldLayoutId id="2147485379" r:id="rId2"/>
    <p:sldLayoutId id="2147485380" r:id="rId3"/>
    <p:sldLayoutId id="2147485381" r:id="rId4"/>
    <p:sldLayoutId id="2147485382" r:id="rId5"/>
    <p:sldLayoutId id="2147485383" r:id="rId6"/>
    <p:sldLayoutId id="2147485384" r:id="rId7"/>
    <p:sldLayoutId id="2147485385" r:id="rId8"/>
    <p:sldLayoutId id="2147485386" r:id="rId9"/>
    <p:sldLayoutId id="2147485387" r:id="rId10"/>
    <p:sldLayoutId id="2147485388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 smtClean="0"/>
              <a:t>Click to edit Master text styles</a:t>
            </a:r>
          </a:p>
          <a:p>
            <a:pPr lvl="1"/>
            <a:r>
              <a:rPr lang="en-US" altLang="ar-SA" smtClean="0"/>
              <a:t>Second level</a:t>
            </a:r>
          </a:p>
          <a:p>
            <a:pPr lvl="2"/>
            <a:r>
              <a:rPr lang="en-US" altLang="ar-SA" smtClean="0"/>
              <a:t>Third level</a:t>
            </a:r>
          </a:p>
          <a:p>
            <a:pPr lvl="3"/>
            <a:r>
              <a:rPr lang="en-US" altLang="ar-SA" smtClean="0"/>
              <a:t>Fourth level</a:t>
            </a:r>
          </a:p>
          <a:p>
            <a:pPr lvl="4"/>
            <a:r>
              <a:rPr lang="en-US" altLang="ar-SA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E83D0A-22ED-40B5-89DE-5D8639DC3E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A039F38-F169-4F63-B313-5FA619867904}" type="slidenum">
              <a:rPr lang="en-US" altLang="ar-SA"/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0271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0" r:id="rId1"/>
    <p:sldLayoutId id="2147485391" r:id="rId2"/>
    <p:sldLayoutId id="2147485392" r:id="rId3"/>
    <p:sldLayoutId id="2147485393" r:id="rId4"/>
    <p:sldLayoutId id="2147485394" r:id="rId5"/>
    <p:sldLayoutId id="2147485395" r:id="rId6"/>
    <p:sldLayoutId id="2147485396" r:id="rId7"/>
    <p:sldLayoutId id="2147485397" r:id="rId8"/>
    <p:sldLayoutId id="2147485398" r:id="rId9"/>
    <p:sldLayoutId id="2147485399" r:id="rId10"/>
    <p:sldLayoutId id="2147485400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4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2" r:id="rId1"/>
    <p:sldLayoutId id="2147485403" r:id="rId2"/>
    <p:sldLayoutId id="2147485404" r:id="rId3"/>
    <p:sldLayoutId id="2147485405" r:id="rId4"/>
    <p:sldLayoutId id="2147485406" r:id="rId5"/>
    <p:sldLayoutId id="2147485407" r:id="rId6"/>
    <p:sldLayoutId id="2147485408" r:id="rId7"/>
    <p:sldLayoutId id="2147485409" r:id="rId8"/>
    <p:sldLayoutId id="2147485410" r:id="rId9"/>
    <p:sldLayoutId id="2147485411" r:id="rId10"/>
    <p:sldLayoutId id="2147485412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8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</a:p>
          <a:p>
            <a:pPr lvl="1"/>
            <a:r>
              <a:rPr lang="ar-SA" altLang="ar-SA" smtClean="0"/>
              <a:t>المستوى الثاني</a:t>
            </a:r>
          </a:p>
          <a:p>
            <a:pPr lvl="2"/>
            <a:r>
              <a:rPr lang="ar-SA" altLang="ar-SA" smtClean="0"/>
              <a:t>المستوى الثالث</a:t>
            </a:r>
          </a:p>
          <a:p>
            <a:pPr lvl="3"/>
            <a:r>
              <a:rPr lang="ar-SA" altLang="ar-SA" smtClean="0"/>
              <a:t>المستوى الرابع</a:t>
            </a:r>
          </a:p>
          <a:p>
            <a:pPr lvl="4"/>
            <a:r>
              <a:rPr lang="ar-SA" altLang="ar-SA" smtClean="0"/>
              <a:t>المستوى الخامس</a:t>
            </a:r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04CBB-61C7-444C-BC1D-6CC3C3273FE6}" type="datetime1"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25/08/41</a:t>
            </a:fld>
            <a:endParaRPr lang="ar-SA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t>أ.هيا العمري </a:t>
            </a: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2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hf sldNum="0" hdr="0" ft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08C9B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BACDD4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E2D4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8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</a:p>
          <a:p>
            <a:pPr lvl="1"/>
            <a:r>
              <a:rPr lang="ar-SA" altLang="ar-SA" smtClean="0"/>
              <a:t>المستوى الثاني</a:t>
            </a:r>
          </a:p>
          <a:p>
            <a:pPr lvl="2"/>
            <a:r>
              <a:rPr lang="ar-SA" altLang="ar-SA" smtClean="0"/>
              <a:t>المستوى الثالث</a:t>
            </a:r>
          </a:p>
          <a:p>
            <a:pPr lvl="3"/>
            <a:r>
              <a:rPr lang="ar-SA" altLang="ar-SA" smtClean="0"/>
              <a:t>المستوى الرابع</a:t>
            </a:r>
          </a:p>
          <a:p>
            <a:pPr lvl="4"/>
            <a:r>
              <a:rPr lang="ar-SA" altLang="ar-SA" smtClean="0"/>
              <a:t>المستوى الخامس</a:t>
            </a:r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04CBB-61C7-444C-BC1D-6CC3C3273FE6}" type="datetime1"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25/08/41</a:t>
            </a:fld>
            <a:endParaRPr lang="ar-SA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t>أ.هيا العمري </a:t>
            </a: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0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hf sldNum="0" hdr="0" ft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08C9B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BACDD4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E2D4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25/08/41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hyperlink" Target="file:///C:\Users\H\Desktop\&#1591;&#1575;&#1602;&#1577;%20&#1575;&#1604;&#1608;&#1590;&#1593;%20&#1608;&#1591;&#1575;&#1602;&#1577;%20&#1575;&#1604;&#1581;&#1585;&#1603;&#1577;.swf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7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1.xml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0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1.gif"/><Relationship Id="rId7" Type="http://schemas.openxmlformats.org/officeDocument/2006/relationships/diagramColors" Target="../diagrams/colors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3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image" Target="../media/image23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95.xml"/><Relationship Id="rId6" Type="http://schemas.openxmlformats.org/officeDocument/2006/relationships/image" Target="../media/image236.jpeg"/><Relationship Id="rId5" Type="http://schemas.openxmlformats.org/officeDocument/2006/relationships/image" Target="../media/image235.png"/><Relationship Id="rId4" Type="http://schemas.openxmlformats.org/officeDocument/2006/relationships/image" Target="../media/image23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9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79.xml"/><Relationship Id="rId4" Type="http://schemas.openxmlformats.org/officeDocument/2006/relationships/audio" Target="../media/audio8.wav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gif"/><Relationship Id="rId13" Type="http://schemas.openxmlformats.org/officeDocument/2006/relationships/image" Target="../media/image246.png"/><Relationship Id="rId3" Type="http://schemas.openxmlformats.org/officeDocument/2006/relationships/image" Target="../media/image150.jpeg"/><Relationship Id="rId7" Type="http://schemas.openxmlformats.org/officeDocument/2006/relationships/image" Target="../media/image241.gif"/><Relationship Id="rId12" Type="http://schemas.openxmlformats.org/officeDocument/2006/relationships/image" Target="../media/image245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07.xml"/><Relationship Id="rId6" Type="http://schemas.openxmlformats.org/officeDocument/2006/relationships/image" Target="../media/image240.png"/><Relationship Id="rId11" Type="http://schemas.openxmlformats.org/officeDocument/2006/relationships/image" Target="../media/image244.gif"/><Relationship Id="rId5" Type="http://schemas.openxmlformats.org/officeDocument/2006/relationships/image" Target="../media/image239.png"/><Relationship Id="rId10" Type="http://schemas.openxmlformats.org/officeDocument/2006/relationships/slide" Target="slide15.xml"/><Relationship Id="rId4" Type="http://schemas.openxmlformats.org/officeDocument/2006/relationships/image" Target="../media/image238.png"/><Relationship Id="rId9" Type="http://schemas.openxmlformats.org/officeDocument/2006/relationships/image" Target="../media/image243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414.xml"/><Relationship Id="rId6" Type="http://schemas.openxmlformats.org/officeDocument/2006/relationships/image" Target="../media/image250.gif"/><Relationship Id="rId5" Type="http://schemas.openxmlformats.org/officeDocument/2006/relationships/image" Target="../media/image249.jpeg"/><Relationship Id="rId4" Type="http://schemas.openxmlformats.org/officeDocument/2006/relationships/image" Target="../media/image2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3" Type="http://schemas.openxmlformats.org/officeDocument/2006/relationships/image" Target="../media/image150.jpeg"/><Relationship Id="rId7" Type="http://schemas.openxmlformats.org/officeDocument/2006/relationships/image" Target="../media/image2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1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10" Type="http://schemas.openxmlformats.org/officeDocument/2006/relationships/image" Target="../media/image258.jpeg"/><Relationship Id="rId4" Type="http://schemas.openxmlformats.org/officeDocument/2006/relationships/image" Target="../media/image252.jpeg"/><Relationship Id="rId9" Type="http://schemas.openxmlformats.org/officeDocument/2006/relationships/image" Target="../media/image25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7" Type="http://schemas.openxmlformats.org/officeDocument/2006/relationships/image" Target="../media/image26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43.xml"/><Relationship Id="rId6" Type="http://schemas.openxmlformats.org/officeDocument/2006/relationships/image" Target="../media/image262.jpeg"/><Relationship Id="rId5" Type="http://schemas.openxmlformats.org/officeDocument/2006/relationships/image" Target="../media/image261.png"/><Relationship Id="rId4" Type="http://schemas.openxmlformats.org/officeDocument/2006/relationships/image" Target="../media/image260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62.xml"/><Relationship Id="rId4" Type="http://schemas.openxmlformats.org/officeDocument/2006/relationships/audio" Target="../media/audio6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6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7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455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22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10" Type="http://schemas.openxmlformats.org/officeDocument/2006/relationships/image" Target="../media/image273.jpeg"/><Relationship Id="rId4" Type="http://schemas.openxmlformats.org/officeDocument/2006/relationships/image" Target="../media/image267.jpeg"/><Relationship Id="rId9" Type="http://schemas.openxmlformats.org/officeDocument/2006/relationships/image" Target="../media/image27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34.xml"/><Relationship Id="rId5" Type="http://schemas.openxmlformats.org/officeDocument/2006/relationships/audio" Target="../media/audio10.wav"/><Relationship Id="rId4" Type="http://schemas.openxmlformats.org/officeDocument/2006/relationships/image" Target="../media/image275.jpe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audio" Target="../media/audio13.wav"/><Relationship Id="rId7" Type="http://schemas.openxmlformats.org/officeDocument/2006/relationships/image" Target="../media/image2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6.xml"/><Relationship Id="rId6" Type="http://schemas.openxmlformats.org/officeDocument/2006/relationships/image" Target="../media/image278.png"/><Relationship Id="rId11" Type="http://schemas.openxmlformats.org/officeDocument/2006/relationships/audio" Target="../media/audio13.wav"/><Relationship Id="rId5" Type="http://schemas.openxmlformats.org/officeDocument/2006/relationships/image" Target="../media/image277.png"/><Relationship Id="rId10" Type="http://schemas.openxmlformats.org/officeDocument/2006/relationships/image" Target="../media/image282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9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01.xml"/><Relationship Id="rId6" Type="http://schemas.openxmlformats.org/officeDocument/2006/relationships/audio" Target="../media/audio8.wav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569.xml"/><Relationship Id="rId6" Type="http://schemas.openxmlformats.org/officeDocument/2006/relationships/image" Target="../media/image288.png"/><Relationship Id="rId5" Type="http://schemas.openxmlformats.org/officeDocument/2006/relationships/image" Target="../media/image287.jpeg"/><Relationship Id="rId4" Type="http://schemas.openxmlformats.org/officeDocument/2006/relationships/image" Target="../media/image286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90.jpeg"/><Relationship Id="rId7" Type="http://schemas.openxmlformats.org/officeDocument/2006/relationships/image" Target="../media/image28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81.xml"/><Relationship Id="rId6" Type="http://schemas.openxmlformats.org/officeDocument/2006/relationships/image" Target="../media/image293.jpeg"/><Relationship Id="rId5" Type="http://schemas.openxmlformats.org/officeDocument/2006/relationships/image" Target="../media/image292.gif"/><Relationship Id="rId4" Type="http://schemas.openxmlformats.org/officeDocument/2006/relationships/image" Target="../media/image291.gif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93.xml"/><Relationship Id="rId6" Type="http://schemas.openxmlformats.org/officeDocument/2006/relationships/image" Target="../media/image297.jpe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9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7" Type="http://schemas.openxmlformats.org/officeDocument/2006/relationships/image" Target="../media/image28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05.xml"/><Relationship Id="rId6" Type="http://schemas.openxmlformats.org/officeDocument/2006/relationships/image" Target="../media/image302.png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jpeg"/><Relationship Id="rId3" Type="http://schemas.openxmlformats.org/officeDocument/2006/relationships/image" Target="../media/image303.png"/><Relationship Id="rId7" Type="http://schemas.openxmlformats.org/officeDocument/2006/relationships/image" Target="../media/image30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7.xml"/><Relationship Id="rId6" Type="http://schemas.openxmlformats.org/officeDocument/2006/relationships/image" Target="../media/image306.png"/><Relationship Id="rId11" Type="http://schemas.openxmlformats.org/officeDocument/2006/relationships/image" Target="../media/image311.jpeg"/><Relationship Id="rId5" Type="http://schemas.openxmlformats.org/officeDocument/2006/relationships/image" Target="../media/image305.png"/><Relationship Id="rId10" Type="http://schemas.openxmlformats.org/officeDocument/2006/relationships/image" Target="../media/image310.png"/><Relationship Id="rId4" Type="http://schemas.openxmlformats.org/officeDocument/2006/relationships/image" Target="../media/image304.png"/><Relationship Id="rId9" Type="http://schemas.openxmlformats.org/officeDocument/2006/relationships/image" Target="../media/image309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5" Type="http://schemas.openxmlformats.org/officeDocument/2006/relationships/audio" Target="../media/audio5.wav"/><Relationship Id="rId4" Type="http://schemas.openxmlformats.org/officeDocument/2006/relationships/image" Target="../media/image4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7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629.xml"/><Relationship Id="rId5" Type="http://schemas.openxmlformats.org/officeDocument/2006/relationships/image" Target="../media/image105.png"/><Relationship Id="rId4" Type="http://schemas.openxmlformats.org/officeDocument/2006/relationships/image" Target="../media/image6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1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3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31.xml"/><Relationship Id="rId4" Type="http://schemas.openxmlformats.org/officeDocument/2006/relationships/audio" Target="../media/audio13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53.xml"/><Relationship Id="rId5" Type="http://schemas.openxmlformats.org/officeDocument/2006/relationships/image" Target="../media/image93.gif"/><Relationship Id="rId4" Type="http://schemas.openxmlformats.org/officeDocument/2006/relationships/image" Target="../media/image317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63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2.xml"/><Relationship Id="rId4" Type="http://schemas.openxmlformats.org/officeDocument/2006/relationships/image" Target="../media/image32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1.xml"/><Relationship Id="rId5" Type="http://schemas.openxmlformats.org/officeDocument/2006/relationships/audio" Target="../media/audio6.wav"/><Relationship Id="rId4" Type="http://schemas.openxmlformats.org/officeDocument/2006/relationships/image" Target="../media/image19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audio" Target="../media/audio5.wav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1.xml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audio" Target="../media/audio2.wav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12.xml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audio" Target="../media/audio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7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gif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9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8.gif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audio" Target="../media/audio3.wav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83.png"/><Relationship Id="rId7" Type="http://schemas.openxmlformats.org/officeDocument/2006/relationships/image" Target="../media/image8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10" Type="http://schemas.openxmlformats.org/officeDocument/2006/relationships/audio" Target="../media/audio3.wav"/><Relationship Id="rId4" Type="http://schemas.openxmlformats.org/officeDocument/2006/relationships/image" Target="../media/image84.jpg"/><Relationship Id="rId9" Type="http://schemas.openxmlformats.org/officeDocument/2006/relationships/image" Target="../media/image8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6" Type="http://schemas.openxmlformats.org/officeDocument/2006/relationships/audio" Target="../media/audio2.wav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3.xml"/><Relationship Id="rId6" Type="http://schemas.openxmlformats.org/officeDocument/2006/relationships/audio" Target="../media/audio10.wav"/><Relationship Id="rId5" Type="http://schemas.openxmlformats.org/officeDocument/2006/relationships/image" Target="../media/image93.gif"/><Relationship Id="rId4" Type="http://schemas.openxmlformats.org/officeDocument/2006/relationships/image" Target="../media/image7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4.png"/><Relationship Id="rId5" Type="http://schemas.openxmlformats.org/officeDocument/2006/relationships/image" Target="../media/image57.gif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3.xml"/><Relationship Id="rId4" Type="http://schemas.openxmlformats.org/officeDocument/2006/relationships/audio" Target="../media/audio7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4.xm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4.xml"/><Relationship Id="rId6" Type="http://schemas.openxmlformats.org/officeDocument/2006/relationships/audio" Target="../media/audio2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5" Type="http://schemas.openxmlformats.org/officeDocument/2006/relationships/audio" Target="../media/audio1.wav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gif"/><Relationship Id="rId3" Type="http://schemas.openxmlformats.org/officeDocument/2006/relationships/image" Target="../media/image113.png"/><Relationship Id="rId7" Type="http://schemas.openxmlformats.org/officeDocument/2006/relationships/image" Target="../media/image11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6.png"/><Relationship Id="rId11" Type="http://schemas.openxmlformats.org/officeDocument/2006/relationships/audio" Target="../media/audio3.wav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7.xml"/><Relationship Id="rId4" Type="http://schemas.openxmlformats.org/officeDocument/2006/relationships/audio" Target="../media/audio5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9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3.xml"/><Relationship Id="rId4" Type="http://schemas.openxmlformats.org/officeDocument/2006/relationships/audio" Target="../media/audio5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4.xml"/><Relationship Id="rId4" Type="http://schemas.openxmlformats.org/officeDocument/2006/relationships/audio" Target="../media/audio6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7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0.xml"/><Relationship Id="rId6" Type="http://schemas.openxmlformats.org/officeDocument/2006/relationships/audio" Target="../media/audio2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8.xml"/><Relationship Id="rId6" Type="http://schemas.openxmlformats.org/officeDocument/2006/relationships/audio" Target="../media/audio4.wav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1.xml"/><Relationship Id="rId6" Type="http://schemas.openxmlformats.org/officeDocument/2006/relationships/audio" Target="../media/audio8.wav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audio" Target="../media/audio4.wav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12" Type="http://schemas.openxmlformats.org/officeDocument/2006/relationships/image" Target="../media/image1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57.jpeg"/><Relationship Id="rId11" Type="http://schemas.openxmlformats.org/officeDocument/2006/relationships/image" Target="../media/image162.wmf"/><Relationship Id="rId5" Type="http://schemas.openxmlformats.org/officeDocument/2006/relationships/image" Target="../media/image156.png"/><Relationship Id="rId10" Type="http://schemas.openxmlformats.org/officeDocument/2006/relationships/image" Target="../media/image161.jpeg"/><Relationship Id="rId4" Type="http://schemas.openxmlformats.org/officeDocument/2006/relationships/image" Target="../media/image155.png"/><Relationship Id="rId9" Type="http://schemas.openxmlformats.org/officeDocument/2006/relationships/image" Target="../media/image16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5.jpeg"/><Relationship Id="rId5" Type="http://schemas.openxmlformats.org/officeDocument/2006/relationships/image" Target="../media/image150.jpeg"/><Relationship Id="rId4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png"/><Relationship Id="rId7" Type="http://schemas.openxmlformats.org/officeDocument/2006/relationships/image" Target="../media/image171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10" Type="http://schemas.openxmlformats.org/officeDocument/2006/relationships/audio" Target="../media/audio12.wav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png"/><Relationship Id="rId7" Type="http://schemas.openxmlformats.org/officeDocument/2006/relationships/image" Target="../media/image178.jpeg"/><Relationship Id="rId12" Type="http://schemas.openxmlformats.org/officeDocument/2006/relationships/image" Target="../media/image1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7.jpe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49.xml"/><Relationship Id="rId4" Type="http://schemas.openxmlformats.org/officeDocument/2006/relationships/audio" Target="../media/audio6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7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1.jpg"/><Relationship Id="rId4" Type="http://schemas.openxmlformats.org/officeDocument/2006/relationships/image" Target="../media/image32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5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5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5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5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5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5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1.xml"/><Relationship Id="rId5" Type="http://schemas.openxmlformats.org/officeDocument/2006/relationships/audio" Target="../media/audio6.wav"/><Relationship Id="rId4" Type="http://schemas.openxmlformats.org/officeDocument/2006/relationships/image" Target="../media/image19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1.xml"/><Relationship Id="rId6" Type="http://schemas.openxmlformats.org/officeDocument/2006/relationships/audio" Target="../media/audio3.wav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8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gif"/><Relationship Id="rId9" Type="http://schemas.openxmlformats.org/officeDocument/2006/relationships/image" Target="../media/image3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4.xml"/><Relationship Id="rId6" Type="http://schemas.openxmlformats.org/officeDocument/2006/relationships/audio" Target="../media/audio2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3" Type="http://schemas.openxmlformats.org/officeDocument/2006/relationships/audio" Target="../media/audio10.wav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203.gif"/><Relationship Id="rId5" Type="http://schemas.openxmlformats.org/officeDocument/2006/relationships/image" Target="../media/image202.gif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13" Type="http://schemas.openxmlformats.org/officeDocument/2006/relationships/audio" Target="../media/audio10.wav"/><Relationship Id="rId3" Type="http://schemas.openxmlformats.org/officeDocument/2006/relationships/image" Target="../media/image207.jpeg"/><Relationship Id="rId7" Type="http://schemas.openxmlformats.org/officeDocument/2006/relationships/image" Target="../media/image210.jpeg"/><Relationship Id="rId12" Type="http://schemas.openxmlformats.org/officeDocument/2006/relationships/image" Target="../media/image21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12.xml"/><Relationship Id="rId6" Type="http://schemas.openxmlformats.org/officeDocument/2006/relationships/image" Target="../media/image209.gif"/><Relationship Id="rId11" Type="http://schemas.openxmlformats.org/officeDocument/2006/relationships/image" Target="../media/image214.gif"/><Relationship Id="rId5" Type="http://schemas.openxmlformats.org/officeDocument/2006/relationships/hyperlink" Target="http://www.tran33m.com/up/uploads/images/tran33me630cac187.gif" TargetMode="External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24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1.xml"/><Relationship Id="rId4" Type="http://schemas.openxmlformats.org/officeDocument/2006/relationships/audio" Target="../media/audio9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220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150.jpeg"/><Relationship Id="rId7" Type="http://schemas.openxmlformats.org/officeDocument/2006/relationships/image" Target="../media/image22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83.xml"/><Relationship Id="rId6" Type="http://schemas.openxmlformats.org/officeDocument/2006/relationships/image" Target="../media/image223.jpe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150.jpeg"/><Relationship Id="rId7" Type="http://schemas.openxmlformats.org/officeDocument/2006/relationships/image" Target="../media/image2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36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jpeg"/><Relationship Id="rId9" Type="http://schemas.openxmlformats.org/officeDocument/2006/relationships/audio" Target="../media/audio4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84976" cy="612067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96" y="186179"/>
            <a:ext cx="4762500" cy="238125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0" y="14391"/>
            <a:ext cx="4067944" cy="6843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002060"/>
                </a:solidFill>
                <a:latin typeface="KaiTi" pitchFamily="49" charset="-122"/>
                <a:ea typeface="KaiTi" pitchFamily="49" charset="-122"/>
                <a:cs typeface="Times New Roman"/>
              </a:rPr>
              <a:t>مادة العلوم</a:t>
            </a:r>
          </a:p>
          <a:p>
            <a:pPr algn="ctr"/>
            <a:r>
              <a:rPr lang="ar-SA" sz="4000" b="1" dirty="0" smtClean="0">
                <a:solidFill>
                  <a:srgbClr val="FF0000"/>
                </a:solidFill>
                <a:latin typeface="KaiTi" pitchFamily="49" charset="-122"/>
                <a:ea typeface="KaiTi" pitchFamily="49" charset="-122"/>
                <a:cs typeface="Times New Roman"/>
              </a:rPr>
              <a:t>الصف الثاني متوسط </a:t>
            </a:r>
            <a:r>
              <a:rPr lang="ar-SA" sz="4000" b="1" dirty="0" smtClean="0">
                <a:solidFill>
                  <a:prstClr val="black"/>
                </a:solidFill>
                <a:latin typeface="KaiTi" pitchFamily="49" charset="-122"/>
                <a:ea typeface="KaiTi" pitchFamily="49" charset="-122"/>
                <a:cs typeface="Times New Roman"/>
              </a:rPr>
              <a:t>الفصل الدراسي الأول</a:t>
            </a:r>
            <a:r>
              <a:rPr lang="ar-SA" sz="2400" b="1" dirty="0" smtClean="0">
                <a:solidFill>
                  <a:prstClr val="black"/>
                </a:solidFill>
                <a:cs typeface="Times New Roman"/>
              </a:rPr>
              <a:t>          </a:t>
            </a:r>
            <a:r>
              <a:rPr lang="ar-SA" sz="4000" b="1" dirty="0">
                <a:solidFill>
                  <a:prstClr val="black"/>
                </a:solidFill>
                <a:cs typeface="Times New Roman"/>
              </a:rPr>
              <a:t/>
            </a:r>
            <a:br>
              <a:rPr lang="ar-SA" sz="4000" b="1" dirty="0">
                <a:solidFill>
                  <a:prstClr val="black"/>
                </a:solidFill>
                <a:cs typeface="Times New Roman"/>
              </a:rPr>
            </a:br>
            <a:r>
              <a:rPr lang="ar-SA" sz="4400" b="1" dirty="0">
                <a:solidFill>
                  <a:srgbClr val="9BBB59">
                    <a:lumMod val="50000"/>
                  </a:srgbClr>
                </a:solidFill>
                <a:cs typeface="Times New Roman"/>
              </a:rPr>
              <a:t>الوحدة </a:t>
            </a:r>
            <a:r>
              <a:rPr lang="ar-SA" sz="4400" b="1" dirty="0" smtClean="0">
                <a:solidFill>
                  <a:srgbClr val="9BBB59">
                    <a:lumMod val="50000"/>
                  </a:srgbClr>
                </a:solidFill>
                <a:cs typeface="Times New Roman"/>
              </a:rPr>
              <a:t>الثانية</a:t>
            </a:r>
            <a:r>
              <a:rPr lang="ar-SA" sz="4400" b="1" dirty="0">
                <a:solidFill>
                  <a:srgbClr val="FF0000"/>
                </a:solidFill>
                <a:cs typeface="Times New Roman"/>
              </a:rPr>
              <a:t/>
            </a:r>
            <a:br>
              <a:rPr lang="ar-SA" sz="4400" b="1" dirty="0">
                <a:solidFill>
                  <a:srgbClr val="FF0000"/>
                </a:solidFill>
                <a:cs typeface="Times New Roman"/>
              </a:rPr>
            </a:br>
            <a:r>
              <a:rPr lang="ar-SA" sz="4000" b="1" dirty="0">
                <a:solidFill>
                  <a:srgbClr val="FF0000"/>
                </a:solidFill>
                <a:cs typeface="Times New Roman"/>
              </a:rPr>
              <a:t>إعداد </a:t>
            </a:r>
            <a:r>
              <a:rPr lang="ar-SA" sz="4000" b="1" dirty="0" smtClean="0">
                <a:solidFill>
                  <a:srgbClr val="FF0000"/>
                </a:solidFill>
                <a:cs typeface="Times New Roman"/>
              </a:rPr>
              <a:t>الأستاذ </a:t>
            </a:r>
            <a:r>
              <a:rPr lang="ar-SA" sz="4000" b="1" dirty="0">
                <a:solidFill>
                  <a:srgbClr val="FF0000"/>
                </a:solidFill>
                <a:cs typeface="Times New Roman"/>
              </a:rPr>
              <a:t>/       </a:t>
            </a:r>
            <a:r>
              <a:rPr lang="ar-SA" sz="2800" b="1" dirty="0">
                <a:solidFill>
                  <a:srgbClr val="C00000"/>
                </a:solidFill>
                <a:cs typeface="Times New Roman"/>
              </a:rPr>
              <a:t/>
            </a:r>
            <a:br>
              <a:rPr lang="ar-SA" sz="2800" b="1" dirty="0">
                <a:solidFill>
                  <a:srgbClr val="C00000"/>
                </a:solidFill>
                <a:cs typeface="Times New Roman"/>
              </a:rPr>
            </a:br>
            <a:endParaRPr lang="ar-SA" sz="1600" dirty="0">
              <a:solidFill>
                <a:prstClr val="black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186179"/>
            <a:ext cx="3384376" cy="1370613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-625338" y="4353054"/>
            <a:ext cx="5318620" cy="144015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Times New Roman"/>
              </a:rPr>
              <a:t>صابر بن </a:t>
            </a:r>
            <a:r>
              <a:rPr lang="ar-SA" sz="3200" b="1" dirty="0" smtClean="0">
                <a:solidFill>
                  <a:srgbClr val="002060"/>
                </a:solidFill>
                <a:cs typeface="Times New Roman"/>
              </a:rPr>
              <a:t>دخيل الله السيالي</a:t>
            </a:r>
            <a:endParaRPr lang="ar-SA" sz="1100" dirty="0">
              <a:solidFill>
                <a:srgbClr val="00206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273996" y="5913396"/>
            <a:ext cx="440246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مدرسة أبي دجانة المتوسطة</a:t>
            </a:r>
          </a:p>
          <a:p>
            <a:pPr algn="ctr"/>
            <a:endParaRPr lang="ar-SA" sz="3600" b="1" dirty="0">
              <a:solidFill>
                <a:srgbClr val="002060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1556792"/>
            <a:ext cx="736775" cy="868396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58276" y="5565139"/>
            <a:ext cx="3909668" cy="7441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للأمانة العلمية :تم اقتباس بعض </a:t>
            </a:r>
            <a:r>
              <a:rPr lang="ar-SA" dirty="0" err="1" smtClean="0"/>
              <a:t>الشرايح</a:t>
            </a:r>
            <a:r>
              <a:rPr lang="ar-SA" dirty="0" smtClean="0"/>
              <a:t> من عروض أخرى والعمل عليها وفق استراتيجيات التعلم النشط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93244" y="186179"/>
            <a:ext cx="8943252" cy="643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29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611560" y="49893"/>
            <a:ext cx="7896355" cy="733425"/>
          </a:xfrm>
          <a:prstGeom prst="ellipse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أنواع المواد الصلبة من حيث ترتيب الجزيئات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5665244" y="1478874"/>
            <a:ext cx="2057400" cy="8382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المواد البلورية</a:t>
            </a:r>
          </a:p>
        </p:txBody>
      </p:sp>
      <p:sp>
        <p:nvSpPr>
          <p:cNvPr id="23" name="شكل بيضاوي 22"/>
          <p:cNvSpPr/>
          <p:nvPr/>
        </p:nvSpPr>
        <p:spPr>
          <a:xfrm>
            <a:off x="1220202" y="1420124"/>
            <a:ext cx="2057400" cy="79359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C0099"/>
                </a:solidFill>
              </a:rPr>
              <a:t>المواد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C0099"/>
                </a:solidFill>
              </a:rPr>
              <a:t>غير البلورية</a:t>
            </a: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5110826" y="3094037"/>
            <a:ext cx="38989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تترتب الجزيئات فيها بشكل </a:t>
            </a:r>
            <a:r>
              <a:rPr lang="ar-SA" sz="2400" b="1" dirty="0">
                <a:solidFill>
                  <a:srgbClr val="CCAF0A">
                    <a:lumMod val="75000"/>
                  </a:srgbClr>
                </a:solidFill>
              </a:rPr>
              <a:t>هندسي منتظم </a:t>
            </a:r>
            <a:r>
              <a:rPr lang="ar-SA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ويطلق عليه </a:t>
            </a:r>
            <a:r>
              <a:rPr lang="ar-SA" sz="2000" b="1" u="sng" dirty="0">
                <a:solidFill>
                  <a:prstClr val="black">
                    <a:lumMod val="85000"/>
                    <a:lumOff val="15000"/>
                  </a:prstClr>
                </a:solidFill>
              </a:rPr>
              <a:t>بلورة</a:t>
            </a:r>
            <a:r>
              <a:rPr lang="ar-SA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ar-SA" sz="2000" b="1" dirty="0">
                <a:solidFill>
                  <a:srgbClr val="FF0000"/>
                </a:solidFill>
              </a:rPr>
              <a:t>مثل</a:t>
            </a:r>
            <a:r>
              <a:rPr lang="ar-SA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ar-SA" sz="2000" b="1" dirty="0">
                <a:solidFill>
                  <a:srgbClr val="0000FF"/>
                </a:solidFill>
              </a:rPr>
              <a:t>السكر والرمل والثلج</a:t>
            </a: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204037" y="3094037"/>
            <a:ext cx="3658769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تترتب الجزيئات فيها بشكل </a:t>
            </a:r>
            <a:r>
              <a:rPr lang="ar-SA" sz="2400" b="1" dirty="0">
                <a:solidFill>
                  <a:srgbClr val="CCAF0A">
                    <a:lumMod val="75000"/>
                  </a:srgbClr>
                </a:solidFill>
              </a:rPr>
              <a:t>عشوائي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CAF0A">
                    <a:lumMod val="75000"/>
                  </a:srgbClr>
                </a:solidFill>
              </a:rPr>
              <a:t> </a:t>
            </a:r>
            <a:r>
              <a:rPr lang="ar-SA" sz="2000" b="1" dirty="0">
                <a:solidFill>
                  <a:srgbClr val="FF0000"/>
                </a:solidFill>
              </a:rPr>
              <a:t>مثل</a:t>
            </a:r>
            <a:r>
              <a:rPr lang="ar-SA" sz="2000" b="1" dirty="0">
                <a:solidFill>
                  <a:srgbClr val="0000FF"/>
                </a:solidFill>
              </a:rPr>
              <a:t> المطاط والبلاستيك والزجاج</a:t>
            </a:r>
          </a:p>
        </p:txBody>
      </p:sp>
      <p:pic>
        <p:nvPicPr>
          <p:cNvPr id="21513" name="Picture 5" descr="http://bits.wikimedia.org/skins-1.5/common/images/magnify-cli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" y="-54882"/>
            <a:ext cx="1428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25" descr="C:\Users\user\Pictures\صورة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44" y="5872956"/>
            <a:ext cx="25336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8" descr="C:\Users\user\Pictures\صورة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08437"/>
            <a:ext cx="22987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9" descr="C:\Users\user\Pictures\صورة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44" y="4127573"/>
            <a:ext cx="20764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0" descr="C:\Users\user\Pictures\صورة2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9" y="4296795"/>
            <a:ext cx="29924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رابط كسهم مستقيم 2"/>
          <p:cNvCxnSpPr/>
          <p:nvPr/>
        </p:nvCxnSpPr>
        <p:spPr>
          <a:xfrm>
            <a:off x="5220072" y="759768"/>
            <a:ext cx="936104" cy="50899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/>
          <p:cNvCxnSpPr/>
          <p:nvPr/>
        </p:nvCxnSpPr>
        <p:spPr>
          <a:xfrm flipH="1">
            <a:off x="3068623" y="759768"/>
            <a:ext cx="1046177" cy="5227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>
            <a:off x="6750400" y="2421084"/>
            <a:ext cx="0" cy="49966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>
            <a:off x="2101313" y="2448515"/>
            <a:ext cx="0" cy="49966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ستطيل 5"/>
          <p:cNvSpPr/>
          <p:nvPr/>
        </p:nvSpPr>
        <p:spPr>
          <a:xfrm>
            <a:off x="-2268" y="1"/>
            <a:ext cx="412611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38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5105400" y="990600"/>
            <a:ext cx="3810000" cy="2678113"/>
          </a:xfrm>
          <a:prstGeom prst="rect">
            <a:avLst/>
          </a:prstGeom>
          <a:solidFill>
            <a:schemeClr val="bg2"/>
          </a:solidFill>
          <a:ln>
            <a:solidFill>
              <a:srgbClr val="005C2A"/>
            </a:solidFill>
            <a:prstDash val="dash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4F81BD">
                    <a:lumMod val="75000"/>
                  </a:srgbClr>
                </a:solidFill>
              </a:rPr>
              <a:t>* هي الطاقة التي يمتلكها الجسم    بسبب </a:t>
            </a:r>
            <a:r>
              <a:rPr lang="ar-SA" sz="2400" dirty="0">
                <a:solidFill>
                  <a:srgbClr val="92D050"/>
                </a:solidFill>
              </a:rPr>
              <a:t>.............</a:t>
            </a:r>
          </a:p>
          <a:p>
            <a:pPr algn="ctr">
              <a:defRPr/>
            </a:pPr>
            <a:endParaRPr lang="ar-SA" sz="2400" b="1" dirty="0">
              <a:solidFill>
                <a:srgbClr val="005C2A"/>
              </a:solidFill>
            </a:endParaRPr>
          </a:p>
          <a:p>
            <a:pPr algn="ctr">
              <a:defRPr/>
            </a:pPr>
            <a:r>
              <a:rPr lang="ar-SA" sz="2400" b="1" dirty="0">
                <a:solidFill>
                  <a:srgbClr val="005C2A"/>
                </a:solidFill>
              </a:rPr>
              <a:t>* تعتمد الطاقة الحركية للجسم  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005C2A"/>
                </a:solidFill>
              </a:rPr>
              <a:t>على عاملين هما :</a:t>
            </a:r>
          </a:p>
          <a:p>
            <a:pPr algn="ctr">
              <a:defRPr/>
            </a:pPr>
            <a:endParaRPr lang="ar-SA" sz="2400" b="1" dirty="0">
              <a:solidFill>
                <a:srgbClr val="005C2A"/>
              </a:solidFill>
            </a:endParaRPr>
          </a:p>
          <a:p>
            <a:pPr algn="ctr">
              <a:defRPr/>
            </a:pPr>
            <a:endParaRPr lang="ar-SA" sz="2400" b="1" dirty="0">
              <a:solidFill>
                <a:srgbClr val="005C2A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28600" y="990600"/>
            <a:ext cx="3810000" cy="2678113"/>
          </a:xfrm>
          <a:prstGeom prst="rect">
            <a:avLst/>
          </a:prstGeom>
          <a:solidFill>
            <a:schemeClr val="bg2"/>
          </a:solidFill>
          <a:ln>
            <a:solidFill>
              <a:srgbClr val="005C2A"/>
            </a:solidFill>
            <a:prstDash val="dashDot"/>
          </a:ln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ar-SA" sz="2400" b="1" dirty="0">
                <a:solidFill>
                  <a:srgbClr val="4F81BD">
                    <a:lumMod val="75000"/>
                  </a:srgbClr>
                </a:solidFill>
              </a:rPr>
              <a:t>* هي الطاقة التي يكتسبها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ar-SA" sz="2400" b="1" dirty="0">
                <a:solidFill>
                  <a:srgbClr val="4F81BD">
                    <a:lumMod val="75000"/>
                  </a:srgbClr>
                </a:solidFill>
              </a:rPr>
              <a:t>الجسم بسبب</a:t>
            </a:r>
            <a:r>
              <a:rPr lang="ar-SA" sz="2400" dirty="0">
                <a:solidFill>
                  <a:srgbClr val="92D050"/>
                </a:solidFill>
                <a:latin typeface="Arial" pitchFamily="34" charset="0"/>
              </a:rPr>
              <a:t> .............</a:t>
            </a:r>
            <a:endParaRPr lang="ar-SA" sz="2800" dirty="0">
              <a:solidFill>
                <a:srgbClr val="3333CC"/>
              </a:solidFill>
            </a:endParaRPr>
          </a:p>
          <a:p>
            <a:pPr algn="ctr" rtl="0">
              <a:defRPr/>
            </a:pPr>
            <a:endParaRPr lang="ar-SA" sz="2400" b="1" dirty="0">
              <a:solidFill>
                <a:srgbClr val="005C2A"/>
              </a:solidFill>
            </a:endParaRPr>
          </a:p>
          <a:p>
            <a:pPr algn="ctr">
              <a:defRPr/>
            </a:pPr>
            <a:r>
              <a:rPr lang="ar-SA" sz="2400" b="1" dirty="0">
                <a:solidFill>
                  <a:srgbClr val="005C2A"/>
                </a:solidFill>
              </a:rPr>
              <a:t>* تعتمد طاقة الوضع للجسم </a:t>
            </a:r>
          </a:p>
          <a:p>
            <a:pPr algn="ctr" rtl="0">
              <a:defRPr/>
            </a:pPr>
            <a:r>
              <a:rPr lang="ar-SA" sz="2400" b="1" dirty="0">
                <a:solidFill>
                  <a:srgbClr val="005C2A"/>
                </a:solidFill>
              </a:rPr>
              <a:t>على عاملين هما :</a:t>
            </a:r>
          </a:p>
          <a:p>
            <a:pPr algn="ctr" rtl="0">
              <a:defRPr/>
            </a:pPr>
            <a:endParaRPr lang="ar-SA" sz="2400" b="1" dirty="0">
              <a:solidFill>
                <a:srgbClr val="005C2A"/>
              </a:solidFill>
            </a:endParaRPr>
          </a:p>
          <a:p>
            <a:pPr algn="ctr" rtl="0">
              <a:defRPr/>
            </a:pPr>
            <a:endParaRPr lang="ar-SA" sz="2400" b="1" dirty="0">
              <a:solidFill>
                <a:srgbClr val="005C2A"/>
              </a:solidFill>
            </a:endParaRPr>
          </a:p>
        </p:txBody>
      </p:sp>
      <p:sp>
        <p:nvSpPr>
          <p:cNvPr id="10" name="زر إجراء: الصفحة الرئيسية 9">
            <a:hlinkClick r:id="rId4" action="ppaction://program" highlightClick="1"/>
          </p:cNvPr>
          <p:cNvSpPr/>
          <p:nvPr/>
        </p:nvSpPr>
        <p:spPr>
          <a:xfrm>
            <a:off x="4267200" y="3352800"/>
            <a:ext cx="533400" cy="381000"/>
          </a:xfrm>
          <a:prstGeom prst="actionButtonHome">
            <a:avLst/>
          </a:prstGeom>
          <a:solidFill>
            <a:srgbClr val="FFFF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019800" y="533400"/>
            <a:ext cx="1685077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>
              <a:defRPr/>
            </a:pPr>
            <a:r>
              <a:rPr lang="ar-S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الطاقة الحركية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219200" y="533400"/>
            <a:ext cx="19812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ar-S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طاقة الوضع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6248400" y="1371600"/>
            <a:ext cx="80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400" b="1" smtClean="0">
                <a:solidFill>
                  <a:srgbClr val="060606"/>
                </a:solidFill>
                <a:latin typeface="Arial" pitchFamily="34" charset="0"/>
              </a:rPr>
              <a:t>حركته</a:t>
            </a:r>
            <a:endParaRPr lang="ar-SA" altLang="ar-SA" sz="24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1143000" y="13716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400" b="1" smtClean="0">
                <a:solidFill>
                  <a:srgbClr val="060606"/>
                </a:solidFill>
                <a:latin typeface="Arial" pitchFamily="34" charset="0"/>
              </a:rPr>
              <a:t>وضعه</a:t>
            </a:r>
            <a:endParaRPr lang="ar-SA" altLang="ar-SA" sz="24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943600" y="2819400"/>
            <a:ext cx="205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400" b="1" smtClean="0">
                <a:solidFill>
                  <a:srgbClr val="3333CC"/>
                </a:solidFill>
                <a:latin typeface="Arial" pitchFamily="34" charset="0"/>
              </a:rPr>
              <a:t>1 - سرعة الجسم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400" b="1" smtClean="0">
                <a:solidFill>
                  <a:srgbClr val="3333CC"/>
                </a:solidFill>
                <a:latin typeface="Arial" pitchFamily="34" charset="0"/>
              </a:rPr>
              <a:t>2 - كتلة الجسم</a:t>
            </a:r>
            <a:r>
              <a:rPr lang="ar-SA" altLang="ar-SA" sz="2400" smtClean="0">
                <a:solidFill>
                  <a:srgbClr val="3333CC"/>
                </a:solidFill>
                <a:latin typeface="Arial" pitchFamily="34" charset="0"/>
              </a:rPr>
              <a:t> </a:t>
            </a:r>
            <a:endParaRPr lang="en-US" altLang="ar-SA" sz="24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990600" y="28194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400" b="1" smtClean="0">
                <a:solidFill>
                  <a:srgbClr val="3333CC"/>
                </a:solidFill>
                <a:latin typeface="Arial" pitchFamily="34" charset="0"/>
              </a:rPr>
              <a:t>1 - إرتفاع الجسم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400" b="1" smtClean="0">
                <a:solidFill>
                  <a:srgbClr val="3333CC"/>
                </a:solidFill>
                <a:latin typeface="Arial" pitchFamily="34" charset="0"/>
              </a:rPr>
              <a:t>2 - كتلة الجسم </a:t>
            </a:r>
            <a:endParaRPr lang="en-US" altLang="ar-SA" sz="2400" b="1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" name="مربع نص 5"/>
          <p:cNvSpPr>
            <a:spLocks noChangeArrowheads="1"/>
          </p:cNvSpPr>
          <p:nvPr/>
        </p:nvSpPr>
        <p:spPr bwMode="auto">
          <a:xfrm>
            <a:off x="3810000" y="762000"/>
            <a:ext cx="1371600" cy="6491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Dot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أكمل</a:t>
            </a:r>
            <a:endParaRPr lang="ar-SA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46" name="Picture 19" descr="C:\Users\user\Pictures\صورة5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3322638" cy="2381250"/>
          </a:xfrm>
          <a:prstGeom prst="rect">
            <a:avLst/>
          </a:prstGeom>
          <a:solidFill>
            <a:srgbClr val="EAFDB9"/>
          </a:solidFill>
          <a:ln w="9525">
            <a:solidFill>
              <a:srgbClr val="005C2A"/>
            </a:solidFill>
            <a:prstDash val="dashDot"/>
            <a:miter lim="800000"/>
            <a:headEnd/>
            <a:tailEnd/>
          </a:ln>
        </p:spPr>
      </p:pic>
      <p:pic>
        <p:nvPicPr>
          <p:cNvPr id="18447" name="Picture 20" descr="C:\Users\user\Pictures\صورة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581400" cy="1422400"/>
          </a:xfrm>
          <a:prstGeom prst="rect">
            <a:avLst/>
          </a:prstGeom>
          <a:solidFill>
            <a:srgbClr val="EAFDB9"/>
          </a:solidFill>
          <a:ln w="9525">
            <a:solidFill>
              <a:srgbClr val="005C2A"/>
            </a:solidFill>
            <a:prstDash val="dashDot"/>
            <a:miter lim="800000"/>
            <a:headEnd/>
            <a:tailEnd/>
          </a:ln>
        </p:spPr>
      </p:pic>
      <p:sp>
        <p:nvSpPr>
          <p:cNvPr id="23" name="مربع نص 5"/>
          <p:cNvSpPr>
            <a:spLocks noChangeArrowheads="1"/>
          </p:cNvSpPr>
          <p:nvPr/>
        </p:nvSpPr>
        <p:spPr bwMode="auto">
          <a:xfrm>
            <a:off x="3886200" y="3962400"/>
            <a:ext cx="1371600" cy="6491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Dot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اختار</a:t>
            </a:r>
            <a:endParaRPr lang="ar-SA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858000" y="4953000"/>
            <a:ext cx="1600200" cy="3810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1219200" y="4572000"/>
            <a:ext cx="914400" cy="3810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82537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4" grpId="0" animBg="1"/>
      <p:bldP spid="2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16424" cy="3733800"/>
          </a:xfrm>
        </p:spPr>
      </p:pic>
      <p:sp>
        <p:nvSpPr>
          <p:cNvPr id="3" name="مستطيل 2"/>
          <p:cNvSpPr/>
          <p:nvPr/>
        </p:nvSpPr>
        <p:spPr>
          <a:xfrm>
            <a:off x="4067944" y="332656"/>
            <a:ext cx="4896544" cy="6311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prstClr val="black"/>
                </a:solidFill>
              </a:rPr>
              <a:t>ا</a:t>
            </a:r>
            <a:r>
              <a:rPr lang="ar-SA" sz="6600" b="1" dirty="0" smtClean="0">
                <a:solidFill>
                  <a:prstClr val="black"/>
                </a:solidFill>
              </a:rPr>
              <a:t>نتهى الدرس</a:t>
            </a:r>
          </a:p>
          <a:p>
            <a:r>
              <a:rPr lang="ar-SA" sz="3600" b="1" dirty="0" smtClean="0">
                <a:solidFill>
                  <a:prstClr val="black"/>
                </a:solidFill>
              </a:rPr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مع تمنياتي للجميع بالتوفيق </a:t>
            </a:r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معد هذا العمل:</a:t>
            </a: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endParaRPr lang="ar-SA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1520" y="4077072"/>
            <a:ext cx="3816424" cy="2566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الواجب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س3 س4 س5 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صفحة 91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4283968" y="3573016"/>
            <a:ext cx="4464496" cy="2664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أ. صابر دخيل الله السيالي</a:t>
            </a:r>
          </a:p>
          <a:p>
            <a:pPr algn="ctr"/>
            <a:r>
              <a:rPr lang="ar-SA" sz="2800" b="1" dirty="0">
                <a:solidFill>
                  <a:prstClr val="white"/>
                </a:solidFill>
              </a:rPr>
              <a:t>معلم مادة العلوم بمتوسطة أبي دجانة </a:t>
            </a:r>
            <a:r>
              <a:rPr lang="ar-SA" sz="2800" b="1" dirty="0" smtClean="0">
                <a:solidFill>
                  <a:prstClr val="white"/>
                </a:solidFill>
              </a:rPr>
              <a:t>بمكة المكرمة..</a:t>
            </a:r>
            <a:endParaRPr lang="ar-SA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40871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ar-SA" sz="3600" b="1" dirty="0" smtClean="0"/>
          </a:p>
          <a:p>
            <a:endParaRPr lang="ar-SA" sz="3600" b="1" dirty="0"/>
          </a:p>
        </p:txBody>
      </p:sp>
      <p:sp>
        <p:nvSpPr>
          <p:cNvPr id="10" name="مستطيل 9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73944" y="548680"/>
            <a:ext cx="3960440" cy="5688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 smtClean="0">
              <a:solidFill>
                <a:prstClr val="black"/>
              </a:solidFill>
            </a:endParaRPr>
          </a:p>
          <a:p>
            <a:pPr algn="ctr"/>
            <a:endParaRPr lang="ar-SA" sz="36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4000" b="1" dirty="0" smtClean="0">
                <a:solidFill>
                  <a:prstClr val="black"/>
                </a:solidFill>
              </a:rPr>
              <a:t>ما هي اشكال الطاقة؟</a:t>
            </a:r>
          </a:p>
          <a:p>
            <a:pPr algn="ctr"/>
            <a:endParaRPr lang="ar-SA" sz="40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قارن بين اشكال الطاقة المختلفة؟</a:t>
            </a:r>
          </a:p>
          <a:p>
            <a:pPr algn="ctr"/>
            <a:endParaRPr lang="ar-SA" sz="40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3600" b="1" dirty="0" err="1" smtClean="0">
                <a:solidFill>
                  <a:srgbClr val="EEECE1">
                    <a:lumMod val="50000"/>
                  </a:srgbClr>
                </a:solidFill>
              </a:rPr>
              <a:t>مانوع</a:t>
            </a:r>
            <a:r>
              <a:rPr lang="ar-SA" sz="3600" b="1" dirty="0" smtClean="0">
                <a:solidFill>
                  <a:srgbClr val="EEECE1">
                    <a:lumMod val="50000"/>
                  </a:srgbClr>
                </a:solidFill>
              </a:rPr>
              <a:t> الطاقة في الغذاء؟</a:t>
            </a:r>
            <a:endParaRPr lang="ar-SA" sz="3600" b="1" dirty="0">
              <a:solidFill>
                <a:srgbClr val="EEECE1">
                  <a:lumMod val="50000"/>
                </a:srgbClr>
              </a:solidFill>
            </a:endParaRPr>
          </a:p>
          <a:p>
            <a:pPr algn="ctr"/>
            <a:endParaRPr lang="ar-SA" sz="2800" b="1" dirty="0">
              <a:solidFill>
                <a:srgbClr val="FF000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3204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2000">
        <p14:ripple/>
        <p:sndAc>
          <p:stSnd>
            <p:snd r:embed="rId2" name="chimes.wav"/>
          </p:stSnd>
        </p:sndAc>
      </p:transition>
    </mc:Choice>
    <mc:Fallback xmlns="">
      <p:transition advTm="302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8672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0">
        <p14:ripple/>
        <p:sndAc>
          <p:stSnd>
            <p:snd r:embed="rId3" name="chimes.wav"/>
          </p:stSnd>
        </p:sndAc>
      </p:transition>
    </mc:Choice>
    <mc:Fallback xmlns="">
      <p:transition spd="slow" advTm="20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My Pictures\برق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رسم تخطيطي 1"/>
          <p:cNvGraphicFramePr/>
          <p:nvPr/>
        </p:nvGraphicFramePr>
        <p:xfrm>
          <a:off x="214282" y="285728"/>
          <a:ext cx="8929718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2438400" y="4114800"/>
            <a:ext cx="4724400" cy="64611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3600" b="1" dirty="0">
                <a:solidFill>
                  <a:srgbClr val="FFCC00"/>
                </a:solidFill>
                <a:cs typeface="AF_Hijaz" pitchFamily="2" charset="-78"/>
              </a:rPr>
              <a:t>أشكال أخرى للطاقة </a:t>
            </a:r>
          </a:p>
        </p:txBody>
      </p:sp>
      <p:pic>
        <p:nvPicPr>
          <p:cNvPr id="20485" name="Picture 2" descr="http://www.emc.cmich.edu/sunsafety/sun-for-web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8413">
            <a:off x="4016375" y="2887663"/>
            <a:ext cx="15065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953447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C:\Users\user\Pictures\صورة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3066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90600"/>
            <a:ext cx="3200400" cy="2082800"/>
          </a:xfrm>
          <a:prstGeom prst="roundRect">
            <a:avLst>
              <a:gd name="adj" fmla="val 6468"/>
            </a:avLst>
          </a:prstGeom>
          <a:ln>
            <a:noFill/>
          </a:ln>
          <a:effectLst/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152400"/>
            <a:ext cx="2362200" cy="6858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3505200" y="1524000"/>
            <a:ext cx="4419600" cy="708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>
                <a:solidFill>
                  <a:prstClr val="black"/>
                </a:solidFill>
              </a:rPr>
              <a:t>يشعر الإنسان بالدفء عند التعرض لأشعة الشمس ، مما يدل على حصوله على الطاقة </a:t>
            </a:r>
            <a:r>
              <a:rPr lang="ar-SA" sz="1400" dirty="0">
                <a:solidFill>
                  <a:prstClr val="black"/>
                </a:solidFill>
              </a:rPr>
              <a:t>..............................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8001000" y="2514600"/>
            <a:ext cx="914400" cy="3810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>
                <a:solidFill>
                  <a:prstClr val="white"/>
                </a:solidFill>
              </a:rPr>
              <a:t>نشاط</a:t>
            </a:r>
          </a:p>
        </p:txBody>
      </p:sp>
      <p:pic>
        <p:nvPicPr>
          <p:cNvPr id="21515" name="Picture 27" descr="http://www.lahyan.net/vb/uploaded/806/13216331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62400"/>
            <a:ext cx="36576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4114800" y="2362200"/>
            <a:ext cx="32766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0000FF"/>
                </a:solidFill>
              </a:rPr>
              <a:t>قياس درجة حرارة عينة من ماء حار وأخرى من ماء بارد ، ثم خلط الكميتين معاً وقياس درجة حرارة المزيج الناتج .</a:t>
            </a:r>
          </a:p>
        </p:txBody>
      </p:sp>
      <p:cxnSp>
        <p:nvCxnSpPr>
          <p:cNvPr id="17" name="رابط كسهم مستقيم 16"/>
          <p:cNvCxnSpPr/>
          <p:nvPr/>
        </p:nvCxnSpPr>
        <p:spPr>
          <a:xfrm rot="10800000">
            <a:off x="7467600" y="26670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مربع نص 17"/>
          <p:cNvSpPr txBox="1"/>
          <p:nvPr/>
        </p:nvSpPr>
        <p:spPr>
          <a:xfrm>
            <a:off x="2971800" y="6172200"/>
            <a:ext cx="586740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dirty="0">
                <a:solidFill>
                  <a:prstClr val="black"/>
                </a:solidFill>
              </a:rPr>
              <a:t>ينتج جسمك طاقة حرارية بسبب التفاعلات الكيميائية التي تحدث فيه باستمرار .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3429000" y="3352800"/>
            <a:ext cx="4648200" cy="6461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b="1" dirty="0">
                <a:solidFill>
                  <a:srgbClr val="FF0000"/>
                </a:solidFill>
              </a:rPr>
              <a:t>النتيجة :</a:t>
            </a:r>
            <a:r>
              <a:rPr lang="ar-SA" b="1" dirty="0">
                <a:solidFill>
                  <a:prstClr val="black"/>
                </a:solidFill>
              </a:rPr>
              <a:t> لقد انتقلت الطاقة الحرارية من الماء الحار إلى الماء البارد حتى أصبحت درجتا الحرارة لهما متساويتين . </a:t>
            </a:r>
          </a:p>
        </p:txBody>
      </p:sp>
      <p:cxnSp>
        <p:nvCxnSpPr>
          <p:cNvPr id="21" name="رابط كسهم مستقيم 20"/>
          <p:cNvCxnSpPr/>
          <p:nvPr/>
        </p:nvCxnSpPr>
        <p:spPr>
          <a:xfrm rot="5400000">
            <a:off x="5639594" y="4191794"/>
            <a:ext cx="303213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مستطيل 21"/>
          <p:cNvSpPr/>
          <p:nvPr/>
        </p:nvSpPr>
        <p:spPr>
          <a:xfrm>
            <a:off x="609600" y="228600"/>
            <a:ext cx="2514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أشكال أخرى للطاقة</a:t>
            </a:r>
          </a:p>
        </p:txBody>
      </p:sp>
      <p:pic>
        <p:nvPicPr>
          <p:cNvPr id="133122" name="Picture 2" descr="C:\Users\user\Pictures\صورة14.jpg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762000"/>
            <a:ext cx="1295400" cy="11430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3810000" y="17526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400" b="1" smtClean="0">
                <a:solidFill>
                  <a:srgbClr val="FF0000"/>
                </a:solidFill>
                <a:latin typeface="Arial" pitchFamily="34" charset="0"/>
              </a:rPr>
              <a:t>الحرارية</a:t>
            </a:r>
          </a:p>
        </p:txBody>
      </p:sp>
      <p:cxnSp>
        <p:nvCxnSpPr>
          <p:cNvPr id="3" name="رابط كسهم مستقيم 2"/>
          <p:cNvCxnSpPr/>
          <p:nvPr/>
        </p:nvCxnSpPr>
        <p:spPr>
          <a:xfrm flipH="1">
            <a:off x="381000" y="2908300"/>
            <a:ext cx="25908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2944"/>
      </p:ext>
    </p:extLst>
  </p:cSld>
  <p:clrMapOvr>
    <a:masterClrMapping/>
  </p:clrMapOvr>
  <p:transition spd="slow">
    <p:randomBar dir="vert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14366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ar-SA" dirty="0" smtClean="0"/>
              <a:t>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                      </a:t>
            </a:r>
          </a:p>
          <a:p>
            <a:pPr>
              <a:buNone/>
            </a:pPr>
            <a:r>
              <a:rPr lang="ar-SA" dirty="0" smtClean="0"/>
              <a:t>    </a:t>
            </a:r>
            <a:r>
              <a:rPr lang="ar-SA" sz="13800" b="1" dirty="0" smtClean="0">
                <a:solidFill>
                  <a:srgbClr val="FFCC00"/>
                </a:solidFill>
              </a:rPr>
              <a:t>سؤال ذهبي؟</a:t>
            </a:r>
            <a:endParaRPr lang="ar-SA" b="1" dirty="0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ar-S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لماذا يصبح الجسم ساخنا إذا امتص الطاقة </a:t>
            </a:r>
            <a:r>
              <a:rPr lang="ar-S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الضوئيه</a:t>
            </a:r>
            <a:r>
              <a:rPr lang="ar-S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؟</a:t>
            </a:r>
          </a:p>
          <a:p>
            <a:r>
              <a:rPr lang="ar-SA" b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لأنها تتحول إلى طاقة حرارية.</a:t>
            </a:r>
          </a:p>
          <a:p>
            <a:endParaRPr lang="ar-SA" b="1" dirty="0" smtClean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442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ashreg.wav"/>
          </p:stSnd>
        </p:sndAc>
      </p:transition>
    </mc:Choice>
    <mc:Fallback xmlns="">
      <p:transition spd="slow">
        <p:split orient="vert"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C:\Users\user\Pictures\صورة5.png"/>
          <p:cNvPicPr>
            <a:picLocks noChangeAspect="1" noChangeArrowheads="1"/>
          </p:cNvPicPr>
          <p:nvPr/>
        </p:nvPicPr>
        <p:blipFill>
          <a:blip r:embed="rId4"/>
          <a:srcRect l="2115"/>
          <a:stretch>
            <a:fillRect/>
          </a:stretch>
        </p:blipFill>
        <p:spPr bwMode="auto">
          <a:xfrm>
            <a:off x="1905000" y="762000"/>
            <a:ext cx="7053263" cy="4098925"/>
          </a:xfrm>
          <a:prstGeom prst="roundRect">
            <a:avLst>
              <a:gd name="adj" fmla="val 12671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1"/>
          <a:stretch>
            <a:fillRect/>
          </a:stretch>
        </p:blipFill>
        <p:spPr bwMode="auto">
          <a:xfrm>
            <a:off x="762000" y="1676400"/>
            <a:ext cx="22098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152400"/>
            <a:ext cx="2362200" cy="581025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خطط انسيابي: معالجة متعاقبة 7"/>
          <p:cNvSpPr/>
          <p:nvPr/>
        </p:nvSpPr>
        <p:spPr>
          <a:xfrm>
            <a:off x="228600" y="5029200"/>
            <a:ext cx="8610600" cy="3810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ar-SA" sz="2000" b="1" dirty="0">
                <a:solidFill>
                  <a:prstClr val="black"/>
                </a:solidFill>
              </a:rPr>
              <a:t>حرق الحطب   –   حرق الغاز الطبيعي في محطات توليد الطاقة الكهربائية   –    التمثيل الضوئي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5638800" y="4495800"/>
            <a:ext cx="320040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000" b="1" dirty="0" smtClean="0">
                <a:solidFill>
                  <a:prstClr val="white"/>
                </a:solidFill>
              </a:rPr>
              <a:t>اذكر </a:t>
            </a:r>
            <a:r>
              <a:rPr lang="ar-SA" sz="2000" b="1" dirty="0">
                <a:solidFill>
                  <a:prstClr val="white"/>
                </a:solidFill>
              </a:rPr>
              <a:t>أمثلة أخرى للطاقة الكيميائية </a:t>
            </a:r>
          </a:p>
        </p:txBody>
      </p:sp>
      <p:pic>
        <p:nvPicPr>
          <p:cNvPr id="22537" name="Picture 16" descr="H:\صور متحركة\فطيرة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61753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09600" y="533400"/>
            <a:ext cx="57912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2060"/>
                </a:solidFill>
                <a:latin typeface="Arial" pitchFamily="34" charset="0"/>
              </a:rPr>
              <a:t>هي الطاقة الناتجة عن التفاعلات الكيميائية </a:t>
            </a:r>
            <a:r>
              <a:rPr lang="ar-SA" sz="2000" b="1" dirty="0" err="1">
                <a:solidFill>
                  <a:srgbClr val="002060"/>
                </a:solidFill>
                <a:latin typeface="Arial" pitchFamily="34" charset="0"/>
              </a:rPr>
              <a:t>فانت</a:t>
            </a:r>
            <a:r>
              <a:rPr lang="ar-SA" sz="2000" b="1" dirty="0">
                <a:solidFill>
                  <a:srgbClr val="002060"/>
                </a:solidFill>
                <a:latin typeface="Arial" pitchFamily="34" charset="0"/>
              </a:rPr>
              <a:t> مثلا لديك طاقة كيميائية في جسمك تنتج من تفاعل الغذاء مع الأكسجين داخل الخلايا وتتحرر هذه الطاقة لتمكنك من المشي </a:t>
            </a:r>
            <a:r>
              <a:rPr lang="ar-SA" sz="2000" b="1" dirty="0" err="1">
                <a:solidFill>
                  <a:srgbClr val="002060"/>
                </a:solidFill>
                <a:latin typeface="Arial" pitchFamily="34" charset="0"/>
              </a:rPr>
              <a:t>و</a:t>
            </a:r>
            <a:r>
              <a:rPr lang="ar-SA" sz="2000" b="1" dirty="0">
                <a:solidFill>
                  <a:srgbClr val="002060"/>
                </a:solidFill>
                <a:latin typeface="Arial" pitchFamily="34" charset="0"/>
              </a:rPr>
              <a:t> الحديث وغيرها من الأنشطة </a:t>
            </a:r>
          </a:p>
        </p:txBody>
      </p:sp>
      <p:pic>
        <p:nvPicPr>
          <p:cNvPr id="22539" name="Picture 10" descr="H:\صور متحركة\تفاحة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7493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5"/>
          <p:cNvSpPr>
            <a:spLocks noChangeArrowheads="1"/>
          </p:cNvSpPr>
          <p:nvPr/>
        </p:nvSpPr>
        <p:spPr bwMode="auto">
          <a:xfrm>
            <a:off x="381000" y="3429000"/>
            <a:ext cx="1912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dirty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عملية الأكسدة في الجسم - هضم الطعام </a:t>
            </a:r>
            <a:endParaRPr lang="en-US" dirty="0">
              <a:solidFill>
                <a:srgbClr val="004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WINDOWS\Application Data\Microsoft\Media Catalog\Downloaded Clips\cl0\AG00630_.gif"/>
          <p:cNvPicPr>
            <a:picLocks noChangeAspect="1" noChangeArrowheads="1" noCrop="1"/>
          </p:cNvPicPr>
          <p:nvPr/>
        </p:nvPicPr>
        <p:blipFill>
          <a:blip r:embed="rId9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5410200"/>
            <a:ext cx="1676400" cy="14478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My Documents\My Pictures\حرق خشب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5486400"/>
            <a:ext cx="1360488" cy="1371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G00459_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3352800" y="5105400"/>
            <a:ext cx="2743200" cy="1752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SA">
                <a:solidFill>
                  <a:prstClr val="black">
                    <a:tint val="75000"/>
                  </a:prstClr>
                </a:solidFill>
              </a:rPr>
              <a:t>أ- هيا العمري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4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6" b="75980"/>
          <a:stretch>
            <a:fillRect/>
          </a:stretch>
        </p:blipFill>
        <p:spPr bwMode="auto">
          <a:xfrm>
            <a:off x="2971800" y="1676400"/>
            <a:ext cx="762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5"/>
          <a:stretch>
            <a:fillRect/>
          </a:stretch>
        </p:blipFill>
        <p:spPr bwMode="auto">
          <a:xfrm>
            <a:off x="6172200" y="3505200"/>
            <a:ext cx="266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ستطيل 20"/>
          <p:cNvSpPr/>
          <p:nvPr/>
        </p:nvSpPr>
        <p:spPr>
          <a:xfrm>
            <a:off x="4495800" y="4038600"/>
            <a:ext cx="4419600" cy="369888"/>
          </a:xfrm>
          <a:prstGeom prst="rect">
            <a:avLst/>
          </a:prstGeom>
          <a:solidFill>
            <a:srgbClr val="E7FDB5"/>
          </a:solidFill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ar-SA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</a:rPr>
              <a:t>عندما تتفكك المواد الكيميائية وتتشكل مواد كيميائية جديدة </a:t>
            </a:r>
          </a:p>
        </p:txBody>
      </p:sp>
      <p:pic>
        <p:nvPicPr>
          <p:cNvPr id="22548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5" t="14285"/>
          <a:stretch>
            <a:fillRect/>
          </a:stretch>
        </p:blipFill>
        <p:spPr bwMode="auto">
          <a:xfrm>
            <a:off x="7239000" y="3200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163055"/>
      </p:ext>
    </p:extLst>
  </p:cSld>
  <p:clrMapOvr>
    <a:masterClrMapping/>
  </p:clrMapOvr>
  <p:transition spd="slow">
    <p:push dir="u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3429000" cy="3962400"/>
          </a:xfrm>
          <a:prstGeom prst="roundRect">
            <a:avLst>
              <a:gd name="adj" fmla="val 26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ربع نص 4"/>
          <p:cNvSpPr txBox="1"/>
          <p:nvPr/>
        </p:nvSpPr>
        <p:spPr>
          <a:xfrm>
            <a:off x="3696393" y="5592581"/>
            <a:ext cx="2286000" cy="658835"/>
          </a:xfrm>
          <a:prstGeom prst="rect">
            <a:avLst/>
          </a:prstGeom>
          <a:solidFill>
            <a:schemeClr val="tx1">
              <a:alpha val="61961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SA" sz="2800" b="1" dirty="0" smtClean="0">
                <a:solidFill>
                  <a:srgbClr val="92D050"/>
                </a:solidFill>
              </a:rPr>
              <a:t>طاقة </a:t>
            </a:r>
            <a:r>
              <a:rPr lang="ar-SA" sz="2800" b="1" dirty="0">
                <a:solidFill>
                  <a:srgbClr val="92D050"/>
                </a:solidFill>
              </a:rPr>
              <a:t>الإشعاع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0" y="4191000"/>
            <a:ext cx="3733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dirty="0" smtClean="0">
                <a:solidFill>
                  <a:srgbClr val="FFC000"/>
                </a:solidFill>
                <a:latin typeface="Arial" pitchFamily="34" charset="0"/>
              </a:rPr>
              <a:t>يظهر الشكل6 ملفاً من السلك ينتج الطاقة الإشعاعية عند تسخينه و يتطلب ذلك طاقة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ar-SA" altLang="ar-SA" sz="2400" b="1" dirty="0" smtClean="0">
              <a:solidFill>
                <a:prstClr val="white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400" b="1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ar-SA" altLang="ar-SA" sz="2400" b="1" dirty="0" smtClean="0">
                <a:solidFill>
                  <a:srgbClr val="FF0000"/>
                </a:solidFill>
                <a:latin typeface="Arial" pitchFamily="34" charset="0"/>
              </a:rPr>
              <a:t>ما نوع الطاقة التي تسخن الفلز ؟</a:t>
            </a:r>
            <a:endParaRPr lang="en-US" altLang="ar-SA" sz="2400" b="1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2458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152400"/>
            <a:ext cx="2362200" cy="6175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0" descr="http://www.my-arena.net/news/ar/files_store/a7365989a3698771/a7365989a36987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r="24799"/>
          <a:stretch>
            <a:fillRect/>
          </a:stretch>
        </p:blipFill>
        <p:spPr bwMode="auto">
          <a:xfrm>
            <a:off x="3581400" y="152401"/>
            <a:ext cx="1752600" cy="138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22" descr="https://public.blu.livefilestore.com/y1p1AQT077dVMxBnEBt5yWHoSW24eaMbZWqB35kSh-CXhx_0CEypvaW2lUjhtmH4cugnfxs4O-d2wQ0qSxdqeXZ5w/d6b71d31f6.gif?psid=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1" y="1928112"/>
            <a:ext cx="2127448" cy="256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20" name="Picture 24" descr="http://i.ytimg.com/vi/a-DsLLAo8nU/hqdefaul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191000"/>
            <a:ext cx="29718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5" name="مربع نص 18"/>
          <p:cNvSpPr txBox="1">
            <a:spLocks noChangeArrowheads="1"/>
          </p:cNvSpPr>
          <p:nvPr/>
        </p:nvSpPr>
        <p:spPr bwMode="auto">
          <a:xfrm>
            <a:off x="3810000" y="2286000"/>
            <a:ext cx="251460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b="1" dirty="0" smtClean="0">
                <a:solidFill>
                  <a:srgbClr val="FFFF71"/>
                </a:solidFill>
                <a:latin typeface="Arial" pitchFamily="34" charset="0"/>
              </a:rPr>
              <a:t>ينتقل ضوء الشمعة في الهواء بسرعة كبيرة جداً تصل إلى 300000 كم /ث تقريباً </a:t>
            </a:r>
            <a:r>
              <a:rPr lang="ar-SA" altLang="ar-SA" sz="1800" dirty="0" smtClean="0">
                <a:solidFill>
                  <a:srgbClr val="FFFF71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22542" name="Text Box 11"/>
          <p:cNvSpPr txBox="1">
            <a:spLocks noChangeArrowheads="1"/>
          </p:cNvSpPr>
          <p:nvPr/>
        </p:nvSpPr>
        <p:spPr bwMode="auto">
          <a:xfrm>
            <a:off x="6629400" y="880360"/>
            <a:ext cx="2120469" cy="1323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ar-SA" altLang="ar-SA" sz="2000" b="1" dirty="0" smtClean="0">
                <a:solidFill>
                  <a:prstClr val="white"/>
                </a:solidFill>
                <a:latin typeface="Arial" pitchFamily="34" charset="0"/>
              </a:rPr>
              <a:t>هي شكل من أشكال الطاقة وهي التي   تجعلك قادر على رؤية الأشياء من حولك</a:t>
            </a:r>
            <a:endParaRPr lang="en-US" altLang="ar-SA" sz="2000" b="1" dirty="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3567" name="مستطيل 20"/>
          <p:cNvSpPr>
            <a:spLocks noChangeArrowheads="1"/>
          </p:cNvSpPr>
          <p:nvPr/>
        </p:nvSpPr>
        <p:spPr bwMode="auto">
          <a:xfrm>
            <a:off x="6248400" y="5715000"/>
            <a:ext cx="2733675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ar-SA" sz="1800" b="1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ar-SA" altLang="ar-SA" sz="1800" b="1" dirty="0" smtClean="0">
                <a:solidFill>
                  <a:srgbClr val="002060"/>
                </a:solidFill>
                <a:latin typeface="Arial" pitchFamily="34" charset="0"/>
              </a:rPr>
              <a:t>عندما يسقط الضوء على سطح ما فقد يُمتص أو ينفذ أو ينعكس</a:t>
            </a:r>
          </a:p>
        </p:txBody>
      </p:sp>
      <p:sp>
        <p:nvSpPr>
          <p:cNvPr id="24592" name="مربع نص 21"/>
          <p:cNvSpPr txBox="1">
            <a:spLocks noChangeArrowheads="1"/>
          </p:cNvSpPr>
          <p:nvPr/>
        </p:nvSpPr>
        <p:spPr bwMode="auto">
          <a:xfrm>
            <a:off x="3886200" y="3290455"/>
            <a:ext cx="2268538" cy="1754326"/>
          </a:xfrm>
          <a:prstGeom prst="rect">
            <a:avLst/>
          </a:prstGeom>
          <a:noFill/>
          <a:ln w="9525">
            <a:solidFill>
              <a:srgbClr val="FFFF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b="1" dirty="0" smtClean="0">
                <a:solidFill>
                  <a:prstClr val="white"/>
                </a:solidFill>
                <a:latin typeface="Arial" pitchFamily="34" charset="0"/>
              </a:rPr>
              <a:t>عندما يمتص الجسم الضوء يصبح </a:t>
            </a:r>
            <a:r>
              <a:rPr lang="ar-SA" altLang="ar-SA" sz="1800" b="1" dirty="0" smtClean="0">
                <a:solidFill>
                  <a:srgbClr val="FFC000"/>
                </a:solidFill>
                <a:latin typeface="Arial" pitchFamily="34" charset="0"/>
              </a:rPr>
              <a:t>أسخن </a:t>
            </a:r>
            <a:r>
              <a:rPr lang="ar-SA" altLang="ar-SA" sz="1800" b="1" dirty="0" smtClean="0">
                <a:solidFill>
                  <a:prstClr val="white"/>
                </a:solidFill>
                <a:latin typeface="Arial" pitchFamily="34" charset="0"/>
              </a:rPr>
              <a:t>، لأنه امتص الطاقة من الضوء وتحولت </a:t>
            </a:r>
            <a:r>
              <a:rPr lang="ar-SA" altLang="ar-SA" sz="1800" b="1" dirty="0">
                <a:solidFill>
                  <a:prstClr val="white"/>
                </a:solidFill>
                <a:latin typeface="Arial" pitchFamily="34" charset="0"/>
              </a:rPr>
              <a:t> الى طاقة </a:t>
            </a:r>
            <a:r>
              <a:rPr lang="ar-SA" altLang="ar-SA" sz="1800" b="1" dirty="0" smtClean="0">
                <a:solidFill>
                  <a:prstClr val="white"/>
                </a:solidFill>
                <a:latin typeface="Arial" pitchFamily="34" charset="0"/>
              </a:rPr>
              <a:t>حرارية  تسمى هذه </a:t>
            </a:r>
            <a:r>
              <a:rPr lang="ar-SA" altLang="ar-SA" sz="1800" b="1" dirty="0">
                <a:solidFill>
                  <a:prstClr val="white"/>
                </a:solidFill>
                <a:latin typeface="Arial" pitchFamily="34" charset="0"/>
              </a:rPr>
              <a:t>الطاقة التي يحملها الضوء </a:t>
            </a:r>
          </a:p>
        </p:txBody>
      </p:sp>
      <p:cxnSp>
        <p:nvCxnSpPr>
          <p:cNvPr id="24" name="رابط كسهم مستقيم 23"/>
          <p:cNvCxnSpPr/>
          <p:nvPr/>
        </p:nvCxnSpPr>
        <p:spPr>
          <a:xfrm rot="5400000">
            <a:off x="4844129" y="5296994"/>
            <a:ext cx="3048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/>
          <p:cNvSpPr txBox="1"/>
          <p:nvPr/>
        </p:nvSpPr>
        <p:spPr>
          <a:xfrm>
            <a:off x="323528" y="5715000"/>
            <a:ext cx="2743200" cy="609600"/>
          </a:xfrm>
          <a:prstGeom prst="roundRect">
            <a:avLst>
              <a:gd name="adj" fmla="val 25339"/>
            </a:avLst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</a:rPr>
              <a:t>الطاقة الكهربائية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3995936" y="1563469"/>
            <a:ext cx="201622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كم تبلغ سرعة الضوء في الهواء؟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6521666" y="4637557"/>
            <a:ext cx="227286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ماذا يحدث للضوء عندما يسقط على  سطح جسم ما</a:t>
            </a:r>
            <a:r>
              <a:rPr lang="ar-SA" b="1" dirty="0" smtClean="0">
                <a:solidFill>
                  <a:srgbClr val="C00000"/>
                </a:solidFill>
              </a:rPr>
              <a:t>؟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5279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3565" grpId="0" animBg="1"/>
      <p:bldP spid="23567" grpId="0" animBg="1"/>
      <p:bldP spid="24592" grpId="0" animBg="1"/>
      <p:bldP spid="26" grpId="0" animBg="1"/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9" descr="C:\Users\user\Pictures\صورة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82587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0" descr="C:\Users\user\Pictures\صورة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4323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مستدير الزوايا 5"/>
          <p:cNvSpPr/>
          <p:nvPr/>
        </p:nvSpPr>
        <p:spPr>
          <a:xfrm>
            <a:off x="320390" y="2920219"/>
            <a:ext cx="3778819" cy="4572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002060"/>
                </a:solidFill>
              </a:rPr>
              <a:t>2- مواد </a:t>
            </a:r>
            <a:r>
              <a:rPr lang="ar-SA" sz="2400" b="1" dirty="0">
                <a:solidFill>
                  <a:srgbClr val="002060"/>
                </a:solidFill>
              </a:rPr>
              <a:t>لها حجم ثابت وشكل متغير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4203119" y="2128002"/>
            <a:ext cx="4341897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002060"/>
                </a:solidFill>
              </a:rPr>
              <a:t>1- تأخذ </a:t>
            </a:r>
            <a:r>
              <a:rPr lang="ar-SA" sz="2400" b="1" dirty="0">
                <a:solidFill>
                  <a:srgbClr val="002060"/>
                </a:solidFill>
              </a:rPr>
              <a:t>شكل الإناء الذي يوضع </a:t>
            </a:r>
            <a:r>
              <a:rPr lang="ar-SA" sz="2400" b="1" dirty="0" smtClean="0">
                <a:solidFill>
                  <a:srgbClr val="002060"/>
                </a:solidFill>
              </a:rPr>
              <a:t>فيه</a:t>
            </a:r>
            <a:r>
              <a:rPr lang="ar-SA" b="1" dirty="0">
                <a:solidFill>
                  <a:srgbClr val="002060"/>
                </a:solidFill>
              </a:rPr>
              <a:t> </a:t>
            </a:r>
            <a:r>
              <a:rPr lang="ar-SA" sz="2400" b="1" dirty="0" smtClean="0">
                <a:solidFill>
                  <a:srgbClr val="FF0000"/>
                </a:solidFill>
              </a:rPr>
              <a:t>علل؟</a:t>
            </a:r>
            <a:r>
              <a:rPr lang="ar-SA" b="1" dirty="0" smtClean="0">
                <a:solidFill>
                  <a:srgbClr val="C00000"/>
                </a:solidFill>
              </a:rPr>
              <a:t> 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52975" y="2844019"/>
            <a:ext cx="3798888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1F82"/>
                </a:solidFill>
              </a:rPr>
              <a:t>السبب في سهولة تغير شكل السائل هو أن جزيئاته تتحرك بحرية أكبر من حركتها في المواد الصلبة مما يجعله يأخذ </a:t>
            </a:r>
            <a:r>
              <a:rPr lang="ar-SA" sz="2000" b="1" dirty="0" err="1">
                <a:solidFill>
                  <a:srgbClr val="001F82"/>
                </a:solidFill>
              </a:rPr>
              <a:t>اشكالاً</a:t>
            </a:r>
            <a:r>
              <a:rPr lang="ar-SA" sz="2000" b="1" dirty="0">
                <a:solidFill>
                  <a:srgbClr val="001F82"/>
                </a:solidFill>
              </a:rPr>
              <a:t> مختلفة.</a:t>
            </a:r>
          </a:p>
        </p:txBody>
      </p:sp>
      <p:pic>
        <p:nvPicPr>
          <p:cNvPr id="23560" name="Picture 3" descr="http://www.khayma.com/mtwan/image3b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57800"/>
            <a:ext cx="20875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مربع نص 17"/>
          <p:cNvSpPr txBox="1">
            <a:spLocks noChangeArrowheads="1"/>
          </p:cNvSpPr>
          <p:nvPr/>
        </p:nvSpPr>
        <p:spPr bwMode="auto">
          <a:xfrm>
            <a:off x="6082237" y="4045051"/>
            <a:ext cx="2074039" cy="523220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rgbClr val="002060"/>
                </a:solidFill>
              </a:rPr>
              <a:t>3- حرة </a:t>
            </a:r>
            <a:r>
              <a:rPr lang="ar-SA" sz="2800" b="1" dirty="0">
                <a:solidFill>
                  <a:srgbClr val="002060"/>
                </a:solidFill>
              </a:rPr>
              <a:t>الحركة</a:t>
            </a:r>
          </a:p>
        </p:txBody>
      </p:sp>
      <p:sp>
        <p:nvSpPr>
          <p:cNvPr id="26" name="وسيلة شرح مستطيلة مستديرة الزوايا 25"/>
          <p:cNvSpPr/>
          <p:nvPr/>
        </p:nvSpPr>
        <p:spPr>
          <a:xfrm>
            <a:off x="4108798" y="721690"/>
            <a:ext cx="2916138" cy="774529"/>
          </a:xfrm>
          <a:prstGeom prst="wedgeRoundRectCallout">
            <a:avLst>
              <a:gd name="adj1" fmla="val 60290"/>
              <a:gd name="adj2" fmla="val -55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FF0000"/>
                </a:solidFill>
              </a:rPr>
              <a:t>كيف تصف خصائص السائل ؟</a:t>
            </a:r>
          </a:p>
        </p:txBody>
      </p:sp>
      <p:pic>
        <p:nvPicPr>
          <p:cNvPr id="23567" name="Picture 11" descr="C:\Users\user\Pictures\صورة6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254317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8839200" y="5715000"/>
            <a:ext cx="304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8748464" y="1"/>
            <a:ext cx="3955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7024936" y="59396"/>
            <a:ext cx="1814264" cy="6206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السوائل</a:t>
            </a:r>
            <a:endParaRPr lang="ar-SA" sz="3200" b="1" dirty="0">
              <a:solidFill>
                <a:schemeClr val="tx1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52996"/>
            <a:ext cx="1618408" cy="952004"/>
          </a:xfrm>
          <a:prstGeom prst="rect">
            <a:avLst/>
          </a:prstGeom>
        </p:spPr>
      </p:pic>
      <p:cxnSp>
        <p:nvCxnSpPr>
          <p:cNvPr id="5" name="رابط كسهم مستقيم 4"/>
          <p:cNvCxnSpPr/>
          <p:nvPr/>
        </p:nvCxnSpPr>
        <p:spPr>
          <a:xfrm>
            <a:off x="6804248" y="4725144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301448"/>
      </p:ext>
    </p:extLst>
  </p:cSld>
  <p:clrMapOvr>
    <a:masterClrMapping/>
  </p:clrMapOvr>
  <p:transition spd="slow">
    <p:wheel spokes="1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Pictures\صورة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" y="4144988"/>
            <a:ext cx="37496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4" descr="C:\Users\user\Pictures\صورة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11" y="4144989"/>
            <a:ext cx="4148584" cy="20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5436096" y="885825"/>
            <a:ext cx="1981200" cy="1123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 smtClean="0">
                <a:solidFill>
                  <a:srgbClr val="002060"/>
                </a:solidFill>
              </a:rPr>
              <a:t>اذكر </a:t>
            </a:r>
            <a:r>
              <a:rPr lang="ar-SA" sz="2000" b="1" dirty="0">
                <a:solidFill>
                  <a:srgbClr val="002060"/>
                </a:solidFill>
              </a:rPr>
              <a:t>أهم الاستعمالات الشائعة للطاقة الكهربائية ؟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152400"/>
            <a:ext cx="2286000" cy="609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0142" y="3147944"/>
            <a:ext cx="4533900" cy="43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8" descr="http://www.mojtamai.com/%D8%A7%D8%AB%D8%A7%D8%AB/images/stories/00-elect-55.jpg"/>
          <p:cNvPicPr>
            <a:picLocks noChangeAspect="1" noChangeArrowheads="1"/>
          </p:cNvPicPr>
          <p:nvPr/>
        </p:nvPicPr>
        <p:blipFill>
          <a:blip r:embed="rId8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81000"/>
            <a:ext cx="3276600" cy="3202014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/>
          <p:nvPr/>
        </p:nvSpPr>
        <p:spPr>
          <a:xfrm>
            <a:off x="4424892" y="2514600"/>
            <a:ext cx="4724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FF0000"/>
                </a:solidFill>
                <a:latin typeface="Arial" pitchFamily="34" charset="0"/>
              </a:rPr>
              <a:t>ما هي الطاقة الكهربائية ؟</a:t>
            </a:r>
            <a:endParaRPr lang="ar-SA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24587" name="Picture 20" descr="http://www.hayah.cc/forum/imgcache/16879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7" y="448887"/>
            <a:ext cx="11906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user\Pictures\صورة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44965" r="21130"/>
          <a:stretch>
            <a:fillRect/>
          </a:stretch>
        </p:blipFill>
        <p:spPr bwMode="auto">
          <a:xfrm>
            <a:off x="7740352" y="1046364"/>
            <a:ext cx="1124248" cy="1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3516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304800" y="2438400"/>
            <a:ext cx="4876800" cy="708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000" b="1" dirty="0">
                <a:solidFill>
                  <a:prstClr val="black"/>
                </a:solidFill>
              </a:rPr>
              <a:t>تستخدم المحطات النووية الطاقة المخزنة في </a:t>
            </a:r>
            <a:r>
              <a:rPr lang="ar-SA" sz="2000" b="1" dirty="0" err="1">
                <a:solidFill>
                  <a:srgbClr val="FF0000"/>
                </a:solidFill>
              </a:rPr>
              <a:t>أنوية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الذرات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>
                <a:solidFill>
                  <a:prstClr val="black"/>
                </a:solidFill>
              </a:rPr>
              <a:t>لتوليد </a:t>
            </a:r>
            <a:r>
              <a:rPr lang="ar-SA" sz="2000" b="1" dirty="0">
                <a:solidFill>
                  <a:srgbClr val="0000FF"/>
                </a:solidFill>
              </a:rPr>
              <a:t>الطاقة الكهربائية </a:t>
            </a:r>
            <a:r>
              <a:rPr lang="ar-SA" sz="2000" b="1" dirty="0">
                <a:solidFill>
                  <a:prstClr val="black"/>
                </a:solidFill>
              </a:rPr>
              <a:t>فلكل نواة ذرة طاقة نووية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876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10200" y="3352800"/>
            <a:ext cx="3429000" cy="1938338"/>
          </a:xfrm>
          <a:prstGeom prst="rect">
            <a:avLst/>
          </a:prstGeom>
          <a:solidFill>
            <a:srgbClr val="FFFF99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smtClean="0">
                <a:solidFill>
                  <a:srgbClr val="000066"/>
                </a:solidFill>
                <a:latin typeface="Arial" pitchFamily="34" charset="0"/>
              </a:rPr>
              <a:t>&amp;</a:t>
            </a:r>
            <a:r>
              <a:rPr lang="ar-SA" altLang="ar-SA" sz="2000" b="1" smtClean="0">
                <a:solidFill>
                  <a:srgbClr val="000066"/>
                </a:solidFill>
                <a:latin typeface="Arial" pitchFamily="34" charset="0"/>
              </a:rPr>
              <a:t> انتاج التيار الكهربائي </a:t>
            </a:r>
            <a:r>
              <a:rPr lang="ar-SA" altLang="ar-SA" sz="2000" smtClean="0">
                <a:solidFill>
                  <a:srgbClr val="000066"/>
                </a:solidFill>
                <a:latin typeface="Arial" pitchFamily="34" charset="0"/>
              </a:rPr>
              <a:t>.</a:t>
            </a:r>
          </a:p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smtClean="0">
                <a:solidFill>
                  <a:srgbClr val="000066"/>
                </a:solidFill>
                <a:latin typeface="Arial" pitchFamily="34" charset="0"/>
              </a:rPr>
              <a:t>&amp;</a:t>
            </a:r>
            <a:r>
              <a:rPr lang="ar-SA" altLang="ar-SA" sz="2000" b="1" smtClean="0">
                <a:solidFill>
                  <a:srgbClr val="000066"/>
                </a:solidFill>
                <a:latin typeface="Arial" pitchFamily="34" charset="0"/>
              </a:rPr>
              <a:t> تستخدم في المجالات الطبية </a:t>
            </a:r>
            <a:r>
              <a:rPr lang="ar-SA" altLang="ar-SA" sz="2000" smtClean="0">
                <a:solidFill>
                  <a:srgbClr val="000066"/>
                </a:solidFill>
                <a:latin typeface="Arial" pitchFamily="34" charset="0"/>
              </a:rPr>
              <a:t>.</a:t>
            </a:r>
          </a:p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smtClean="0">
                <a:solidFill>
                  <a:srgbClr val="000066"/>
                </a:solidFill>
                <a:latin typeface="Arial" pitchFamily="34" charset="0"/>
              </a:rPr>
              <a:t>&amp;</a:t>
            </a:r>
            <a:r>
              <a:rPr lang="ar-SA" altLang="ar-SA" sz="2000" b="1" smtClean="0">
                <a:solidFill>
                  <a:srgbClr val="000066"/>
                </a:solidFill>
                <a:latin typeface="Arial" pitchFamily="34" charset="0"/>
              </a:rPr>
              <a:t> تستخدم في صنع الأسلحة مثل </a:t>
            </a:r>
            <a:r>
              <a:rPr lang="ar-SA" altLang="ar-SA" sz="2000" smtClean="0">
                <a:solidFill>
                  <a:srgbClr val="000066"/>
                </a:solidFill>
                <a:latin typeface="Arial" pitchFamily="34" charset="0"/>
              </a:rPr>
              <a:t>: </a:t>
            </a:r>
          </a:p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smtClean="0">
                <a:solidFill>
                  <a:srgbClr val="000066"/>
                </a:solidFill>
                <a:latin typeface="Arial" pitchFamily="34" charset="0"/>
              </a:rPr>
              <a:t>بعض أنواع المتفجرات</a:t>
            </a:r>
            <a:r>
              <a:rPr lang="ar-SA" altLang="ar-SA" sz="2000" smtClean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ar-SA" altLang="ar-SA" sz="2000" smtClean="0">
                <a:solidFill>
                  <a:srgbClr val="004D86"/>
                </a:solidFill>
                <a:latin typeface="Arial" pitchFamily="34" charset="0"/>
              </a:rPr>
              <a:t>.</a:t>
            </a:r>
            <a:endParaRPr lang="en-US" altLang="ar-SA" sz="2000" smtClean="0">
              <a:solidFill>
                <a:srgbClr val="004D86"/>
              </a:solidFill>
              <a:latin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05721" y="1567452"/>
            <a:ext cx="525780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ar-S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هي أحدث أنواع الطاقة وتنتج من المواد المشعة مثل: </a:t>
            </a:r>
            <a:r>
              <a:rPr lang="ar-SA" sz="2000" dirty="0" err="1">
                <a:solidFill>
                  <a:srgbClr val="864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اليورانيوم</a:t>
            </a:r>
            <a:endParaRPr lang="en-US" sz="2000" dirty="0">
              <a:solidFill>
                <a:srgbClr val="864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6" name="Picture 2" descr="http://www.najaat.com/images/page/90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2667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228600"/>
            <a:ext cx="2428875" cy="609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صورة 8" descr="221149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b="6349"/>
          <a:stretch>
            <a:fillRect/>
          </a:stretch>
        </p:blipFill>
        <p:spPr bwMode="auto">
          <a:xfrm>
            <a:off x="8596547" y="1407634"/>
            <a:ext cx="485305" cy="549424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/>
          <p:nvPr/>
        </p:nvSpPr>
        <p:spPr>
          <a:xfrm>
            <a:off x="5562600" y="5410200"/>
            <a:ext cx="3171825" cy="9239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يحتاج إطلاق الطاقة النووية إلى عمليات صعبة تتطلب بناء معدات معقدة يتضمنها المفاعل النووي كما في الشكل </a:t>
            </a:r>
          </a:p>
        </p:txBody>
      </p:sp>
      <p:sp>
        <p:nvSpPr>
          <p:cNvPr id="25611" name="مستطيل 12"/>
          <p:cNvSpPr>
            <a:spLocks noChangeArrowheads="1"/>
          </p:cNvSpPr>
          <p:nvPr/>
        </p:nvSpPr>
        <p:spPr bwMode="auto">
          <a:xfrm>
            <a:off x="5256328" y="2819400"/>
            <a:ext cx="3882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ar-SA" altLang="ar-SA" sz="2400" b="1" dirty="0" smtClean="0">
                <a:latin typeface="Arial" pitchFamily="34" charset="0"/>
              </a:rPr>
              <a:t>ولهذه الطاقة استخدامات كثيرة مثل :</a:t>
            </a:r>
          </a:p>
        </p:txBody>
      </p:sp>
      <p:pic>
        <p:nvPicPr>
          <p:cNvPr id="25612" name="Picture 1" descr="C:\Users\user\Pictures\صورة6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4458"/>
            <a:ext cx="3581399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رابط كسهم مستقيم 33"/>
          <p:cNvCxnSpPr/>
          <p:nvPr/>
        </p:nvCxnSpPr>
        <p:spPr>
          <a:xfrm rot="10800000">
            <a:off x="5410200" y="6172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مربع نص 13"/>
          <p:cNvSpPr txBox="1"/>
          <p:nvPr/>
        </p:nvSpPr>
        <p:spPr>
          <a:xfrm>
            <a:off x="5336770" y="799455"/>
            <a:ext cx="4724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FF0000"/>
                </a:solidFill>
                <a:latin typeface="Arial" pitchFamily="34" charset="0"/>
              </a:rPr>
              <a:t>ما هي الطاقة النووية ؟</a:t>
            </a:r>
            <a:endParaRPr lang="ar-SA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41461"/>
      </p:ext>
    </p:extLst>
  </p:cSld>
  <p:clrMapOvr>
    <a:masterClrMapping/>
  </p:clrMapOvr>
  <p:transition spd="slow">
    <p:randomBar dir="vert"/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561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88224" y="620688"/>
            <a:ext cx="2232248" cy="9361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prstClr val="white"/>
                </a:solidFill>
              </a:rPr>
              <a:t>تقويم</a:t>
            </a:r>
            <a:endParaRPr lang="ar-SA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ar-SA" b="1" dirty="0" smtClean="0"/>
              <a:t>أشكال أخرى للطاقة</a:t>
            </a:r>
            <a:endParaRPr lang="ar-SA" b="1" dirty="0"/>
          </a:p>
        </p:txBody>
      </p:sp>
      <p:graphicFrame>
        <p:nvGraphicFramePr>
          <p:cNvPr id="6" name="عنصر نائب للمحتوى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61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73896">
                <a:tc>
                  <a:txBody>
                    <a:bodyPr/>
                    <a:lstStyle/>
                    <a:p>
                      <a:pPr rtl="1"/>
                      <a:r>
                        <a:rPr lang="ar-SA" baseline="0" dirty="0" smtClean="0"/>
                        <a:t>                  </a:t>
                      </a:r>
                      <a:r>
                        <a:rPr lang="ar-SA" sz="1600" baseline="0" dirty="0" smtClean="0"/>
                        <a:t> </a:t>
                      </a:r>
                      <a:r>
                        <a:rPr lang="ar-SA" sz="3600" b="1" baseline="0" dirty="0" smtClean="0">
                          <a:solidFill>
                            <a:schemeClr val="tx1"/>
                          </a:solidFill>
                        </a:rPr>
                        <a:t>الطاقة</a:t>
                      </a:r>
                      <a:endParaRPr lang="ar-S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 smtClean="0"/>
                        <a:t>                    </a:t>
                      </a:r>
                      <a:r>
                        <a:rPr lang="ar-SA" sz="2800" b="1" dirty="0" smtClean="0">
                          <a:solidFill>
                            <a:schemeClr val="tx1"/>
                          </a:solidFill>
                        </a:rPr>
                        <a:t>التعريف</a:t>
                      </a:r>
                      <a:endParaRPr lang="ar-SA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7389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67389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67389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67389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       </a:t>
                      </a:r>
                      <a:endParaRPr lang="ar-SA" dirty="0"/>
                    </a:p>
                  </a:txBody>
                  <a:tcPr/>
                </a:tc>
              </a:tr>
              <a:tr h="67389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مربع نص 8"/>
          <p:cNvSpPr txBox="1"/>
          <p:nvPr/>
        </p:nvSpPr>
        <p:spPr>
          <a:xfrm>
            <a:off x="5072066" y="3071810"/>
            <a:ext cx="3143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هي الطاقة التي يحملها </a:t>
            </a:r>
            <a:r>
              <a:rPr lang="ar-SA" b="1" dirty="0" err="1" smtClean="0">
                <a:solidFill>
                  <a:srgbClr val="002060"/>
                </a:solidFill>
              </a:rPr>
              <a:t>الضؤ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000232" y="3071810"/>
            <a:ext cx="178595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prstClr val="black"/>
                </a:solidFill>
              </a:rPr>
              <a:t>   </a:t>
            </a:r>
            <a:r>
              <a:rPr lang="ar-SA" sz="2000" b="1" dirty="0" smtClean="0">
                <a:solidFill>
                  <a:srgbClr val="C00000"/>
                </a:solidFill>
              </a:rPr>
              <a:t>طاقة الإشعاع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072066" y="2500306"/>
            <a:ext cx="3143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هي الطاقة التي تملكها جسيمات المادة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714480" y="2428868"/>
            <a:ext cx="22145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     الطاقة الحرارية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143504" y="3786191"/>
            <a:ext cx="3143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هي الطاقة التي يحملها التيار الكهربائي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928794" y="3786190"/>
            <a:ext cx="17145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الطاقة الكهربائية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929190" y="4357695"/>
            <a:ext cx="3357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هي الطاقة المختزنة في الروابط الكيميائية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071670" y="4429132"/>
            <a:ext cx="15716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الطاقة الكيميائية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500694" y="5072074"/>
            <a:ext cx="27860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هي الطاقة التي تملكها </a:t>
            </a:r>
            <a:r>
              <a:rPr lang="ar-SA" b="1" dirty="0" err="1" smtClean="0">
                <a:solidFill>
                  <a:srgbClr val="002060"/>
                </a:solidFill>
              </a:rPr>
              <a:t>أنوية</a:t>
            </a:r>
            <a:r>
              <a:rPr lang="ar-SA" b="1" dirty="0" smtClean="0">
                <a:solidFill>
                  <a:srgbClr val="002060"/>
                </a:solidFill>
              </a:rPr>
              <a:t> </a:t>
            </a:r>
            <a:r>
              <a:rPr lang="ar-SA" b="1" dirty="0" err="1" smtClean="0">
                <a:solidFill>
                  <a:srgbClr val="002060"/>
                </a:solidFill>
              </a:rPr>
              <a:t>الذرات</a:t>
            </a:r>
            <a:r>
              <a:rPr lang="ar-SA" b="1" dirty="0" smtClean="0">
                <a:solidFill>
                  <a:srgbClr val="002060"/>
                </a:solidFill>
              </a:rPr>
              <a:t> 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285984" y="5214950"/>
            <a:ext cx="13573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الطاقة النووية</a:t>
            </a:r>
            <a:endParaRPr lang="ar-S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ype.wav"/>
          </p:stSnd>
        </p:sndAc>
      </p:transition>
    </mc:Choice>
    <mc:Fallback xmlns="">
      <p:transition spd="slow">
        <p:split orient="vert"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4357686" y="142853"/>
            <a:ext cx="47863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prstClr val="black"/>
                </a:solidFill>
              </a:rPr>
              <a:t>أكمل الفراغات فيما يلي بما تراه مناسب</a:t>
            </a:r>
            <a:r>
              <a:rPr lang="ar-SA" dirty="0" smtClean="0">
                <a:solidFill>
                  <a:prstClr val="black"/>
                </a:solidFill>
              </a:rPr>
              <a:t>: 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-2916832" y="1071546"/>
            <a:ext cx="12060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</a:rPr>
              <a:t>عندما تتحطم المركبات الكيميائية وتتشكل مركبات جديدة فانه يتم إطلاق الطاقة................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0" y="872740"/>
            <a:ext cx="14675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002060"/>
                </a:solidFill>
              </a:rPr>
              <a:t>الكيميائية</a:t>
            </a:r>
            <a:endParaRPr lang="ar-SA" sz="3200" b="1" dirty="0">
              <a:solidFill>
                <a:srgbClr val="00206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493547" y="1857364"/>
            <a:ext cx="6650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تزداد الطاقة الحرارية للمادة بزيادة.......................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460025" y="1857364"/>
            <a:ext cx="25717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002060"/>
                </a:solidFill>
              </a:rPr>
              <a:t> درجة حرارة الجسم</a:t>
            </a:r>
            <a:endParaRPr lang="ar-SA" sz="2800" b="1" dirty="0">
              <a:solidFill>
                <a:srgbClr val="00206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000496" y="2643182"/>
            <a:ext cx="5143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عند احتراق الشمعة تتحول الطاقة الكيميائية المختزنة فيها إلى طاقة 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 flipH="1">
            <a:off x="585204" y="2597015"/>
            <a:ext cx="1428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 </a:t>
            </a:r>
            <a:r>
              <a:rPr lang="ar-SA" sz="2400" b="1" dirty="0" smtClean="0">
                <a:solidFill>
                  <a:srgbClr val="002060"/>
                </a:solidFill>
              </a:rPr>
              <a:t>ضوئية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857356" y="2857496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768190" y="2518942"/>
            <a:ext cx="1143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002060"/>
                </a:solidFill>
              </a:rPr>
              <a:t>حرارية</a:t>
            </a:r>
            <a:r>
              <a:rPr lang="ar-SA" b="1" dirty="0" smtClean="0">
                <a:solidFill>
                  <a:srgbClr val="002060"/>
                </a:solidFill>
              </a:rPr>
              <a:t>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1857356" y="2714620"/>
            <a:ext cx="857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وطاقة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311880" y="3244334"/>
            <a:ext cx="5832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الغذاء يحتوي على طاقة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727742" y="3121223"/>
            <a:ext cx="15001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002060"/>
                </a:solidFill>
              </a:rPr>
              <a:t>كيميائية</a:t>
            </a:r>
            <a:endParaRPr lang="ar-SA" sz="3600" b="1" dirty="0">
              <a:solidFill>
                <a:srgbClr val="002060"/>
              </a:solidFill>
            </a:endParaRPr>
          </a:p>
        </p:txBody>
      </p:sp>
      <p:cxnSp>
        <p:nvCxnSpPr>
          <p:cNvPr id="3" name="رابط مستقيم 2"/>
          <p:cNvCxnSpPr/>
          <p:nvPr/>
        </p:nvCxnSpPr>
        <p:spPr>
          <a:xfrm flipH="1">
            <a:off x="2857488" y="2945452"/>
            <a:ext cx="964413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/>
          <p:cNvCxnSpPr/>
          <p:nvPr/>
        </p:nvCxnSpPr>
        <p:spPr>
          <a:xfrm flipH="1">
            <a:off x="985308" y="2967595"/>
            <a:ext cx="964413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/>
          <p:cNvCxnSpPr/>
          <p:nvPr/>
        </p:nvCxnSpPr>
        <p:spPr>
          <a:xfrm flipH="1">
            <a:off x="4727742" y="3645024"/>
            <a:ext cx="1469465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863907"/>
      </p:ext>
    </p:extLst>
  </p:cSld>
  <p:clrMapOvr>
    <a:masterClrMapping/>
  </p:clrMapOvr>
  <p:transition spd="slow">
    <p:randomBar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16424" cy="3733800"/>
          </a:xfrm>
        </p:spPr>
      </p:pic>
      <p:sp>
        <p:nvSpPr>
          <p:cNvPr id="3" name="مستطيل 2"/>
          <p:cNvSpPr/>
          <p:nvPr/>
        </p:nvSpPr>
        <p:spPr>
          <a:xfrm>
            <a:off x="4067944" y="332656"/>
            <a:ext cx="4896544" cy="6311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prstClr val="black"/>
                </a:solidFill>
              </a:rPr>
              <a:t>ا</a:t>
            </a:r>
            <a:r>
              <a:rPr lang="ar-SA" sz="6600" b="1" dirty="0" smtClean="0">
                <a:solidFill>
                  <a:prstClr val="black"/>
                </a:solidFill>
              </a:rPr>
              <a:t>نتهى الدرس</a:t>
            </a:r>
          </a:p>
          <a:p>
            <a:r>
              <a:rPr lang="ar-SA" sz="3600" b="1" dirty="0" smtClean="0">
                <a:solidFill>
                  <a:prstClr val="black"/>
                </a:solidFill>
              </a:rPr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مع تمنياتي للجميع بالتوفيق </a:t>
            </a:r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معد هذا العمل:</a:t>
            </a: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endParaRPr lang="ar-SA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1520" y="4077072"/>
            <a:ext cx="3816424" cy="2566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الواجب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س1 س2 س3 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صفحة 106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4283968" y="3573016"/>
            <a:ext cx="4464496" cy="2664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أ. صابر دخيل الله السيالي</a:t>
            </a:r>
          </a:p>
          <a:p>
            <a:pPr algn="ctr"/>
            <a:r>
              <a:rPr lang="ar-SA" sz="2800" b="1" dirty="0">
                <a:solidFill>
                  <a:prstClr val="white"/>
                </a:solidFill>
              </a:rPr>
              <a:t>معلم مادة العلوم بمتوسطة أبي دجانة </a:t>
            </a:r>
            <a:r>
              <a:rPr lang="ar-SA" sz="2800" b="1" dirty="0" smtClean="0">
                <a:solidFill>
                  <a:prstClr val="white"/>
                </a:solidFill>
              </a:rPr>
              <a:t>بمكة المكرمة..</a:t>
            </a:r>
            <a:endParaRPr lang="ar-SA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C:\Users\user\Pictures\صورة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"/>
            <a:ext cx="4813300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3639">
            <a:off x="201613" y="333375"/>
            <a:ext cx="2511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6"/>
          <p:cNvSpPr/>
          <p:nvPr/>
        </p:nvSpPr>
        <p:spPr>
          <a:xfrm rot="21270905">
            <a:off x="725488" y="1214438"/>
            <a:ext cx="3124200" cy="990600"/>
          </a:xfrm>
          <a:prstGeom prst="roundRect">
            <a:avLst>
              <a:gd name="adj" fmla="val 15016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00FF"/>
                </a:solidFill>
              </a:rPr>
              <a:t>1- للسيارتين عند السرعة العالية طاقة حركية كبيرة ينجم عنها تحطم أكبر عند تصادم السيارتين</a:t>
            </a:r>
            <a:r>
              <a:rPr lang="ar-SA" sz="2000" dirty="0">
                <a:solidFill>
                  <a:srgbClr val="0000FF"/>
                </a:solidFill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 rot="21270407">
            <a:off x="482600" y="2524125"/>
            <a:ext cx="3429000" cy="685800"/>
          </a:xfrm>
          <a:prstGeom prst="roundRect">
            <a:avLst>
              <a:gd name="adj" fmla="val 14236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00FF"/>
                </a:solidFill>
              </a:rPr>
              <a:t>2- تتحول الطاقة الكيميائية عند حرق الخشب إلى طاقة حرارية وإشعاعية</a:t>
            </a:r>
            <a:r>
              <a:rPr lang="ar-SA" sz="2000" dirty="0">
                <a:solidFill>
                  <a:srgbClr val="0000FF"/>
                </a:solidFill>
              </a:rPr>
              <a:t>.</a:t>
            </a:r>
            <a:r>
              <a:rPr lang="ar-SA" sz="2000" b="1" dirty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 rot="21354570">
            <a:off x="1538288" y="3422650"/>
            <a:ext cx="1981200" cy="457200"/>
          </a:xfrm>
          <a:prstGeom prst="roundRect">
            <a:avLst>
              <a:gd name="adj" fmla="val 25682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00FF"/>
                </a:solidFill>
              </a:rPr>
              <a:t>3- طاقة كيميائية</a:t>
            </a:r>
            <a:r>
              <a:rPr lang="ar-SA" sz="2000" dirty="0">
                <a:solidFill>
                  <a:srgbClr val="0000FF"/>
                </a:solidFill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 rot="21330940">
            <a:off x="1320800" y="4132263"/>
            <a:ext cx="2438400" cy="762000"/>
          </a:xfrm>
          <a:prstGeom prst="roundRect">
            <a:avLst>
              <a:gd name="adj" fmla="val 16799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00FF"/>
                </a:solidFill>
              </a:rPr>
              <a:t>4- للزهرية ذات الكتلة الأكبر طاقة وضع أكبر</a:t>
            </a:r>
            <a:r>
              <a:rPr lang="ar-SA" sz="2000" dirty="0">
                <a:solidFill>
                  <a:srgbClr val="0000FF"/>
                </a:solidFill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 rot="21375808">
            <a:off x="495300" y="5137150"/>
            <a:ext cx="3352800" cy="1295400"/>
          </a:xfrm>
          <a:prstGeom prst="roundRect">
            <a:avLst>
              <a:gd name="adj" fmla="val 11302"/>
            </a:avLst>
          </a:prstGeom>
          <a:solidFill>
            <a:srgbClr val="EAFDB9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00FF"/>
                </a:solidFill>
              </a:rPr>
              <a:t>5- لكرة اليد كتلة أقل لذا يجب أن تتحرك بسرعة أكبر, أما عندما تتحرك الكرتان بسرعتين متساويتين فيكون لكرة القدم طاقة حركية أكبر</a:t>
            </a:r>
            <a:r>
              <a:rPr lang="ar-SA" sz="2000" dirty="0">
                <a:solidFill>
                  <a:srgbClr val="0000FF"/>
                </a:solidFill>
              </a:rPr>
              <a:t>.</a:t>
            </a:r>
            <a:r>
              <a:rPr lang="ar-SA" sz="2000" b="1" dirty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3048000" y="3657600"/>
            <a:ext cx="586740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ar-SA" b="1" dirty="0">
                <a:solidFill>
                  <a:prstClr val="black"/>
                </a:solidFill>
              </a:rPr>
              <a:t>مثال : تتحول الطاقة الكهربائية إلى طاقة </a:t>
            </a:r>
            <a:r>
              <a:rPr lang="ar-SA" b="1" dirty="0" smtClean="0">
                <a:solidFill>
                  <a:prstClr val="black"/>
                </a:solidFill>
              </a:rPr>
              <a:t>ضوئية </a:t>
            </a:r>
            <a:r>
              <a:rPr lang="ar-SA" b="1" dirty="0">
                <a:solidFill>
                  <a:prstClr val="black"/>
                </a:solidFill>
              </a:rPr>
              <a:t>عند استخدام </a:t>
            </a:r>
            <a:r>
              <a:rPr lang="ar-SA" b="1" dirty="0" smtClean="0">
                <a:solidFill>
                  <a:prstClr val="black"/>
                </a:solidFill>
              </a:rPr>
              <a:t>المصباح</a:t>
            </a:r>
            <a:endParaRPr lang="ar-SA" b="1" dirty="0">
              <a:solidFill>
                <a:prstClr val="black"/>
              </a:solidFill>
            </a:endParaRPr>
          </a:p>
        </p:txBody>
      </p:sp>
      <p:pic>
        <p:nvPicPr>
          <p:cNvPr id="9" name="Picture 8" descr="http://www.kanzy.org/uploads/fan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6061" r="18604"/>
          <a:stretch>
            <a:fillRect/>
          </a:stretch>
        </p:blipFill>
        <p:spPr bwMode="auto">
          <a:xfrm>
            <a:off x="1143000" y="3200400"/>
            <a:ext cx="942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megamart.cc/images/5-25-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3529" r="6250" b="14706"/>
          <a:stretch>
            <a:fillRect/>
          </a:stretch>
        </p:blipFill>
        <p:spPr bwMode="auto">
          <a:xfrm rot="3040749">
            <a:off x="2373339" y="2772569"/>
            <a:ext cx="9175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images.aarabladies.com/media/images/5ebf154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9396">
            <a:off x="3451682" y="2395907"/>
            <a:ext cx="69056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3886200" y="3124200"/>
            <a:ext cx="4038600" cy="400050"/>
          </a:xfrm>
          <a:prstGeom prst="rect">
            <a:avLst/>
          </a:prstGeom>
          <a:solidFill>
            <a:schemeClr val="bg2"/>
          </a:solidFill>
          <a:ln>
            <a:solidFill>
              <a:srgbClr val="CCFF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000" b="1" dirty="0" smtClean="0">
                <a:solidFill>
                  <a:prstClr val="black"/>
                </a:solidFill>
              </a:rPr>
              <a:t>حدد </a:t>
            </a:r>
            <a:r>
              <a:rPr lang="ar-SA" sz="2000" b="1" dirty="0">
                <a:solidFill>
                  <a:prstClr val="black"/>
                </a:solidFill>
              </a:rPr>
              <a:t>أنواع الطاقة المتحولة في هذه الأجهزة ؟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343400" y="2438400"/>
            <a:ext cx="3429000" cy="442913"/>
          </a:xfrm>
          <a:prstGeom prst="wedgeRoundRectCallout">
            <a:avLst>
              <a:gd name="adj1" fmla="val 57356"/>
              <a:gd name="adj2" fmla="val -37837"/>
              <a:gd name="adj3" fmla="val 16667"/>
            </a:avLst>
          </a:prstGeom>
          <a:solidFill>
            <a:schemeClr val="bg2"/>
          </a:solidFill>
          <a:ln>
            <a:solidFill>
              <a:srgbClr val="CCFF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000" b="1" dirty="0" smtClean="0">
                <a:solidFill>
                  <a:prstClr val="black"/>
                </a:solidFill>
              </a:rPr>
              <a:t>اذكر أمثلة </a:t>
            </a:r>
            <a:r>
              <a:rPr lang="ar-SA" sz="2000" b="1" dirty="0">
                <a:solidFill>
                  <a:prstClr val="black"/>
                </a:solidFill>
              </a:rPr>
              <a:t>لأجهزة </a:t>
            </a:r>
            <a:r>
              <a:rPr lang="ar-SA" sz="2000" b="1" dirty="0" smtClean="0">
                <a:solidFill>
                  <a:prstClr val="black"/>
                </a:solidFill>
              </a:rPr>
              <a:t>استعملتها </a:t>
            </a:r>
            <a:r>
              <a:rPr lang="ar-SA" sz="2000" b="1" dirty="0">
                <a:solidFill>
                  <a:prstClr val="black"/>
                </a:solidFill>
              </a:rPr>
              <a:t>اليوم ؟ </a:t>
            </a:r>
          </a:p>
        </p:txBody>
      </p:sp>
      <p:sp>
        <p:nvSpPr>
          <p:cNvPr id="26" name="مربع نص 3"/>
          <p:cNvSpPr txBox="1">
            <a:spLocks noChangeArrowheads="1"/>
          </p:cNvSpPr>
          <p:nvPr/>
        </p:nvSpPr>
        <p:spPr bwMode="auto">
          <a:xfrm>
            <a:off x="7010400" y="4191000"/>
            <a:ext cx="1985962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تغير أشكال الطاقة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614487" y="5029200"/>
            <a:ext cx="648590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للطاقة أشكال مختلفة منها الطاقة الكهربائية والحرارية والكيميائية وتتحول الطاقة باستمرار من شكل إلى أخر </a:t>
            </a:r>
          </a:p>
        </p:txBody>
      </p:sp>
      <p:pic>
        <p:nvPicPr>
          <p:cNvPr id="30740" name="Picture 18" descr="C:\Users\user\Pictures\صورة4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4" y="5983307"/>
            <a:ext cx="4685970" cy="57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https://encrypted-tbn3.gstatic.com/images?q=tbn:ANd9GcT-fh8xgQyYcqGW8N567wKy-dkimzVB7p8ed4wLi9qpLhDJeSE"/>
          <p:cNvPicPr>
            <a:picLocks noChangeAspect="1" noChangeArrowheads="1"/>
          </p:cNvPicPr>
          <p:nvPr/>
        </p:nvPicPr>
        <p:blipFill>
          <a:blip r:embed="rId8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4" t="9183" r="18091" b="10960"/>
          <a:stretch>
            <a:fillRect/>
          </a:stretch>
        </p:blipFill>
        <p:spPr bwMode="auto">
          <a:xfrm rot="20453784">
            <a:off x="255347" y="1511370"/>
            <a:ext cx="1365483" cy="1071361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9" cstate="print"/>
          <a:srcRect l="14151" t="5660" r="10141" b="3774"/>
          <a:stretch>
            <a:fillRect/>
          </a:stretch>
        </p:blipFill>
        <p:spPr bwMode="auto">
          <a:xfrm rot="20331560">
            <a:off x="480094" y="1826245"/>
            <a:ext cx="914400" cy="410199"/>
          </a:xfrm>
          <a:prstGeom prst="roundRect">
            <a:avLst>
              <a:gd name="adj" fmla="val 27604"/>
            </a:avLst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1939872"/>
            <a:ext cx="1197145" cy="13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4196"/>
      </p:ext>
    </p:extLst>
  </p:cSld>
  <p:clrMapOvr>
    <a:masterClrMapping/>
  </p:clrMapOvr>
  <p:transition spd="slow">
    <p:push dir="u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14" grpId="0" animBg="1" autoUpdateAnimBg="0"/>
      <p:bldP spid="8" grpId="0" animBg="1" autoUpdateAnimBg="0"/>
      <p:bldP spid="26" grpId="0" animBg="1"/>
      <p:bldP spid="2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Users\user\Pictures\صورة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2" y="889000"/>
            <a:ext cx="3724197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90265"/>
            <a:ext cx="35814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/>
          <p:cNvSpPr>
            <a:spLocks noChangeArrowheads="1"/>
          </p:cNvSpPr>
          <p:nvPr/>
        </p:nvSpPr>
        <p:spPr bwMode="auto">
          <a:xfrm>
            <a:off x="6477000" y="4334668"/>
            <a:ext cx="2209800" cy="782638"/>
          </a:xfrm>
          <a:prstGeom prst="roundRect">
            <a:avLst>
              <a:gd name="adj" fmla="val 30606"/>
            </a:avLst>
          </a:prstGeom>
          <a:solidFill>
            <a:srgbClr val="EEF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smtClean="0">
                <a:solidFill>
                  <a:srgbClr val="C00000"/>
                </a:solidFill>
              </a:rPr>
              <a:t>الطاقة الحركية </a:t>
            </a:r>
            <a:r>
              <a:rPr lang="ar-SA" altLang="ar-SA" sz="2000" b="1" smtClean="0">
                <a:solidFill>
                  <a:srgbClr val="0070C0"/>
                </a:solidFill>
              </a:rPr>
              <a:t>للدراجة 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smtClean="0">
                <a:solidFill>
                  <a:srgbClr val="0070C0"/>
                </a:solidFill>
              </a:rPr>
              <a:t>وللشخص الذي يقودها</a:t>
            </a:r>
          </a:p>
        </p:txBody>
      </p:sp>
      <p:sp>
        <p:nvSpPr>
          <p:cNvPr id="9" name="مربع نص 8"/>
          <p:cNvSpPr>
            <a:spLocks noChangeArrowheads="1"/>
          </p:cNvSpPr>
          <p:nvPr/>
        </p:nvSpPr>
        <p:spPr bwMode="auto">
          <a:xfrm>
            <a:off x="3962400" y="5715000"/>
            <a:ext cx="2819400" cy="782638"/>
          </a:xfrm>
          <a:prstGeom prst="roundRect">
            <a:avLst>
              <a:gd name="adj" fmla="val 35833"/>
            </a:avLst>
          </a:prstGeom>
          <a:solidFill>
            <a:srgbClr val="EEF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dirty="0" smtClean="0">
                <a:solidFill>
                  <a:srgbClr val="C00000"/>
                </a:solidFill>
              </a:rPr>
              <a:t>الطاقة الحرارية 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dirty="0" smtClean="0">
                <a:solidFill>
                  <a:srgbClr val="0A8604"/>
                </a:solidFill>
              </a:rPr>
              <a:t>بين الأجزاء </a:t>
            </a:r>
            <a:r>
              <a:rPr lang="ar-SA" altLang="ar-SA" sz="2000" b="1" dirty="0" err="1" smtClean="0">
                <a:solidFill>
                  <a:srgbClr val="0A8604"/>
                </a:solidFill>
              </a:rPr>
              <a:t>المحتكة</a:t>
            </a:r>
            <a:r>
              <a:rPr lang="ar-SA" altLang="ar-SA" sz="2000" b="1" dirty="0" smtClean="0">
                <a:solidFill>
                  <a:srgbClr val="0A8604"/>
                </a:solidFill>
              </a:rPr>
              <a:t> ببعضها</a:t>
            </a:r>
            <a:endParaRPr lang="en-US" altLang="ar-SA" sz="2000" dirty="0" smtClean="0">
              <a:solidFill>
                <a:prstClr val="black"/>
              </a:solidFill>
            </a:endParaRPr>
          </a:p>
        </p:txBody>
      </p:sp>
      <p:sp>
        <p:nvSpPr>
          <p:cNvPr id="11" name="مربع نص 10"/>
          <p:cNvSpPr>
            <a:spLocks noChangeArrowheads="1"/>
          </p:cNvSpPr>
          <p:nvPr/>
        </p:nvSpPr>
        <p:spPr bwMode="auto">
          <a:xfrm>
            <a:off x="230981" y="4126706"/>
            <a:ext cx="2743200" cy="1222375"/>
          </a:xfrm>
          <a:prstGeom prst="roundRect">
            <a:avLst>
              <a:gd name="adj" fmla="val 30028"/>
            </a:avLst>
          </a:prstGeom>
          <a:solidFill>
            <a:srgbClr val="EEF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smtClean="0">
                <a:solidFill>
                  <a:srgbClr val="C00000"/>
                </a:solidFill>
              </a:rPr>
              <a:t>الطاقة الحرارية </a:t>
            </a:r>
            <a:r>
              <a:rPr lang="ar-SA" altLang="ar-SA" sz="2000" b="1" smtClean="0">
                <a:solidFill>
                  <a:srgbClr val="0070C0"/>
                </a:solidFill>
              </a:rPr>
              <a:t>في جسم 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smtClean="0">
                <a:solidFill>
                  <a:srgbClr val="0070C0"/>
                </a:solidFill>
              </a:rPr>
              <a:t>الشخص الناتجة عن إنطلاق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smtClean="0">
                <a:solidFill>
                  <a:srgbClr val="C00000"/>
                </a:solidFill>
              </a:rPr>
              <a:t>الطاقة الكيميائية </a:t>
            </a:r>
            <a:r>
              <a:rPr lang="ar-SA" altLang="ar-SA" sz="2000" b="1" smtClean="0">
                <a:solidFill>
                  <a:srgbClr val="0070C0"/>
                </a:solidFill>
              </a:rPr>
              <a:t>في الخلايا</a:t>
            </a:r>
          </a:p>
        </p:txBody>
      </p:sp>
      <p:sp>
        <p:nvSpPr>
          <p:cNvPr id="12" name="مربع نص 11"/>
          <p:cNvSpPr>
            <a:spLocks noChangeArrowheads="1"/>
          </p:cNvSpPr>
          <p:nvPr/>
        </p:nvSpPr>
        <p:spPr bwMode="auto">
          <a:xfrm>
            <a:off x="3200400" y="4279106"/>
            <a:ext cx="3048000" cy="838200"/>
          </a:xfrm>
          <a:prstGeom prst="roundRect">
            <a:avLst>
              <a:gd name="adj" fmla="val 27282"/>
            </a:avLst>
          </a:prstGeom>
          <a:solidFill>
            <a:srgbClr val="EEF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dirty="0" smtClean="0">
                <a:solidFill>
                  <a:srgbClr val="0070C0"/>
                </a:solidFill>
              </a:rPr>
              <a:t> </a:t>
            </a:r>
            <a:r>
              <a:rPr lang="ar-SA" altLang="ar-SA" sz="2000" b="1" dirty="0" smtClean="0">
                <a:solidFill>
                  <a:srgbClr val="C00000"/>
                </a:solidFill>
              </a:rPr>
              <a:t>طاقة الوضع </a:t>
            </a:r>
            <a:r>
              <a:rPr lang="ar-SA" altLang="ar-SA" sz="2000" b="1" dirty="0" smtClean="0">
                <a:solidFill>
                  <a:srgbClr val="0A8604"/>
                </a:solidFill>
              </a:rPr>
              <a:t>للدراجة والشخص بسبب </a:t>
            </a:r>
            <a:r>
              <a:rPr lang="ar-SA" altLang="ar-SA" sz="2000" b="1" dirty="0" err="1" smtClean="0">
                <a:solidFill>
                  <a:srgbClr val="0A8604"/>
                </a:solidFill>
              </a:rPr>
              <a:t>الإرتفاع</a:t>
            </a:r>
            <a:r>
              <a:rPr lang="ar-SA" altLang="ar-SA" sz="2000" b="1" dirty="0" smtClean="0">
                <a:solidFill>
                  <a:srgbClr val="0A8604"/>
                </a:solidFill>
              </a:rPr>
              <a:t> الى التل</a:t>
            </a:r>
            <a:r>
              <a:rPr lang="ar-SA" altLang="ar-SA" sz="2000" b="1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6781800" y="65732"/>
            <a:ext cx="2138362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تغير أشكال الطاقة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6977062" y="3733800"/>
            <a:ext cx="1905000" cy="381000"/>
          </a:xfrm>
          <a:prstGeom prst="rect">
            <a:avLst/>
          </a:prstGeom>
          <a:solidFill>
            <a:schemeClr val="bg1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 smtClean="0">
                <a:ln w="11430"/>
                <a:solidFill>
                  <a:srgbClr val="C00000"/>
                </a:solidFill>
              </a:rPr>
              <a:t>تتبع </a:t>
            </a:r>
            <a:r>
              <a:rPr lang="ar-SA" sz="2000" dirty="0">
                <a:ln w="11430"/>
                <a:solidFill>
                  <a:srgbClr val="C00000"/>
                </a:solidFill>
              </a:rPr>
              <a:t>تحولات الطاقة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762000" y="2286000"/>
            <a:ext cx="2590800" cy="7620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type.wav"/>
          </p:stSnd>
        </p:sndAc>
      </p:transition>
    </mc:Choice>
    <mc:Fallback xmlns="">
      <p:transition>
        <p:cut/>
        <p:sndAc>
          <p:stSnd>
            <p:snd r:embed="rId5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user\Pictures\صورة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29892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 descr="C:\Users\user\Pictures\صورة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0"/>
            <a:ext cx="3733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52400"/>
            <a:ext cx="2667000" cy="534988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/>
          <p:nvPr/>
        </p:nvSpPr>
        <p:spPr>
          <a:xfrm>
            <a:off x="2362200" y="1143000"/>
            <a:ext cx="6400800" cy="1031915"/>
          </a:xfrm>
          <a:prstGeom prst="round2DiagRect">
            <a:avLst>
              <a:gd name="adj1" fmla="val 33956"/>
              <a:gd name="adj2" fmla="val 0"/>
            </a:avLst>
          </a:prstGeom>
          <a:solidFill>
            <a:schemeClr val="accent2"/>
          </a:solidFill>
          <a:ln w="3175">
            <a:solidFill>
              <a:schemeClr val="tx1"/>
            </a:solidFill>
            <a:prstDash val="dash"/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ln w="1905"/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أن الطاقة لا تستحدث ولا تفنى </a:t>
            </a:r>
            <a:r>
              <a:rPr lang="ar-SA" sz="2400" b="1" dirty="0" smtClean="0">
                <a:ln w="1905"/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بإذن الله تعالى ولكنها </a:t>
            </a:r>
            <a:r>
              <a:rPr lang="ar-SA" sz="2400" b="1" dirty="0">
                <a:ln w="1905"/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تتحول من شكل إلى آخر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90" t="33901" r="57971" b="52808"/>
          <a:stretch>
            <a:fillRect/>
          </a:stretch>
        </p:blipFill>
        <p:spPr bwMode="auto">
          <a:xfrm>
            <a:off x="5410200" y="4114800"/>
            <a:ext cx="914400" cy="703385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27" t="38964" r="30435" b="48018"/>
          <a:stretch>
            <a:fillRect/>
          </a:stretch>
        </p:blipFill>
        <p:spPr bwMode="auto">
          <a:xfrm>
            <a:off x="5044440" y="5029200"/>
            <a:ext cx="1066800" cy="673548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148906" y="5702748"/>
            <a:ext cx="5079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b="1" dirty="0" smtClean="0">
                <a:solidFill>
                  <a:prstClr val="black"/>
                </a:solidFill>
              </a:rPr>
              <a:t>  كلما ارتفعت الكرة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ar-SA" altLang="ar-SA" sz="1800" dirty="0" smtClean="0">
                <a:solidFill>
                  <a:prstClr val="black"/>
                </a:solidFill>
              </a:rPr>
              <a:t> </a:t>
            </a:r>
            <a:r>
              <a:rPr lang="ar-SA" altLang="ar-SA" sz="1800" b="1" dirty="0" smtClean="0">
                <a:solidFill>
                  <a:srgbClr val="C00000"/>
                </a:solidFill>
              </a:rPr>
              <a:t>تزداد</a:t>
            </a:r>
            <a:r>
              <a:rPr lang="ar-SA" altLang="ar-SA" sz="1800" dirty="0" smtClean="0">
                <a:solidFill>
                  <a:prstClr val="black"/>
                </a:solidFill>
              </a:rPr>
              <a:t>   </a:t>
            </a:r>
            <a:r>
              <a:rPr lang="ar-SA" altLang="ar-SA" sz="1800" b="1" dirty="0">
                <a:solidFill>
                  <a:srgbClr val="0070C0"/>
                </a:solidFill>
              </a:rPr>
              <a:t>طاقة </a:t>
            </a:r>
            <a:r>
              <a:rPr lang="ar-SA" altLang="ar-SA" sz="1800" b="1" dirty="0" smtClean="0">
                <a:solidFill>
                  <a:srgbClr val="0070C0"/>
                </a:solidFill>
              </a:rPr>
              <a:t>              </a:t>
            </a:r>
            <a:r>
              <a:rPr lang="ar-SA" altLang="ar-SA" sz="1800" dirty="0" smtClean="0">
                <a:solidFill>
                  <a:prstClr val="black"/>
                </a:solidFill>
              </a:rPr>
              <a:t>و</a:t>
            </a:r>
            <a:r>
              <a:rPr lang="ar-SA" altLang="ar-SA" sz="1800" b="1" dirty="0" smtClean="0">
                <a:solidFill>
                  <a:srgbClr val="C00000"/>
                </a:solidFill>
              </a:rPr>
              <a:t>تتناقص </a:t>
            </a:r>
            <a:r>
              <a:rPr lang="ar-SA" altLang="ar-SA" sz="1800" b="1" dirty="0" smtClean="0">
                <a:solidFill>
                  <a:srgbClr val="0070C0"/>
                </a:solidFill>
              </a:rPr>
              <a:t>الطاقة</a:t>
            </a:r>
            <a:endParaRPr lang="en-US" altLang="ar-SA" sz="1800" b="1" dirty="0" smtClean="0">
              <a:solidFill>
                <a:srgbClr val="0070C0"/>
              </a:solidFill>
            </a:endParaRPr>
          </a:p>
        </p:txBody>
      </p:sp>
      <p:pic>
        <p:nvPicPr>
          <p:cNvPr id="32778" name="Picture 8" descr="C:\Users\user\Pictures\صورة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40138"/>
            <a:ext cx="16002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مربع نص 29"/>
          <p:cNvSpPr txBox="1"/>
          <p:nvPr/>
        </p:nvSpPr>
        <p:spPr>
          <a:xfrm>
            <a:off x="260465" y="4337172"/>
            <a:ext cx="4038600" cy="962025"/>
          </a:xfrm>
          <a:prstGeom prst="roundRect">
            <a:avLst>
              <a:gd name="adj" fmla="val 12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b="1" dirty="0">
                <a:solidFill>
                  <a:prstClr val="black"/>
                </a:solidFill>
              </a:rPr>
              <a:t>للكرة أكبر طاقة حركية عند انطلاقها من اليد ولحظة عودتها إليها ومجموع الطاقة الكلية للكرة </a:t>
            </a:r>
            <a:r>
              <a:rPr lang="ar-SA" b="1" dirty="0">
                <a:solidFill>
                  <a:srgbClr val="C00000"/>
                </a:solidFill>
              </a:rPr>
              <a:t>ثابت</a:t>
            </a:r>
          </a:p>
          <a:p>
            <a:pPr algn="ctr">
              <a:defRPr/>
            </a:pPr>
            <a:r>
              <a:rPr lang="ar-SA" sz="1600" dirty="0">
                <a:solidFill>
                  <a:srgbClr val="004D86"/>
                </a:solidFill>
              </a:rPr>
              <a:t>(على افتراض </a:t>
            </a:r>
            <a:r>
              <a:rPr lang="ar-SA" sz="1600" dirty="0" err="1">
                <a:solidFill>
                  <a:srgbClr val="004D86"/>
                </a:solidFill>
              </a:rPr>
              <a:t>اهمال</a:t>
            </a:r>
            <a:r>
              <a:rPr lang="ar-SA" sz="1600" dirty="0">
                <a:solidFill>
                  <a:srgbClr val="004D86"/>
                </a:solidFill>
              </a:rPr>
              <a:t> مقاومة الهواء)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6096000" y="609600"/>
            <a:ext cx="274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 err="1">
                <a:ln w="11430">
                  <a:noFill/>
                </a:ln>
                <a:solidFill>
                  <a:srgbClr val="C00000"/>
                </a:solidFill>
              </a:rPr>
              <a:t>ينص</a:t>
            </a:r>
            <a:r>
              <a:rPr lang="ar-SA" sz="2000" dirty="0">
                <a:ln w="11430">
                  <a:noFill/>
                </a:ln>
                <a:solidFill>
                  <a:srgbClr val="C00000"/>
                </a:solidFill>
              </a:rPr>
              <a:t> قانون حفظ الطاقة على : </a:t>
            </a:r>
          </a:p>
        </p:txBody>
      </p:sp>
      <p:sp>
        <p:nvSpPr>
          <p:cNvPr id="33" name="شكل بيضاوي 32"/>
          <p:cNvSpPr/>
          <p:nvPr/>
        </p:nvSpPr>
        <p:spPr>
          <a:xfrm>
            <a:off x="8077200" y="2438400"/>
            <a:ext cx="762000" cy="4572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مثال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2377994" y="5994631"/>
            <a:ext cx="8404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C00"/>
                </a:solidFill>
              </a:rPr>
              <a:t>الوضع</a:t>
            </a:r>
            <a:endParaRPr lang="ar-SA" sz="2400" b="1" dirty="0">
              <a:solidFill>
                <a:srgbClr val="FFCC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-96319" y="6022166"/>
            <a:ext cx="14754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C00"/>
                </a:solidFill>
              </a:rPr>
              <a:t>الحركية</a:t>
            </a:r>
            <a:endParaRPr lang="ar-SA" sz="2400" b="1" dirty="0">
              <a:solidFill>
                <a:srgbClr val="FFCC00"/>
              </a:solidFill>
            </a:endParaRPr>
          </a:p>
        </p:txBody>
      </p:sp>
      <p:sp>
        <p:nvSpPr>
          <p:cNvPr id="22" name="سهم مسنن إلى اليمين 21"/>
          <p:cNvSpPr/>
          <p:nvPr/>
        </p:nvSpPr>
        <p:spPr>
          <a:xfrm flipH="1">
            <a:off x="4357388" y="6174241"/>
            <a:ext cx="2590876" cy="547802"/>
          </a:xfrm>
          <a:prstGeom prst="notchedRightArrow">
            <a:avLst/>
          </a:prstGeom>
          <a:solidFill>
            <a:srgbClr val="FFFF3F"/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cs typeface="Times New Roman"/>
              </a:rPr>
              <a:t>سؤال ذهبي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7859" y="2290392"/>
            <a:ext cx="1713422" cy="165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62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3" name="hammer.wav"/>
          </p:stSnd>
        </p:sndAc>
      </p:transition>
    </mc:Choice>
    <mc:Fallback xmlns="">
      <p:transition spd="slow">
        <p:fade/>
        <p:sndAc>
          <p:stSnd>
            <p:snd r:embed="rId11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  <p:bldP spid="2" grpId="0"/>
      <p:bldP spid="21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9" descr="C:\Users\user\Pictures\صورة4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3544194"/>
            <a:ext cx="44164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4716016" y="152400"/>
            <a:ext cx="3789015" cy="3984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تنساب السوائل المختلفة ؟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3810000" y="965994"/>
            <a:ext cx="4876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تنساب بعض السوائل بسهولة أكثر من غيرها,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فالماء ينساب أسرع من العسل وهذا ما يسمى </a:t>
            </a:r>
            <a:r>
              <a:rPr lang="ar-SA" sz="2800" b="1" u="sng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باللزوجة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802062" y="2082574"/>
            <a:ext cx="4884738" cy="9144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FF0000"/>
                </a:solidFill>
              </a:rPr>
              <a:t>تعريف اللزوجة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>
                <a:solidFill>
                  <a:srgbClr val="0025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 مقاومة السائل للجريان أو </a:t>
            </a:r>
            <a:r>
              <a:rPr lang="ar-SA" sz="2800" dirty="0" err="1">
                <a:solidFill>
                  <a:srgbClr val="0025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الإنسياب</a:t>
            </a:r>
            <a:r>
              <a:rPr lang="ar-SA" sz="2800" dirty="0">
                <a:solidFill>
                  <a:srgbClr val="0025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4582" name="مربع نص 10"/>
          <p:cNvSpPr txBox="1">
            <a:spLocks noChangeArrowheads="1"/>
          </p:cNvSpPr>
          <p:nvPr/>
        </p:nvSpPr>
        <p:spPr bwMode="auto">
          <a:xfrm>
            <a:off x="159327" y="2191789"/>
            <a:ext cx="2771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ar-SA" altLang="ar-SA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كلما زادت لزوجة السائل قلت </a:t>
            </a:r>
            <a:endParaRPr lang="ar-SA" altLang="ar-SA" sz="1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5" name="Picture 18" descr="http://arabian-chemistry.com/wp-content/uploads/2014/09/%D8%A7%D9%84%D8%B9%D9%8A%D9%86%D8%A7%D8%AA-%D8%A7%D9%84%D9%84%D8%B2%D8%AC%D8%A9-720x340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2004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مربع نص 17"/>
          <p:cNvSpPr txBox="1">
            <a:spLocks noChangeArrowheads="1"/>
          </p:cNvSpPr>
          <p:nvPr/>
        </p:nvSpPr>
        <p:spPr bwMode="auto">
          <a:xfrm>
            <a:off x="152400" y="1752600"/>
            <a:ext cx="3200400" cy="369888"/>
          </a:xfrm>
          <a:prstGeom prst="rect">
            <a:avLst/>
          </a:prstGeom>
          <a:solidFill>
            <a:srgbClr val="E2DD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لزوجة العسل أكبر من لزوجة الماء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52400" y="3882894"/>
            <a:ext cx="2994025" cy="101566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2060"/>
                </a:solidFill>
              </a:rPr>
              <a:t>السائل </a:t>
            </a:r>
            <a:r>
              <a:rPr lang="en-US" sz="2000" b="1" dirty="0">
                <a:solidFill>
                  <a:srgbClr val="002060"/>
                </a:solidFill>
              </a:rPr>
              <a:t>A</a:t>
            </a:r>
            <a:r>
              <a:rPr lang="ar-SA" sz="2000" b="1" dirty="0">
                <a:solidFill>
                  <a:srgbClr val="002060"/>
                </a:solidFill>
              </a:rPr>
              <a:t> فكلما كانت قوة التماسك بين جزيئاته </a:t>
            </a:r>
            <a:r>
              <a:rPr lang="ar-SA" sz="2000" b="1" dirty="0" smtClean="0">
                <a:solidFill>
                  <a:srgbClr val="002060"/>
                </a:solidFill>
              </a:rPr>
              <a:t>أكبر ، كانت اللزوجة أكبر </a:t>
            </a:r>
            <a:endParaRPr lang="ar-SA" sz="2000" b="1" dirty="0">
              <a:solidFill>
                <a:srgbClr val="002060"/>
              </a:solidFill>
            </a:endParaRPr>
          </a:p>
        </p:txBody>
      </p:sp>
      <p:pic>
        <p:nvPicPr>
          <p:cNvPr id="24588" name="Picture 26" descr="http://www.outboardmotoroilblog.com/wp-content/uploads/2009/07/motor-oi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5065712"/>
            <a:ext cx="22860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سهم مسنن إلى اليمين 27"/>
          <p:cNvSpPr/>
          <p:nvPr/>
        </p:nvSpPr>
        <p:spPr>
          <a:xfrm flipH="1">
            <a:off x="6629400" y="4895849"/>
            <a:ext cx="2057400" cy="1028700"/>
          </a:xfrm>
          <a:prstGeom prst="notchedRightArrow">
            <a:avLst/>
          </a:prstGeom>
          <a:solidFill>
            <a:srgbClr val="FFFF3F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2060"/>
                </a:solidFill>
              </a:rPr>
              <a:t>سؤال ذهبي</a:t>
            </a:r>
          </a:p>
        </p:txBody>
      </p:sp>
      <p:sp>
        <p:nvSpPr>
          <p:cNvPr id="29" name="مخطط انسيابي: معالجة 28"/>
          <p:cNvSpPr/>
          <p:nvPr/>
        </p:nvSpPr>
        <p:spPr>
          <a:xfrm>
            <a:off x="2627784" y="5105400"/>
            <a:ext cx="3810000" cy="609600"/>
          </a:xfrm>
          <a:prstGeom prst="flowChartProcess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FF0000"/>
                </a:solidFill>
              </a:rPr>
              <a:t>لماذا يصنع زيت محرك السيارة بحيث تتناسب لزوجته مع درجات حرارة مختلفة ؟ </a:t>
            </a:r>
          </a:p>
        </p:txBody>
      </p:sp>
      <p:sp>
        <p:nvSpPr>
          <p:cNvPr id="30" name="وسيلة شرح مستطيلة مستديرة الزوايا 29"/>
          <p:cNvSpPr/>
          <p:nvPr/>
        </p:nvSpPr>
        <p:spPr>
          <a:xfrm>
            <a:off x="3249612" y="5956980"/>
            <a:ext cx="4903788" cy="762000"/>
          </a:xfrm>
          <a:prstGeom prst="wedgeRoundRectCallout">
            <a:avLst>
              <a:gd name="adj1" fmla="val 57093"/>
              <a:gd name="adj2" fmla="val 4638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2060"/>
                </a:solidFill>
              </a:rPr>
              <a:t>لضمان بقاء الزيت في الحالة السائلة حتى يحمي المحرك في أثناء عمله في مختلف الظروف الجوية المتباينة </a:t>
            </a:r>
            <a:r>
              <a:rPr lang="ar-SA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9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cxnSp>
        <p:nvCxnSpPr>
          <p:cNvPr id="21" name="رابط كسهم مستقيم 20"/>
          <p:cNvCxnSpPr/>
          <p:nvPr/>
        </p:nvCxnSpPr>
        <p:spPr>
          <a:xfrm rot="10800000">
            <a:off x="3467100" y="4293096"/>
            <a:ext cx="685800" cy="158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مستطيل 19"/>
          <p:cNvSpPr/>
          <p:nvPr/>
        </p:nvSpPr>
        <p:spPr>
          <a:xfrm>
            <a:off x="8839200" y="5715000"/>
            <a:ext cx="304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8748464" y="1"/>
            <a:ext cx="3955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3" name="رابط كسهم مستقيم 22"/>
          <p:cNvCxnSpPr/>
          <p:nvPr/>
        </p:nvCxnSpPr>
        <p:spPr>
          <a:xfrm>
            <a:off x="1386058" y="2591899"/>
            <a:ext cx="0" cy="53105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مربع نص 4"/>
          <p:cNvSpPr txBox="1"/>
          <p:nvPr/>
        </p:nvSpPr>
        <p:spPr>
          <a:xfrm>
            <a:off x="420808" y="3261503"/>
            <a:ext cx="1930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سرعة جريانه</a:t>
            </a:r>
            <a:endParaRPr lang="ar-S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4582" grpId="0"/>
      <p:bldP spid="24586" grpId="0" animBg="1"/>
      <p:bldP spid="26" grpId="0" animBg="1"/>
      <p:bldP spid="28" grpId="0" animBg="1"/>
      <p:bldP spid="29" grpId="0" animBg="1"/>
      <p:bldP spid="30" grpId="0" animBg="1"/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14366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ar-SA" dirty="0" smtClean="0"/>
              <a:t>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                      </a:t>
            </a:r>
          </a:p>
          <a:p>
            <a:pPr>
              <a:buNone/>
            </a:pPr>
            <a:r>
              <a:rPr lang="ar-SA" dirty="0" smtClean="0"/>
              <a:t>    </a:t>
            </a:r>
            <a:r>
              <a:rPr lang="ar-SA" sz="13800" b="1" dirty="0" smtClean="0">
                <a:solidFill>
                  <a:srgbClr val="FFCC00"/>
                </a:solidFill>
              </a:rPr>
              <a:t>سؤال ذهبي؟</a:t>
            </a:r>
            <a:endParaRPr lang="ar-SA" b="1" dirty="0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endParaRPr lang="ar-SA" b="1" dirty="0" smtClean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endParaRPr lang="ar-SA" b="1" dirty="0" smtClean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endParaRPr lang="ar-SA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 r="37064" b="17838"/>
          <a:stretch>
            <a:fillRect/>
          </a:stretch>
        </p:blipFill>
        <p:spPr bwMode="auto">
          <a:xfrm>
            <a:off x="755576" y="1379244"/>
            <a:ext cx="7444680" cy="93610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380340" y="3161750"/>
            <a:ext cx="5976664" cy="10801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</a:t>
            </a:r>
            <a:r>
              <a:rPr lang="ar-S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لطاقة </a:t>
            </a:r>
            <a:r>
              <a:rPr lang="ar-S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يمكن أن تفنى </a:t>
            </a:r>
            <a:r>
              <a:rPr lang="ar-S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بإذن الله، </a:t>
            </a:r>
            <a:r>
              <a:rPr lang="ar-S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لأنها تتحول الى أشكال </a:t>
            </a:r>
            <a:r>
              <a:rPr lang="ar-S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متعددة</a:t>
            </a:r>
            <a:endParaRPr lang="ar-S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080102" cy="77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9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ashreg.wav"/>
          </p:stSnd>
        </p:sndAc>
      </p:transition>
    </mc:Choice>
    <mc:Fallback xmlns="">
      <p:transition spd="slow">
        <p:split orient="vert"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" descr="C:\Users\user\Videos\صورة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382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09800" y="914400"/>
            <a:ext cx="678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الطاقة الكهربائية ضرورية لنا فعندما تضيء غرفتك أو تشغل المذياع أو التلفاز  فأنت تحول الطاقة الكهربائية إلى أشكال أخرى من الطاقة كما في الشكل التالي :</a:t>
            </a:r>
            <a:endParaRPr lang="en-US" altLang="ar-SA" sz="20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52400"/>
            <a:ext cx="2743200" cy="5334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وسيلة شرح على شكل سحابة 13"/>
          <p:cNvSpPr/>
          <p:nvPr/>
        </p:nvSpPr>
        <p:spPr>
          <a:xfrm>
            <a:off x="-5185" y="5006787"/>
            <a:ext cx="3810000" cy="1371600"/>
          </a:xfrm>
          <a:prstGeom prst="cloudCallout">
            <a:avLst>
              <a:gd name="adj1" fmla="val 66283"/>
              <a:gd name="adj2" fmla="val 10720"/>
            </a:avLst>
          </a:prstGeom>
          <a:solidFill>
            <a:srgbClr val="ECFDC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أين تذهب الطاقة بعد أن يقوم الدماغ بترجمتها وتفسيرها باعتبارها </a:t>
            </a:r>
            <a:r>
              <a:rPr lang="ar-SA" sz="2000" dirty="0" err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أصواتاً</a:t>
            </a:r>
            <a:r>
              <a:rPr lang="ar-SA" sz="20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؟</a:t>
            </a:r>
          </a:p>
        </p:txBody>
      </p:sp>
      <p:pic>
        <p:nvPicPr>
          <p:cNvPr id="123911" name="Picture 7" descr="http://www.mawhopon.net/upload/image/basic_photo/thinking_brain.jpg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5295900"/>
            <a:ext cx="1524000" cy="16002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C:\Users\user\Pictures\صورة47.png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5920" y="5279275"/>
            <a:ext cx="2449830" cy="3810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4247817"/>
            <a:ext cx="2076450" cy="714375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سهم مسنن إلى اليمين 9"/>
          <p:cNvSpPr/>
          <p:nvPr/>
        </p:nvSpPr>
        <p:spPr>
          <a:xfrm flipH="1">
            <a:off x="6084874" y="5852294"/>
            <a:ext cx="2590876" cy="864096"/>
          </a:xfrm>
          <a:prstGeom prst="notchedRightArrow">
            <a:avLst/>
          </a:prstGeom>
          <a:solidFill>
            <a:srgbClr val="FFFF3F"/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cs typeface="Times New Roman"/>
              </a:rPr>
              <a:t>سؤال ذهبي</a:t>
            </a:r>
          </a:p>
        </p:txBody>
      </p:sp>
      <p:cxnSp>
        <p:nvCxnSpPr>
          <p:cNvPr id="3" name="رابط كسهم مستقيم 2"/>
          <p:cNvCxnSpPr/>
          <p:nvPr/>
        </p:nvCxnSpPr>
        <p:spPr>
          <a:xfrm flipV="1">
            <a:off x="10332640" y="5144786"/>
            <a:ext cx="0" cy="54780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673033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1143000" y="1676400"/>
            <a:ext cx="914400" cy="457200"/>
          </a:xfrm>
          <a:prstGeom prst="roundRect">
            <a:avLst/>
          </a:prstGeom>
          <a:solidFill>
            <a:srgbClr val="E7F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ar-SA" sz="2400" b="1" dirty="0">
                <a:solidFill>
                  <a:prstClr val="black"/>
                </a:solidFill>
              </a:rPr>
              <a:t>حركية</a:t>
            </a:r>
          </a:p>
        </p:txBody>
      </p:sp>
      <p:pic>
        <p:nvPicPr>
          <p:cNvPr id="38923" name="Picture 28" descr="http://www.kanzy.org/uploads/fan-ES-50.jpg"/>
          <p:cNvPicPr>
            <a:picLocks noChangeAspect="1" noChangeArrowheads="1"/>
          </p:cNvPicPr>
          <p:nvPr/>
        </p:nvPicPr>
        <p:blipFill>
          <a:blip r:embed="rId3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286000"/>
            <a:ext cx="1429512" cy="2133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9" descr="5_12009205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8862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6"/>
          <p:cNvSpPr/>
          <p:nvPr/>
        </p:nvSpPr>
        <p:spPr>
          <a:xfrm>
            <a:off x="7010400" y="1676400"/>
            <a:ext cx="1066800" cy="476250"/>
          </a:xfrm>
          <a:prstGeom prst="roundRect">
            <a:avLst/>
          </a:prstGeom>
          <a:solidFill>
            <a:srgbClr val="E7F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ar-SA" sz="2400" b="1" dirty="0">
                <a:solidFill>
                  <a:prstClr val="black"/>
                </a:solidFill>
              </a:rPr>
              <a:t>ضوئية</a:t>
            </a:r>
          </a:p>
        </p:txBody>
      </p:sp>
      <p:sp>
        <p:nvSpPr>
          <p:cNvPr id="9" name="مستطيل مستدير الزوايا 6"/>
          <p:cNvSpPr/>
          <p:nvPr/>
        </p:nvSpPr>
        <p:spPr>
          <a:xfrm>
            <a:off x="4114800" y="1676400"/>
            <a:ext cx="990600" cy="476250"/>
          </a:xfrm>
          <a:prstGeom prst="roundRect">
            <a:avLst/>
          </a:prstGeom>
          <a:solidFill>
            <a:srgbClr val="E7F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ar-SA" sz="2400" b="1">
                <a:solidFill>
                  <a:prstClr val="black"/>
                </a:solidFill>
              </a:rPr>
              <a:t>حرارية</a:t>
            </a:r>
          </a:p>
        </p:txBody>
      </p:sp>
      <p:pic>
        <p:nvPicPr>
          <p:cNvPr id="38919" name="Picture 7" descr="MGA1027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1752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سهم مخطط إلى اليمين 20"/>
          <p:cNvSpPr/>
          <p:nvPr/>
        </p:nvSpPr>
        <p:spPr>
          <a:xfrm rot="5400000">
            <a:off x="4343400" y="1219200"/>
            <a:ext cx="609600" cy="152400"/>
          </a:xfrm>
          <a:prstGeom prst="stripedRightArrow">
            <a:avLst/>
          </a:prstGeom>
          <a:solidFill>
            <a:srgbClr val="F4D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447800" y="914400"/>
            <a:ext cx="6248400" cy="76200"/>
          </a:xfrm>
          <a:prstGeom prst="rect">
            <a:avLst/>
          </a:prstGeom>
          <a:solidFill>
            <a:srgbClr val="F4D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922" name="Picture 26" descr="http://www.mbt3th.us/vb/imgcache/2/3348alsh3er.jpg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835" b="15701"/>
          <a:stretch>
            <a:fillRect/>
          </a:stretch>
        </p:blipFill>
        <p:spPr bwMode="auto">
          <a:xfrm>
            <a:off x="3429000" y="2286000"/>
            <a:ext cx="2209800" cy="1530156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5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152400"/>
            <a:ext cx="3135313" cy="6096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سهم مخطط إلى اليمين 29"/>
          <p:cNvSpPr/>
          <p:nvPr/>
        </p:nvSpPr>
        <p:spPr>
          <a:xfrm rot="5400000">
            <a:off x="1295400" y="1219200"/>
            <a:ext cx="609600" cy="152400"/>
          </a:xfrm>
          <a:prstGeom prst="stripedRightArrow">
            <a:avLst/>
          </a:prstGeom>
          <a:solidFill>
            <a:srgbClr val="F4D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سهم مخطط إلى اليمين 30"/>
          <p:cNvSpPr/>
          <p:nvPr/>
        </p:nvSpPr>
        <p:spPr>
          <a:xfrm rot="5400000">
            <a:off x="7239000" y="1219200"/>
            <a:ext cx="609600" cy="152400"/>
          </a:xfrm>
          <a:prstGeom prst="stripedRightArrow">
            <a:avLst/>
          </a:prstGeom>
          <a:solidFill>
            <a:srgbClr val="F4D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762000" y="4953000"/>
            <a:ext cx="4191000" cy="457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تحول الطاقة الحركية إلى طاقة كهربائية</a:t>
            </a:r>
          </a:p>
        </p:txBody>
      </p:sp>
    </p:spTree>
    <p:extLst>
      <p:ext uri="{BB962C8B-B14F-4D97-AF65-F5344CB8AC3E}">
        <p14:creationId xmlns:p14="http://schemas.microsoft.com/office/powerpoint/2010/main" val="19706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explode.wav"/>
          </p:stSnd>
        </p:sndAc>
      </p:transition>
    </mc:Choice>
    <mc:Fallback xmlns="">
      <p:transition spd="slow">
        <p:split orient="vert"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9" grpId="0" animBg="1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7" descr="C:\Users\user\Pictures\صورة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" y="2620168"/>
            <a:ext cx="2608263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52400"/>
            <a:ext cx="2362200" cy="5334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مستطيل 9"/>
          <p:cNvSpPr>
            <a:spLocks noChangeArrowheads="1"/>
          </p:cNvSpPr>
          <p:nvPr/>
        </p:nvSpPr>
        <p:spPr bwMode="auto">
          <a:xfrm>
            <a:off x="4495800" y="5334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b="1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تتحول أشكال مختلفة من الطاقة إلى طاقة حرارية </a:t>
            </a:r>
            <a:r>
              <a:rPr lang="ar-SA" altLang="ar-SA" sz="1800" b="1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مثل :</a:t>
            </a:r>
            <a:endParaRPr lang="en-US" altLang="ar-SA" sz="1800" b="1" smtClean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708" y="1066800"/>
            <a:ext cx="2209800" cy="1295400"/>
          </a:xfrm>
          <a:prstGeom prst="roundRect">
            <a:avLst>
              <a:gd name="adj" fmla="val 20690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AutoShape 8" descr="نتيجة بحث الصور عن احتراق الخشب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9943" name="AutoShape 10" descr="نتيجة بحث الصور عن احتراق الخشب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9944" name="مستطيل 16"/>
          <p:cNvSpPr>
            <a:spLocks noChangeArrowheads="1"/>
          </p:cNvSpPr>
          <p:nvPr/>
        </p:nvSpPr>
        <p:spPr bwMode="auto">
          <a:xfrm>
            <a:off x="6096000" y="2438400"/>
            <a:ext cx="2819400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004D86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600" b="1" dirty="0" smtClean="0">
                <a:solidFill>
                  <a:srgbClr val="C00000"/>
                </a:solidFill>
                <a:latin typeface="Arial" pitchFamily="34" charset="0"/>
                <a:cs typeface="Times New Roman" pitchFamily="18" charset="0"/>
              </a:rPr>
              <a:t>الاحتراق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600" b="1" dirty="0" smtClean="0">
                <a:solidFill>
                  <a:srgbClr val="0065B0"/>
                </a:solidFill>
                <a:latin typeface="Arial" pitchFamily="34" charset="0"/>
                <a:cs typeface="Times New Roman" pitchFamily="18" charset="0"/>
              </a:rPr>
              <a:t>يحول الطاقة الكيميائية إلى طاقة حرارية</a:t>
            </a:r>
            <a:endParaRPr lang="en-US" altLang="ar-SA" sz="1600" b="1" dirty="0" smtClean="0">
              <a:solidFill>
                <a:srgbClr val="0065B0"/>
              </a:solidFill>
              <a:latin typeface="Arial" pitchFamily="34" charset="0"/>
            </a:endParaRPr>
          </a:p>
        </p:txBody>
      </p:sp>
      <p:pic>
        <p:nvPicPr>
          <p:cNvPr id="125966" name="Picture 14" descr="http://letsmakerobots.com/files/field_primary_image/gluehlamp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4114800" y="1143000"/>
            <a:ext cx="1365160" cy="12192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مستطيل 18"/>
          <p:cNvSpPr>
            <a:spLocks noChangeArrowheads="1"/>
          </p:cNvSpPr>
          <p:nvPr/>
        </p:nvSpPr>
        <p:spPr bwMode="auto">
          <a:xfrm>
            <a:off x="2971800" y="2438400"/>
            <a:ext cx="3048000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004D86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600" b="1" dirty="0" smtClean="0">
                <a:solidFill>
                  <a:srgbClr val="C00000"/>
                </a:solidFill>
                <a:latin typeface="Arial" pitchFamily="34" charset="0"/>
                <a:cs typeface="Times New Roman" pitchFamily="18" charset="0"/>
              </a:rPr>
              <a:t> سريان التيار الكهربائي في الأسلاك 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600" b="1" dirty="0" smtClean="0">
                <a:solidFill>
                  <a:srgbClr val="0065B0"/>
                </a:solidFill>
                <a:latin typeface="Arial" pitchFamily="34" charset="0"/>
                <a:cs typeface="Times New Roman" pitchFamily="18" charset="0"/>
              </a:rPr>
              <a:t>تتحول الطاقة الكهربائية إلى طاقة حرارية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3124200" y="3200400"/>
            <a:ext cx="5638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 smtClean="0">
                <a:solidFill>
                  <a:srgbClr val="C00000"/>
                </a:solidFill>
              </a:rPr>
              <a:t>أذكر </a:t>
            </a:r>
            <a:r>
              <a:rPr lang="ar-SA" b="1" dirty="0">
                <a:solidFill>
                  <a:srgbClr val="C00000"/>
                </a:solidFill>
              </a:rPr>
              <a:t>أكبر عدد ممكن من الأمثلة على استعمالات الطاقة الحرارية ؟</a:t>
            </a:r>
          </a:p>
        </p:txBody>
      </p:sp>
      <p:pic>
        <p:nvPicPr>
          <p:cNvPr id="39950" name="Picture 16" descr="http://pclooptvast.nl/_contentimages/2014-11-24-20-21-02.firewall%20inschakelen%20op%20computer%20hoe%20gratis%20tool%20via%20windows%20uitzetten%20waarom%20beter%20gebruike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124200" y="3657600"/>
            <a:ext cx="5638800" cy="646113"/>
          </a:xfrm>
          <a:prstGeom prst="rect">
            <a:avLst/>
          </a:prstGeom>
          <a:solidFill>
            <a:srgbClr val="EEFDC7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ar-SA" b="1" dirty="0">
                <a:solidFill>
                  <a:srgbClr val="002060"/>
                </a:solidFill>
                <a:latin typeface="Arial" pitchFamily="34" charset="0"/>
              </a:rPr>
              <a:t>تدفئة المنازل - المحافظة على درجة حرارة الجسم - تسخين الماء – طهي الطعام – صهر المعادن .....الخ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3886200" y="4343400"/>
            <a:ext cx="48768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ar-SA" dirty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وتتحول الطاقة الحرارية أيضاً إلى طاقة إشعاعية </a:t>
            </a:r>
            <a:r>
              <a:rPr lang="ar-SA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فعند تسخين سلك فلزي حتى درجات حرارة عالية يتوهج ويصدر طاقة إشعاعية .</a:t>
            </a:r>
            <a:endParaRPr lang="ar-SA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527665" y="5683479"/>
            <a:ext cx="3429000" cy="707886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 smtClean="0">
                <a:solidFill>
                  <a:srgbClr val="002060"/>
                </a:solidFill>
                <a:cs typeface="Times New Roman" pitchFamily="18" charset="0"/>
              </a:rPr>
              <a:t>( </a:t>
            </a:r>
            <a:r>
              <a:rPr lang="ar-SA" sz="2000" b="1" dirty="0">
                <a:solidFill>
                  <a:srgbClr val="002060"/>
                </a:solidFill>
                <a:cs typeface="Times New Roman" pitchFamily="18" charset="0"/>
              </a:rPr>
              <a:t>تنتقل الحرارة من الجسم الأسخن الى الأبرد )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6629400" y="5105400"/>
            <a:ext cx="2223686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كيفية انتقال الطاقة الحرارية</a:t>
            </a:r>
            <a:endParaRPr lang="en-US" b="1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01298" y="5474732"/>
            <a:ext cx="220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dirty="0" smtClean="0">
                <a:solidFill>
                  <a:srgbClr val="002060"/>
                </a:solidFill>
                <a:latin typeface="Arial" pitchFamily="34" charset="0"/>
              </a:rPr>
              <a:t>تنخفض درجة حرارته</a:t>
            </a:r>
          </a:p>
        </p:txBody>
      </p:sp>
      <p:cxnSp>
        <p:nvCxnSpPr>
          <p:cNvPr id="3" name="رابط كسهم مستقيم 2"/>
          <p:cNvCxnSpPr/>
          <p:nvPr/>
        </p:nvCxnSpPr>
        <p:spPr>
          <a:xfrm>
            <a:off x="1280608" y="4695031"/>
            <a:ext cx="0" cy="59503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ype.wav"/>
          </p:stSnd>
        </p:sndAc>
      </p:transition>
    </mc:Choice>
    <mc:Fallback xmlns="">
      <p:transition spd="slow">
        <p:split orient="vert"/>
        <p:sndAc>
          <p:stSnd>
            <p:snd r:embed="rId8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  <p:bldP spid="39946" grpId="0" animBg="1"/>
      <p:bldP spid="23" grpId="0" animBg="1"/>
      <p:bldP spid="24" grpId="0"/>
      <p:bldP spid="25" grpId="0" animBg="1"/>
      <p:bldP spid="26" grpId="0" animBg="1"/>
      <p:bldP spid="27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14366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ar-SA" dirty="0" smtClean="0"/>
              <a:t>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                      </a:t>
            </a:r>
          </a:p>
          <a:p>
            <a:pPr>
              <a:buNone/>
            </a:pPr>
            <a:r>
              <a:rPr lang="ar-SA" dirty="0" smtClean="0"/>
              <a:t>    </a:t>
            </a:r>
            <a:r>
              <a:rPr lang="ar-SA" sz="13800" b="1" dirty="0" smtClean="0">
                <a:solidFill>
                  <a:srgbClr val="FFCC00"/>
                </a:solidFill>
              </a:rPr>
              <a:t>سؤال ذهبي؟</a:t>
            </a:r>
            <a:endParaRPr lang="ar-SA" b="1" dirty="0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im---ages.jpg"/>
          <p:cNvPicPr>
            <a:picLocks noChangeAspect="1"/>
          </p:cNvPicPr>
          <p:nvPr/>
        </p:nvPicPr>
        <p:blipFill>
          <a:blip r:embed="rId4" cstate="print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14" r="8571"/>
          <a:stretch>
            <a:fillRect/>
          </a:stretch>
        </p:blipFill>
        <p:spPr>
          <a:xfrm>
            <a:off x="5334000" y="3505200"/>
            <a:ext cx="2943527" cy="24384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2" descr="http://www.mubawab-media.com/pictures/381825/l/%D9%85%D9%88%D9%84%D8%AF-%D9%83%D9%87%D8%B1%D8%A8%D8%A7%D8%A1-%D8%A8%D9%86%D8%B2%D9%8A%D9%86-%D9%87%D9%88%D9%86%D8%AF%D8%A7_172364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371600" y="3352800"/>
            <a:ext cx="2819400" cy="2298594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1752600"/>
            <a:ext cx="23622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dir="13500000" sx="99000" sy="99000" kx="1200000" algn="br" rotWithShape="0">
              <a:prstClr val="black">
                <a:alpha val="31000"/>
              </a:prstClr>
            </a:outerShdw>
          </a:effectLst>
        </p:spPr>
      </p:pic>
      <p:pic>
        <p:nvPicPr>
          <p:cNvPr id="4199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1215628"/>
            <a:ext cx="1676400" cy="411560"/>
          </a:xfrm>
          <a:prstGeom prst="roundRect">
            <a:avLst>
              <a:gd name="adj" fmla="val 37651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5105400" y="2362200"/>
            <a:ext cx="3570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dirty="0" smtClean="0">
                <a:solidFill>
                  <a:srgbClr val="004D86"/>
                </a:solidFill>
                <a:latin typeface="Arial" pitchFamily="34" charset="0"/>
              </a:rPr>
              <a:t>تحويل الطاقة الحركية الى طاقة كهربائية </a:t>
            </a:r>
            <a:endParaRPr lang="en-US" altLang="ar-SA" sz="2000" b="1" dirty="0" smtClean="0">
              <a:solidFill>
                <a:srgbClr val="004D8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73020"/>
      </p:ext>
    </p:extLst>
  </p:cSld>
  <p:clrMapOvr>
    <a:masterClrMapping/>
  </p:clrMapOvr>
  <p:transition spd="slow">
    <p:push dir="u"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3" descr="C:\Users\user\Pictures\صورة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56753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C:\Users\user\Pictures\صورة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2916238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24400" y="533400"/>
            <a:ext cx="419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Arial" pitchFamily="34" charset="0"/>
              </a:rPr>
              <a:t>في أغلب دول العالم يتم توليد معظم الطاقة الكهربائية بالمولدات التي تعمل بمصادر الطاقة التالية 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SA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301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61"/>
          <a:stretch>
            <a:fillRect/>
          </a:stretch>
        </p:blipFill>
        <p:spPr bwMode="auto">
          <a:xfrm>
            <a:off x="152400" y="8382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5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52400"/>
            <a:ext cx="2162175" cy="51435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1430"/>
          <a:stretch>
            <a:fillRect/>
          </a:stretch>
        </p:blipFill>
        <p:spPr bwMode="auto">
          <a:xfrm>
            <a:off x="3276600" y="4191000"/>
            <a:ext cx="5638800" cy="2160588"/>
          </a:xfrm>
          <a:prstGeom prst="rect">
            <a:avLst/>
          </a:prstGeom>
          <a:noFill/>
          <a:ln w="9525">
            <a:solidFill>
              <a:srgbClr val="B4FF6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oal_hand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2590800"/>
            <a:ext cx="914400" cy="86599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6" descr="http://orientmoney.net/web/img/200906071239450.%D9%86%D9%81%D8%B714896521452.jpg"/>
          <p:cNvPicPr>
            <a:picLocks noChangeAspect="1" noChangeArrowheads="1"/>
          </p:cNvPicPr>
          <p:nvPr/>
        </p:nvPicPr>
        <p:blipFill>
          <a:blip r:embed="rId9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43"/>
          <a:stretch>
            <a:fillRect/>
          </a:stretch>
        </p:blipFill>
        <p:spPr bwMode="auto">
          <a:xfrm>
            <a:off x="5410200" y="1295400"/>
            <a:ext cx="1341120" cy="12192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4" descr="http://www.technologystudent.com/images6/wndy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21955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410200" y="3429000"/>
            <a:ext cx="1408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طاقة الفحم </a:t>
            </a:r>
            <a:r>
              <a:rPr lang="ar-SA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</a:t>
            </a:r>
            <a:r>
              <a:rPr lang="ar-SA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االوقود</a:t>
            </a:r>
            <a:r>
              <a:rPr lang="ar-SA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الأحفوري</a:t>
            </a:r>
            <a:r>
              <a:rPr lang="ar-SA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020" name="AutoShape 8" descr="http://www.feedo.net/ScienceAndTechnology/Images/SolarEnergy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3021" name="AutoShape 10" descr="http://www.feedo.net/ScienceAndTechnology/Images/SolarEnergy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43022" name="Picture 12" descr="http://i.ytimg.com/vi/a18_DaDLiZE/hqdefaul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222" r="5000" b="4443"/>
          <a:stretch>
            <a:fillRect/>
          </a:stretch>
        </p:blipFill>
        <p:spPr bwMode="auto">
          <a:xfrm>
            <a:off x="3352800" y="1676400"/>
            <a:ext cx="20240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3886200" y="3505200"/>
            <a:ext cx="100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الطاقة المائية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620000" y="3429000"/>
            <a:ext cx="938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طاقة الرياح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228600" y="4800600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b="1" smtClean="0">
                <a:solidFill>
                  <a:srgbClr val="0065B0"/>
                </a:solidFill>
                <a:latin typeface="Arial" pitchFamily="34" charset="0"/>
              </a:rPr>
              <a:t>الوقود الأحفوري 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b="1" smtClean="0">
                <a:solidFill>
                  <a:srgbClr val="0065B0"/>
                </a:solidFill>
                <a:latin typeface="Arial" pitchFamily="34" charset="0"/>
              </a:rPr>
              <a:t>مياه السدود 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800" b="1" smtClean="0">
                <a:solidFill>
                  <a:srgbClr val="0065B0"/>
                </a:solidFill>
                <a:latin typeface="Arial" pitchFamily="34" charset="0"/>
              </a:rPr>
              <a:t>الشمس</a:t>
            </a:r>
          </a:p>
        </p:txBody>
      </p:sp>
      <p:sp>
        <p:nvSpPr>
          <p:cNvPr id="33" name="مستطيل 32"/>
          <p:cNvSpPr/>
          <p:nvPr/>
        </p:nvSpPr>
        <p:spPr>
          <a:xfrm>
            <a:off x="304800" y="4114800"/>
            <a:ext cx="1905000" cy="6858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58717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utoUpdateAnimBg="0"/>
      <p:bldP spid="31" grpId="0" autoUpdateAnimBg="0"/>
      <p:bldP spid="16" grpId="0" autoUpdateAnimBg="0"/>
      <p:bldP spid="3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88224" y="620688"/>
            <a:ext cx="2232248" cy="9361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prstClr val="white"/>
                </a:solidFill>
              </a:rPr>
              <a:t>تقويم</a:t>
            </a:r>
            <a:endParaRPr lang="ar-SA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ar-SA" b="1" dirty="0" smtClean="0"/>
              <a:t>أكمل الجدول بما يناسب :</a:t>
            </a:r>
            <a:endParaRPr lang="ar-SA" b="1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1488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baseline="0" dirty="0" smtClean="0"/>
                        <a:t>                        </a:t>
                      </a:r>
                      <a:r>
                        <a:rPr lang="ar-SA" sz="4000" b="1" baseline="0" dirty="0" smtClean="0">
                          <a:solidFill>
                            <a:srgbClr val="C00000"/>
                          </a:solidFill>
                        </a:rPr>
                        <a:t>الجهاز</a:t>
                      </a:r>
                      <a:endParaRPr lang="ar-S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</a:t>
                      </a:r>
                      <a:r>
                        <a:rPr lang="ar-SA" baseline="0" dirty="0" smtClean="0"/>
                        <a:t>          </a:t>
                      </a:r>
                      <a:r>
                        <a:rPr lang="ar-SA" sz="2800" b="1" dirty="0" smtClean="0">
                          <a:solidFill>
                            <a:srgbClr val="C00000"/>
                          </a:solidFill>
                        </a:rPr>
                        <a:t>تحول الطاقة</a:t>
                      </a:r>
                      <a:endParaRPr lang="ar-SA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           </a:t>
                      </a:r>
                      <a:r>
                        <a:rPr lang="ar-SA" sz="2800" b="1" dirty="0" smtClean="0">
                          <a:solidFill>
                            <a:srgbClr val="7030A0"/>
                          </a:solidFill>
                        </a:rPr>
                        <a:t>المصباح الكهربائي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</a:t>
                      </a:r>
                      <a:endParaRPr lang="ar-SA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                    </a:t>
                      </a:r>
                      <a:r>
                        <a:rPr lang="ar-SA" sz="3200" b="1" dirty="0" smtClean="0">
                          <a:solidFill>
                            <a:srgbClr val="7030A0"/>
                          </a:solidFill>
                        </a:rPr>
                        <a:t>المدفأة</a:t>
                      </a:r>
                      <a:endParaRPr lang="ar-SA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</a:t>
                      </a:r>
                      <a:endParaRPr lang="ar-SA" dirty="0"/>
                    </a:p>
                  </a:txBody>
                  <a:tcPr/>
                </a:tc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           </a:t>
                      </a:r>
                      <a:r>
                        <a:rPr lang="ar-SA" sz="2400" b="1" dirty="0" smtClean="0">
                          <a:solidFill>
                            <a:srgbClr val="7030A0"/>
                          </a:solidFill>
                        </a:rPr>
                        <a:t>الخلايا الكهروضوئية</a:t>
                      </a:r>
                      <a:r>
                        <a:rPr lang="ar-SA" sz="2400" b="1" dirty="0" smtClean="0"/>
                        <a:t> </a:t>
                      </a:r>
                      <a:endParaRPr lang="ar-SA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 smtClean="0">
                          <a:solidFill>
                            <a:srgbClr val="002060"/>
                          </a:solidFill>
                        </a:rPr>
                        <a:t>       </a:t>
                      </a:r>
                      <a:endParaRPr lang="ar-SA" dirty="0"/>
                    </a:p>
                  </a:txBody>
                  <a:tcPr/>
                </a:tc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              </a:t>
                      </a:r>
                      <a:r>
                        <a:rPr lang="ar-SA" sz="2800" b="1" dirty="0" smtClean="0">
                          <a:solidFill>
                            <a:srgbClr val="7030A0"/>
                          </a:solidFill>
                        </a:rPr>
                        <a:t>محرك السيارة</a:t>
                      </a:r>
                      <a:endParaRPr lang="ar-SA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 </a:t>
                      </a:r>
                      <a:endParaRPr lang="ar-SA" dirty="0"/>
                    </a:p>
                  </a:txBody>
                  <a:tcPr/>
                </a:tc>
              </a:tr>
              <a:tr h="769147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                           </a:t>
                      </a:r>
                      <a:r>
                        <a:rPr lang="ar-SA" sz="2800" b="1" dirty="0" smtClean="0">
                          <a:solidFill>
                            <a:srgbClr val="7030A0"/>
                          </a:solidFill>
                        </a:rPr>
                        <a:t>العضلات</a:t>
                      </a:r>
                      <a:endParaRPr lang="ar-SA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 smtClean="0">
                          <a:solidFill>
                            <a:srgbClr val="002060"/>
                          </a:solidFill>
                        </a:rPr>
                        <a:t>       </a:t>
                      </a:r>
                    </a:p>
                    <a:p>
                      <a:pPr rtl="1"/>
                      <a:r>
                        <a:rPr lang="ar-SA" sz="1800" b="1" dirty="0" smtClean="0">
                          <a:solidFill>
                            <a:srgbClr val="002060"/>
                          </a:solidFill>
                        </a:rPr>
                        <a:t>   </a:t>
                      </a:r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642910" y="2428868"/>
            <a:ext cx="35719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يحول الطاقة الكهربائية إلى طاقة ضوئية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928662" y="3357562"/>
            <a:ext cx="35004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   يحول الطاقة الكهربائية إلى طاقة حرارية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071538" y="4071942"/>
            <a:ext cx="3357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  تحول الطاقة الشمسية إلى طاقة  كهربائية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214414" y="4929198"/>
            <a:ext cx="3143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تحول الطاقة الكيميائية إلى طاقة  حركية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42910" y="5572140"/>
            <a:ext cx="36433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تحول الطاقة الكيميائية إلى طاقة  حركية</a:t>
            </a:r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43308"/>
      </p:ext>
    </p:extLst>
  </p:cSld>
  <p:clrMapOvr>
    <a:masterClrMapping/>
  </p:clrMapOvr>
  <p:transition spd="slow">
    <p:randomBar dir="vert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C:\Users\user\Pictures\صورة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t="4198" r="5049"/>
          <a:stretch>
            <a:fillRect/>
          </a:stretch>
        </p:blipFill>
        <p:spPr bwMode="auto">
          <a:xfrm>
            <a:off x="228600" y="1676400"/>
            <a:ext cx="8458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843808" y="0"/>
            <a:ext cx="5327104" cy="7000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يمكن وضع إبرة على سطح الماء لتطفو؟ ولماذا؟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6200" y="250825"/>
            <a:ext cx="1828800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</a:rPr>
              <a:t>نعم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743200" y="733443"/>
            <a:ext cx="5943600" cy="76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2060"/>
                </a:solidFill>
              </a:rPr>
              <a:t>لان قوى التماسك بين جسيمات السائل تجعل جسيمات السطح بعضها يشد بعض وتقاوم التباعد وهذا ما يسمى </a:t>
            </a:r>
            <a:r>
              <a:rPr lang="ar-SA" sz="2000" b="1" dirty="0">
                <a:solidFill>
                  <a:srgbClr val="C00000"/>
                </a:solidFill>
              </a:rPr>
              <a:t>بالتوتر </a:t>
            </a:r>
            <a:r>
              <a:rPr lang="ar-SA" sz="2000" b="1" dirty="0" smtClean="0">
                <a:solidFill>
                  <a:srgbClr val="C00000"/>
                </a:solidFill>
              </a:rPr>
              <a:t>السطحي.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062385" y="2132856"/>
            <a:ext cx="4619427" cy="721352"/>
          </a:xfrm>
          <a:prstGeom prst="roundRect">
            <a:avLst>
              <a:gd name="adj" fmla="val 1247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 قوة غير متوازنة تؤثر على جزيئات السطح فتجعـله يبدو مشدوداً</a:t>
            </a:r>
            <a:endParaRPr lang="ar-SA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715000" y="1587518"/>
            <a:ext cx="2906713" cy="400050"/>
          </a:xfrm>
          <a:prstGeom prst="rect">
            <a:avLst/>
          </a:prstGeom>
          <a:solidFill>
            <a:schemeClr val="accent2">
              <a:lumMod val="20000"/>
              <a:lumOff val="80000"/>
              <a:alpha val="67843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</a:t>
            </a:r>
            <a:r>
              <a:rPr lang="ar-S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التوتر </a:t>
            </a:r>
            <a:r>
              <a:rPr lang="ar-S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السطحي ؟</a:t>
            </a:r>
            <a:endParaRPr lang="ar-S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8839200" y="5715000"/>
            <a:ext cx="304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748464" y="1"/>
            <a:ext cx="3955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20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ding.wav"/>
          </p:stSnd>
        </p:sndAc>
      </p:transition>
    </mc:Choice>
    <mc:Fallback xmlns="">
      <p:transition spd="slow">
        <p:blinds dir="vert"/>
        <p:sndAc>
          <p:stSnd>
            <p:snd r:embed="rId5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16424" cy="3733800"/>
          </a:xfrm>
        </p:spPr>
      </p:pic>
      <p:sp>
        <p:nvSpPr>
          <p:cNvPr id="3" name="مستطيل 2"/>
          <p:cNvSpPr/>
          <p:nvPr/>
        </p:nvSpPr>
        <p:spPr>
          <a:xfrm>
            <a:off x="4067944" y="332656"/>
            <a:ext cx="4896544" cy="6311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prstClr val="black"/>
                </a:solidFill>
              </a:rPr>
              <a:t>ا</a:t>
            </a:r>
            <a:r>
              <a:rPr lang="ar-SA" sz="6600" b="1" dirty="0" smtClean="0">
                <a:solidFill>
                  <a:prstClr val="black"/>
                </a:solidFill>
              </a:rPr>
              <a:t>نتهى الدرس</a:t>
            </a:r>
          </a:p>
          <a:p>
            <a:r>
              <a:rPr lang="ar-SA" sz="3600" b="1" dirty="0" smtClean="0">
                <a:solidFill>
                  <a:prstClr val="black"/>
                </a:solidFill>
              </a:rPr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مع تمنياتي للجميع بالتوفيق </a:t>
            </a:r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معد هذا العمل:</a:t>
            </a: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endParaRPr lang="ar-SA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1520" y="4077072"/>
            <a:ext cx="3816424" cy="2566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الواجب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س1 س2 س3 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صفحة 106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4283968" y="3573016"/>
            <a:ext cx="4464496" cy="2664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أ. صابر دخيل الله السيالي</a:t>
            </a:r>
          </a:p>
          <a:p>
            <a:pPr algn="ctr"/>
            <a:r>
              <a:rPr lang="ar-SA" sz="2800" b="1" dirty="0">
                <a:solidFill>
                  <a:prstClr val="white"/>
                </a:solidFill>
              </a:rPr>
              <a:t>معلم مادة العلوم بمتوسطة أبي دجانة </a:t>
            </a:r>
            <a:r>
              <a:rPr lang="ar-SA" sz="2800" b="1" dirty="0" smtClean="0">
                <a:solidFill>
                  <a:prstClr val="white"/>
                </a:solidFill>
              </a:rPr>
              <a:t>بمكة المكرمة..</a:t>
            </a:r>
            <a:endParaRPr lang="ar-SA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Pictures\صورة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05288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مستدير الزوايا 5"/>
          <p:cNvSpPr/>
          <p:nvPr/>
        </p:nvSpPr>
        <p:spPr>
          <a:xfrm rot="21050471">
            <a:off x="776288" y="1289050"/>
            <a:ext cx="3856037" cy="1447800"/>
          </a:xfrm>
          <a:prstGeom prst="roundRect">
            <a:avLst>
              <a:gd name="adj" fmla="val 11536"/>
            </a:avLst>
          </a:prstGeom>
          <a:solidFill>
            <a:srgbClr val="E7FDB5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4D86"/>
                </a:solidFill>
              </a:rPr>
              <a:t>1- للكرة طاقة حركية لحظة انطلاقها من اليد, تتحول طاقة الحركة إلى طاقة وضع مع ارتفاع الكرة, وتعود طاقة الوضع لتتحول إلى طاقة حركة في أثناء هبوط الكرة </a:t>
            </a:r>
            <a:r>
              <a:rPr lang="ar-SA" sz="2000" dirty="0">
                <a:solidFill>
                  <a:srgbClr val="004D86"/>
                </a:solidFill>
              </a:rPr>
              <a:t>.</a:t>
            </a:r>
            <a:endParaRPr lang="en-US" sz="2000" dirty="0">
              <a:solidFill>
                <a:srgbClr val="004D86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 rot="21053342">
            <a:off x="904875" y="3101975"/>
            <a:ext cx="3657600" cy="1136650"/>
          </a:xfrm>
          <a:prstGeom prst="roundRect">
            <a:avLst>
              <a:gd name="adj" fmla="val 14236"/>
            </a:avLst>
          </a:prstGeom>
          <a:solidFill>
            <a:srgbClr val="E7FDB5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4D86"/>
                </a:solidFill>
              </a:rPr>
              <a:t>2- درجة حرارة الجسم أعلى من درجة حرارة الوسط المحيط. لذا تنتقل الطاقة الحرارية من الجسم إلى الوسط المحيط</a:t>
            </a:r>
            <a:r>
              <a:rPr lang="ar-SA" sz="2000" dirty="0">
                <a:solidFill>
                  <a:srgbClr val="004D86"/>
                </a:solidFill>
              </a:rPr>
              <a:t> .</a:t>
            </a:r>
            <a:endParaRPr lang="en-US" sz="2000" b="1" dirty="0">
              <a:solidFill>
                <a:srgbClr val="004D86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 rot="21024260">
            <a:off x="1312863" y="4587875"/>
            <a:ext cx="2971800" cy="457200"/>
          </a:xfrm>
          <a:prstGeom prst="roundRect">
            <a:avLst>
              <a:gd name="adj" fmla="val 14236"/>
            </a:avLst>
          </a:prstGeom>
          <a:solidFill>
            <a:srgbClr val="E7FDB5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4D86"/>
                </a:solidFill>
              </a:rPr>
              <a:t>3- إجابة محتملة: حرق الخشب</a:t>
            </a:r>
            <a:r>
              <a:rPr lang="ar-SA" sz="2000" dirty="0">
                <a:solidFill>
                  <a:srgbClr val="004D86"/>
                </a:solidFill>
              </a:rPr>
              <a:t> .</a:t>
            </a:r>
            <a:endParaRPr lang="en-US" sz="2000" b="1" dirty="0">
              <a:solidFill>
                <a:srgbClr val="004D86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 rot="21048952">
            <a:off x="1568450" y="5307013"/>
            <a:ext cx="2590800" cy="763587"/>
          </a:xfrm>
          <a:prstGeom prst="roundRect">
            <a:avLst>
              <a:gd name="adj" fmla="val 14236"/>
            </a:avLst>
          </a:prstGeom>
          <a:solidFill>
            <a:srgbClr val="E7FDB5"/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4D86"/>
                </a:solidFill>
              </a:rPr>
              <a:t>4- تتحول النسبة الباقية (90%) إلى </a:t>
            </a:r>
            <a:r>
              <a:rPr lang="ar-SA" sz="2000" b="1">
                <a:solidFill>
                  <a:srgbClr val="004D86"/>
                </a:solidFill>
              </a:rPr>
              <a:t>طاقة حرارية</a:t>
            </a:r>
            <a:r>
              <a:rPr lang="ar-SA" sz="2000">
                <a:solidFill>
                  <a:srgbClr val="004D86"/>
                </a:solidFill>
              </a:rPr>
              <a:t> .</a:t>
            </a:r>
            <a:endParaRPr lang="en-US" sz="2000" b="1" dirty="0">
              <a:solidFill>
                <a:srgbClr val="004D86"/>
              </a:solidFill>
            </a:endParaRPr>
          </a:p>
        </p:txBody>
      </p:sp>
      <p:pic>
        <p:nvPicPr>
          <p:cNvPr id="45063" name="Picture 7" descr="C:\Users\user\Pictures\صورة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17335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53" descr="C:\Users\user\Pictures\صورة6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2848">
            <a:off x="209550" y="153988"/>
            <a:ext cx="24701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491715"/>
      </p:ext>
    </p:extLst>
  </p:cSld>
  <p:clrMapOvr>
    <a:masterClrMapping/>
  </p:clrMapOvr>
  <p:transition spd="slow">
    <p:wipe dir="r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على شكل سحابة 3"/>
          <p:cNvSpPr/>
          <p:nvPr/>
        </p:nvSpPr>
        <p:spPr>
          <a:xfrm>
            <a:off x="3851920" y="487198"/>
            <a:ext cx="5292080" cy="3857652"/>
          </a:xfrm>
          <a:prstGeom prst="cloud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prstClr val="white"/>
                </a:solidFill>
              </a:rPr>
              <a:t>إجابة مراجعة الفصل ص 120</a:t>
            </a:r>
            <a:endParaRPr lang="ar-SA" sz="4800" b="1" dirty="0">
              <a:solidFill>
                <a:prstClr val="white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0"/>
            <a:ext cx="3779912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653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9856" y="0"/>
            <a:ext cx="470535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786063" y="3429000"/>
            <a:ext cx="2214562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86250" y="6286500"/>
            <a:ext cx="2643188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27784" y="1071563"/>
            <a:ext cx="1944216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6643702" y="642918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prstClr val="white"/>
                </a:solidFill>
              </a:rPr>
              <a:t>8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6572264" y="2428868"/>
            <a:ext cx="642942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prstClr val="white"/>
                </a:solidFill>
              </a:rPr>
              <a:t>9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6500826" y="4143380"/>
            <a:ext cx="714380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prstClr val="white"/>
                </a:solidFill>
              </a:rPr>
              <a:t>10</a:t>
            </a:r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71537"/>
      </p:ext>
    </p:extLst>
  </p:cSld>
  <p:clrMapOvr>
    <a:masterClrMapping/>
  </p:clrMapOvr>
  <p:transition spd="slow">
    <p:push dir="u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/>
          <a:srcRect b="42708"/>
          <a:stretch>
            <a:fillRect/>
          </a:stretch>
        </p:blipFill>
        <p:spPr bwMode="auto">
          <a:xfrm>
            <a:off x="2345813" y="0"/>
            <a:ext cx="4721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786188" y="1571625"/>
            <a:ext cx="3000390" cy="500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57750" y="2857500"/>
            <a:ext cx="2090514" cy="500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6715140" y="0"/>
            <a:ext cx="714380" cy="357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prstClr val="white"/>
                </a:solidFill>
              </a:rPr>
              <a:t>11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6786578" y="2571744"/>
            <a:ext cx="642942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prstClr val="white"/>
                </a:solidFill>
              </a:rPr>
              <a:t>12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357422" y="3929066"/>
            <a:ext cx="4714908" cy="2928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تماري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شكل بيضاوي 10"/>
          <p:cNvSpPr/>
          <p:nvPr/>
        </p:nvSpPr>
        <p:spPr>
          <a:xfrm>
            <a:off x="4500562" y="500042"/>
            <a:ext cx="928694" cy="2857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3893338" y="1412776"/>
            <a:ext cx="2035983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1763688" y="2714620"/>
            <a:ext cx="2093932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3286116" y="3571876"/>
            <a:ext cx="2643206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4357686" y="5429264"/>
            <a:ext cx="1643074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5764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4" y="332656"/>
            <a:ext cx="855980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وسيلة شرح على شكل سحابة 1"/>
          <p:cNvSpPr/>
          <p:nvPr/>
        </p:nvSpPr>
        <p:spPr>
          <a:xfrm>
            <a:off x="4644008" y="4509120"/>
            <a:ext cx="3168352" cy="180020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smtClean="0">
                <a:solidFill>
                  <a:prstClr val="black"/>
                </a:solidFill>
              </a:rPr>
              <a:t>صفحة 122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65104"/>
            <a:ext cx="2857500" cy="2088232"/>
          </a:xfrm>
          <a:prstGeom prst="rect">
            <a:avLst/>
          </a:prstGeom>
        </p:spPr>
      </p:pic>
      <p:sp>
        <p:nvSpPr>
          <p:cNvPr id="4" name="شكل بيضاوي 3"/>
          <p:cNvSpPr/>
          <p:nvPr/>
        </p:nvSpPr>
        <p:spPr>
          <a:xfrm>
            <a:off x="4788024" y="1412776"/>
            <a:ext cx="1728192" cy="2232248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/>
              <a:t>2</a:t>
            </a:r>
            <a:endParaRPr lang="ar-SA" sz="7200" b="1" dirty="0"/>
          </a:p>
        </p:txBody>
      </p:sp>
    </p:spTree>
    <p:extLst>
      <p:ext uri="{BB962C8B-B14F-4D97-AF65-F5344CB8AC3E}">
        <p14:creationId xmlns:p14="http://schemas.microsoft.com/office/powerpoint/2010/main" val="1138681656"/>
      </p:ext>
    </p:extLst>
  </p:cSld>
  <p:clrMapOvr>
    <a:masterClrMapping/>
  </p:clrMapOvr>
  <p:transition>
    <p:dissolve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ar-SA" smtClean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-30163"/>
            <a:ext cx="916146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7715250" y="1125538"/>
            <a:ext cx="792163" cy="323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837363" y="4076700"/>
            <a:ext cx="1670050" cy="323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923088" y="6165850"/>
            <a:ext cx="1897062" cy="323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81288" y="549275"/>
            <a:ext cx="1897062" cy="323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833688" y="2276475"/>
            <a:ext cx="1897062" cy="323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339975" y="3573463"/>
            <a:ext cx="1897063" cy="323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576388" y="5589588"/>
            <a:ext cx="2660650" cy="323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0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ar-SA" smtClean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 b="75578"/>
          <a:stretch>
            <a:fillRect/>
          </a:stretch>
        </p:blipFill>
        <p:spPr bwMode="auto">
          <a:xfrm>
            <a:off x="4811713" y="0"/>
            <a:ext cx="43561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22825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/>
          <p:nvPr/>
        </p:nvSpPr>
        <p:spPr>
          <a:xfrm>
            <a:off x="6011863" y="836613"/>
            <a:ext cx="2660650" cy="323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547813" y="1852613"/>
            <a:ext cx="2968625" cy="4238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811713" y="2997200"/>
            <a:ext cx="4176712" cy="2308225"/>
          </a:xfrm>
          <a:prstGeom prst="rect">
            <a:avLst/>
          </a:prstGeom>
          <a:solidFill>
            <a:schemeClr val="bg1"/>
          </a:solidFill>
        </p:spPr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solidFill>
                  <a:prstClr val="black"/>
                </a:solidFill>
              </a:rPr>
              <a:t>10- اعتمادا علي قانون حفظ الطاقة ، أي من العبارات التالية صحيحة فيما يتعلق بتحول الطاقة الكيميائية إلي طاقة حرارية</a:t>
            </a:r>
          </a:p>
          <a:p>
            <a:pPr marL="342900" indent="-342900">
              <a:buFontTx/>
              <a:buAutoNum type="arabic1Minus"/>
              <a:defRPr/>
            </a:pPr>
            <a:r>
              <a:rPr lang="ar-SA" b="1" dirty="0">
                <a:solidFill>
                  <a:prstClr val="black"/>
                </a:solidFill>
              </a:rPr>
              <a:t>تتغير كميتي الطاقة الحرارية والكيميائية</a:t>
            </a:r>
          </a:p>
          <a:p>
            <a:pPr marL="342900" indent="-342900">
              <a:buFontTx/>
              <a:buAutoNum type="arabic1Minus"/>
              <a:defRPr/>
            </a:pPr>
            <a:r>
              <a:rPr lang="ar-SA" b="1" dirty="0">
                <a:solidFill>
                  <a:prstClr val="black"/>
                </a:solidFill>
              </a:rPr>
              <a:t>تتغير كمية الطاقة الكيمائية فقط</a:t>
            </a:r>
          </a:p>
          <a:p>
            <a:pPr marL="342900" indent="-342900">
              <a:buFontTx/>
              <a:buAutoNum type="arabic1Minus"/>
              <a:defRPr/>
            </a:pPr>
            <a:r>
              <a:rPr lang="ar-SA" b="1" dirty="0">
                <a:solidFill>
                  <a:prstClr val="black"/>
                </a:solidFill>
              </a:rPr>
              <a:t>تتغير كمية الطاقة الحرارية فقط</a:t>
            </a:r>
          </a:p>
          <a:p>
            <a:pPr marL="342900" indent="-342900">
              <a:buFontTx/>
              <a:buAutoNum type="arabic1Minus"/>
              <a:defRPr/>
            </a:pPr>
            <a:r>
              <a:rPr lang="ar-SA" b="1" dirty="0">
                <a:solidFill>
                  <a:prstClr val="black"/>
                </a:solidFill>
              </a:rPr>
              <a:t>لا يتغير مجموع كميتي الطاقة الحرارية والكيميائية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568950" y="4652963"/>
            <a:ext cx="3419475" cy="6524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5529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43710"/>
          </a:xfrm>
        </p:spPr>
        <p:txBody>
          <a:bodyPr/>
          <a:lstStyle/>
          <a:p>
            <a:pPr>
              <a:buNone/>
            </a:pPr>
            <a:r>
              <a:rPr lang="ar-SA" sz="8000" b="1" dirty="0" smtClean="0"/>
              <a:t>  </a:t>
            </a:r>
            <a:endParaRPr lang="ar-SA" sz="6600" b="1" dirty="0" smtClean="0">
              <a:solidFill>
                <a:srgbClr val="C00000"/>
              </a:solidFill>
              <a:latin typeface="Algerian" pitchFamily="82" charset="0"/>
            </a:endParaRPr>
          </a:p>
          <a:p>
            <a:pPr>
              <a:buNone/>
            </a:pPr>
            <a:endParaRPr lang="ar-SA" sz="6600" b="1" dirty="0" smtClean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4" name="وسيلة شرح على شكل سحابة 3"/>
          <p:cNvSpPr/>
          <p:nvPr/>
        </p:nvSpPr>
        <p:spPr>
          <a:xfrm>
            <a:off x="2143108" y="0"/>
            <a:ext cx="6500858" cy="306896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1F497D"/>
                </a:solidFill>
              </a:rPr>
              <a:t>عزيزي الطالب /</a:t>
            </a:r>
          </a:p>
          <a:p>
            <a:pPr algn="ctr"/>
            <a:r>
              <a:rPr lang="ar-SA" sz="2400" b="1" dirty="0" smtClean="0">
                <a:solidFill>
                  <a:srgbClr val="1F497D"/>
                </a:solidFill>
              </a:rPr>
              <a:t>هذا العمل كلفني الكثير من الوقت والجهد وكل ما أتمناه</a:t>
            </a:r>
          </a:p>
          <a:p>
            <a:pPr algn="ctr"/>
            <a:r>
              <a:rPr lang="ar-SA" sz="2400" b="1" dirty="0" smtClean="0">
                <a:solidFill>
                  <a:srgbClr val="1F497D"/>
                </a:solidFill>
              </a:rPr>
              <a:t> أن أرى ثماره في نجاحك بتفوق. </a:t>
            </a:r>
          </a:p>
          <a:p>
            <a:pPr algn="ctr"/>
            <a:r>
              <a:rPr lang="ar-SA" sz="2400" b="1" dirty="0" smtClean="0">
                <a:solidFill>
                  <a:srgbClr val="1F497D"/>
                </a:solidFill>
              </a:rPr>
              <a:t>اسأل الله العظيم أن يكون هذا العمل خالصا لوجهه الكريم.</a:t>
            </a:r>
            <a:endParaRPr lang="ar-SA" sz="2400" b="1" dirty="0">
              <a:solidFill>
                <a:srgbClr val="1F497D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1520" y="3649968"/>
            <a:ext cx="8640960" cy="3022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 smtClean="0">
              <a:solidFill>
                <a:prstClr val="black"/>
              </a:solidFill>
            </a:endParaRPr>
          </a:p>
          <a:p>
            <a:pPr algn="ctr"/>
            <a:endParaRPr lang="ar-SA" sz="28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معد ومنفذ هذا العمل :</a:t>
            </a:r>
          </a:p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أ. صابر دخيل الله علي السيالي </a:t>
            </a:r>
          </a:p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معلم مادة العلوم بمتوسطة أبي دجانة بمكة المكرمة</a:t>
            </a:r>
          </a:p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 </a:t>
            </a:r>
            <a:r>
              <a:rPr lang="ar-SA" sz="1400" b="1" dirty="0" smtClean="0">
                <a:solidFill>
                  <a:srgbClr val="00B050"/>
                </a:solidFill>
              </a:rPr>
              <a:t>(</a:t>
            </a:r>
            <a:r>
              <a:rPr lang="ar-SA" sz="1400" b="1" dirty="0" smtClean="0">
                <a:solidFill>
                  <a:prstClr val="black"/>
                </a:solidFill>
              </a:rPr>
              <a:t>للأمانة العلمية : </a:t>
            </a:r>
            <a:r>
              <a:rPr lang="ar-SA" sz="1400" b="1" dirty="0" smtClean="0">
                <a:solidFill>
                  <a:srgbClr val="00B050"/>
                </a:solidFill>
              </a:rPr>
              <a:t>تم اقتباس شرائح من عروض أخرى لآخرين وتعديلها بما </a:t>
            </a:r>
            <a:r>
              <a:rPr lang="ar-SA" sz="1400" b="1" dirty="0" err="1" smtClean="0">
                <a:solidFill>
                  <a:srgbClr val="00B050"/>
                </a:solidFill>
              </a:rPr>
              <a:t>يتلائم</a:t>
            </a:r>
            <a:r>
              <a:rPr lang="ar-SA" sz="1400" b="1" dirty="0" smtClean="0">
                <a:solidFill>
                  <a:srgbClr val="00B050"/>
                </a:solidFill>
              </a:rPr>
              <a:t> مع طريقتي في الشرح وذلك لتعم الفائدة كتب الله لنا ولهم الأجر )</a:t>
            </a:r>
          </a:p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كل ما تحتاجه إليه من معلومات وعروض تخص المادة سوف تجدها على هذا الحساب </a:t>
            </a:r>
            <a:r>
              <a:rPr lang="ar-SA" sz="1200" b="1" dirty="0" smtClean="0">
                <a:solidFill>
                  <a:srgbClr val="C00000"/>
                </a:solidFill>
              </a:rPr>
              <a:t>: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    </a:t>
            </a:r>
            <a:r>
              <a:rPr lang="en-US" sz="2400" b="1" dirty="0" smtClean="0">
                <a:solidFill>
                  <a:prstClr val="black"/>
                </a:solidFill>
              </a:rPr>
              <a:t>sabir_511          </a:t>
            </a:r>
            <a:r>
              <a:rPr lang="ar-SA" sz="2400" b="1" dirty="0" smtClean="0">
                <a:solidFill>
                  <a:prstClr val="black"/>
                </a:solidFill>
              </a:rPr>
              <a:t>@</a:t>
            </a:r>
          </a:p>
          <a:p>
            <a:pPr algn="ctr"/>
            <a:endParaRPr lang="ar-SA" sz="2800" b="1" dirty="0" smtClean="0">
              <a:solidFill>
                <a:prstClr val="black"/>
              </a:solidFill>
            </a:endParaRPr>
          </a:p>
          <a:p>
            <a:pPr algn="ctr"/>
            <a:endParaRPr lang="ar-SA" sz="2800" b="1" dirty="0" smtClean="0">
              <a:solidFill>
                <a:prstClr val="black"/>
              </a:solidFill>
            </a:endParaRPr>
          </a:p>
        </p:txBody>
      </p:sp>
      <p:pic>
        <p:nvPicPr>
          <p:cNvPr id="6" name="صورة 5" descr="شعر-تويت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6708" y="6084174"/>
            <a:ext cx="1500198" cy="2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C:\Users\user\Pictures\صورة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55753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242628" y="141514"/>
            <a:ext cx="1703603" cy="53340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الغازات</a:t>
            </a:r>
          </a:p>
        </p:txBody>
      </p:sp>
      <p:sp>
        <p:nvSpPr>
          <p:cNvPr id="26629" name="مربع نص 8"/>
          <p:cNvSpPr txBox="1">
            <a:spLocks noChangeArrowheads="1"/>
          </p:cNvSpPr>
          <p:nvPr/>
        </p:nvSpPr>
        <p:spPr bwMode="auto">
          <a:xfrm>
            <a:off x="7092280" y="838200"/>
            <a:ext cx="151832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حركة الغازات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4495800" y="1524000"/>
            <a:ext cx="4038600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</a:rPr>
              <a:t>المواد والأدوات : </a:t>
            </a:r>
            <a:r>
              <a:rPr lang="ar-SA" sz="2000" b="1" dirty="0">
                <a:solidFill>
                  <a:srgbClr val="001F82"/>
                </a:solidFill>
              </a:rPr>
              <a:t>علبة ملطف الجو ( أو عطر )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514600" y="2057400"/>
            <a:ext cx="5946775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</a:rPr>
              <a:t>الخطوات: </a:t>
            </a:r>
            <a:r>
              <a:rPr lang="ar-SA" sz="2000" b="1" dirty="0">
                <a:solidFill>
                  <a:srgbClr val="001F82"/>
                </a:solidFill>
              </a:rPr>
              <a:t>رش كمية قليلة من ملطف الجو في إحدى زوايا غرفة الصف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2362200" y="2839243"/>
            <a:ext cx="5727700" cy="2246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</a:rPr>
              <a:t>مناقشة: </a:t>
            </a:r>
            <a:r>
              <a:rPr lang="ar-SA" sz="2000" b="1" dirty="0">
                <a:solidFill>
                  <a:srgbClr val="001F82"/>
                </a:solidFill>
              </a:rPr>
              <a:t>بعد مرور وقت قصير 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 b="1" dirty="0">
              <a:solidFill>
                <a:srgbClr val="001F8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504504"/>
                </a:solidFill>
              </a:rPr>
              <a:t>@ من استطاع شم الرائحة </a:t>
            </a:r>
            <a:r>
              <a:rPr lang="ar-SA" sz="2000" b="1" dirty="0">
                <a:solidFill>
                  <a:srgbClr val="001F82"/>
                </a:solidFill>
              </a:rPr>
              <a:t>.. يرفع يده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 b="1" dirty="0">
              <a:solidFill>
                <a:srgbClr val="001F8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504504"/>
                </a:solidFill>
              </a:rPr>
              <a:t>@ ماذا حصل لجسيمات الغاز ؟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1F82"/>
                </a:solidFill>
              </a:rPr>
              <a:t>تحركت جسيمات الغاز وانتشرت بسرعة في جميع </a:t>
            </a:r>
            <a:r>
              <a:rPr lang="ar-SA" sz="2000" b="1" dirty="0" err="1">
                <a:solidFill>
                  <a:srgbClr val="001F82"/>
                </a:solidFill>
              </a:rPr>
              <a:t>الإتجاهات</a:t>
            </a:r>
            <a:r>
              <a:rPr lang="ar-SA" sz="2000" b="1" dirty="0">
                <a:solidFill>
                  <a:srgbClr val="001F82"/>
                </a:solidFill>
              </a:rPr>
              <a:t> لتملأ حيز الغرفة كله بدليل أن الجميع شم رائحة المعطر </a:t>
            </a:r>
          </a:p>
        </p:txBody>
      </p:sp>
      <p:pic>
        <p:nvPicPr>
          <p:cNvPr id="214021" name="Picture 5" descr="https://encrypted-tbn3.gstatic.com/images?q=tbn:ANd9GcR_qU3KOPpPI9X7001HtQRGxXqrS4z7r2HSgMQlMxx5SPBTu6WojQ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667000" y="2895600"/>
            <a:ext cx="776626" cy="11430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9" descr="http://i-exc.ccm2.net/iex/1000/1032672721/785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000" r="24001" b="10001"/>
          <a:stretch>
            <a:fillRect/>
          </a:stretch>
        </p:blipFill>
        <p:spPr bwMode="auto">
          <a:xfrm>
            <a:off x="228600" y="838200"/>
            <a:ext cx="2133600" cy="2228850"/>
          </a:xfrm>
          <a:prstGeom prst="rect">
            <a:avLst/>
          </a:prstGeom>
          <a:noFill/>
          <a:ln w="28575">
            <a:solidFill>
              <a:srgbClr val="CCB0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7" name="Picture 11" descr="http://1.bp.blogspot.com/-mPpVkuXPDzQ/UaIGQhUwRJI/AAAAAAAAP_c/XlM2-3v3uuc/s1600/gallery_1238014522.jpg"/>
          <p:cNvPicPr>
            <a:picLocks noChangeAspect="1" noChangeArrowheads="1"/>
          </p:cNvPicPr>
          <p:nvPr/>
        </p:nvPicPr>
        <p:blipFill>
          <a:blip r:embed="rId6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222" r="5556" b="32444"/>
          <a:stretch>
            <a:fillRect/>
          </a:stretch>
        </p:blipFill>
        <p:spPr bwMode="auto">
          <a:xfrm>
            <a:off x="2743200" y="0"/>
            <a:ext cx="2514600" cy="15240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0200"/>
            <a:ext cx="17319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رابط مستقيم 20"/>
          <p:cNvCxnSpPr/>
          <p:nvPr/>
        </p:nvCxnSpPr>
        <p:spPr>
          <a:xfrm rot="16200000" flipH="1">
            <a:off x="38100" y="4610100"/>
            <a:ext cx="1371600" cy="2286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>
            <a:off x="609600" y="3962400"/>
            <a:ext cx="1752600" cy="15240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8839200" y="5715000"/>
            <a:ext cx="304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8748464" y="1"/>
            <a:ext cx="3955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37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ding.wav"/>
          </p:stSnd>
        </p:sndAc>
      </p:transition>
    </mc:Choice>
    <mc:Fallback xmlns="">
      <p:transition spd="slow">
        <p:checker/>
        <p:sndAc>
          <p:stSnd>
            <p:snd r:embed="rId9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C:\Users\user\Pictures\صورة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95" y="607132"/>
            <a:ext cx="6389688" cy="6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ttp://5alanguagearts200910.wikispaces.com/file/view/image008.jpg/103252287/image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1" t="7150" b="9428"/>
          <a:stretch>
            <a:fillRect/>
          </a:stretch>
        </p:blipFill>
        <p:spPr bwMode="auto">
          <a:xfrm>
            <a:off x="381000" y="1905000"/>
            <a:ext cx="1676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6936613" y="1"/>
            <a:ext cx="1981200" cy="46264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الغازات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255912" y="2507253"/>
            <a:ext cx="3048000" cy="76200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prstClr val="black"/>
                </a:solidFill>
              </a:rPr>
              <a:t>2- مواد </a:t>
            </a:r>
            <a:r>
              <a:rPr lang="ar-SA" sz="2400" b="1" dirty="0">
                <a:solidFill>
                  <a:prstClr val="black"/>
                </a:solidFill>
              </a:rPr>
              <a:t>ليس لها شكل ثابت وليس لها حجم ثابت أيضاً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2938613" y="1770743"/>
            <a:ext cx="5778500" cy="772480"/>
          </a:xfrm>
          <a:prstGeom prst="roundRect">
            <a:avLst>
              <a:gd name="adj" fmla="val 9108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001F82"/>
                </a:solidFill>
              </a:rPr>
              <a:t>1- جسيمات </a:t>
            </a:r>
            <a:r>
              <a:rPr lang="ar-SA" sz="2400" b="1" dirty="0">
                <a:solidFill>
                  <a:srgbClr val="001F82"/>
                </a:solidFill>
              </a:rPr>
              <a:t>المواد الغازية بعيدة بعضها عن بعض وتتحرك بسرعة كبيرة في جميع الاتجاهات وتنتشر بعيداً </a:t>
            </a:r>
            <a:r>
              <a:rPr lang="ar-SA" sz="2400" dirty="0">
                <a:solidFill>
                  <a:srgbClr val="001F82"/>
                </a:solidFill>
              </a:rPr>
              <a:t>.</a:t>
            </a:r>
          </a:p>
        </p:txBody>
      </p:sp>
      <p:pic>
        <p:nvPicPr>
          <p:cNvPr id="218116" name="Picture 4" descr="https://sites.google.com/a/latin.tzafonet.org.il/science-technology/_/rsrc/1323854467094/config/science-editor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3077" t="1500" r="3077" b="2532"/>
          <a:stretch>
            <a:fillRect/>
          </a:stretch>
        </p:blipFill>
        <p:spPr bwMode="auto">
          <a:xfrm flipH="1">
            <a:off x="152400" y="4727800"/>
            <a:ext cx="1447800" cy="1974399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0" name="Picture 8" descr="http://www.sptechs.com/emarket/thumbs/pics/item109393.gif"/>
          <p:cNvPicPr>
            <a:picLocks noChangeAspect="1" noChangeArrowheads="1"/>
          </p:cNvPicPr>
          <p:nvPr/>
        </p:nvPicPr>
        <p:blipFill>
          <a:blip r:embed="rId7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5600"/>
          <a:stretch>
            <a:fillRect/>
          </a:stretch>
        </p:blipFill>
        <p:spPr bwMode="auto">
          <a:xfrm>
            <a:off x="7799683" y="3260820"/>
            <a:ext cx="990600" cy="16764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مربع نص 17"/>
          <p:cNvSpPr>
            <a:spLocks noChangeArrowheads="1"/>
          </p:cNvSpPr>
          <p:nvPr/>
        </p:nvSpPr>
        <p:spPr bwMode="auto">
          <a:xfrm>
            <a:off x="4572000" y="3437301"/>
            <a:ext cx="3174221" cy="1323439"/>
          </a:xfrm>
          <a:prstGeom prst="wedgeRectCallout">
            <a:avLst>
              <a:gd name="adj1" fmla="val 61690"/>
              <a:gd name="adj2" fmla="val -21963"/>
            </a:avLst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3- لجسيمات الغاز قابلية </a:t>
            </a:r>
            <a:r>
              <a:rPr lang="ar-SA" altLang="ar-SA" sz="2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للإنضغاط</a:t>
            </a:r>
            <a:r>
              <a:rPr lang="ar-SA" altLang="ar-SA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والتمدد في الأوعية المغلقة حيث تقترب جزيئاته من بعضها ويقل الحجم </a:t>
            </a: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1366188" y="5559199"/>
            <a:ext cx="7139782" cy="1143000"/>
          </a:xfrm>
          <a:prstGeom prst="roundRect">
            <a:avLst>
              <a:gd name="adj" fmla="val 7066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البخار: </a:t>
            </a: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حالة غازية لمادة تكون في درجات الحرارة العادية سائلة أو صلبة , فالماء مثلاً في درجة حرارة الغرفة يكون في الحالة السائلة وعندما يتحول إلى الغازية </a:t>
            </a:r>
            <a:r>
              <a:rPr lang="ar-SA" sz="2400" b="1" dirty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يسمى بخاراً </a:t>
            </a:r>
            <a:endParaRPr lang="ar-SA" sz="2400" b="1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62" name="Picture 5" descr="http://www.khayma.com/mtwan/image3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21574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وسيلة شرح على شكل سحابة 21"/>
          <p:cNvSpPr/>
          <p:nvPr/>
        </p:nvSpPr>
        <p:spPr>
          <a:xfrm>
            <a:off x="2057400" y="3648075"/>
            <a:ext cx="1722512" cy="1728274"/>
          </a:xfrm>
          <a:prstGeom prst="cloudCallout">
            <a:avLst>
              <a:gd name="adj1" fmla="val -75324"/>
              <a:gd name="adj2" fmla="val 225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FF0000"/>
                </a:solidFill>
              </a:rPr>
              <a:t>ما الفرق بين الغاز والبخار ؟</a:t>
            </a:r>
          </a:p>
        </p:txBody>
      </p:sp>
      <p:sp>
        <p:nvSpPr>
          <p:cNvPr id="17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8839200" y="5715000"/>
            <a:ext cx="304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4572000" y="1181099"/>
            <a:ext cx="4337093" cy="76562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FF0000"/>
                </a:solidFill>
              </a:rPr>
              <a:t>ماهي خواص الغازات؟</a:t>
            </a:r>
          </a:p>
        </p:txBody>
      </p:sp>
      <p:sp>
        <p:nvSpPr>
          <p:cNvPr id="18" name="سهم مسنن إلى اليمين 17"/>
          <p:cNvSpPr/>
          <p:nvPr/>
        </p:nvSpPr>
        <p:spPr>
          <a:xfrm flipH="1">
            <a:off x="4774057" y="4616551"/>
            <a:ext cx="2770105" cy="861440"/>
          </a:xfrm>
          <a:prstGeom prst="notchedRightArrow">
            <a:avLst/>
          </a:prstGeom>
          <a:solidFill>
            <a:srgbClr val="FFFF3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FF0000"/>
                </a:solidFill>
              </a:rPr>
              <a:t>سؤال ذهبي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8717113" y="1"/>
            <a:ext cx="42688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36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ding.wav"/>
          </p:stSnd>
        </p:sndAc>
      </p:transition>
    </mc:Choice>
    <mc:Fallback xmlns="">
      <p:transition>
        <p:cut/>
        <p:sndAc>
          <p:stSnd>
            <p:snd r:embed="rId9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8684" grpId="0"/>
      <p:bldP spid="20" grpId="0" animBg="1"/>
      <p:bldP spid="22" grpId="0" animBg="1"/>
      <p:bldP spid="2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88224" y="620688"/>
            <a:ext cx="2232248" cy="9361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prstClr val="white"/>
                </a:solidFill>
              </a:rPr>
              <a:t>تقويم</a:t>
            </a:r>
            <a:endParaRPr lang="ar-SA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/>
          <a:srcRect b="8995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15071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7" name="شكل بيضاوي 6"/>
          <p:cNvSpPr/>
          <p:nvPr/>
        </p:nvSpPr>
        <p:spPr>
          <a:xfrm>
            <a:off x="7315200" y="3733800"/>
            <a:ext cx="9906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33CC"/>
                </a:solidFill>
              </a:rPr>
              <a:t>صلب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3048000" y="3733800"/>
            <a:ext cx="10668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33CC"/>
                </a:solidFill>
              </a:rPr>
              <a:t>غاز</a:t>
            </a:r>
          </a:p>
        </p:txBody>
      </p:sp>
      <p:sp>
        <p:nvSpPr>
          <p:cNvPr id="10" name="شكل بيضاوي 9"/>
          <p:cNvSpPr/>
          <p:nvPr/>
        </p:nvSpPr>
        <p:spPr>
          <a:xfrm>
            <a:off x="5181600" y="5410200"/>
            <a:ext cx="990600" cy="838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33CC"/>
                </a:solidFill>
              </a:rPr>
              <a:t>زيت</a:t>
            </a:r>
          </a:p>
        </p:txBody>
      </p:sp>
      <p:sp>
        <p:nvSpPr>
          <p:cNvPr id="11" name="شكل بيضاوي 10"/>
          <p:cNvSpPr/>
          <p:nvPr/>
        </p:nvSpPr>
        <p:spPr>
          <a:xfrm>
            <a:off x="914400" y="3733800"/>
            <a:ext cx="1219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33CC"/>
                </a:solidFill>
              </a:rPr>
              <a:t>بلازما</a:t>
            </a:r>
          </a:p>
        </p:txBody>
      </p:sp>
    </p:spTree>
    <p:extLst>
      <p:ext uri="{BB962C8B-B14F-4D97-AF65-F5344CB8AC3E}">
        <p14:creationId xmlns:p14="http://schemas.microsoft.com/office/powerpoint/2010/main" val="2956247136"/>
      </p:ext>
    </p:extLst>
  </p:cSld>
  <p:clrMapOvr>
    <a:masterClrMapping/>
  </p:clrMapOvr>
  <p:transition spd="slow">
    <p:randomBar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528" y="260648"/>
            <a:ext cx="4248472" cy="6408712"/>
          </a:xfrm>
          <a:blipFill>
            <a:blip r:embed="rId5"/>
            <a:tile tx="0" ty="0" sx="100000" sy="100000" flip="none" algn="tl"/>
          </a:blipFill>
        </p:spPr>
      </p:pic>
      <p:sp>
        <p:nvSpPr>
          <p:cNvPr id="2" name="مستطيل 1"/>
          <p:cNvSpPr/>
          <p:nvPr/>
        </p:nvSpPr>
        <p:spPr>
          <a:xfrm>
            <a:off x="4572000" y="116632"/>
            <a:ext cx="4392488" cy="6552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 smtClean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س : قارن بين المواد البلورية وغير بلورية؟</a:t>
            </a: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 smtClean="0">
              <a:solidFill>
                <a:srgbClr val="FF0000"/>
              </a:solidFill>
            </a:endParaRPr>
          </a:p>
          <a:p>
            <a:pPr algn="ctr"/>
            <a:endParaRPr lang="ar-SA" sz="2400" b="1" dirty="0" smtClean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 smtClean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 smtClean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س : ما هو </a:t>
            </a:r>
            <a:r>
              <a:rPr lang="ar-SA" sz="2400" b="1" dirty="0">
                <a:solidFill>
                  <a:srgbClr val="FF0000"/>
                </a:solidFill>
              </a:rPr>
              <a:t>المصطلح العلمي لما يلي:</a:t>
            </a: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......................</a:t>
            </a:r>
            <a:r>
              <a:rPr lang="ar-SA" sz="2400" b="1" dirty="0">
                <a:solidFill>
                  <a:prstClr val="black"/>
                </a:solidFill>
              </a:rPr>
              <a:t>. هي قوة غير متوازنة تؤثر على جزيئات السطح فتجعـله يبدو مشدوداً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/>
            </a:r>
            <a:br>
              <a:rPr lang="ar-SA" sz="2400" b="1" dirty="0">
                <a:solidFill>
                  <a:prstClr val="black"/>
                </a:solidFill>
              </a:rPr>
            </a:br>
            <a:endParaRPr lang="ar-SA" sz="2400" b="1" dirty="0">
              <a:solidFill>
                <a:prstClr val="black"/>
              </a:solidFill>
            </a:endParaRPr>
          </a:p>
          <a:p>
            <a:pPr algn="ctr"/>
            <a:endParaRPr lang="ar-SA" sz="2400" b="1" dirty="0">
              <a:solidFill>
                <a:srgbClr val="1F497D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768244" y="4869160"/>
            <a:ext cx="21737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002060"/>
                </a:solidFill>
              </a:rPr>
              <a:t>التوتر السطحي</a:t>
            </a:r>
            <a:endParaRPr lang="ar-SA" sz="3200" b="1" dirty="0">
              <a:solidFill>
                <a:srgbClr val="00206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3960440" cy="6552728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4645507" y="1124745"/>
            <a:ext cx="4221808" cy="16071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800" b="1" dirty="0" smtClean="0">
              <a:solidFill>
                <a:srgbClr val="00B050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المواد </a:t>
            </a:r>
            <a:r>
              <a:rPr lang="ar-SA" sz="2800" b="1" dirty="0" err="1" smtClean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البلورية:</a:t>
            </a:r>
            <a:r>
              <a:rPr lang="ar-SA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Schoolbook"/>
                <a:cs typeface="Times New Roman"/>
              </a:rPr>
              <a:t>تترتب</a:t>
            </a:r>
            <a:r>
              <a:rPr lang="ar-S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/>
                <a:cs typeface="Times New Roman"/>
              </a:rPr>
              <a:t> الجزيئات فيها بشكل </a:t>
            </a:r>
            <a:r>
              <a:rPr lang="ar-SA" sz="2400" b="1" dirty="0">
                <a:solidFill>
                  <a:srgbClr val="CCAF0A">
                    <a:lumMod val="75000"/>
                  </a:srgbClr>
                </a:solidFill>
                <a:latin typeface="Century Schoolbook"/>
                <a:cs typeface="Times New Roman"/>
              </a:rPr>
              <a:t>هندسي منتظم </a:t>
            </a:r>
            <a:r>
              <a:rPr lang="ar-S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/>
                <a:cs typeface="Times New Roman"/>
              </a:rPr>
              <a:t>ويطلق عليه بلورة </a:t>
            </a:r>
            <a:r>
              <a:rPr lang="ar-SA" sz="2000" b="1" dirty="0">
                <a:solidFill>
                  <a:srgbClr val="FF0000"/>
                </a:solidFill>
                <a:latin typeface="Century Schoolbook"/>
                <a:cs typeface="Times New Roman"/>
              </a:rPr>
              <a:t>مثل</a:t>
            </a:r>
            <a:r>
              <a:rPr lang="ar-S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/>
                <a:cs typeface="Times New Roman"/>
              </a:rPr>
              <a:t> </a:t>
            </a:r>
            <a:r>
              <a:rPr lang="ar-SA" sz="2000" b="1" dirty="0">
                <a:solidFill>
                  <a:srgbClr val="0000FF"/>
                </a:solidFill>
                <a:latin typeface="Century Schoolbook"/>
                <a:cs typeface="Times New Roman"/>
              </a:rPr>
              <a:t>السكر والرمل والثلج</a:t>
            </a:r>
          </a:p>
          <a:p>
            <a:pPr algn="ctr">
              <a:defRPr/>
            </a:pPr>
            <a:endParaRPr lang="ar-EG" sz="2400" b="1" dirty="0">
              <a:solidFill>
                <a:srgbClr val="00206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4645507" y="2852936"/>
            <a:ext cx="4248472" cy="13681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 smtClean="0">
                <a:solidFill>
                  <a:srgbClr val="00B050"/>
                </a:solidFill>
                <a:latin typeface="Century Schoolbook"/>
                <a:cs typeface="Times New Roman"/>
              </a:rPr>
              <a:t>غير بلورية :</a:t>
            </a:r>
            <a:r>
              <a:rPr lang="ar-SA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Schoolbook"/>
                <a:cs typeface="Times New Roman"/>
              </a:rPr>
              <a:t>تترتب </a:t>
            </a: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Schoolbook"/>
                <a:cs typeface="Times New Roman"/>
              </a:rPr>
              <a:t>الجزيئات فيها بشكل </a:t>
            </a:r>
            <a:r>
              <a:rPr lang="ar-SA" sz="2400" b="1" dirty="0">
                <a:solidFill>
                  <a:srgbClr val="CCAF0A">
                    <a:lumMod val="75000"/>
                  </a:srgbClr>
                </a:solidFill>
                <a:latin typeface="Century Schoolbook"/>
                <a:cs typeface="Times New Roman"/>
              </a:rPr>
              <a:t>عشوائي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CAF0A">
                    <a:lumMod val="75000"/>
                  </a:srgbClr>
                </a:solidFill>
                <a:latin typeface="Century Schoolbook"/>
                <a:cs typeface="Times New Roman"/>
              </a:rPr>
              <a:t> </a:t>
            </a:r>
            <a:r>
              <a:rPr lang="ar-SA" sz="2000" b="1" dirty="0">
                <a:solidFill>
                  <a:srgbClr val="FF0000"/>
                </a:solidFill>
                <a:latin typeface="Century Schoolbook"/>
                <a:cs typeface="Times New Roman"/>
              </a:rPr>
              <a:t>مثل</a:t>
            </a:r>
            <a:r>
              <a:rPr lang="ar-SA" sz="2000" b="1" dirty="0">
                <a:solidFill>
                  <a:srgbClr val="0000FF"/>
                </a:solidFill>
                <a:latin typeface="Century Schoolbook"/>
                <a:cs typeface="Times New Roman"/>
              </a:rPr>
              <a:t> المطاط والبلاستيك والزجاج</a:t>
            </a:r>
          </a:p>
        </p:txBody>
      </p:sp>
    </p:spTree>
    <p:extLst>
      <p:ext uri="{BB962C8B-B14F-4D97-AF65-F5344CB8AC3E}">
        <p14:creationId xmlns:p14="http://schemas.microsoft.com/office/powerpoint/2010/main" val="39324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528" y="260648"/>
            <a:ext cx="8568952" cy="3310548"/>
          </a:xfrm>
          <a:blipFill>
            <a:blip r:embed="rId5"/>
            <a:tile tx="0" ty="0" sx="100000" sy="100000" flip="none" algn="tl"/>
          </a:blipFill>
        </p:spPr>
      </p:pic>
      <p:sp>
        <p:nvSpPr>
          <p:cNvPr id="3" name="مستطيل 2"/>
          <p:cNvSpPr/>
          <p:nvPr/>
        </p:nvSpPr>
        <p:spPr>
          <a:xfrm>
            <a:off x="323528" y="3573016"/>
            <a:ext cx="8568952" cy="30243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صح أو خطأ :</a:t>
            </a:r>
          </a:p>
          <a:p>
            <a:pPr algn="ctr"/>
            <a:r>
              <a:rPr lang="ar-SA" sz="4000" b="1" dirty="0" smtClean="0">
                <a:solidFill>
                  <a:srgbClr val="C00000"/>
                </a:solidFill>
              </a:rPr>
              <a:t>جسيمات </a:t>
            </a:r>
            <a:r>
              <a:rPr lang="ar-SA" sz="4000" b="1" dirty="0">
                <a:solidFill>
                  <a:srgbClr val="C00000"/>
                </a:solidFill>
              </a:rPr>
              <a:t>المواد الغازية بعيدة بعضها عن بعض وتتحرك بسرعة كبيرة في جميع الاتجاهات وتنتشر بعيداً </a:t>
            </a:r>
            <a:r>
              <a:rPr lang="ar-SA" sz="4000" b="1" dirty="0" smtClean="0">
                <a:solidFill>
                  <a:srgbClr val="C00000"/>
                </a:solidFill>
              </a:rPr>
              <a:t>(           )   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779912" y="5768389"/>
            <a:ext cx="9001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002060"/>
                </a:solidFill>
              </a:rPr>
              <a:t>صح</a:t>
            </a:r>
            <a:endParaRPr lang="ar-SA" sz="3600" b="1" dirty="0">
              <a:solidFill>
                <a:srgbClr val="002060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C:\Users\user\Pictures\صورة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02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6"/>
          <p:cNvSpPr>
            <a:spLocks noChangeArrowheads="1"/>
          </p:cNvSpPr>
          <p:nvPr/>
        </p:nvSpPr>
        <p:spPr bwMode="auto">
          <a:xfrm>
            <a:off x="1828800" y="2438400"/>
            <a:ext cx="2667000" cy="1200150"/>
          </a:xfrm>
          <a:prstGeom prst="rect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2400" b="1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المادة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2400" b="1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الحرارة وتحولات المادة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2400" b="1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سلوك الموائع </a:t>
            </a:r>
            <a:endParaRPr lang="ar-SA" altLang="zh-CN" sz="16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17"/>
          <p:cNvSpPr>
            <a:spLocks noChangeArrowheads="1"/>
          </p:cNvSpPr>
          <p:nvPr/>
        </p:nvSpPr>
        <p:spPr bwMode="auto">
          <a:xfrm>
            <a:off x="3962400" y="4648200"/>
            <a:ext cx="1905000" cy="830263"/>
          </a:xfrm>
          <a:prstGeom prst="rect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2400" b="1" dirty="0">
                <a:solidFill>
                  <a:srgbClr val="009644"/>
                </a:solidFill>
              </a:rPr>
              <a:t>ما الطاقة ؟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SA" altLang="zh-CN" sz="2400" b="1" dirty="0">
                <a:solidFill>
                  <a:srgbClr val="009644"/>
                </a:solidFill>
              </a:rPr>
              <a:t>تحولات الطاقة </a:t>
            </a:r>
          </a:p>
        </p:txBody>
      </p:sp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4572000" y="2438400"/>
            <a:ext cx="1209676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الفصل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5943600" y="4648200"/>
            <a:ext cx="1123950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الفصل4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سهم مسنن إلى اليمين 11"/>
          <p:cNvSpPr/>
          <p:nvPr/>
        </p:nvSpPr>
        <p:spPr>
          <a:xfrm rot="5400000">
            <a:off x="5448300" y="2857500"/>
            <a:ext cx="3200400" cy="228600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11500" kern="1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13" name="سهم مسنن إلى اليمين 12"/>
          <p:cNvSpPr/>
          <p:nvPr/>
        </p:nvSpPr>
        <p:spPr>
          <a:xfrm rot="5400000">
            <a:off x="5257800" y="1752600"/>
            <a:ext cx="990600" cy="228600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11500" kern="1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9231" name="Picture 4" descr="http://birooo2007.jeeran.com/i/00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6477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نصف إطار 14"/>
          <p:cNvSpPr/>
          <p:nvPr/>
        </p:nvSpPr>
        <p:spPr>
          <a:xfrm flipH="1" flipV="1">
            <a:off x="611560" y="152400"/>
            <a:ext cx="7391400" cy="6096000"/>
          </a:xfrm>
          <a:prstGeom prst="halfFrame">
            <a:avLst>
              <a:gd name="adj1" fmla="val 3051"/>
              <a:gd name="adj2" fmla="val 2825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4923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500" kern="1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8748464" y="1"/>
            <a:ext cx="3955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شكل بيضاوي 1"/>
          <p:cNvSpPr/>
          <p:nvPr/>
        </p:nvSpPr>
        <p:spPr>
          <a:xfrm>
            <a:off x="8100392" y="5478463"/>
            <a:ext cx="648072" cy="801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89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chimes.wav"/>
          </p:stSnd>
        </p:sndAc>
      </p:transition>
    </mc:Choice>
    <mc:Fallback xmlns="">
      <p:transition>
        <p:cut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16424" cy="3733800"/>
          </a:xfrm>
        </p:spPr>
      </p:pic>
      <p:sp>
        <p:nvSpPr>
          <p:cNvPr id="3" name="مستطيل 2"/>
          <p:cNvSpPr/>
          <p:nvPr/>
        </p:nvSpPr>
        <p:spPr>
          <a:xfrm>
            <a:off x="4067944" y="332656"/>
            <a:ext cx="4896544" cy="6311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prstClr val="black"/>
                </a:solidFill>
              </a:rPr>
              <a:t>ا</a:t>
            </a:r>
            <a:r>
              <a:rPr lang="ar-SA" sz="6600" b="1" dirty="0" smtClean="0">
                <a:solidFill>
                  <a:prstClr val="black"/>
                </a:solidFill>
              </a:rPr>
              <a:t>نتهى الدرس</a:t>
            </a:r>
          </a:p>
          <a:p>
            <a:r>
              <a:rPr lang="ar-SA" sz="3600" b="1" dirty="0" smtClean="0">
                <a:solidFill>
                  <a:prstClr val="black"/>
                </a:solidFill>
              </a:rPr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مع تمنياتي للجميع بالتوفيق </a:t>
            </a:r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معد هذا العمل:</a:t>
            </a: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endParaRPr lang="ar-SA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1520" y="4077072"/>
            <a:ext cx="3816424" cy="2566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الواجب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س1 س2 س3 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صفحة 74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4250297" y="3587778"/>
            <a:ext cx="4464496" cy="2664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أ. صابر دخيل الله السيالي</a:t>
            </a:r>
          </a:p>
          <a:p>
            <a:pPr algn="ctr"/>
            <a:r>
              <a:rPr lang="ar-SA" sz="2800" b="1" dirty="0">
                <a:solidFill>
                  <a:prstClr val="white"/>
                </a:solidFill>
              </a:rPr>
              <a:t>معلم مادة العلوم بمتوسطة أبي دجانة </a:t>
            </a:r>
            <a:r>
              <a:rPr lang="ar-SA" sz="2800" b="1" dirty="0" smtClean="0">
                <a:solidFill>
                  <a:prstClr val="white"/>
                </a:solidFill>
              </a:rPr>
              <a:t>بمكة المكرمة..</a:t>
            </a:r>
            <a:endParaRPr lang="ar-SA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:\Users\user\Pictures\صورة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"/>
          <a:stretch>
            <a:fillRect/>
          </a:stretch>
        </p:blipFill>
        <p:spPr bwMode="auto">
          <a:xfrm>
            <a:off x="4038600" y="838200"/>
            <a:ext cx="4724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32363" r="32288" b="90347"/>
          <a:stretch>
            <a:fillRect/>
          </a:stretch>
        </p:blipFill>
        <p:spPr bwMode="auto">
          <a:xfrm rot="20276649">
            <a:off x="51461" y="368255"/>
            <a:ext cx="2361183" cy="591061"/>
          </a:xfrm>
          <a:prstGeom prst="roundRect">
            <a:avLst>
              <a:gd name="adj" fmla="val 46091"/>
            </a:avLst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</p:pic>
      <p:sp>
        <p:nvSpPr>
          <p:cNvPr id="11" name="مخطط انسيابي: معالجة 10"/>
          <p:cNvSpPr/>
          <p:nvPr/>
        </p:nvSpPr>
        <p:spPr>
          <a:xfrm rot="21062676">
            <a:off x="1250950" y="963613"/>
            <a:ext cx="2286000" cy="685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1- حركة جسيماتها وقوة التجاذب بين جسيماتها </a:t>
            </a:r>
          </a:p>
        </p:txBody>
      </p:sp>
      <p:sp>
        <p:nvSpPr>
          <p:cNvPr id="12" name="مخطط انسيابي: معالجة 11"/>
          <p:cNvSpPr/>
          <p:nvPr/>
        </p:nvSpPr>
        <p:spPr>
          <a:xfrm rot="21150906">
            <a:off x="255588" y="1901825"/>
            <a:ext cx="3581400" cy="1828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2- في الحالة الصلبة تكون الجسيمات قريبة من بعضها </a:t>
            </a:r>
            <a:r>
              <a:rPr lang="ar-SA" b="1" dirty="0" err="1">
                <a:solidFill>
                  <a:prstClr val="white"/>
                </a:solidFill>
              </a:rPr>
              <a:t>وتهتز</a:t>
            </a:r>
            <a:r>
              <a:rPr lang="ar-SA" b="1" dirty="0">
                <a:solidFill>
                  <a:prstClr val="white"/>
                </a:solidFill>
              </a:rPr>
              <a:t> في مكانها ...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وفي الحالة السائلة تكون الجسيمات أبعد وتستطيع التدفق </a:t>
            </a:r>
            <a:r>
              <a:rPr lang="ar-SA" b="1" dirty="0" err="1">
                <a:solidFill>
                  <a:prstClr val="white"/>
                </a:solidFill>
              </a:rPr>
              <a:t>والإنزلاق</a:t>
            </a:r>
            <a:r>
              <a:rPr lang="ar-SA" b="1" dirty="0">
                <a:solidFill>
                  <a:prstClr val="white"/>
                </a:solidFill>
              </a:rPr>
              <a:t>  فوق بعضها ...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أما في الحالة الغازية فالجسيمات بعيدة عن بعضها وتتحرك بسرعة كبيرة</a:t>
            </a:r>
          </a:p>
        </p:txBody>
      </p:sp>
      <p:sp>
        <p:nvSpPr>
          <p:cNvPr id="13" name="مخطط انسيابي: معالجة 12"/>
          <p:cNvSpPr/>
          <p:nvPr/>
        </p:nvSpPr>
        <p:spPr>
          <a:xfrm rot="21180000">
            <a:off x="731838" y="3941763"/>
            <a:ext cx="3124200" cy="1219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3- المواد الصلبة والسائلة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حجمها ثابت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ar-SA" b="1" dirty="0">
                <a:solidFill>
                  <a:prstClr val="white"/>
                </a:solidFill>
              </a:rPr>
              <a:t>المواد السائلة والغازية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ar-SA" b="1" dirty="0">
                <a:solidFill>
                  <a:prstClr val="white"/>
                </a:solidFill>
              </a:rPr>
              <a:t>تأخذ شكل الوعاء الذي توضع فيه </a:t>
            </a:r>
          </a:p>
        </p:txBody>
      </p:sp>
      <p:sp>
        <p:nvSpPr>
          <p:cNvPr id="14" name="مخطط انسيابي: معالجة 13"/>
          <p:cNvSpPr/>
          <p:nvPr/>
        </p:nvSpPr>
        <p:spPr>
          <a:xfrm rot="21162611">
            <a:off x="411163" y="5402263"/>
            <a:ext cx="2971800" cy="762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/>
                </a:solidFill>
              </a:rPr>
              <a:t>4- غازية ، لأن جسيمات الغاز تأخذ شكل وحجم الإناء الذي توضع فيه. </a:t>
            </a:r>
          </a:p>
        </p:txBody>
      </p:sp>
      <p:pic>
        <p:nvPicPr>
          <p:cNvPr id="30728" name="Picture 7" descr="C:\Users\user\Pictures\صورة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17335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8" descr="C:\Users\user\Pictures\صورة5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4267200" y="4953000"/>
            <a:ext cx="35814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534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7023">
            <a:off x="2224088" y="2090738"/>
            <a:ext cx="2562225" cy="2332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2231">
            <a:off x="5295900" y="2155825"/>
            <a:ext cx="3076575" cy="3209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10200"/>
            <a:ext cx="3067050" cy="10096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3048000" cy="1247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صورة 16" descr="15.bm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1143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رابط مستقيم 11"/>
          <p:cNvCxnSpPr/>
          <p:nvPr/>
        </p:nvCxnSpPr>
        <p:spPr>
          <a:xfrm rot="16200000" flipH="1">
            <a:off x="3848100" y="2705100"/>
            <a:ext cx="1981200" cy="533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رابط مستقيم 13"/>
          <p:cNvCxnSpPr/>
          <p:nvPr/>
        </p:nvCxnSpPr>
        <p:spPr>
          <a:xfrm rot="16200000" flipH="1">
            <a:off x="7162800" y="2895600"/>
            <a:ext cx="2362200" cy="533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rot="16200000" flipH="1">
            <a:off x="3429000" y="4800600"/>
            <a:ext cx="1143000" cy="2286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رابط مستقيم 27"/>
          <p:cNvCxnSpPr/>
          <p:nvPr/>
        </p:nvCxnSpPr>
        <p:spPr>
          <a:xfrm rot="16200000" flipH="1">
            <a:off x="6324600" y="5715000"/>
            <a:ext cx="838200" cy="2286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مستقيم 34"/>
          <p:cNvCxnSpPr/>
          <p:nvPr/>
        </p:nvCxnSpPr>
        <p:spPr>
          <a:xfrm rot="16200000" flipH="1">
            <a:off x="4191000" y="2438400"/>
            <a:ext cx="1295400" cy="5334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رابط مستقيم 37"/>
          <p:cNvCxnSpPr/>
          <p:nvPr/>
        </p:nvCxnSpPr>
        <p:spPr>
          <a:xfrm rot="16200000" flipH="1">
            <a:off x="7505700" y="2552700"/>
            <a:ext cx="1676400" cy="5334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رابط مستقيم 41"/>
          <p:cNvCxnSpPr/>
          <p:nvPr/>
        </p:nvCxnSpPr>
        <p:spPr>
          <a:xfrm rot="16200000" flipH="1">
            <a:off x="3657600" y="4648200"/>
            <a:ext cx="762000" cy="3048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رابط مستقيم 45"/>
          <p:cNvCxnSpPr/>
          <p:nvPr/>
        </p:nvCxnSpPr>
        <p:spPr>
          <a:xfrm rot="16200000" flipH="1">
            <a:off x="6477000" y="5562600"/>
            <a:ext cx="685800" cy="381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4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40871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ar-SA" sz="3600" b="1" dirty="0" smtClean="0"/>
          </a:p>
          <a:p>
            <a:endParaRPr lang="ar-SA" sz="3600" b="1" dirty="0"/>
          </a:p>
        </p:txBody>
      </p:sp>
      <p:sp>
        <p:nvSpPr>
          <p:cNvPr id="10" name="مستطيل 9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73944" y="476672"/>
            <a:ext cx="3960440" cy="5904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 smtClean="0">
              <a:solidFill>
                <a:prstClr val="black"/>
              </a:solidFill>
            </a:endParaRPr>
          </a:p>
          <a:p>
            <a:pPr algn="ctr"/>
            <a:endParaRPr lang="ar-SA" sz="3600" b="1" dirty="0" smtClean="0">
              <a:solidFill>
                <a:prstClr val="black"/>
              </a:solidFill>
            </a:endParaRPr>
          </a:p>
          <a:p>
            <a:pPr algn="ctr"/>
            <a:endParaRPr lang="ar-SA" sz="36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3200" b="1" dirty="0" smtClean="0">
                <a:solidFill>
                  <a:prstClr val="black"/>
                </a:solidFill>
              </a:rPr>
              <a:t>ما هي الطاقة ثم اذكر بعض أنواعها؟</a:t>
            </a:r>
          </a:p>
          <a:p>
            <a:pPr algn="ctr"/>
            <a:endParaRPr lang="ar-SA" sz="32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3200" b="1" dirty="0" smtClean="0">
                <a:solidFill>
                  <a:srgbClr val="FF0000"/>
                </a:solidFill>
              </a:rPr>
              <a:t>قارن بين الطاقة الحرارية ودرجة الحرارة؟</a:t>
            </a: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chemeClr val="accent6">
                    <a:lumMod val="75000"/>
                  </a:schemeClr>
                </a:solidFill>
              </a:rPr>
              <a:t>ماهي الحرارة؟</a:t>
            </a: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r>
              <a:rPr lang="ar-SA" sz="2400" b="1" dirty="0" smtClean="0">
                <a:solidFill>
                  <a:srgbClr val="00B050"/>
                </a:solidFill>
              </a:rPr>
              <a:t>عرف الحرارة النوعية؟</a:t>
            </a:r>
          </a:p>
          <a:p>
            <a:pPr algn="ctr"/>
            <a:endParaRPr lang="ar-SA" sz="2400" b="1" dirty="0">
              <a:solidFill>
                <a:srgbClr val="00B050"/>
              </a:solidFill>
            </a:endParaRPr>
          </a:p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وضح التغيرات التي يمكن أن تطرأ على المادة؟ </a:t>
            </a: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8" y="476672"/>
            <a:ext cx="432048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2" name="chimes.wav"/>
          </p:stSnd>
        </p:sndAc>
      </p:transition>
    </mc:Choice>
    <mc:Fallback xmlns="">
      <p:transition advTm="30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66100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3000">
        <p14:ripple/>
        <p:sndAc>
          <p:stSnd>
            <p:snd r:embed="rId3" name="chimes.wav"/>
          </p:stSnd>
        </p:sndAc>
      </p:transition>
    </mc:Choice>
    <mc:Fallback xmlns="">
      <p:transition spd="slow" advTm="63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534400" cy="1892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267744" y="4743450"/>
            <a:ext cx="32004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2060"/>
                </a:solidFill>
              </a:rPr>
              <a:t>عندما نضع قطعة من الثلج في كأس ونتركها تنصهر ، نجد </a:t>
            </a:r>
            <a:r>
              <a:rPr lang="ar-SA" sz="2000" b="1" dirty="0" smtClean="0">
                <a:solidFill>
                  <a:srgbClr val="002060"/>
                </a:solidFill>
              </a:rPr>
              <a:t>أنها </a:t>
            </a:r>
            <a:r>
              <a:rPr lang="ar-SA" sz="2000" b="1" dirty="0">
                <a:solidFill>
                  <a:srgbClr val="002060"/>
                </a:solidFill>
              </a:rPr>
              <a:t>تتحول من الحالة الصلبة الى الحالة السائلة</a:t>
            </a:r>
            <a:r>
              <a:rPr lang="ar-SA" sz="2000" b="1" dirty="0">
                <a:solidFill>
                  <a:prstClr val="black"/>
                </a:solidFill>
              </a:rPr>
              <a:t>.</a:t>
            </a:r>
            <a:endParaRPr lang="ar-SA" b="1" dirty="0">
              <a:solidFill>
                <a:prstClr val="black"/>
              </a:solidFill>
            </a:endParaRPr>
          </a:p>
        </p:txBody>
      </p:sp>
      <p:pic>
        <p:nvPicPr>
          <p:cNvPr id="17" name="Picture 4" descr="http://www.viafy.com/uploads/d9774a0ff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143000"/>
            <a:ext cx="914400" cy="86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830" name="مربع نص 1"/>
          <p:cNvSpPr>
            <a:spLocks noChangeArrowheads="1"/>
          </p:cNvSpPr>
          <p:nvPr/>
        </p:nvSpPr>
        <p:spPr bwMode="auto">
          <a:xfrm>
            <a:off x="2267744" y="2717627"/>
            <a:ext cx="3124200" cy="1191816"/>
          </a:xfrm>
          <a:prstGeom prst="wedgeRoundRectCallout">
            <a:avLst>
              <a:gd name="adj1" fmla="val -62972"/>
              <a:gd name="adj2" fmla="val 29949"/>
              <a:gd name="adj3" fmla="val 16667"/>
            </a:avLst>
          </a:prstGeom>
          <a:solidFill>
            <a:srgbClr val="FFFFCC"/>
          </a:solidFill>
          <a:ln w="9525">
            <a:solidFill>
              <a:srgbClr val="552C0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صف </a:t>
            </a: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حالة الثلج قبل وبعد </a:t>
            </a:r>
            <a:r>
              <a:rPr lang="ar-S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الانصهار</a:t>
            </a:r>
            <a:endParaRPr lang="ar-S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1800"/>
            <a:ext cx="1755304" cy="175334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006600"/>
            <a:ext cx="2674640" cy="48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323528" y="188640"/>
            <a:ext cx="8568952" cy="64633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  <a:p>
            <a:endParaRPr lang="ar-SA" dirty="0" smtClean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940152" y="437000"/>
            <a:ext cx="2572749" cy="4640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CAF0A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cs typeface="Times New Roman"/>
              </a:rPr>
              <a:t>ما هي الطاقة</a:t>
            </a: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cs typeface="Times New Roman"/>
              </a:rPr>
              <a:t> ؟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cs typeface="Times New Roman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958975" y="1124744"/>
            <a:ext cx="4163843" cy="830997"/>
          </a:xfrm>
          <a:prstGeom prst="rect">
            <a:avLst/>
          </a:prstGeom>
          <a:gradFill rotWithShape="1">
            <a:gsLst>
              <a:gs pos="0">
                <a:srgbClr val="CCAF0A">
                  <a:tint val="35000"/>
                  <a:satMod val="260000"/>
                </a:srgbClr>
              </a:gs>
              <a:gs pos="30000">
                <a:srgbClr val="CCAF0A">
                  <a:tint val="38000"/>
                  <a:satMod val="260000"/>
                </a:srgbClr>
              </a:gs>
              <a:gs pos="75000">
                <a:srgbClr val="CCAF0A">
                  <a:tint val="55000"/>
                  <a:satMod val="255000"/>
                </a:srgbClr>
              </a:gs>
              <a:gs pos="100000">
                <a:srgbClr val="CCAF0A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CAF0A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Times New Roman"/>
              </a:rPr>
              <a:t>هي القدرة على انجاز الشغل أو إحداث تغيير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86" y="3717032"/>
            <a:ext cx="5224463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00822"/>
            <a:ext cx="1512169" cy="121947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76872"/>
            <a:ext cx="1656185" cy="1143422"/>
          </a:xfrm>
          <a:prstGeom prst="rect">
            <a:avLst/>
          </a:prstGeom>
        </p:spPr>
      </p:pic>
      <p:sp>
        <p:nvSpPr>
          <p:cNvPr id="9" name="مخطط انسيابي: معالجة 8"/>
          <p:cNvSpPr/>
          <p:nvPr/>
        </p:nvSpPr>
        <p:spPr>
          <a:xfrm>
            <a:off x="3608218" y="4653136"/>
            <a:ext cx="5029200" cy="68580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C00000"/>
                </a:solidFill>
              </a:rPr>
              <a:t>تعتمد حركة الجسيمات على </a:t>
            </a:r>
            <a:r>
              <a:rPr lang="ar-SA" b="1" dirty="0">
                <a:solidFill>
                  <a:srgbClr val="0070C0"/>
                </a:solidFill>
              </a:rPr>
              <a:t>طاقتها الحركية </a:t>
            </a:r>
            <a:r>
              <a:rPr lang="ar-SA" b="1" dirty="0">
                <a:solidFill>
                  <a:prstClr val="black"/>
                </a:solidFill>
              </a:rPr>
              <a:t>، وكلما كانت طاقتها الحركية أكبر كانت سرعتها أكبر ، وزادت المسافات بينها . </a:t>
            </a:r>
          </a:p>
        </p:txBody>
      </p:sp>
      <p:pic>
        <p:nvPicPr>
          <p:cNvPr id="10" name="Picture 4" descr="http://www.marefa.org/images/6/6d/Translational_mo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95936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8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14366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ar-SA" dirty="0" smtClean="0"/>
              <a:t>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                      </a:t>
            </a:r>
          </a:p>
          <a:p>
            <a:pPr>
              <a:buNone/>
            </a:pPr>
            <a:r>
              <a:rPr lang="ar-SA" dirty="0" smtClean="0"/>
              <a:t>    </a:t>
            </a:r>
            <a:r>
              <a:rPr lang="ar-SA" sz="13800" b="1" dirty="0" smtClean="0">
                <a:solidFill>
                  <a:srgbClr val="FFCC00"/>
                </a:solidFill>
              </a:rPr>
              <a:t>سؤال ذهبي؟</a:t>
            </a:r>
            <a:endParaRPr lang="ar-SA" b="1" dirty="0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1630962" y="5033395"/>
            <a:ext cx="686598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rgbClr val="002060"/>
                </a:solidFill>
              </a:rPr>
              <a:t>جسيمات الشاي الساخن لان جزيئاته اكتسبت طاقة حرارية </a:t>
            </a:r>
            <a:endParaRPr lang="ar-SA" sz="2800" b="1" dirty="0">
              <a:solidFill>
                <a:srgbClr val="002060"/>
              </a:solidFill>
            </a:endParaRPr>
          </a:p>
        </p:txBody>
      </p:sp>
      <p:pic>
        <p:nvPicPr>
          <p:cNvPr id="35853" name="Picture 9" descr="C:\Users\user\Pictures\صورة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2" y="2479879"/>
            <a:ext cx="367240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7" descr="C:\Users\user\Pictures\صورة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6742"/>
            <a:ext cx="2808312" cy="324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11560" y="4495800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ولماذا؟</a:t>
            </a:r>
            <a:endParaRPr lang="ar-S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Picture 4" descr="http://www.marefa.org/images/6/6d/Translational_mo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589239"/>
            <a:ext cx="1512168" cy="11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198325"/>
      </p:ext>
    </p:extLst>
  </p:cSld>
  <p:clrMapOvr>
    <a:masterClrMapping/>
  </p:clrMapOvr>
  <p:transition spd="slow">
    <p:wipe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3649649" y="2159278"/>
            <a:ext cx="2379177" cy="70788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حركتها بطيئ</a:t>
            </a:r>
            <a:r>
              <a:rPr lang="ar-SA" sz="4000" b="1" dirty="0">
                <a:solidFill>
                  <a:srgbClr val="002060"/>
                </a:solidFill>
              </a:rPr>
              <a:t>ة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827836" y="692696"/>
            <a:ext cx="6680034" cy="52322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rgbClr val="FF0000"/>
                </a:solidFill>
              </a:rPr>
              <a:t>صف حركة </a:t>
            </a:r>
            <a:r>
              <a:rPr lang="ar-SA" sz="2800" b="1" dirty="0">
                <a:solidFill>
                  <a:srgbClr val="FF0000"/>
                </a:solidFill>
              </a:rPr>
              <a:t>الجزيئات عندما تكون طاقتها الحركية </a:t>
            </a:r>
            <a:r>
              <a:rPr lang="ar-SA" sz="2800" b="1" dirty="0" smtClean="0">
                <a:solidFill>
                  <a:srgbClr val="FF0000"/>
                </a:solidFill>
              </a:rPr>
              <a:t>قليلة؟ 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33056"/>
            <a:ext cx="712879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96188"/>
      </p:ext>
    </p:extLst>
  </p:cSld>
  <p:clrMapOvr>
    <a:masterClrMapping/>
  </p:clrMapOvr>
  <p:transition spd="slow">
    <p:wipe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13" descr="C:\Users\user\Pictures\صورة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53000"/>
            <a:ext cx="3194050" cy="1284288"/>
          </a:xfrm>
          <a:prstGeom prst="rect">
            <a:avLst/>
          </a:prstGeom>
          <a:noFill/>
          <a:ln w="19050">
            <a:solidFill>
              <a:srgbClr val="00B0F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11" descr="C:\Users\user\Pictures\صورة5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9794">
            <a:off x="3530600" y="2613025"/>
            <a:ext cx="3236913" cy="2284413"/>
          </a:xfrm>
          <a:prstGeom prst="rect">
            <a:avLst/>
          </a:prstGeom>
          <a:noFill/>
          <a:ln w="19050">
            <a:solidFill>
              <a:srgbClr val="0099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3" descr="http://previews.123rf.com/images/yayayoy/yayayoy1302/yayayoy130200010/17990981-Cartoon-house-Stock-Vector-esta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0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C:\Users\user\Pictures\صورة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152400" y="0"/>
            <a:ext cx="845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05000"/>
            <a:ext cx="2116138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رابط مستقيم 12"/>
          <p:cNvCxnSpPr/>
          <p:nvPr/>
        </p:nvCxnSpPr>
        <p:spPr>
          <a:xfrm rot="5400000">
            <a:off x="5257801" y="3429000"/>
            <a:ext cx="6858000" cy="3175"/>
          </a:xfrm>
          <a:prstGeom prst="line">
            <a:avLst/>
          </a:prstGeom>
          <a:ln>
            <a:solidFill>
              <a:srgbClr val="0025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/>
          <p:cNvCxnSpPr/>
          <p:nvPr/>
        </p:nvCxnSpPr>
        <p:spPr>
          <a:xfrm rot="5400000">
            <a:off x="5258594" y="3428206"/>
            <a:ext cx="6858000" cy="1588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شكل بيضاوي 14"/>
          <p:cNvSpPr/>
          <p:nvPr/>
        </p:nvSpPr>
        <p:spPr>
          <a:xfrm>
            <a:off x="8153400" y="5715000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6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4038600" y="838200"/>
            <a:ext cx="169629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6600" b="1" dirty="0">
                <a:ln w="11430">
                  <a:solidFill>
                    <a:srgbClr val="001F82"/>
                  </a:solidFill>
                </a:ln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المادة</a:t>
            </a:r>
          </a:p>
        </p:txBody>
      </p:sp>
      <p:pic>
        <p:nvPicPr>
          <p:cNvPr id="17411" name="Picture 12" descr="C:\Users\user\Pictures\صورة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749">
            <a:off x="630238" y="1825625"/>
            <a:ext cx="3025775" cy="2017713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C:\Users\user\Pictures\صورة5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3782">
            <a:off x="511175" y="4573588"/>
            <a:ext cx="2803525" cy="1239837"/>
          </a:xfrm>
          <a:prstGeom prst="rect">
            <a:avLst/>
          </a:prstGeom>
          <a:noFill/>
          <a:ln w="19050">
            <a:solidFill>
              <a:srgbClr val="FFFF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8748464" y="1"/>
            <a:ext cx="3955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8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wind.wav"/>
          </p:stSnd>
        </p:sndAc>
      </p:transition>
    </mc:Choice>
    <mc:Fallback xmlns="">
      <p:transition spd="slow">
        <p:circl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483768" y="692695"/>
            <a:ext cx="6384142" cy="101566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 smtClean="0">
                <a:solidFill>
                  <a:srgbClr val="FF0000"/>
                </a:solidFill>
              </a:rPr>
              <a:t>قارن </a:t>
            </a:r>
            <a:r>
              <a:rPr lang="ar-SA" sz="3200" b="1" dirty="0">
                <a:solidFill>
                  <a:srgbClr val="FF0000"/>
                </a:solidFill>
              </a:rPr>
              <a:t>بين الطاقة الحرارية ودرجة الحرارة</a:t>
            </a:r>
            <a:r>
              <a:rPr lang="ar-SA" sz="2800" b="1" dirty="0">
                <a:solidFill>
                  <a:srgbClr val="FF0000"/>
                </a:solidFill>
              </a:rPr>
              <a:t>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283968" y="2204864"/>
            <a:ext cx="4583942" cy="830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FFFF00"/>
                </a:solidFill>
              </a:rPr>
              <a:t>الطاقة الحرارية </a:t>
            </a:r>
            <a:r>
              <a:rPr lang="ar-SA" sz="2400" b="1" dirty="0">
                <a:solidFill>
                  <a:prstClr val="white"/>
                </a:solidFill>
              </a:rPr>
              <a:t>: مجموع </a:t>
            </a:r>
            <a:r>
              <a:rPr lang="ar-SA" sz="2400" b="1" dirty="0" smtClean="0">
                <a:solidFill>
                  <a:srgbClr val="FF0000"/>
                </a:solidFill>
              </a:rPr>
              <a:t>الطاقة الحركية </a:t>
            </a:r>
            <a:r>
              <a:rPr lang="ar-SA" sz="2400" b="1" dirty="0" smtClean="0">
                <a:solidFill>
                  <a:prstClr val="white"/>
                </a:solidFill>
              </a:rPr>
              <a:t>و</a:t>
            </a:r>
            <a:r>
              <a:rPr lang="ar-SA" sz="2400" b="1" dirty="0" smtClean="0">
                <a:solidFill>
                  <a:srgbClr val="00B050"/>
                </a:solidFill>
              </a:rPr>
              <a:t>طاقة الوضع </a:t>
            </a:r>
            <a:r>
              <a:rPr lang="ar-SA" sz="2400" b="1" dirty="0" smtClean="0">
                <a:solidFill>
                  <a:prstClr val="white"/>
                </a:solidFill>
              </a:rPr>
              <a:t>للجسيمات 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283968" y="3471391"/>
            <a:ext cx="4583942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FFFF00"/>
                </a:solidFill>
              </a:rPr>
              <a:t>درجة الحرارة </a:t>
            </a:r>
            <a:r>
              <a:rPr lang="ar-SA" sz="2400" b="1" dirty="0">
                <a:solidFill>
                  <a:prstClr val="white"/>
                </a:solidFill>
              </a:rPr>
              <a:t>: متوسط الطاقات للجسيمات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6732240" y="4191000"/>
            <a:ext cx="1954560" cy="457200"/>
          </a:xfrm>
          <a:prstGeom prst="rect">
            <a:avLst/>
          </a:prstGeom>
          <a:solidFill>
            <a:srgbClr val="CC341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ماهي الحرارة ؟</a:t>
            </a:r>
            <a:endParaRPr lang="ar-S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043608" y="4198883"/>
            <a:ext cx="3328502" cy="1569660"/>
          </a:xfrm>
          <a:prstGeom prst="rect">
            <a:avLst/>
          </a:prstGeom>
          <a:ln>
            <a:solidFill>
              <a:srgbClr val="CC341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 عملية </a:t>
            </a:r>
            <a:r>
              <a:rPr lang="ar-S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انتقال الطاقة الحرارية من مادة درجة حرارتها أعلى الى مادة درجة حرارتها </a:t>
            </a:r>
            <a:r>
              <a:rPr lang="ar-S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أقل</a:t>
            </a:r>
            <a:endParaRPr lang="ar-SA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ar-SA" sz="40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ar-SA" sz="40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ar-SA" sz="40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ar-SA" sz="40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ar-SA" sz="40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ar-SA" sz="40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ar-SA" sz="40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ar-SA" sz="40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ar-SA" sz="4000" b="1" dirty="0" smtClean="0">
                <a:solidFill>
                  <a:srgbClr val="002060"/>
                </a:solidFill>
              </a:rPr>
              <a:t>  كلما زادت </a:t>
            </a:r>
            <a:r>
              <a:rPr lang="ar-SA" sz="4000" b="1" dirty="0" smtClean="0"/>
              <a:t>الطاقة الحرارية</a:t>
            </a:r>
            <a:r>
              <a:rPr lang="ar-SA" sz="4000" b="1" dirty="0" smtClean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C00000"/>
                </a:solidFill>
              </a:rPr>
              <a:t> </a:t>
            </a:r>
            <a:r>
              <a:rPr lang="ar-SA" sz="4000" b="1" dirty="0" smtClean="0">
                <a:solidFill>
                  <a:srgbClr val="C00000"/>
                </a:solidFill>
              </a:rPr>
              <a:t>       </a:t>
            </a:r>
            <a:r>
              <a:rPr lang="ar-SA" sz="4000" b="1" dirty="0" smtClean="0">
                <a:solidFill>
                  <a:srgbClr val="7030A0"/>
                </a:solidFill>
              </a:rPr>
              <a:t>الطاقة الحركية الجزئيات</a:t>
            </a:r>
            <a:r>
              <a:rPr lang="ar-SA" sz="4000" b="1" dirty="0" smtClean="0"/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وبالتالي</a:t>
            </a:r>
            <a:r>
              <a:rPr lang="ar-SA" sz="4000" b="1" dirty="0" smtClean="0"/>
              <a:t>         </a:t>
            </a:r>
            <a:r>
              <a:rPr lang="ar-SA" sz="4000" b="1" dirty="0" smtClean="0">
                <a:solidFill>
                  <a:srgbClr val="00B050"/>
                </a:solidFill>
              </a:rPr>
              <a:t>درجة الحرارة</a:t>
            </a:r>
            <a:r>
              <a:rPr lang="ar-SA" sz="4000" b="1" dirty="0">
                <a:solidFill>
                  <a:srgbClr val="002060"/>
                </a:solidFill>
              </a:rPr>
              <a:t> </a:t>
            </a:r>
            <a:endParaRPr lang="ar-SA" sz="40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                                             </a:t>
            </a:r>
            <a:endParaRPr lang="ar-SA" sz="40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149842" y="4598676"/>
            <a:ext cx="13681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prstClr val="black"/>
                </a:solidFill>
              </a:rPr>
              <a:t>  </a:t>
            </a:r>
            <a:r>
              <a:rPr lang="ar-SA" sz="4000" b="1" dirty="0" smtClean="0">
                <a:solidFill>
                  <a:srgbClr val="C00000"/>
                </a:solidFill>
              </a:rPr>
              <a:t>تزيد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400706" y="5121301"/>
            <a:ext cx="13681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prstClr val="black"/>
                </a:solidFill>
              </a:rPr>
              <a:t>  </a:t>
            </a:r>
            <a:r>
              <a:rPr lang="ar-SA" sz="4000" b="1" dirty="0" smtClean="0">
                <a:solidFill>
                  <a:srgbClr val="C00000"/>
                </a:solidFill>
              </a:rPr>
              <a:t>تزيد</a:t>
            </a:r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7" y="5876544"/>
            <a:ext cx="2138645" cy="47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539552" y="404664"/>
            <a:ext cx="8136904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 العلاقة بين </a:t>
            </a:r>
            <a:r>
              <a:rPr lang="ar-SA" sz="28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الطاقة الحرارية </a:t>
            </a:r>
            <a:r>
              <a:rPr lang="ar-SA" sz="2800" b="1" dirty="0" smtClean="0">
                <a:solidFill>
                  <a:srgbClr val="7030A0"/>
                </a:solidFill>
              </a:rPr>
              <a:t>وطاقة حركة الجزيئات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 smtClean="0">
                <a:solidFill>
                  <a:srgbClr val="00B050"/>
                </a:solidFill>
              </a:rPr>
              <a:t>ودرجة الحرارة </a:t>
            </a:r>
            <a:r>
              <a:rPr lang="ar-SA" sz="2800" b="1" dirty="0" smtClean="0">
                <a:solidFill>
                  <a:srgbClr val="FF0000"/>
                </a:solidFill>
              </a:rPr>
              <a:t>: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40767"/>
            <a:ext cx="2592288" cy="2399747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6012160" y="3806588"/>
            <a:ext cx="266429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طاقة وضع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340768"/>
            <a:ext cx="2556284" cy="2399747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3239852" y="3806588"/>
            <a:ext cx="2556284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طاقة حركة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2736304" cy="32403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721014"/>
            <a:ext cx="1428750" cy="78606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74" y="5849155"/>
            <a:ext cx="1089273" cy="52977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721014"/>
            <a:ext cx="1476164" cy="842862"/>
          </a:xfrm>
          <a:prstGeom prst="rect">
            <a:avLst/>
          </a:prstGeom>
        </p:spPr>
      </p:pic>
      <p:cxnSp>
        <p:nvCxnSpPr>
          <p:cNvPr id="10" name="رابط كسهم مستقيم 9"/>
          <p:cNvCxnSpPr/>
          <p:nvPr/>
        </p:nvCxnSpPr>
        <p:spPr>
          <a:xfrm flipH="1">
            <a:off x="6300192" y="6114044"/>
            <a:ext cx="43204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>
            <a:off x="4470610" y="6142445"/>
            <a:ext cx="43204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3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9" descr="C:\Users\user\Pictures\صورة8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28" y="5062197"/>
            <a:ext cx="3062288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مستدير الزوايا 5"/>
          <p:cNvSpPr/>
          <p:nvPr/>
        </p:nvSpPr>
        <p:spPr>
          <a:xfrm>
            <a:off x="2195736" y="404664"/>
            <a:ext cx="4795689" cy="838200"/>
          </a:xfrm>
          <a:prstGeom prst="roundRect">
            <a:avLst>
              <a:gd name="adj" fmla="val 389"/>
            </a:avLst>
          </a:prstGeom>
          <a:solidFill>
            <a:schemeClr val="accent2">
              <a:lumMod val="20000"/>
              <a:lumOff val="80000"/>
              <a:alpha val="74118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هل</a:t>
            </a:r>
            <a:r>
              <a:rPr lang="ar-SA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هناك فرق </a:t>
            </a:r>
            <a:r>
              <a:rPr lang="ar-SA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بين حرارة الرمل والماء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عندما نذهب لرحلة على الشاطئ </a:t>
            </a:r>
            <a:r>
              <a:rPr lang="ar-S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؟فسر ذلك؟!</a:t>
            </a:r>
            <a:endParaRPr lang="ar-S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8789516" y="5062197"/>
            <a:ext cx="329084" cy="17668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7529129" y="5414463"/>
            <a:ext cx="648072" cy="39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منها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85173"/>
      </p:ext>
    </p:extLst>
  </p:cSld>
  <p:clrMapOvr>
    <a:masterClrMapping/>
  </p:clrMapOvr>
  <p:transition spd="slow">
    <p:randomBar dir="vert"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مع سهم إلى الأسفل 1"/>
          <p:cNvSpPr/>
          <p:nvPr/>
        </p:nvSpPr>
        <p:spPr>
          <a:xfrm>
            <a:off x="3707904" y="476672"/>
            <a:ext cx="2548880" cy="685800"/>
          </a:xfrm>
          <a:prstGeom prst="downArrowCallout">
            <a:avLst>
              <a:gd name="adj1" fmla="val 10671"/>
              <a:gd name="adj2" fmla="val 32164"/>
              <a:gd name="adj3" fmla="val 23284"/>
              <a:gd name="adj4" fmla="val 59604"/>
            </a:avLst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الحرارة النوعية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771800" y="1484784"/>
            <a:ext cx="4248472" cy="1296144"/>
          </a:xfrm>
          <a:prstGeom prst="roundRect">
            <a:avLst>
              <a:gd name="adj" fmla="val 6432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كمية الحرارة اللازمة لرفع درجة حرارة 1جم من المادة درجة واحدة سيليزية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339752" y="2996952"/>
            <a:ext cx="511256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تقسم المواد حسب الحرارة النوعية إلى </a:t>
            </a:r>
            <a:r>
              <a:rPr lang="ar-SA" sz="24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5332701" y="3567601"/>
            <a:ext cx="1036712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H="1">
            <a:off x="2785880" y="3603912"/>
            <a:ext cx="1224136" cy="7790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مستدير الزوايا 10"/>
          <p:cNvSpPr/>
          <p:nvPr/>
        </p:nvSpPr>
        <p:spPr>
          <a:xfrm>
            <a:off x="5580112" y="4404945"/>
            <a:ext cx="1794945" cy="6143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chemeClr val="tx1"/>
                </a:solidFill>
              </a:rPr>
              <a:t>مواد حرارتها النوعية مرتفعة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691680" y="4409708"/>
            <a:ext cx="2016224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chemeClr val="tx1"/>
                </a:solidFill>
              </a:rPr>
              <a:t>مواد حرارتها النوعية منخفضة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4982344" y="5217840"/>
            <a:ext cx="3766120" cy="1451520"/>
          </a:xfrm>
          <a:prstGeom prst="roundRect">
            <a:avLst>
              <a:gd name="adj" fmla="val 2033"/>
            </a:avLst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مثل </a:t>
            </a:r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الماء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يسخن ويبرد </a:t>
            </a:r>
            <a:r>
              <a:rPr lang="ar-SA" sz="24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ببطء </a:t>
            </a:r>
            <a:endParaRPr lang="ar-SA" sz="2400" b="1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لأنه يحتاج إلى كميات أكبر من </a:t>
            </a:r>
            <a:r>
              <a:rPr lang="ar-S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الحرارة</a:t>
            </a:r>
            <a:endParaRPr lang="ar-SA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467544" y="5178244"/>
            <a:ext cx="4037096" cy="1485724"/>
          </a:xfrm>
          <a:prstGeom prst="roundRect">
            <a:avLst>
              <a:gd name="adj" fmla="val 131"/>
            </a:avLst>
          </a:prstGeom>
          <a:solidFill>
            <a:schemeClr val="accent2">
              <a:lumMod val="60000"/>
              <a:lumOff val="4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مثل </a:t>
            </a:r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الفلزات</a:t>
            </a:r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و</a:t>
            </a:r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الرمل</a:t>
            </a:r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تسخن وتبرد بسرعة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لأنها تحتاج إلى كميات قليلة من </a:t>
            </a:r>
            <a:r>
              <a:rPr lang="ar-S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الحرارة</a:t>
            </a:r>
            <a:endParaRPr lang="ar-SA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9" descr="http://thumbs.dreamstime.com/m/water-drop-287651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73421"/>
            <a:ext cx="8382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93096"/>
            <a:ext cx="911856" cy="7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8" descr="C:\Users\user\Pictures\صورة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05" y="629657"/>
            <a:ext cx="63769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1"/>
          <p:cNvSpPr txBox="1">
            <a:spLocks noChangeArrowheads="1"/>
          </p:cNvSpPr>
          <p:nvPr/>
        </p:nvSpPr>
        <p:spPr bwMode="auto">
          <a:xfrm>
            <a:off x="3779912" y="50319"/>
            <a:ext cx="4919588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  <a:latin typeface="Calibri" pitchFamily="34" charset="0"/>
              </a:rPr>
              <a:t>التغيرات بين الحالات الصلبة </a:t>
            </a:r>
            <a:r>
              <a:rPr lang="ar-SA" sz="2800" b="1" dirty="0" err="1">
                <a:solidFill>
                  <a:prstClr val="white"/>
                </a:solidFill>
                <a:latin typeface="Calibri" pitchFamily="34" charset="0"/>
              </a:rPr>
              <a:t>و</a:t>
            </a:r>
            <a:r>
              <a:rPr lang="ar-SA" sz="2800" b="1" dirty="0">
                <a:solidFill>
                  <a:prstClr val="white"/>
                </a:solidFill>
                <a:latin typeface="Calibri" pitchFamily="34" charset="0"/>
              </a:rPr>
              <a:t> السائلة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625252" y="2358752"/>
            <a:ext cx="1364477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الانصهار</a:t>
            </a:r>
            <a:endParaRPr lang="ar-SA" b="1" dirty="0">
              <a:ln w="18415" cmpd="sng">
                <a:noFill/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779912" y="1219200"/>
            <a:ext cx="4906888" cy="83099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يكتسب </a:t>
            </a:r>
            <a:r>
              <a:rPr lang="ar-SA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الثلج </a:t>
            </a:r>
            <a:r>
              <a:rPr lang="ar-SA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طاقة حرارية وترتفع درجة حرارته </a:t>
            </a:r>
            <a:r>
              <a:rPr lang="ar-SA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فيتجول </a:t>
            </a:r>
            <a:r>
              <a:rPr lang="ar-SA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من صلب الى </a:t>
            </a:r>
            <a:r>
              <a:rPr lang="ar-SA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سائل </a:t>
            </a:r>
            <a:r>
              <a:rPr lang="ar-SA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5181600" y="2204864"/>
            <a:ext cx="3632200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 smtClean="0">
                <a:solidFill>
                  <a:srgbClr val="001F82"/>
                </a:solidFill>
              </a:rPr>
              <a:t>عملية التحول </a:t>
            </a:r>
            <a:r>
              <a:rPr lang="ar-SA" sz="2400" b="1" dirty="0">
                <a:solidFill>
                  <a:srgbClr val="001F82"/>
                </a:solidFill>
              </a:rPr>
              <a:t>من الحالة الصلبة إلى الحالة </a:t>
            </a:r>
            <a:r>
              <a:rPr lang="ar-SA" sz="2400" b="1" dirty="0" smtClean="0">
                <a:solidFill>
                  <a:srgbClr val="001F82"/>
                </a:solidFill>
              </a:rPr>
              <a:t>السائلة تسمى</a:t>
            </a:r>
            <a:endParaRPr lang="ar-SA" sz="2400" b="1" dirty="0">
              <a:solidFill>
                <a:srgbClr val="001F82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469030" y="4215690"/>
            <a:ext cx="4057769" cy="1328023"/>
          </a:xfrm>
          <a:prstGeom prst="wedgeRoundRectCallout">
            <a:avLst>
              <a:gd name="adj1" fmla="val -33849"/>
              <a:gd name="adj2" fmla="val 6604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C00000"/>
                </a:solidFill>
              </a:rPr>
              <a:t>لماذا لا تنصهر المركبات غير البلورية مثل المطاط والزجاج بالطريقة نفسها التي تنصهر </a:t>
            </a:r>
            <a:r>
              <a:rPr lang="ar-SA" sz="2400" b="1" dirty="0" err="1">
                <a:solidFill>
                  <a:srgbClr val="C00000"/>
                </a:solidFill>
              </a:rPr>
              <a:t>بها</a:t>
            </a:r>
            <a:r>
              <a:rPr lang="ar-SA" sz="2400" b="1" dirty="0">
                <a:solidFill>
                  <a:srgbClr val="C00000"/>
                </a:solidFill>
              </a:rPr>
              <a:t> المركبات البلورية ؟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3454967" y="6001883"/>
            <a:ext cx="417293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002060"/>
                </a:solidFill>
              </a:rPr>
              <a:t>لأنها لا تمتلك تركيبا بلوريا ليتحطم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7197881" y="3240036"/>
            <a:ext cx="192071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280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درجة الانصهار</a:t>
            </a:r>
            <a:endParaRPr lang="ar-SA" sz="1600" b="1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030538" y="3035861"/>
            <a:ext cx="3140009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1F82"/>
                </a:solidFill>
              </a:rPr>
              <a:t>هي درجة الحرارة التي يتم عندها تحول المادة من صلبة </a:t>
            </a:r>
            <a:r>
              <a:rPr lang="ar-SA" sz="2400" b="1" dirty="0" err="1">
                <a:solidFill>
                  <a:srgbClr val="001F82"/>
                </a:solidFill>
              </a:rPr>
              <a:t>الى</a:t>
            </a:r>
            <a:r>
              <a:rPr lang="ar-SA" sz="2400" b="1" dirty="0">
                <a:solidFill>
                  <a:srgbClr val="001F82"/>
                </a:solidFill>
              </a:rPr>
              <a:t> سائلة </a:t>
            </a:r>
          </a:p>
        </p:txBody>
      </p:sp>
      <p:sp>
        <p:nvSpPr>
          <p:cNvPr id="20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6" y="314386"/>
            <a:ext cx="1905000" cy="2433280"/>
          </a:xfrm>
          <a:prstGeom prst="rect">
            <a:avLst/>
          </a:prstGeom>
        </p:spPr>
      </p:pic>
      <p:cxnSp>
        <p:nvCxnSpPr>
          <p:cNvPr id="5" name="رابط كسهم مستقيم 4"/>
          <p:cNvCxnSpPr/>
          <p:nvPr/>
        </p:nvCxnSpPr>
        <p:spPr>
          <a:xfrm flipH="1">
            <a:off x="4191000" y="2620362"/>
            <a:ext cx="81304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flipH="1">
            <a:off x="6239706" y="3537390"/>
            <a:ext cx="81304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9723"/>
            <a:ext cx="2088232" cy="2168277"/>
          </a:xfrm>
          <a:prstGeom prst="rect">
            <a:avLst/>
          </a:prstGeom>
        </p:spPr>
      </p:pic>
      <p:sp>
        <p:nvSpPr>
          <p:cNvPr id="22" name="سهم مسنن إلى اليمين 21"/>
          <p:cNvSpPr/>
          <p:nvPr/>
        </p:nvSpPr>
        <p:spPr>
          <a:xfrm flipH="1">
            <a:off x="6599205" y="4381499"/>
            <a:ext cx="2057400" cy="1028700"/>
          </a:xfrm>
          <a:prstGeom prst="notchedRightArrow">
            <a:avLst/>
          </a:prstGeom>
          <a:solidFill>
            <a:srgbClr val="FFFF3F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2060"/>
                </a:solidFill>
              </a:rPr>
              <a:t>سؤال ذهبي</a:t>
            </a:r>
          </a:p>
        </p:txBody>
      </p:sp>
    </p:spTree>
    <p:extLst>
      <p:ext uri="{BB962C8B-B14F-4D97-AF65-F5344CB8AC3E}">
        <p14:creationId xmlns:p14="http://schemas.microsoft.com/office/powerpoint/2010/main" val="37022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ype.wav"/>
          </p:stSnd>
        </p:sndAc>
      </p:transition>
    </mc:Choice>
    <mc:Fallback xmlns="">
      <p:transition spd="slow">
        <p:split orient="vert"/>
        <p:sndAc>
          <p:stSnd>
            <p:snd r:embed="rId6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 animBg="1"/>
      <p:bldP spid="16" grpId="0"/>
      <p:bldP spid="18" grpId="0"/>
      <p:bldP spid="19" grpId="0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4" descr="C:\Users\user\Pictures\صورة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65" y="4437112"/>
            <a:ext cx="5601580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https://lh3.googleusercontent.com/-l5_1WAp8PGo/T1vENra9GuI/AAAAAAAABNM/_75JP6DJyvQ/s437/melting%2520and%2520freez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5405" r="3189" b="10811"/>
          <a:stretch>
            <a:fillRect/>
          </a:stretch>
        </p:blipFill>
        <p:spPr bwMode="auto">
          <a:xfrm>
            <a:off x="3932019" y="1268760"/>
            <a:ext cx="4800600" cy="128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720542" y="2555526"/>
            <a:ext cx="100861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التجمد</a:t>
            </a:r>
            <a:endParaRPr lang="ar-SA" b="1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046277" y="2780928"/>
            <a:ext cx="441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2060"/>
                </a:solidFill>
              </a:rPr>
              <a:t>التحول من الحالة السائلة إلى الحالة الصلبة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7151280" y="3513355"/>
            <a:ext cx="18149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درجة التجمد</a:t>
            </a:r>
            <a:endParaRPr lang="ar-SA" b="1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755576" y="3328688"/>
            <a:ext cx="4677369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2060"/>
                </a:solidFill>
              </a:rPr>
              <a:t>هي درجة الحرارة التي يتم عندها تحول المادة من السائلة الى الحالة الصلبة</a:t>
            </a:r>
          </a:p>
        </p:txBody>
      </p:sp>
      <p:sp>
        <p:nvSpPr>
          <p:cNvPr id="19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pic>
        <p:nvPicPr>
          <p:cNvPr id="40985" name="Picture 33" descr="C:\Users\user\Pictures\صورة8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/>
          <a:stretch>
            <a:fillRect/>
          </a:stretch>
        </p:blipFill>
        <p:spPr bwMode="auto">
          <a:xfrm>
            <a:off x="784220" y="5517890"/>
            <a:ext cx="6367060" cy="85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427984" y="138133"/>
            <a:ext cx="4195316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 smtClean="0">
                <a:solidFill>
                  <a:srgbClr val="001F82"/>
                </a:solidFill>
              </a:rPr>
              <a:t>عملية التحول </a:t>
            </a:r>
            <a:r>
              <a:rPr lang="ar-SA" sz="2400" b="1" dirty="0">
                <a:solidFill>
                  <a:srgbClr val="001F82"/>
                </a:solidFill>
              </a:rPr>
              <a:t>من الحالة الصلبة إلى الحالة </a:t>
            </a:r>
            <a:r>
              <a:rPr lang="ar-SA" sz="2400" b="1" dirty="0" smtClean="0">
                <a:solidFill>
                  <a:srgbClr val="001F82"/>
                </a:solidFill>
              </a:rPr>
              <a:t>السائلة تسمى </a:t>
            </a:r>
            <a:r>
              <a:rPr lang="ar-SA" sz="2800" b="1" dirty="0" smtClean="0">
                <a:solidFill>
                  <a:schemeClr val="tx1"/>
                </a:solidFill>
              </a:rPr>
              <a:t>انصهار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179512" y="138133"/>
            <a:ext cx="3630488" cy="13811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C00000"/>
                </a:solidFill>
              </a:rPr>
              <a:t>ما هي العملية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rgbClr val="C00000"/>
                </a:solidFill>
              </a:rPr>
              <a:t>المعاكسة </a:t>
            </a:r>
            <a:r>
              <a:rPr lang="ar-SA" sz="2800" b="1" dirty="0" err="1">
                <a:solidFill>
                  <a:srgbClr val="C00000"/>
                </a:solidFill>
              </a:rPr>
              <a:t>للإنصهار</a:t>
            </a:r>
            <a:r>
              <a:rPr lang="ar-SA" sz="2800" b="1" dirty="0">
                <a:solidFill>
                  <a:srgbClr val="C00000"/>
                </a:solidFill>
              </a:rPr>
              <a:t> ؟</a:t>
            </a:r>
          </a:p>
        </p:txBody>
      </p:sp>
      <p:cxnSp>
        <p:nvCxnSpPr>
          <p:cNvPr id="20" name="رابط كسهم مستقيم 19"/>
          <p:cNvCxnSpPr/>
          <p:nvPr/>
        </p:nvCxnSpPr>
        <p:spPr>
          <a:xfrm flipH="1">
            <a:off x="5724128" y="3805742"/>
            <a:ext cx="11685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>
            <a:off x="2279825" y="2947824"/>
            <a:ext cx="1065788" cy="3341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739397"/>
      </p:ext>
    </p:extLst>
  </p:cSld>
  <p:clrMapOvr>
    <a:masterClrMapping/>
  </p:clrMapOvr>
  <p:transition spd="slow">
    <p:cover dir="r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6" descr="C:\Users\user\Pictures\صورة7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272"/>
            <a:ext cx="3635896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مربع نص 1"/>
          <p:cNvSpPr txBox="1">
            <a:spLocks noChangeArrowheads="1"/>
          </p:cNvSpPr>
          <p:nvPr/>
        </p:nvSpPr>
        <p:spPr bwMode="auto">
          <a:xfrm>
            <a:off x="4283968" y="98808"/>
            <a:ext cx="443017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  <a:latin typeface="Calibri" pitchFamily="34" charset="0"/>
              </a:rPr>
              <a:t>التغيرات بين الحالات السائلة والغازية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2509980" y="5095695"/>
            <a:ext cx="609446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ترتفع درجة حرارة الماء عند تسخينه حتى تصل إلى </a:t>
            </a:r>
            <a:r>
              <a:rPr lang="ar-SA" sz="2400" baseline="30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 س عندها يبدأ الماء السائل في التحول إلى غاز</a:t>
            </a:r>
            <a:r>
              <a:rPr lang="ar-SA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ar-SA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302250" y="2420888"/>
            <a:ext cx="9877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التبخر</a:t>
            </a:r>
            <a:endParaRPr lang="ar-SA" b="1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916239" y="980728"/>
            <a:ext cx="441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prstClr val="black"/>
                </a:solidFill>
              </a:rPr>
              <a:t>التحول من الحالة </a:t>
            </a:r>
            <a:r>
              <a:rPr lang="ar-SA" sz="2400" b="1" dirty="0">
                <a:solidFill>
                  <a:srgbClr val="00B050"/>
                </a:solidFill>
              </a:rPr>
              <a:t>السائلة</a:t>
            </a:r>
            <a:r>
              <a:rPr lang="ar-SA" sz="2400" b="1" dirty="0">
                <a:solidFill>
                  <a:prstClr val="black"/>
                </a:solidFill>
              </a:rPr>
              <a:t> إلى الحالة </a:t>
            </a:r>
            <a:r>
              <a:rPr lang="ar-SA" sz="2400" b="1" dirty="0">
                <a:solidFill>
                  <a:srgbClr val="FF0000"/>
                </a:solidFill>
              </a:rPr>
              <a:t>الغازية</a:t>
            </a:r>
            <a:r>
              <a:rPr lang="ar-SA" sz="24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7321198" y="3591317"/>
            <a:ext cx="1645002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درجة الغليان</a:t>
            </a:r>
            <a:endParaRPr lang="ar-SA" sz="1600" b="1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662108" y="3470602"/>
            <a:ext cx="2952328" cy="1569660"/>
          </a:xfrm>
          <a:prstGeom prst="rect">
            <a:avLst/>
          </a:prstGeom>
          <a:ln w="19050">
            <a:noFill/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002060"/>
                </a:solidFill>
              </a:rPr>
              <a:t>هي درجة الحرارة التي يتم عندها تحول المادة من الحالة السائلة الى الحالة الغازية</a:t>
            </a:r>
          </a:p>
        </p:txBody>
      </p:sp>
      <p:sp>
        <p:nvSpPr>
          <p:cNvPr id="25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pic>
        <p:nvPicPr>
          <p:cNvPr id="14" name="Picture 11" descr="http://im57.gulfup.com/61RwKq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80975"/>
            <a:ext cx="2979440" cy="299085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3" name="رابط كسهم مستقيم 2"/>
          <p:cNvCxnSpPr/>
          <p:nvPr/>
        </p:nvCxnSpPr>
        <p:spPr>
          <a:xfrm>
            <a:off x="5796136" y="1676400"/>
            <a:ext cx="0" cy="52846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مستطيل 3"/>
          <p:cNvSpPr/>
          <p:nvPr/>
        </p:nvSpPr>
        <p:spPr>
          <a:xfrm>
            <a:off x="2509980" y="3608387"/>
            <a:ext cx="1152128" cy="354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159657" y="5926692"/>
            <a:ext cx="9877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التبخر</a:t>
            </a:r>
            <a:endParaRPr lang="ar-SA" b="1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رابط كسهم مستقيم 23"/>
          <p:cNvCxnSpPr/>
          <p:nvPr/>
        </p:nvCxnSpPr>
        <p:spPr>
          <a:xfrm>
            <a:off x="830176" y="5246961"/>
            <a:ext cx="0" cy="52846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/>
          <p:nvPr/>
        </p:nvCxnSpPr>
        <p:spPr>
          <a:xfrm flipH="1">
            <a:off x="6614436" y="3855960"/>
            <a:ext cx="57606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ستطيل 26"/>
          <p:cNvSpPr/>
          <p:nvPr/>
        </p:nvSpPr>
        <p:spPr>
          <a:xfrm>
            <a:off x="7560395" y="6049059"/>
            <a:ext cx="125340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i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التكثف</a:t>
            </a:r>
            <a:endParaRPr lang="ar-SA" sz="2000" b="1" i="1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423747" y="6110615"/>
            <a:ext cx="518018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002060"/>
                </a:solidFill>
              </a:rPr>
              <a:t>التحول من الحالة </a:t>
            </a:r>
            <a:r>
              <a:rPr lang="ar-SA" sz="2800" b="1" dirty="0">
                <a:solidFill>
                  <a:srgbClr val="C00000"/>
                </a:solidFill>
              </a:rPr>
              <a:t>الغازية</a:t>
            </a:r>
            <a:r>
              <a:rPr lang="ar-SA" sz="2800" b="1" dirty="0">
                <a:solidFill>
                  <a:srgbClr val="002060"/>
                </a:solidFill>
              </a:rPr>
              <a:t> إلى الحالة </a:t>
            </a:r>
            <a:r>
              <a:rPr lang="ar-SA" sz="2800" b="1" dirty="0">
                <a:solidFill>
                  <a:srgbClr val="00B050"/>
                </a:solidFill>
              </a:rPr>
              <a:t>السائلة </a:t>
            </a:r>
          </a:p>
        </p:txBody>
      </p:sp>
      <p:cxnSp>
        <p:nvCxnSpPr>
          <p:cNvPr id="30" name="رابط كسهم مستقيم 29"/>
          <p:cNvCxnSpPr/>
          <p:nvPr/>
        </p:nvCxnSpPr>
        <p:spPr>
          <a:xfrm flipH="1">
            <a:off x="6822306" y="6410589"/>
            <a:ext cx="57606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844234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3" grpId="0" animBg="1"/>
      <p:bldP spid="21" grpId="0" animBg="1"/>
      <p:bldP spid="27" grpId="0" animBg="1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6" descr="C:\Users\user\Pictures\صورة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"/>
          <a:stretch>
            <a:fillRect/>
          </a:stretch>
        </p:blipFill>
        <p:spPr bwMode="auto">
          <a:xfrm>
            <a:off x="228600" y="4343400"/>
            <a:ext cx="26368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https://upload.wikimedia.org/wikipedia/commons/thumb/3/36/Dry_Ice_Pellets_Subliming.jpg/200px-Dry_Ice_Pellets_Sublim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98963"/>
            <a:ext cx="22860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1"/>
          <p:cNvSpPr txBox="1">
            <a:spLocks noChangeArrowheads="1"/>
          </p:cNvSpPr>
          <p:nvPr/>
        </p:nvSpPr>
        <p:spPr bwMode="auto">
          <a:xfrm>
            <a:off x="4648200" y="84294"/>
            <a:ext cx="40386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white"/>
                </a:solidFill>
                <a:latin typeface="Calibri" pitchFamily="34" charset="0"/>
              </a:rPr>
              <a:t>التغيرات بين الحالات الصلبة والغازية</a:t>
            </a:r>
          </a:p>
        </p:txBody>
      </p:sp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2438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388199" y="631250"/>
            <a:ext cx="464820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عندما تكتسب جسيمات سطح المادة الصلبة طاقة كافية لتصبح غازاً يمكن أن تتحول من الحالة الصلبة الى الحالة الغازية مباشرة دون المرور بالحالة </a:t>
            </a:r>
            <a:r>
              <a:rPr lang="ar-S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السائلة</a:t>
            </a:r>
            <a:endParaRPr lang="ar-S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899592" y="1716813"/>
            <a:ext cx="1609725" cy="735747"/>
          </a:xfrm>
          <a:prstGeom prst="ellipse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CC3416"/>
                </a:solidFill>
              </a:rPr>
              <a:t>التسامي</a:t>
            </a:r>
            <a:endParaRPr lang="en-US" sz="2800" b="1" dirty="0">
              <a:solidFill>
                <a:srgbClr val="CC3416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715000" y="5819775"/>
            <a:ext cx="2286000" cy="8302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6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يستخدم الجليد الجاف كمادة تبريد في عمليات الإسعاف وفي حفظ بعض المواد باردة وجافة</a:t>
            </a:r>
            <a:endParaRPr lang="ar-SA" sz="14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52399" y="2819400"/>
            <a:ext cx="20755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600" b="1" dirty="0" smtClean="0">
                <a:solidFill>
                  <a:srgbClr val="17438B"/>
                </a:solidFill>
                <a:latin typeface="Arial" pitchFamily="34" charset="0"/>
                <a:cs typeface="Arial" pitchFamily="34" charset="0"/>
              </a:rPr>
              <a:t>اليود  كلمة يونانية تعني .. ارجواني حيث يتميز لون الغاز الناتج عن تسامي اليود بلون أرجواني أو بنفسجي غامق </a:t>
            </a:r>
          </a:p>
        </p:txBody>
      </p:sp>
      <p:pic>
        <p:nvPicPr>
          <p:cNvPr id="11" name="Picture 2" descr="http://healths.roro44.com/healths/addon/b11f60c44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2667000"/>
            <a:ext cx="1548005" cy="1479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4" descr="http://www.mrteverett.com/pictures/science/compound/iodi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9342" y="2638951"/>
            <a:ext cx="1594114" cy="146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مربع نص 12"/>
          <p:cNvSpPr txBox="1"/>
          <p:nvPr/>
        </p:nvSpPr>
        <p:spPr>
          <a:xfrm>
            <a:off x="7297944" y="3400587"/>
            <a:ext cx="1371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dirty="0">
                <a:ln w="10541" cmpd="sng">
                  <a:solidFill>
                    <a:srgbClr val="6EA0B0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62626"/>
                </a:solidFill>
                <a:latin typeface="Arial" charset="0"/>
                <a:cs typeface="Arial" charset="0"/>
              </a:rPr>
              <a:t>مادة اليود</a:t>
            </a:r>
            <a:endParaRPr lang="en-US" sz="2400" dirty="0">
              <a:ln w="10541" cmpd="sng">
                <a:solidFill>
                  <a:srgbClr val="6EA0B0">
                    <a:shade val="88000"/>
                    <a:satMod val="110000"/>
                  </a:srgbClr>
                </a:solidFill>
                <a:prstDash val="solid"/>
              </a:ln>
              <a:solidFill>
                <a:srgbClr val="26262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7522029" y="2746829"/>
            <a:ext cx="685800" cy="381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</a:t>
            </a:r>
          </a:p>
        </p:txBody>
      </p:sp>
      <p:cxnSp>
        <p:nvCxnSpPr>
          <p:cNvPr id="16" name="رابط كسهم مستقيم 15"/>
          <p:cNvCxnSpPr/>
          <p:nvPr/>
        </p:nvCxnSpPr>
        <p:spPr>
          <a:xfrm rot="10800000">
            <a:off x="3962400" y="3421062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171" name="مربع نص 16"/>
          <p:cNvSpPr txBox="1">
            <a:spLocks noChangeArrowheads="1"/>
          </p:cNvSpPr>
          <p:nvPr/>
        </p:nvSpPr>
        <p:spPr bwMode="auto">
          <a:xfrm>
            <a:off x="3962400" y="3048000"/>
            <a:ext cx="723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تسامي</a:t>
            </a:r>
          </a:p>
        </p:txBody>
      </p:sp>
      <p:sp>
        <p:nvSpPr>
          <p:cNvPr id="49172" name="مربع نص 17"/>
          <p:cNvSpPr txBox="1">
            <a:spLocks noChangeArrowheads="1"/>
          </p:cNvSpPr>
          <p:nvPr/>
        </p:nvSpPr>
        <p:spPr bwMode="auto">
          <a:xfrm>
            <a:off x="3962400" y="3429000"/>
            <a:ext cx="68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حرارة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4304506" y="1716814"/>
            <a:ext cx="460726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prstClr val="black"/>
                </a:solidFill>
              </a:rPr>
              <a:t>التحول من الحالة الصلبة إلى الحالة الغازية دون المرور بالحالة السائلة </a:t>
            </a:r>
          </a:p>
        </p:txBody>
      </p:sp>
      <p:sp>
        <p:nvSpPr>
          <p:cNvPr id="25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cxnSp>
        <p:nvCxnSpPr>
          <p:cNvPr id="4" name="رابط كسهم مستقيم 3"/>
          <p:cNvCxnSpPr/>
          <p:nvPr/>
        </p:nvCxnSpPr>
        <p:spPr>
          <a:xfrm flipH="1">
            <a:off x="2819400" y="2132312"/>
            <a:ext cx="1219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151904"/>
      </p:ext>
    </p:extLst>
  </p:cSld>
  <p:clrMapOvr>
    <a:masterClrMapping/>
  </p:clrMapOvr>
  <p:transition spd="slow">
    <p:wheel spokes="1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88224" y="620688"/>
            <a:ext cx="2232248" cy="9361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prstClr val="white"/>
                </a:solidFill>
              </a:rPr>
              <a:t>تقويم</a:t>
            </a:r>
            <a:endParaRPr lang="ar-SA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962775" y="1719263"/>
            <a:ext cx="1439863" cy="224313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صلب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25475" y="1719263"/>
            <a:ext cx="1441450" cy="22320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غاز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794125" y="1719263"/>
            <a:ext cx="1439863" cy="22320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سائل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50181" name="Picture 6" descr="المــــــادة حـــــــالاتها الســــــت &quot; الصلبــــــــ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43200"/>
            <a:ext cx="12192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" descr="http://www.khayma.com/mtwan/image3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19400"/>
            <a:ext cx="1295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5" descr="http://www.khayma.com/mtwan/image3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رابط كسهم مستقيم 10"/>
          <p:cNvCxnSpPr/>
          <p:nvPr/>
        </p:nvCxnSpPr>
        <p:spPr>
          <a:xfrm rot="10800000">
            <a:off x="5334000" y="1752600"/>
            <a:ext cx="1439863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5410200" y="3962400"/>
            <a:ext cx="144145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V="1">
            <a:off x="2286000" y="3962400"/>
            <a:ext cx="13684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10800000">
            <a:off x="2286000" y="17526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5410200" y="121920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إنصهار</a:t>
            </a:r>
            <a:endParaRPr lang="en-US" altLang="ar-SA" sz="28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5410200" y="342900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تجمد</a:t>
            </a:r>
            <a:endParaRPr lang="en-US" altLang="ar-SA" sz="28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2209800" y="342900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تكثف</a:t>
            </a:r>
            <a:endParaRPr lang="en-US" altLang="ar-SA" sz="28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2209800" y="1219200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تبخر</a:t>
            </a:r>
            <a:endParaRPr lang="en-US" altLang="ar-SA" sz="28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92" name="مربع نص 26"/>
          <p:cNvSpPr txBox="1">
            <a:spLocks noChangeArrowheads="1"/>
          </p:cNvSpPr>
          <p:nvPr/>
        </p:nvSpPr>
        <p:spPr bwMode="auto">
          <a:xfrm>
            <a:off x="5562600" y="1752600"/>
            <a:ext cx="1223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حرارة</a:t>
            </a:r>
            <a:endParaRPr lang="en-US" altLang="ar-SA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93" name="مربع نص 27"/>
          <p:cNvSpPr txBox="1">
            <a:spLocks noChangeArrowheads="1"/>
          </p:cNvSpPr>
          <p:nvPr/>
        </p:nvSpPr>
        <p:spPr bwMode="auto">
          <a:xfrm>
            <a:off x="2286000" y="1752600"/>
            <a:ext cx="1223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حرارة</a:t>
            </a:r>
            <a:endParaRPr lang="en-US" altLang="ar-SA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94" name="مربع نص 28"/>
          <p:cNvSpPr txBox="1">
            <a:spLocks noChangeArrowheads="1"/>
          </p:cNvSpPr>
          <p:nvPr/>
        </p:nvSpPr>
        <p:spPr bwMode="auto">
          <a:xfrm>
            <a:off x="2354263" y="3951288"/>
            <a:ext cx="1227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حرارة</a:t>
            </a:r>
            <a:endParaRPr lang="en-US" altLang="ar-SA" b="1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95" name="مربع نص 29"/>
          <p:cNvSpPr txBox="1">
            <a:spLocks noChangeArrowheads="1"/>
          </p:cNvSpPr>
          <p:nvPr/>
        </p:nvSpPr>
        <p:spPr bwMode="auto">
          <a:xfrm>
            <a:off x="5486400" y="3962400"/>
            <a:ext cx="1223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حرارة</a:t>
            </a:r>
            <a:endParaRPr lang="en-US" altLang="ar-SA" b="1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pic>
        <p:nvPicPr>
          <p:cNvPr id="51224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5638800"/>
            <a:ext cx="3886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7" name="مستطيل 26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52290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40871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ar-SA" sz="3600" b="1" dirty="0" smtClean="0"/>
          </a:p>
          <a:p>
            <a:endParaRPr lang="ar-SA" sz="3600" b="1" dirty="0"/>
          </a:p>
        </p:txBody>
      </p:sp>
      <p:sp>
        <p:nvSpPr>
          <p:cNvPr id="10" name="مستطيل 9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73944" y="548680"/>
            <a:ext cx="3960440" cy="5688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endParaRPr lang="ar-SA" sz="4000" b="1" dirty="0" smtClean="0">
              <a:solidFill>
                <a:prstClr val="black"/>
              </a:solidFill>
            </a:endParaRPr>
          </a:p>
          <a:p>
            <a:pPr lvl="0" algn="ctr"/>
            <a:r>
              <a:rPr lang="ar-SA" sz="3600" b="1" dirty="0" smtClean="0">
                <a:solidFill>
                  <a:prstClr val="black"/>
                </a:solidFill>
              </a:rPr>
              <a:t>ما هي المادة؟</a:t>
            </a:r>
          </a:p>
          <a:p>
            <a:pPr lvl="0" algn="ctr"/>
            <a:endParaRPr lang="ar-SA" sz="3600" b="1" dirty="0" smtClean="0">
              <a:solidFill>
                <a:prstClr val="black"/>
              </a:solidFill>
            </a:endParaRPr>
          </a:p>
          <a:p>
            <a:pPr lvl="0" algn="ctr"/>
            <a:r>
              <a:rPr lang="ar-SA" sz="3600" b="1" dirty="0" smtClean="0">
                <a:solidFill>
                  <a:srgbClr val="FF0000"/>
                </a:solidFill>
              </a:rPr>
              <a:t>ماهي حالات المادة؟</a:t>
            </a:r>
          </a:p>
          <a:p>
            <a:pPr lvl="0" algn="ctr"/>
            <a:endParaRPr lang="ar-SA" sz="3600" b="1" dirty="0" smtClean="0">
              <a:solidFill>
                <a:srgbClr val="FF0000"/>
              </a:solidFill>
            </a:endParaRPr>
          </a:p>
          <a:p>
            <a:pPr lvl="0" algn="ctr"/>
            <a:r>
              <a:rPr lang="ar-SA" sz="3200" b="1" dirty="0" smtClean="0">
                <a:solidFill>
                  <a:schemeClr val="bg2">
                    <a:lumMod val="50000"/>
                  </a:schemeClr>
                </a:solidFill>
              </a:rPr>
              <a:t>مما تتكون المادة؟</a:t>
            </a:r>
            <a:endParaRPr lang="ar-SA" sz="3200" b="1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/>
            <a:endParaRPr lang="ar-SA" sz="2800" b="1" dirty="0">
              <a:solidFill>
                <a:srgbClr val="FF0000"/>
              </a:solidFill>
            </a:endParaRPr>
          </a:p>
          <a:p>
            <a:pPr lvl="0" algn="ctr"/>
            <a:r>
              <a:rPr lang="ar-SA" sz="2800" b="1" dirty="0" smtClean="0">
                <a:solidFill>
                  <a:srgbClr val="00B050"/>
                </a:solidFill>
              </a:rPr>
              <a:t>ما الذي يحدد حالة المادة؟</a:t>
            </a:r>
          </a:p>
          <a:p>
            <a:pPr lvl="0" algn="ctr"/>
            <a:endParaRPr lang="ar-SA" sz="2800" b="1" dirty="0">
              <a:solidFill>
                <a:srgbClr val="00B050"/>
              </a:solidFill>
            </a:endParaRPr>
          </a:p>
          <a:p>
            <a:pPr lvl="0" algn="ctr"/>
            <a:r>
              <a:rPr lang="ar-SA" sz="2800" b="1" dirty="0" smtClean="0">
                <a:solidFill>
                  <a:srgbClr val="00B050"/>
                </a:solidFill>
              </a:rPr>
              <a:t>قارن بين حالات المادة ؟ </a:t>
            </a:r>
          </a:p>
          <a:p>
            <a:pPr lvl="0" algn="ctr"/>
            <a:endParaRPr lang="ar-SA" sz="3200" b="1" dirty="0">
              <a:solidFill>
                <a:srgbClr val="00B050"/>
              </a:solidFill>
            </a:endParaRPr>
          </a:p>
          <a:p>
            <a:pPr lvl="0" algn="ctr"/>
            <a:endParaRPr lang="ar-SA" sz="3200" b="1" dirty="0">
              <a:solidFill>
                <a:srgbClr val="00B050"/>
              </a:solidFill>
            </a:endParaRPr>
          </a:p>
          <a:p>
            <a:pPr lvl="0" algn="ctr"/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3204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2000">
        <p14:ripple/>
        <p:sndAc>
          <p:stSnd>
            <p:snd r:embed="rId2" name="chimes.wav"/>
          </p:stSnd>
        </p:sndAc>
      </p:transition>
    </mc:Choice>
    <mc:Fallback xmlns="">
      <p:transition advTm="302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16424" cy="3733800"/>
          </a:xfrm>
        </p:spPr>
      </p:pic>
      <p:sp>
        <p:nvSpPr>
          <p:cNvPr id="3" name="مستطيل 2"/>
          <p:cNvSpPr/>
          <p:nvPr/>
        </p:nvSpPr>
        <p:spPr>
          <a:xfrm>
            <a:off x="4067944" y="332656"/>
            <a:ext cx="4896544" cy="6311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prstClr val="black"/>
                </a:solidFill>
              </a:rPr>
              <a:t>ا</a:t>
            </a:r>
            <a:r>
              <a:rPr lang="ar-SA" sz="6600" b="1" dirty="0" smtClean="0">
                <a:solidFill>
                  <a:prstClr val="black"/>
                </a:solidFill>
              </a:rPr>
              <a:t>نتهى الدرس</a:t>
            </a:r>
          </a:p>
          <a:p>
            <a:r>
              <a:rPr lang="ar-SA" sz="3600" b="1" dirty="0" smtClean="0">
                <a:solidFill>
                  <a:prstClr val="black"/>
                </a:solidFill>
              </a:rPr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مع تمنياتي للجميع بالتوفيق </a:t>
            </a:r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معد هذا العمل:</a:t>
            </a: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endParaRPr lang="ar-SA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1520" y="4077072"/>
            <a:ext cx="3816424" cy="2566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الواجب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س1 س2 س3 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صفحة 82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4283968" y="3573016"/>
            <a:ext cx="4464496" cy="2664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أ. صابر دخيل الله السيالي</a:t>
            </a:r>
          </a:p>
          <a:p>
            <a:pPr algn="ctr"/>
            <a:r>
              <a:rPr lang="ar-SA" sz="2800" b="1" dirty="0">
                <a:solidFill>
                  <a:prstClr val="white"/>
                </a:solidFill>
              </a:rPr>
              <a:t>معلم مادة العلوم بمتوسطة أبي دجانة </a:t>
            </a:r>
            <a:r>
              <a:rPr lang="ar-SA" sz="2800" b="1" dirty="0" smtClean="0">
                <a:solidFill>
                  <a:prstClr val="white"/>
                </a:solidFill>
              </a:rPr>
              <a:t>بمكة المكرمة..</a:t>
            </a:r>
            <a:endParaRPr lang="ar-SA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3" descr="C:\Users\user\Pictures\صورة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31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0" descr="C:\Users\user\Pictures\صورة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19050"/>
            <a:ext cx="457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 rot="20927298">
            <a:off x="943559" y="646758"/>
            <a:ext cx="3581400" cy="6514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1- الطاقة الحرارية: مجموع طاقة الجسيمات 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درجة الحرارة: متوسط طاقة الجسيمات .</a:t>
            </a:r>
          </a:p>
        </p:txBody>
      </p:sp>
      <p:sp>
        <p:nvSpPr>
          <p:cNvPr id="6" name="مستطيل 5"/>
          <p:cNvSpPr/>
          <p:nvPr/>
        </p:nvSpPr>
        <p:spPr>
          <a:xfrm rot="20949461">
            <a:off x="328422" y="1665808"/>
            <a:ext cx="3226099" cy="12091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2- عندما تزيد الطاقة الحرارية للجسيمات تزداد طاقتها الحركية وبالتالي تتغلب على قوى التماسك التي تربط بينها (والعكس)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مثل: تحول الجليد </a:t>
            </a:r>
            <a:r>
              <a:rPr lang="ar-SA" b="1" dirty="0" err="1">
                <a:solidFill>
                  <a:prstClr val="black"/>
                </a:solidFill>
              </a:rPr>
              <a:t>الى</a:t>
            </a:r>
            <a:r>
              <a:rPr lang="ar-SA" b="1" dirty="0">
                <a:solidFill>
                  <a:prstClr val="black"/>
                </a:solidFill>
              </a:rPr>
              <a:t> ماء </a:t>
            </a:r>
          </a:p>
        </p:txBody>
      </p:sp>
      <p:sp>
        <p:nvSpPr>
          <p:cNvPr id="7" name="مستطيل 6"/>
          <p:cNvSpPr/>
          <p:nvPr/>
        </p:nvSpPr>
        <p:spPr>
          <a:xfrm rot="20946172">
            <a:off x="1480186" y="2881671"/>
            <a:ext cx="2564062" cy="4795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3- </a:t>
            </a:r>
            <a:r>
              <a:rPr lang="ar-SA" b="1" dirty="0" err="1">
                <a:solidFill>
                  <a:prstClr val="black"/>
                </a:solidFill>
              </a:rPr>
              <a:t>الإنصهار</a:t>
            </a:r>
            <a:r>
              <a:rPr lang="ar-SA" b="1" dirty="0">
                <a:solidFill>
                  <a:prstClr val="black"/>
                </a:solidFill>
              </a:rPr>
              <a:t> والتبخر والتسامي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 rot="20930458">
            <a:off x="197748" y="5091951"/>
            <a:ext cx="4124464" cy="6827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5- انخفاض درجة حرارة الجسم بسبب امتصاص الماء الموجود على الجلد حرارة من الجسم أثناء الخروج   </a:t>
            </a:r>
          </a:p>
        </p:txBody>
      </p:sp>
      <p:sp>
        <p:nvSpPr>
          <p:cNvPr id="9" name="مستطيل 8"/>
          <p:cNvSpPr/>
          <p:nvPr/>
        </p:nvSpPr>
        <p:spPr>
          <a:xfrm rot="20901126">
            <a:off x="320268" y="3647936"/>
            <a:ext cx="3810753" cy="1296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4- الغليان: يحدث سريعاً عندما تتحول جميع الجسيمات من كل أجزاء السائل </a:t>
            </a:r>
            <a:r>
              <a:rPr lang="ar-SA" b="1" dirty="0" err="1">
                <a:solidFill>
                  <a:prstClr val="black"/>
                </a:solidFill>
              </a:rPr>
              <a:t>الى</a:t>
            </a:r>
            <a:r>
              <a:rPr lang="ar-SA" b="1" dirty="0">
                <a:solidFill>
                  <a:prstClr val="black"/>
                </a:solidFill>
              </a:rPr>
              <a:t> الحالة الغازية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- التبخر: يحدث بطيئاً عندما تتحول بعض الجسيمات من سطح السائل </a:t>
            </a:r>
            <a:r>
              <a:rPr lang="ar-SA" b="1" dirty="0" err="1">
                <a:solidFill>
                  <a:prstClr val="black"/>
                </a:solidFill>
              </a:rPr>
              <a:t>الى</a:t>
            </a:r>
            <a:r>
              <a:rPr lang="ar-SA" b="1" dirty="0">
                <a:solidFill>
                  <a:prstClr val="black"/>
                </a:solidFill>
              </a:rPr>
              <a:t> الحالة الغازية </a:t>
            </a:r>
          </a:p>
        </p:txBody>
      </p:sp>
      <p:sp>
        <p:nvSpPr>
          <p:cNvPr id="11" name="مستطيل 10"/>
          <p:cNvSpPr/>
          <p:nvPr/>
        </p:nvSpPr>
        <p:spPr>
          <a:xfrm rot="20927298">
            <a:off x="1723251" y="5853391"/>
            <a:ext cx="2391199" cy="5862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6-لأن الطاقة الممتصة تستخدم لتحطيم قوى التماسك </a:t>
            </a:r>
          </a:p>
        </p:txBody>
      </p:sp>
      <p:sp>
        <p:nvSpPr>
          <p:cNvPr id="14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  <a:solidFill>
            <a:schemeClr val="bg1"/>
          </a:solidFill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71" name="Picture 27" descr="C:\Users\user\Pictures\صورة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82827">
            <a:off x="1143000" y="5110163"/>
            <a:ext cx="2706688" cy="1103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70" name="Picture 26" descr="C:\Users\user\Pictures\صورة5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89965">
            <a:off x="2133600" y="2438400"/>
            <a:ext cx="2640013" cy="20907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69" name="Picture 25" descr="C:\Users\user\Pictures\صورة5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81676">
            <a:off x="4548188" y="4416425"/>
            <a:ext cx="3140075" cy="1944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68" name="Picture 24" descr="C:\Users\user\Pictures\صورة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71212">
            <a:off x="5553075" y="2046288"/>
            <a:ext cx="3005138" cy="20907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/>
          <a:stretch>
            <a:fillRect/>
          </a:stretch>
        </p:blipFill>
        <p:spPr bwMode="auto">
          <a:xfrm>
            <a:off x="152400" y="0"/>
            <a:ext cx="86391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sp>
        <p:nvSpPr>
          <p:cNvPr id="24" name="شكل بيضاوي 23"/>
          <p:cNvSpPr/>
          <p:nvPr/>
        </p:nvSpPr>
        <p:spPr>
          <a:xfrm>
            <a:off x="7083254" y="909637"/>
            <a:ext cx="635642" cy="4311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3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78272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40871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ar-SA" sz="3600" b="1" dirty="0" smtClean="0"/>
          </a:p>
          <a:p>
            <a:endParaRPr lang="ar-SA" sz="3600" b="1" dirty="0"/>
          </a:p>
        </p:txBody>
      </p:sp>
      <p:sp>
        <p:nvSpPr>
          <p:cNvPr id="10" name="مستطيل 9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88024" y="463215"/>
            <a:ext cx="3960440" cy="5688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 smtClean="0">
              <a:solidFill>
                <a:srgbClr val="C00000"/>
              </a:solidFill>
            </a:endParaRPr>
          </a:p>
          <a:p>
            <a:pPr algn="ctr"/>
            <a:endParaRPr lang="ar-SA" sz="3600" b="1" dirty="0" smtClean="0">
              <a:solidFill>
                <a:srgbClr val="C00000"/>
              </a:solidFill>
            </a:endParaRPr>
          </a:p>
          <a:p>
            <a:pPr algn="ctr"/>
            <a:endParaRPr lang="ar-SA" sz="3600" b="1" dirty="0" smtClean="0">
              <a:solidFill>
                <a:srgbClr val="C00000"/>
              </a:solidFill>
            </a:endParaRP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عرف الضغط ؟</a:t>
            </a:r>
          </a:p>
          <a:p>
            <a:pPr algn="ctr"/>
            <a:endParaRPr lang="ar-SA" sz="3600" b="1" dirty="0" smtClean="0">
              <a:solidFill>
                <a:srgbClr val="C00000"/>
              </a:solidFill>
            </a:endParaRPr>
          </a:p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ماهي العوامل المؤثرة على الضغط </a:t>
            </a:r>
            <a:r>
              <a:rPr lang="ar-SA" sz="3600" b="1" dirty="0" smtClean="0">
                <a:solidFill>
                  <a:srgbClr val="FF0000"/>
                </a:solidFill>
                <a:ea typeface="Calibri"/>
              </a:rPr>
              <a:t>؟</a:t>
            </a:r>
          </a:p>
          <a:p>
            <a:pPr algn="ctr"/>
            <a:endParaRPr lang="ar-SA" sz="3600" b="1" dirty="0" smtClean="0">
              <a:solidFill>
                <a:srgbClr val="FF0000"/>
              </a:solidFill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SA" sz="3600" b="1" dirty="0" smtClean="0">
                <a:solidFill>
                  <a:srgbClr val="00B050"/>
                </a:solidFill>
                <a:ea typeface="Calibri"/>
              </a:rPr>
              <a:t>ما هو الضغط الجوي وما علاقته بالارتفاع؟</a:t>
            </a:r>
          </a:p>
          <a:p>
            <a:pPr algn="ctr"/>
            <a:endParaRPr lang="ar-SA" sz="3600" b="1" dirty="0">
              <a:solidFill>
                <a:srgbClr val="C00000"/>
              </a:solidFill>
            </a:endParaRPr>
          </a:p>
          <a:p>
            <a:pPr algn="ctr"/>
            <a:endParaRPr lang="ar-SA" sz="3600" b="1" dirty="0">
              <a:solidFill>
                <a:srgbClr val="C00000"/>
              </a:solidFill>
            </a:endParaRPr>
          </a:p>
          <a:p>
            <a:pPr algn="ctr"/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3204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4000">
        <p14:glitter dir="r"/>
        <p:sndAc>
          <p:stSnd>
            <p:snd r:embed="rId2" name="chimes.wav"/>
          </p:stSnd>
        </p:sndAc>
      </p:transition>
    </mc:Choice>
    <mc:Fallback xmlns="">
      <p:transition spd="slow" advTm="304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553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>
        <p14:glitter dir="r"/>
        <p:sndAc>
          <p:stSnd>
            <p:snd r:embed="rId3" name="chimes.wav"/>
          </p:stSnd>
        </p:sndAc>
      </p:transition>
    </mc:Choice>
    <mc:Fallback xmlns="">
      <p:transition advTm="60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8" name="Picture 20" descr="http://2.bp.blogspot.com/-Xj7TK2K6_rU/UXc1KS4OFwI/AAAAAAAAACw/ubXEws4YFwI/s1600/lightbulb_ide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80">
            <a:off x="5849847" y="4944051"/>
            <a:ext cx="1254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/>
          <a:stretch>
            <a:fillRect/>
          </a:stretch>
        </p:blipFill>
        <p:spPr bwMode="auto">
          <a:xfrm>
            <a:off x="152400" y="0"/>
            <a:ext cx="8610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>
            <a:spLocks noChangeArrowheads="1"/>
          </p:cNvSpPr>
          <p:nvPr/>
        </p:nvSpPr>
        <p:spPr bwMode="auto">
          <a:xfrm>
            <a:off x="971600" y="5638800"/>
            <a:ext cx="4286200" cy="57888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rgbClr val="465723"/>
                </a:solidFill>
                <a:latin typeface="Calibri" pitchFamily="34" charset="0"/>
                <a:cs typeface="Arial" pitchFamily="34" charset="0"/>
              </a:rPr>
              <a:t>السوائل </a:t>
            </a:r>
            <a:r>
              <a:rPr lang="ar-SA" sz="2800" b="1" dirty="0">
                <a:solidFill>
                  <a:srgbClr val="465723"/>
                </a:solidFill>
                <a:latin typeface="Calibri" pitchFamily="34" charset="0"/>
                <a:cs typeface="Arial" pitchFamily="34" charset="0"/>
              </a:rPr>
              <a:t>والغازات 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4191000" y="2667000"/>
            <a:ext cx="152400" cy="152400"/>
          </a:xfrm>
          <a:prstGeom prst="ellipse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371600" y="3153229"/>
            <a:ext cx="5638800" cy="685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FFFF00"/>
                </a:solidFill>
              </a:rPr>
              <a:t>المائع</a:t>
            </a:r>
            <a:r>
              <a:rPr lang="ar-SA" sz="2800" b="1" dirty="0">
                <a:solidFill>
                  <a:prstClr val="white"/>
                </a:solidFill>
              </a:rPr>
              <a:t> </a:t>
            </a:r>
            <a:r>
              <a:rPr lang="ar-SA" sz="2800" b="1" dirty="0">
                <a:solidFill>
                  <a:srgbClr val="D1D1FF"/>
                </a:solidFill>
              </a:rPr>
              <a:t>:</a:t>
            </a:r>
            <a:r>
              <a:rPr lang="ar-SA" sz="2800" b="1" dirty="0">
                <a:solidFill>
                  <a:prstClr val="white"/>
                </a:solidFill>
              </a:rPr>
              <a:t> كل مادة لها خاصية </a:t>
            </a:r>
            <a:r>
              <a:rPr lang="ar-SA" sz="2800" b="1" dirty="0">
                <a:solidFill>
                  <a:srgbClr val="FFFF00"/>
                </a:solidFill>
              </a:rPr>
              <a:t>الجريان</a:t>
            </a:r>
            <a:r>
              <a:rPr lang="ar-SA" sz="2800" b="1" dirty="0">
                <a:solidFill>
                  <a:prstClr val="white"/>
                </a:solidFill>
              </a:rPr>
              <a:t> و </a:t>
            </a:r>
            <a:r>
              <a:rPr lang="ar-SA" sz="2800" b="1" dirty="0">
                <a:solidFill>
                  <a:srgbClr val="FFFF00"/>
                </a:solidFill>
              </a:rPr>
              <a:t>الإنتشار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7924800" y="3048000"/>
            <a:ext cx="152400" cy="152400"/>
          </a:xfrm>
          <a:prstGeom prst="ellipse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rgbClr val="FF66FF"/>
              </a:solidFill>
            </a:endParaRPr>
          </a:p>
        </p:txBody>
      </p:sp>
      <p:sp>
        <p:nvSpPr>
          <p:cNvPr id="21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cxnSp>
        <p:nvCxnSpPr>
          <p:cNvPr id="24" name="رابط مستقيم 23"/>
          <p:cNvCxnSpPr/>
          <p:nvPr/>
        </p:nvCxnSpPr>
        <p:spPr>
          <a:xfrm>
            <a:off x="5257800" y="5943600"/>
            <a:ext cx="1066800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شكل بيضاوي 1"/>
          <p:cNvSpPr/>
          <p:nvPr/>
        </p:nvSpPr>
        <p:spPr>
          <a:xfrm>
            <a:off x="7083254" y="909637"/>
            <a:ext cx="635642" cy="4311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3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985290" y="2143780"/>
            <a:ext cx="2645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SA" sz="3600" b="1" dirty="0">
                <a:solidFill>
                  <a:srgbClr val="00B050"/>
                </a:solidFill>
              </a:rPr>
              <a:t>ما هي الموائع ؟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8813800" y="5886450"/>
            <a:ext cx="3048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8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whoosh.wav"/>
          </p:stSnd>
        </p:sndAc>
      </p:transition>
    </mc:Choice>
    <mc:Fallback xmlns="">
      <p:transition spd="slow">
        <p:split orient="vert"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  <a:solidFill>
            <a:schemeClr val="bg1"/>
          </a:solidFill>
        </p:spPr>
        <p:txBody>
          <a:bodyPr/>
          <a:lstStyle/>
          <a:p>
            <a:r>
              <a:rPr lang="ar-SA" b="1" dirty="0" err="1" smtClean="0">
                <a:solidFill>
                  <a:srgbClr val="C00000"/>
                </a:solidFill>
              </a:rPr>
              <a:t>ماهو</a:t>
            </a:r>
            <a:r>
              <a:rPr lang="ar-SA" b="1" dirty="0" smtClean="0">
                <a:solidFill>
                  <a:srgbClr val="C00000"/>
                </a:solidFill>
              </a:rPr>
              <a:t> الضغط ؟</a:t>
            </a:r>
          </a:p>
          <a:p>
            <a:r>
              <a:rPr lang="ar-SA" b="1" dirty="0" smtClean="0">
                <a:solidFill>
                  <a:schemeClr val="tx2"/>
                </a:solidFill>
              </a:rPr>
              <a:t>الضغط (ض) :  هو </a:t>
            </a:r>
            <a:r>
              <a:rPr lang="ar-SA" b="1" dirty="0" smtClean="0">
                <a:solidFill>
                  <a:srgbClr val="FF0000"/>
                </a:solidFill>
              </a:rPr>
              <a:t>القوة(ق) </a:t>
            </a:r>
            <a:r>
              <a:rPr lang="ar-SA" b="1" dirty="0" err="1" smtClean="0">
                <a:solidFill>
                  <a:schemeClr val="tx2"/>
                </a:solidFill>
              </a:rPr>
              <a:t>المؤثره</a:t>
            </a:r>
            <a:r>
              <a:rPr lang="ar-SA" b="1" dirty="0" smtClean="0">
                <a:solidFill>
                  <a:schemeClr val="tx2"/>
                </a:solidFill>
              </a:rPr>
              <a:t> على وحدة ا</a:t>
            </a:r>
            <a:r>
              <a:rPr lang="ar-S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لمساحات (س).</a:t>
            </a:r>
          </a:p>
          <a:p>
            <a:r>
              <a:rPr lang="ar-SA" b="1" dirty="0" smtClean="0">
                <a:solidFill>
                  <a:srgbClr val="C00000"/>
                </a:solidFill>
              </a:rPr>
              <a:t>من التعريف استنتج العلاقة </a:t>
            </a:r>
            <a:r>
              <a:rPr lang="ar-SA" b="1" dirty="0" err="1" smtClean="0">
                <a:solidFill>
                  <a:srgbClr val="C00000"/>
                </a:solidFill>
              </a:rPr>
              <a:t>الرياضيه</a:t>
            </a:r>
            <a:r>
              <a:rPr lang="ar-SA" b="1" dirty="0" smtClean="0">
                <a:solidFill>
                  <a:srgbClr val="C00000"/>
                </a:solidFill>
              </a:rPr>
              <a:t> لحساب الضغط ؟</a:t>
            </a: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ض= </a:t>
            </a:r>
            <a:r>
              <a:rPr lang="ar-SA" b="1" dirty="0" err="1" smtClean="0">
                <a:solidFill>
                  <a:srgbClr val="FF0000"/>
                </a:solidFill>
              </a:rPr>
              <a:t>ق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÷</a:t>
            </a:r>
            <a:r>
              <a:rPr lang="ar-SA" b="1" dirty="0" smtClean="0">
                <a:solidFill>
                  <a:srgbClr val="00B0F0"/>
                </a:solidFill>
              </a:rPr>
              <a:t> </a:t>
            </a:r>
            <a:r>
              <a:rPr lang="ar-SA" b="1" dirty="0" err="1" smtClean="0">
                <a:solidFill>
                  <a:srgbClr val="00B0F0"/>
                </a:solidFill>
              </a:rPr>
              <a:t>س</a:t>
            </a:r>
            <a:endParaRPr lang="ar-SA" b="1" dirty="0" smtClean="0">
              <a:solidFill>
                <a:srgbClr val="00B0F0"/>
              </a:solidFill>
            </a:endParaRPr>
          </a:p>
          <a:p>
            <a:r>
              <a:rPr lang="ar-SA" b="1" dirty="0" smtClean="0">
                <a:solidFill>
                  <a:srgbClr val="C00000"/>
                </a:solidFill>
              </a:rPr>
              <a:t>من العلاقة </a:t>
            </a:r>
            <a:r>
              <a:rPr lang="ar-SA" b="1" dirty="0" err="1" smtClean="0">
                <a:solidFill>
                  <a:srgbClr val="C00000"/>
                </a:solidFill>
              </a:rPr>
              <a:t>الرياضيه</a:t>
            </a:r>
            <a:r>
              <a:rPr lang="ar-SA" b="1" dirty="0" smtClean="0">
                <a:solidFill>
                  <a:srgbClr val="C00000"/>
                </a:solidFill>
              </a:rPr>
              <a:t> استنتج وحدة قياس الضغط ؟</a:t>
            </a: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ض = </a:t>
            </a:r>
            <a:r>
              <a:rPr lang="ar-SA" b="1" dirty="0" smtClean="0">
                <a:solidFill>
                  <a:srgbClr val="FF0000"/>
                </a:solidFill>
              </a:rPr>
              <a:t>نيوتن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÷ </a:t>
            </a:r>
            <a:r>
              <a:rPr lang="ar-SA" b="1" dirty="0" smtClean="0">
                <a:solidFill>
                  <a:srgbClr val="0070C0"/>
                </a:solidFill>
              </a:rPr>
              <a:t>م2</a:t>
            </a: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باسكال = </a:t>
            </a:r>
            <a:r>
              <a:rPr lang="ar-SA" b="1" dirty="0" err="1" smtClean="0">
                <a:solidFill>
                  <a:srgbClr val="FF0000"/>
                </a:solidFill>
              </a:rPr>
              <a:t>ن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÷ </a:t>
            </a:r>
            <a:r>
              <a:rPr lang="ar-SA" b="1" dirty="0" smtClean="0">
                <a:solidFill>
                  <a:srgbClr val="0070C0"/>
                </a:solidFill>
              </a:rPr>
              <a:t>م2</a:t>
            </a:r>
            <a:endParaRPr lang="ar-S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type.wav"/>
          </p:stSnd>
        </p:sndAc>
      </p:transition>
    </mc:Choice>
    <mc:Fallback xmlns="">
      <p:transition spd="slow">
        <p:circl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9" descr="C:\Users\user\Pictures\صورة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22098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1" descr="C:\Users\user\Pictures\صورة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81600"/>
            <a:ext cx="15795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16" descr="C:\Users\user\Pictures\صورة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6172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6553200" y="4191000"/>
            <a:ext cx="2057400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rgbClr val="17438B"/>
                </a:solidFill>
                <a:latin typeface="Arial" pitchFamily="34" charset="0"/>
                <a:cs typeface="Arial" pitchFamily="34" charset="0"/>
              </a:rPr>
              <a:t>الضغط أكبر لأن المساحة التي أثرت عليها القوة </a:t>
            </a:r>
            <a:r>
              <a:rPr lang="ar-SA" sz="1600" b="1" dirty="0">
                <a:solidFill>
                  <a:srgbClr val="17438B"/>
                </a:solidFill>
                <a:latin typeface="Arial" pitchFamily="34" charset="0"/>
                <a:cs typeface="Arial" pitchFamily="34" charset="0"/>
              </a:rPr>
              <a:t>(وزن الجسم) </a:t>
            </a:r>
            <a:r>
              <a:rPr lang="ar-SA" b="1" dirty="0">
                <a:solidFill>
                  <a:srgbClr val="17438B"/>
                </a:solidFill>
                <a:latin typeface="Arial" pitchFamily="34" charset="0"/>
                <a:cs typeface="Arial" pitchFamily="34" charset="0"/>
              </a:rPr>
              <a:t>أصغر </a:t>
            </a:r>
          </a:p>
        </p:txBody>
      </p:sp>
      <p:pic>
        <p:nvPicPr>
          <p:cNvPr id="583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66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مستدير الزوايا 5"/>
          <p:cNvSpPr/>
          <p:nvPr/>
        </p:nvSpPr>
        <p:spPr>
          <a:xfrm>
            <a:off x="6553200" y="2590800"/>
            <a:ext cx="2057400" cy="685800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2" descr="8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3581400"/>
            <a:ext cx="9937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4" descr="http://www.wa6n.com/wa6n-smils/wa6n-icons/book2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15000"/>
            <a:ext cx="1506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أ.هيا</a:t>
            </a:r>
            <a:r>
              <a:rPr lang="ar-SA" dirty="0">
                <a:solidFill>
                  <a:prstClr val="black">
                    <a:lumMod val="65000"/>
                    <a:lumOff val="35000"/>
                  </a:prstClr>
                </a:solidFill>
              </a:rPr>
              <a:t> العمري </a:t>
            </a:r>
          </a:p>
        </p:txBody>
      </p:sp>
      <p:pic>
        <p:nvPicPr>
          <p:cNvPr id="61457" name="Picture 17" descr="C:\Users\user\Pictures\صورة4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96000"/>
            <a:ext cx="3010421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Picture 20" descr="C:\Users\user\Pictures\صورة4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15000"/>
            <a:ext cx="32464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8821738" y="5964237"/>
            <a:ext cx="214758" cy="89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36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wind.wav"/>
          </p:stSnd>
        </p:sndAc>
      </p:transition>
    </mc:Choice>
    <mc:Fallback xmlns="">
      <p:transition spd="slow">
        <p:split orient="vert"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5720" y="214290"/>
            <a:ext cx="8515352" cy="62865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endParaRPr lang="ar-SA" b="1" dirty="0" smtClean="0"/>
          </a:p>
          <a:p>
            <a:pPr lvl="0"/>
            <a:endParaRPr lang="ar-SA" b="1" dirty="0" smtClean="0"/>
          </a:p>
          <a:p>
            <a:pPr lvl="0"/>
            <a:r>
              <a:rPr lang="ar-SA" b="1" dirty="0" smtClean="0"/>
              <a:t>إذا زادت </a:t>
            </a:r>
            <a:r>
              <a:rPr lang="ar-SA" b="1" dirty="0" smtClean="0">
                <a:solidFill>
                  <a:srgbClr val="C00000"/>
                </a:solidFill>
              </a:rPr>
              <a:t>القوه</a:t>
            </a:r>
            <a:r>
              <a:rPr lang="ar-SA" b="1" dirty="0" smtClean="0"/>
              <a:t> </a:t>
            </a:r>
            <a:r>
              <a:rPr lang="ar-SA" sz="2000" b="1" dirty="0" smtClean="0"/>
              <a:t>....</a:t>
            </a:r>
            <a:r>
              <a:rPr lang="ar-SA" b="1" dirty="0" smtClean="0"/>
              <a:t>....</a:t>
            </a:r>
            <a:r>
              <a:rPr lang="ar-SA" sz="2000" b="1" dirty="0" smtClean="0"/>
              <a:t>.....</a:t>
            </a:r>
            <a:r>
              <a:rPr lang="ar-SA" b="1" dirty="0" smtClean="0"/>
              <a:t> الضغط</a:t>
            </a:r>
          </a:p>
          <a:p>
            <a:pPr lvl="0"/>
            <a:r>
              <a:rPr lang="ar-SA" b="1" dirty="0" smtClean="0"/>
              <a:t>إذا زادت </a:t>
            </a:r>
            <a:r>
              <a:rPr lang="ar-SA" b="1" dirty="0" smtClean="0">
                <a:solidFill>
                  <a:srgbClr val="00B050"/>
                </a:solidFill>
              </a:rPr>
              <a:t>المساحة</a:t>
            </a:r>
            <a:r>
              <a:rPr lang="ar-SA" b="1" dirty="0" smtClean="0"/>
              <a:t> ................الضغط</a:t>
            </a:r>
          </a:p>
          <a:p>
            <a:pPr marL="0" lvl="0" indent="0">
              <a:buNone/>
            </a:pPr>
            <a:endParaRPr lang="ar-SA" sz="2800" dirty="0" smtClean="0"/>
          </a:p>
          <a:p>
            <a:pPr lvl="0"/>
            <a:endParaRPr lang="en-US" sz="2800" dirty="0" smtClean="0"/>
          </a:p>
          <a:p>
            <a:endParaRPr lang="en-US" sz="2800" b="1" dirty="0" smtClean="0"/>
          </a:p>
          <a:p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ar-SA" sz="3600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ar-SA" b="1" dirty="0"/>
          </a:p>
        </p:txBody>
      </p:sp>
      <p:sp>
        <p:nvSpPr>
          <p:cNvPr id="2" name="مستطيل 1"/>
          <p:cNvSpPr/>
          <p:nvPr/>
        </p:nvSpPr>
        <p:spPr>
          <a:xfrm>
            <a:off x="5148064" y="1451968"/>
            <a:ext cx="14401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2060"/>
                </a:solidFill>
              </a:rPr>
              <a:t>يزيد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343152" y="1935809"/>
            <a:ext cx="14401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يقل</a:t>
            </a:r>
            <a:endParaRPr lang="ar-SA" sz="3600" b="1" dirty="0">
              <a:solidFill>
                <a:srgbClr val="002060"/>
              </a:solidFill>
            </a:endParaRPr>
          </a:p>
        </p:txBody>
      </p:sp>
      <p:sp>
        <p:nvSpPr>
          <p:cNvPr id="5" name="مربع نص 2"/>
          <p:cNvSpPr txBox="1">
            <a:spLocks noChangeArrowheads="1"/>
          </p:cNvSpPr>
          <p:nvPr/>
        </p:nvSpPr>
        <p:spPr bwMode="auto">
          <a:xfrm>
            <a:off x="2613110" y="476672"/>
            <a:ext cx="6019800" cy="599123"/>
          </a:xfrm>
          <a:prstGeom prst="roundRect">
            <a:avLst>
              <a:gd name="adj" fmla="val 22756"/>
            </a:avLst>
          </a:prstGeom>
          <a:solidFill>
            <a:schemeClr val="bg1">
              <a:lumMod val="75000"/>
            </a:schemeClr>
          </a:solidFill>
          <a:ln>
            <a:noFill/>
            <a:headEnd/>
            <a:tailEnd/>
          </a:ln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ysClr val="window" lastClr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cs typeface="Times New Roman"/>
              </a:rPr>
              <a:t>ماذا يحدث للضغط إذا اختلفت القوة أو المساحة ؟ </a:t>
            </a:r>
          </a:p>
        </p:txBody>
      </p:sp>
    </p:spTree>
    <p:extLst>
      <p:ext uri="{BB962C8B-B14F-4D97-AF65-F5344CB8AC3E}">
        <p14:creationId xmlns:p14="http://schemas.microsoft.com/office/powerpoint/2010/main" val="354411181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14366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ar-SA" dirty="0" smtClean="0"/>
              <a:t>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                      </a:t>
            </a:r>
          </a:p>
          <a:p>
            <a:pPr>
              <a:buNone/>
            </a:pPr>
            <a:r>
              <a:rPr lang="ar-SA" dirty="0" smtClean="0"/>
              <a:t>    </a:t>
            </a:r>
            <a:r>
              <a:rPr lang="ar-SA" sz="13800" b="1" dirty="0" smtClean="0">
                <a:solidFill>
                  <a:srgbClr val="FFCC00"/>
                </a:solidFill>
              </a:rPr>
              <a:t>سؤال ذهبي؟</a:t>
            </a:r>
            <a:endParaRPr lang="ar-SA" b="1" dirty="0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5975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5000">
        <p14:ripple/>
        <p:sndAc>
          <p:stSnd>
            <p:snd r:embed="rId3" name="chimes.wav"/>
          </p:stSnd>
        </p:sndAc>
      </p:transition>
    </mc:Choice>
    <mc:Fallback xmlns="">
      <p:transition spd="slow" advTm="85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332933"/>
            <a:ext cx="8568952" cy="633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من المثلث استنتج قانون القوه وقانون </a:t>
            </a:r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المساحه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؟ </a:t>
            </a:r>
          </a:p>
          <a:p>
            <a:r>
              <a:rPr lang="ar-SA" sz="4400" b="1" dirty="0" smtClean="0">
                <a:solidFill>
                  <a:schemeClr val="tx2">
                    <a:lumMod val="50000"/>
                  </a:schemeClr>
                </a:solidFill>
              </a:rPr>
              <a:t>  ض = </a:t>
            </a:r>
            <a:r>
              <a:rPr lang="ar-SA" sz="4400" b="1" dirty="0" err="1" smtClean="0">
                <a:solidFill>
                  <a:srgbClr val="FF0000"/>
                </a:solidFill>
              </a:rPr>
              <a:t>ق</a:t>
            </a:r>
            <a:r>
              <a:rPr lang="ar-SA" sz="4400" b="1" dirty="0" smtClean="0">
                <a:solidFill>
                  <a:schemeClr val="tx2">
                    <a:lumMod val="50000"/>
                  </a:schemeClr>
                </a:solidFill>
              </a:rPr>
              <a:t> ÷ </a:t>
            </a:r>
            <a:r>
              <a:rPr lang="ar-SA" sz="4400" b="1" dirty="0" err="1" smtClean="0">
                <a:solidFill>
                  <a:srgbClr val="0070C0"/>
                </a:solidFill>
              </a:rPr>
              <a:t>س</a:t>
            </a:r>
            <a:endParaRPr lang="ar-SA" sz="4400" b="1" dirty="0" smtClean="0">
              <a:solidFill>
                <a:srgbClr val="0070C0"/>
              </a:solidFill>
            </a:endParaRPr>
          </a:p>
          <a:p>
            <a:r>
              <a:rPr lang="ar-SA" sz="4400" b="1" dirty="0" smtClean="0">
                <a:solidFill>
                  <a:srgbClr val="0070C0"/>
                </a:solidFill>
              </a:rPr>
              <a:t>س</a:t>
            </a:r>
            <a:r>
              <a:rPr lang="ar-SA" sz="4400" b="1" dirty="0" smtClean="0">
                <a:solidFill>
                  <a:schemeClr val="tx2">
                    <a:lumMod val="50000"/>
                  </a:schemeClr>
                </a:solidFill>
              </a:rPr>
              <a:t>= </a:t>
            </a:r>
            <a:r>
              <a:rPr lang="ar-SA" sz="4400" b="1" dirty="0" err="1" smtClean="0">
                <a:solidFill>
                  <a:srgbClr val="FF0000"/>
                </a:solidFill>
              </a:rPr>
              <a:t>ق</a:t>
            </a:r>
            <a:r>
              <a:rPr lang="ar-SA" sz="4400" b="1" dirty="0" smtClean="0">
                <a:solidFill>
                  <a:schemeClr val="tx2">
                    <a:lumMod val="50000"/>
                  </a:schemeClr>
                </a:solidFill>
              </a:rPr>
              <a:t> ÷ </a:t>
            </a:r>
            <a:r>
              <a:rPr lang="ar-SA" sz="4400" b="1" dirty="0" err="1" smtClean="0">
                <a:solidFill>
                  <a:schemeClr val="tx2">
                    <a:lumMod val="50000"/>
                  </a:schemeClr>
                </a:solidFill>
              </a:rPr>
              <a:t>ض</a:t>
            </a:r>
            <a:endParaRPr lang="ar-SA" sz="4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ar-SA" sz="4400" b="1" dirty="0" smtClean="0">
                <a:solidFill>
                  <a:srgbClr val="FF0000"/>
                </a:solidFill>
              </a:rPr>
              <a:t>. ق</a:t>
            </a:r>
            <a:r>
              <a:rPr lang="ar-SA" sz="4400" b="1" dirty="0" smtClean="0">
                <a:solidFill>
                  <a:schemeClr val="tx2">
                    <a:lumMod val="50000"/>
                  </a:schemeClr>
                </a:solidFill>
              </a:rPr>
              <a:t> = ض× </a:t>
            </a:r>
            <a:r>
              <a:rPr lang="ar-SA" sz="4400" b="1" dirty="0" smtClean="0">
                <a:solidFill>
                  <a:srgbClr val="0070C0"/>
                </a:solidFill>
              </a:rPr>
              <a:t>س</a:t>
            </a:r>
          </a:p>
        </p:txBody>
      </p:sp>
      <p:sp>
        <p:nvSpPr>
          <p:cNvPr id="4" name="مثلث متساوي الساقين 3"/>
          <p:cNvSpPr/>
          <p:nvPr/>
        </p:nvSpPr>
        <p:spPr>
          <a:xfrm>
            <a:off x="928662" y="1464455"/>
            <a:ext cx="3357586" cy="2500330"/>
          </a:xfrm>
          <a:prstGeom prst="triangl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prstClr val="white"/>
                </a:solidFill>
              </a:rPr>
              <a:t>ص</a:t>
            </a:r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>
            <a:off x="1619672" y="3037785"/>
            <a:ext cx="2059353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>
            <a:off x="2607455" y="3037785"/>
            <a:ext cx="41893" cy="927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2285984" y="2204864"/>
            <a:ext cx="6429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ق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178959" y="3116841"/>
            <a:ext cx="500066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prstClr val="black"/>
                </a:solidFill>
              </a:rPr>
              <a:t>  </a:t>
            </a:r>
            <a:r>
              <a:rPr lang="ar-SA" sz="2800" b="1" dirty="0" smtClean="0">
                <a:solidFill>
                  <a:prstClr val="black"/>
                </a:solidFill>
              </a:rPr>
              <a:t>ض</a:t>
            </a:r>
            <a:endParaRPr lang="ar-SA" b="1" dirty="0">
              <a:solidFill>
                <a:prstClr val="black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428728" y="3318310"/>
            <a:ext cx="7143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0070C0"/>
                </a:solidFill>
              </a:rPr>
              <a:t>س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wind.wav"/>
          </p:stSnd>
        </p:sndAc>
      </p:transition>
    </mc:Choice>
    <mc:Fallback xmlns="">
      <p:transition spd="slow">
        <p:blinds dir="vert"/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85728"/>
            <a:ext cx="8616534" cy="631162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أمثله / </a:t>
            </a: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مثال 1 : أحسب الضغط الناتج عن تأثير قوة مقدارها 5 نيوتن في مساحة مقدارها 2م2 ؟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ض = </a:t>
            </a:r>
            <a:r>
              <a:rPr lang="ar-SA" b="1" dirty="0" err="1" smtClean="0">
                <a:solidFill>
                  <a:srgbClr val="0070C0"/>
                </a:solidFill>
              </a:rPr>
              <a:t>ق</a:t>
            </a:r>
            <a:r>
              <a:rPr lang="ar-SA" b="1" dirty="0" smtClean="0">
                <a:solidFill>
                  <a:srgbClr val="0070C0"/>
                </a:solidFill>
              </a:rPr>
              <a:t> ÷ </a:t>
            </a:r>
            <a:r>
              <a:rPr lang="ar-SA" b="1" dirty="0" err="1" smtClean="0">
                <a:solidFill>
                  <a:srgbClr val="0070C0"/>
                </a:solidFill>
              </a:rPr>
              <a:t>س</a:t>
            </a:r>
            <a:endParaRPr lang="ar-SA" b="1" dirty="0" smtClean="0">
              <a:solidFill>
                <a:srgbClr val="0070C0"/>
              </a:solidFill>
            </a:endParaRPr>
          </a:p>
          <a:p>
            <a:r>
              <a:rPr lang="ar-SA" b="1" dirty="0" smtClean="0">
                <a:solidFill>
                  <a:srgbClr val="0070C0"/>
                </a:solidFill>
              </a:rPr>
              <a:t>ض = 5 ÷ 2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ض = 2.5 باسكال </a:t>
            </a:r>
          </a:p>
        </p:txBody>
      </p:sp>
    </p:spTree>
    <p:extLst>
      <p:ext uri="{BB962C8B-B14F-4D97-AF65-F5344CB8AC3E}">
        <p14:creationId xmlns:p14="http://schemas.microsoft.com/office/powerpoint/2010/main" val="34749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ding.wav"/>
          </p:stSnd>
        </p:sndAc>
      </p:transition>
    </mc:Choice>
    <mc:Fallback xmlns="">
      <p:transition spd="slow">
        <p:split orient="vert"/>
        <p:sndAc>
          <p:stSnd>
            <p:snd r:embed="rId4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14366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ar-SA" dirty="0" smtClean="0"/>
              <a:t>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                      </a:t>
            </a:r>
          </a:p>
          <a:p>
            <a:pPr>
              <a:buNone/>
            </a:pPr>
            <a:r>
              <a:rPr lang="ar-SA" dirty="0" smtClean="0"/>
              <a:t>    </a:t>
            </a:r>
            <a:r>
              <a:rPr lang="ar-SA" sz="13800" b="1" dirty="0" smtClean="0">
                <a:solidFill>
                  <a:srgbClr val="FFCC00"/>
                </a:solidFill>
              </a:rPr>
              <a:t>سؤال ذهبي؟</a:t>
            </a:r>
            <a:endParaRPr lang="ar-SA" b="1" dirty="0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85728"/>
            <a:ext cx="8640960" cy="6167608"/>
          </a:xfrm>
          <a:solidFill>
            <a:schemeClr val="bg1"/>
          </a:solidFill>
        </p:spPr>
        <p:txBody>
          <a:bodyPr/>
          <a:lstStyle/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مثال 2 : أحسب القوه </a:t>
            </a:r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المؤثره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على سطح مساحته 5 م2 وينشأ عنها ضغط مقداره 5 باسكال ؟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ق = </a:t>
            </a:r>
            <a:r>
              <a:rPr lang="ar-SA" b="1" dirty="0" err="1" smtClean="0">
                <a:solidFill>
                  <a:srgbClr val="0070C0"/>
                </a:solidFill>
              </a:rPr>
              <a:t>ض</a:t>
            </a:r>
            <a:r>
              <a:rPr lang="ar-SA" b="1" dirty="0" smtClean="0">
                <a:solidFill>
                  <a:srgbClr val="0070C0"/>
                </a:solidFill>
              </a:rPr>
              <a:t> × </a:t>
            </a:r>
            <a:r>
              <a:rPr lang="ar-SA" b="1" dirty="0" err="1" smtClean="0">
                <a:solidFill>
                  <a:srgbClr val="0070C0"/>
                </a:solidFill>
              </a:rPr>
              <a:t>س</a:t>
            </a:r>
            <a:endParaRPr lang="ar-SA" b="1" dirty="0" smtClean="0">
              <a:solidFill>
                <a:srgbClr val="0070C0"/>
              </a:solidFill>
            </a:endParaRPr>
          </a:p>
          <a:p>
            <a:r>
              <a:rPr lang="ar-SA" b="1" dirty="0" smtClean="0">
                <a:solidFill>
                  <a:srgbClr val="0070C0"/>
                </a:solidFill>
              </a:rPr>
              <a:t>ق = 5 × 5 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ق = 25 </a:t>
            </a:r>
            <a:r>
              <a:rPr lang="ar-SA" b="1" dirty="0" err="1" smtClean="0">
                <a:solidFill>
                  <a:srgbClr val="0070C0"/>
                </a:solidFill>
              </a:rPr>
              <a:t>ن</a:t>
            </a:r>
            <a:endParaRPr lang="ar-SA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6632"/>
            <a:ext cx="2181225" cy="57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مربع نص 1"/>
          <p:cNvSpPr txBox="1">
            <a:spLocks noChangeArrowheads="1"/>
          </p:cNvSpPr>
          <p:nvPr/>
        </p:nvSpPr>
        <p:spPr bwMode="auto">
          <a:xfrm>
            <a:off x="467544" y="3875789"/>
            <a:ext cx="4536504" cy="24314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rgbClr val="002060"/>
                </a:solidFill>
              </a:rPr>
              <a:t>هو </a:t>
            </a:r>
            <a:r>
              <a:rPr lang="ar-SA" sz="2800" b="1" dirty="0">
                <a:solidFill>
                  <a:srgbClr val="002060"/>
                </a:solidFill>
              </a:rPr>
              <a:t>ضغط </a:t>
            </a:r>
            <a:r>
              <a:rPr lang="ar-SA" sz="2800" b="1" dirty="0" err="1" smtClean="0">
                <a:solidFill>
                  <a:srgbClr val="002060"/>
                </a:solidFill>
              </a:rPr>
              <a:t>الهواءالمحيط</a:t>
            </a:r>
            <a:r>
              <a:rPr lang="ar-SA" sz="2800" b="1" dirty="0" smtClean="0">
                <a:solidFill>
                  <a:srgbClr val="002060"/>
                </a:solidFill>
              </a:rPr>
              <a:t> </a:t>
            </a:r>
            <a:r>
              <a:rPr lang="ar-SA" sz="2800" b="1" dirty="0">
                <a:solidFill>
                  <a:srgbClr val="002060"/>
                </a:solidFill>
              </a:rPr>
              <a:t>بالأرض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2060"/>
                </a:solidFill>
              </a:rPr>
              <a:t> بسبب قوة الجاذبية الأرضية</a:t>
            </a:r>
            <a:endParaRPr lang="ar-SA" sz="1400" b="1" dirty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</a:rPr>
              <a:t>وقيمة الضغط الجوي هي </a:t>
            </a:r>
            <a:r>
              <a:rPr lang="ar-SA" sz="2400" b="1" dirty="0">
                <a:solidFill>
                  <a:srgbClr val="3B3B3B">
                    <a:lumMod val="75000"/>
                  </a:srgbClr>
                </a:solidFill>
              </a:rPr>
              <a:t>101,3 </a:t>
            </a:r>
            <a:r>
              <a:rPr lang="ar-SA" sz="2400" b="1" dirty="0">
                <a:solidFill>
                  <a:prstClr val="black"/>
                </a:solidFill>
              </a:rPr>
              <a:t>كيلو باسكال </a:t>
            </a:r>
          </a:p>
          <a:p>
            <a:pPr algn="ctr">
              <a:defRPr/>
            </a:pPr>
            <a:r>
              <a:rPr lang="ar-SA" sz="2400" b="1" dirty="0">
                <a:solidFill>
                  <a:prstClr val="black"/>
                </a:solidFill>
              </a:rPr>
              <a:t>عند مستوى سطح البحر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3B3B3B"/>
                </a:solidFill>
                <a:latin typeface="Verdana" pitchFamily="34" charset="0"/>
                <a:ea typeface="AL-Sayf"/>
                <a:cs typeface="AL-Sayf"/>
              </a:rPr>
              <a:t>أي 101300 نيوتن / م2  أو باسكال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251520" y="937668"/>
            <a:ext cx="8482905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>
                <a:solidFill>
                  <a:srgbClr val="002060"/>
                </a:solidFill>
              </a:rPr>
              <a:t>الغلاف الجوي يشمل الغازات والأبخرة التي تحيط بالأرض الكروية الشكل </a:t>
            </a:r>
            <a:r>
              <a:rPr lang="ar-SA" sz="3600" b="1" dirty="0" smtClean="0">
                <a:solidFill>
                  <a:srgbClr val="002060"/>
                </a:solidFill>
              </a:rPr>
              <a:t>.</a:t>
            </a:r>
            <a:endParaRPr lang="ar-SA" sz="3600" b="1" dirty="0">
              <a:solidFill>
                <a:srgbClr val="00206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5796136" y="2924944"/>
            <a:ext cx="2909261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00B050"/>
                </a:solidFill>
              </a:rPr>
              <a:t>ما هو الضغط الجوي ؟</a:t>
            </a:r>
            <a:endParaRPr lang="ar-SA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ding.wav"/>
          </p:stSnd>
        </p:sndAc>
      </p:transition>
    </mc:Choice>
    <mc:Fallback xmlns="">
      <p:transition spd="slow">
        <p:blinds dir="vert"/>
        <p:sndAc>
          <p:stSnd>
            <p:snd r:embed="rId4" name="d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-9701"/>
            <a:ext cx="91440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SA" b="1" i="1" u="sng" dirty="0" smtClean="0">
                <a:solidFill>
                  <a:srgbClr val="C00000"/>
                </a:solidFill>
              </a:rPr>
              <a:t>علل لما يلي :</a:t>
            </a: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1 – الضغط الجوي كبير ومع ذلك </a:t>
            </a:r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لانشعر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به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؟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لان الضغط الناتج عن </a:t>
            </a:r>
            <a:r>
              <a:rPr lang="ar-SA" b="1" dirty="0" err="1" smtClean="0">
                <a:solidFill>
                  <a:srgbClr val="0070C0"/>
                </a:solidFill>
              </a:rPr>
              <a:t>السوايل</a:t>
            </a:r>
            <a:r>
              <a:rPr lang="ar-SA" b="1" dirty="0" smtClean="0">
                <a:solidFill>
                  <a:srgbClr val="0070C0"/>
                </a:solidFill>
              </a:rPr>
              <a:t> داخل الجسم يعادل الضغط الجوي الواقع عليه فيتوازن الضغط 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2- كلما زاد الارتفاع عن سطح البحر قل الضغط الجوي ؟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بسبب وجود جسيمات أقل من الهواء فيقل عدد التصادمات ويقل الضغط</a:t>
            </a: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نشعر بطنين في الاذن عندما نصعد طائرة او نتسلق جبلا ؟</a:t>
            </a:r>
          </a:p>
          <a:p>
            <a:endParaRPr lang="ar-SA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14" descr="http://sohati.com/sites/default/files/styles/250x195/public/shutterstock_153779333.jpg?itok=E7bmGu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7232"/>
            <a:ext cx="194421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2411760" y="4700590"/>
            <a:ext cx="637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</a:rPr>
              <a:t>لان الضغط الجوي يقل ويصبح ضغط الهواء داخل الاذن اكبر من الخارج مما يؤدي الى خروج الهواء من الاذن ونشعر بالطنين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75706"/>
      </p:ext>
    </p:extLst>
  </p:cSld>
  <p:clrMapOvr>
    <a:masterClrMapping/>
  </p:clrMapOvr>
  <p:transition spd="slow">
    <p:randomBar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88224" y="620688"/>
            <a:ext cx="2232248" cy="9361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prstClr val="white"/>
                </a:solidFill>
              </a:rPr>
              <a:t>تقويم</a:t>
            </a:r>
            <a:endParaRPr lang="ar-SA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6" descr="C:\Users\user\Pictures\صورة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397668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4038600" y="5562600"/>
            <a:ext cx="41148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002060"/>
                </a:solidFill>
              </a:rPr>
              <a:t>نقوم بعمل فتحتين في العلبة بحيث يضغط الهواء جوي على سطح السائل من الفتحة الأولى فيندفع السائل من الفتحة الثانية وينسكب بسهولة</a:t>
            </a:r>
          </a:p>
        </p:txBody>
      </p:sp>
      <p:pic>
        <p:nvPicPr>
          <p:cNvPr id="65540" name="Picture 2" descr="http://www.lakii.com/img/g2/Nov08/9MnLeC11240605.gif"/>
          <p:cNvPicPr>
            <a:picLocks noChangeAspect="1" noChangeArrowheads="1"/>
          </p:cNvPicPr>
          <p:nvPr/>
        </p:nvPicPr>
        <p:blipFill>
          <a:blip r:embed="rId4"/>
          <a:srcRect t="37778"/>
          <a:stretch>
            <a:fillRect/>
          </a:stretch>
        </p:blipFill>
        <p:spPr bwMode="auto">
          <a:xfrm>
            <a:off x="228600" y="3962400"/>
            <a:ext cx="2590800" cy="1725613"/>
          </a:xfrm>
          <a:prstGeom prst="roundRect">
            <a:avLst/>
          </a:prstGeom>
          <a:solidFill>
            <a:srgbClr val="EDEDED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مستطيل 10"/>
          <p:cNvSpPr/>
          <p:nvPr/>
        </p:nvSpPr>
        <p:spPr>
          <a:xfrm>
            <a:off x="3048000" y="4953000"/>
            <a:ext cx="5562600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C3416"/>
                </a:solidFill>
              </a:rPr>
              <a:t>* التفكير الناقد : </a:t>
            </a:r>
            <a:r>
              <a:rPr lang="ar-SA" sz="2000" b="1" dirty="0">
                <a:solidFill>
                  <a:srgbClr val="0070C0"/>
                </a:solidFill>
              </a:rPr>
              <a:t>ماذا نفعل حتى نسهّل </a:t>
            </a:r>
            <a:r>
              <a:rPr lang="ar-SA" sz="2000" b="1" dirty="0" err="1">
                <a:solidFill>
                  <a:srgbClr val="0070C0"/>
                </a:solidFill>
              </a:rPr>
              <a:t>إنسكاب</a:t>
            </a:r>
            <a:r>
              <a:rPr lang="ar-SA" sz="2000" b="1" dirty="0">
                <a:solidFill>
                  <a:srgbClr val="0070C0"/>
                </a:solidFill>
              </a:rPr>
              <a:t> الحليب من العلبة ؟ </a:t>
            </a:r>
          </a:p>
        </p:txBody>
      </p:sp>
      <p:sp>
        <p:nvSpPr>
          <p:cNvPr id="65544" name="مستطيل 13"/>
          <p:cNvSpPr>
            <a:spLocks noChangeArrowheads="1"/>
          </p:cNvSpPr>
          <p:nvPr/>
        </p:nvSpPr>
        <p:spPr bwMode="auto">
          <a:xfrm>
            <a:off x="2438400" y="838200"/>
            <a:ext cx="6096000" cy="203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7434"/>
                </a:solidFill>
                <a:latin typeface="Arial" pitchFamily="34" charset="0"/>
                <a:ea typeface="AL-Sayf"/>
                <a:cs typeface="AL-Sayf"/>
              </a:rPr>
              <a:t>* </a:t>
            </a:r>
            <a:r>
              <a:rPr lang="ar-SA" sz="2000" b="1" dirty="0" smtClean="0">
                <a:solidFill>
                  <a:srgbClr val="007434"/>
                </a:solidFill>
                <a:latin typeface="Arial" pitchFamily="34" charset="0"/>
                <a:ea typeface="AL-Sayf"/>
                <a:cs typeface="AL-Sayf"/>
              </a:rPr>
              <a:t>أكمل </a:t>
            </a:r>
            <a:r>
              <a:rPr lang="ar-SA" sz="2000" b="1" dirty="0">
                <a:solidFill>
                  <a:srgbClr val="007434"/>
                </a:solidFill>
                <a:latin typeface="Arial" pitchFamily="34" charset="0"/>
                <a:ea typeface="AL-Sayf"/>
                <a:cs typeface="AL-Sayf"/>
              </a:rPr>
              <a:t>الفراغات التالية :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1- العوامل التي يعتمد عليها الضغط : </a:t>
            </a:r>
            <a:r>
              <a:rPr lang="ar-SA" sz="1600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.................</a:t>
            </a:r>
            <a:r>
              <a:rPr lang="ar-SA" sz="20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 و </a:t>
            </a:r>
            <a:r>
              <a:rPr lang="ar-SA" sz="1600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.....................</a:t>
            </a:r>
            <a:endParaRPr lang="ar-SA" sz="2000" dirty="0">
              <a:solidFill>
                <a:srgbClr val="C00000"/>
              </a:solidFill>
              <a:latin typeface="Arial" pitchFamily="34" charset="0"/>
              <a:ea typeface="AL-Sayf"/>
              <a:cs typeface="AL-Sayf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2- الضغط الجوّي هو </a:t>
            </a:r>
            <a:r>
              <a:rPr lang="ar-SA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......................</a:t>
            </a:r>
            <a:r>
              <a:rPr lang="ar-SA" sz="1600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 </a:t>
            </a:r>
            <a:r>
              <a:rPr lang="ar-SA" sz="20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بسبب</a:t>
            </a:r>
            <a:r>
              <a:rPr lang="ar-SA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sz="1600" dirty="0">
                <a:solidFill>
                  <a:srgbClr val="CC3416"/>
                </a:solidFill>
                <a:latin typeface="Arial" pitchFamily="34" charset="0"/>
                <a:cs typeface="Arial" pitchFamily="34" charset="0"/>
              </a:rPr>
              <a:t>...................................</a:t>
            </a:r>
            <a:endParaRPr lang="ar-SA" sz="2000" dirty="0">
              <a:solidFill>
                <a:srgbClr val="CC3416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3- يقل الضغط الجوي كلما </a:t>
            </a:r>
            <a:r>
              <a:rPr lang="ar-SA" sz="1600" dirty="0">
                <a:solidFill>
                  <a:srgbClr val="000000"/>
                </a:solidFill>
                <a:latin typeface="Arial" pitchFamily="34" charset="0"/>
                <a:ea typeface="AL-Sayf"/>
                <a:cs typeface="AL-Sayf"/>
              </a:rPr>
              <a:t>...........</a:t>
            </a:r>
            <a:r>
              <a:rPr lang="ar-SA" sz="2000" b="1" dirty="0">
                <a:solidFill>
                  <a:srgbClr val="000000"/>
                </a:solidFill>
                <a:latin typeface="Arial" pitchFamily="34" charset="0"/>
                <a:ea typeface="AL-Sayf"/>
                <a:cs typeface="AL-Sayf"/>
              </a:rPr>
              <a:t> </a:t>
            </a:r>
            <a:r>
              <a:rPr lang="ar-SA" sz="2000" b="1" dirty="0">
                <a:solidFill>
                  <a:srgbClr val="C00000"/>
                </a:solidFill>
                <a:latin typeface="Arial" pitchFamily="34" charset="0"/>
                <a:ea typeface="AL-Sayf"/>
                <a:cs typeface="AL-Sayf"/>
              </a:rPr>
              <a:t>الارتفاع عن سطح الأرض </a:t>
            </a:r>
            <a:endParaRPr lang="ar-SA" sz="2000" dirty="0">
              <a:solidFill>
                <a:srgbClr val="CC3416"/>
              </a:solidFill>
              <a:latin typeface="Arial" pitchFamily="34" charset="0"/>
              <a:ea typeface="AL-Sayf"/>
              <a:cs typeface="AL-Sayf"/>
            </a:endParaRPr>
          </a:p>
        </p:txBody>
      </p:sp>
      <p:sp>
        <p:nvSpPr>
          <p:cNvPr id="65545" name="مستطيل 20"/>
          <p:cNvSpPr>
            <a:spLocks noChangeArrowheads="1"/>
          </p:cNvSpPr>
          <p:nvPr/>
        </p:nvSpPr>
        <p:spPr bwMode="auto">
          <a:xfrm>
            <a:off x="4419600" y="1447800"/>
            <a:ext cx="8001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smtClean="0">
                <a:solidFill>
                  <a:srgbClr val="0033CC"/>
                </a:solidFill>
                <a:latin typeface="Arial" pitchFamily="34" charset="0"/>
                <a:ea typeface="AL-Sayf"/>
                <a:cs typeface="AL-Sayf"/>
              </a:rPr>
              <a:t>القوة </a:t>
            </a:r>
            <a:endParaRPr lang="ar-SA" altLang="ar-SA" sz="20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6" name="مستطيل 21"/>
          <p:cNvSpPr>
            <a:spLocks noChangeArrowheads="1"/>
          </p:cNvSpPr>
          <p:nvPr/>
        </p:nvSpPr>
        <p:spPr bwMode="auto">
          <a:xfrm>
            <a:off x="2971800" y="1447800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smtClean="0">
                <a:solidFill>
                  <a:srgbClr val="0033CC"/>
                </a:solidFill>
                <a:latin typeface="Arial" pitchFamily="34" charset="0"/>
                <a:ea typeface="AL-Sayf"/>
                <a:cs typeface="AL-Sayf"/>
              </a:rPr>
              <a:t>المساحة</a:t>
            </a:r>
            <a:endParaRPr lang="ar-SA" altLang="ar-SA" sz="20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7" name="مستطيل 22"/>
          <p:cNvSpPr>
            <a:spLocks noChangeArrowheads="1"/>
          </p:cNvSpPr>
          <p:nvPr/>
        </p:nvSpPr>
        <p:spPr bwMode="auto">
          <a:xfrm>
            <a:off x="5334000" y="1905000"/>
            <a:ext cx="12049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smtClean="0">
                <a:solidFill>
                  <a:srgbClr val="0000FF"/>
                </a:solidFill>
                <a:latin typeface="Arial" pitchFamily="34" charset="0"/>
                <a:ea typeface="AL-Sayf"/>
                <a:cs typeface="AL-Sayf"/>
              </a:rPr>
              <a:t>ضغط الهواء</a:t>
            </a:r>
            <a:endParaRPr lang="ar-SA" altLang="ar-SA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8" name="مستطيل 23"/>
          <p:cNvSpPr>
            <a:spLocks noChangeArrowheads="1"/>
          </p:cNvSpPr>
          <p:nvPr/>
        </p:nvSpPr>
        <p:spPr bwMode="auto">
          <a:xfrm>
            <a:off x="2667000" y="1905000"/>
            <a:ext cx="19161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قوة الجاذبية الأرضية</a:t>
            </a:r>
            <a:endParaRPr lang="ar-SA" altLang="ar-SA" sz="200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9" name="مستطيل 24"/>
          <p:cNvSpPr>
            <a:spLocks noChangeArrowheads="1"/>
          </p:cNvSpPr>
          <p:nvPr/>
        </p:nvSpPr>
        <p:spPr bwMode="auto">
          <a:xfrm>
            <a:off x="5638800" y="2362200"/>
            <a:ext cx="533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0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زاد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4572000" y="4114800"/>
            <a:ext cx="1295400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62479" name="مربع نص 15"/>
          <p:cNvSpPr txBox="1">
            <a:spLocks noChangeArrowheads="1"/>
          </p:cNvSpPr>
          <p:nvPr/>
        </p:nvSpPr>
        <p:spPr bwMode="auto">
          <a:xfrm>
            <a:off x="8221663" y="3124200"/>
            <a:ext cx="344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3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  <p:sp>
        <p:nvSpPr>
          <p:cNvPr id="18" name="عنصر نائب للتذييل 15"/>
          <p:cNvSpPr>
            <a:spLocks noGrp="1"/>
          </p:cNvSpPr>
          <p:nvPr>
            <p:ph type="ftr" sz="quarter" idx="11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8784987" y="5935662"/>
            <a:ext cx="273496" cy="92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2289412"/>
      </p:ext>
    </p:extLst>
  </p:cSld>
  <p:clrMapOvr>
    <a:masterClrMapping/>
  </p:clrMapOvr>
  <p:transition spd="slow">
    <p:wipe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5545" grpId="0" animBg="1"/>
      <p:bldP spid="65546" grpId="0" animBg="1"/>
      <p:bldP spid="65547" grpId="0" animBg="1"/>
      <p:bldP spid="65548" grpId="0" animBg="1"/>
      <p:bldP spid="65549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16424" cy="3733800"/>
          </a:xfrm>
        </p:spPr>
      </p:pic>
      <p:sp>
        <p:nvSpPr>
          <p:cNvPr id="3" name="مستطيل 2"/>
          <p:cNvSpPr/>
          <p:nvPr/>
        </p:nvSpPr>
        <p:spPr>
          <a:xfrm>
            <a:off x="4067944" y="332656"/>
            <a:ext cx="4896544" cy="6311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prstClr val="black"/>
                </a:solidFill>
              </a:rPr>
              <a:t>ا</a:t>
            </a:r>
            <a:r>
              <a:rPr lang="ar-SA" sz="6600" b="1" dirty="0" smtClean="0">
                <a:solidFill>
                  <a:prstClr val="black"/>
                </a:solidFill>
              </a:rPr>
              <a:t>نتهى الدرس</a:t>
            </a:r>
          </a:p>
          <a:p>
            <a:r>
              <a:rPr lang="ar-SA" sz="3600" b="1" dirty="0" smtClean="0">
                <a:solidFill>
                  <a:prstClr val="black"/>
                </a:solidFill>
              </a:rPr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مع تمنياتي للجميع بالتوفيق </a:t>
            </a:r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معد هذا العمل:</a:t>
            </a: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endParaRPr lang="ar-SA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1520" y="4077072"/>
            <a:ext cx="3816424" cy="2566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الواجب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س1 س2 صفحة 91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4283968" y="3573016"/>
            <a:ext cx="4464496" cy="2664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أ. صابر دخيل الله السيالي</a:t>
            </a:r>
          </a:p>
          <a:p>
            <a:pPr algn="ctr"/>
            <a:r>
              <a:rPr lang="ar-SA" sz="2800" b="1" dirty="0">
                <a:solidFill>
                  <a:prstClr val="white"/>
                </a:solidFill>
              </a:rPr>
              <a:t>معلم مادة العلوم بمتوسطة أبي دجانة </a:t>
            </a:r>
            <a:r>
              <a:rPr lang="ar-SA" sz="2800" b="1" dirty="0" smtClean="0">
                <a:solidFill>
                  <a:prstClr val="white"/>
                </a:solidFill>
              </a:rPr>
              <a:t>بمكة المكرمة..</a:t>
            </a:r>
            <a:endParaRPr lang="ar-SA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40871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ar-SA" sz="3600" b="1" dirty="0" smtClean="0"/>
          </a:p>
          <a:p>
            <a:endParaRPr lang="ar-SA" sz="3600" b="1" dirty="0"/>
          </a:p>
        </p:txBody>
      </p:sp>
      <p:sp>
        <p:nvSpPr>
          <p:cNvPr id="10" name="مستطيل 9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73944" y="476672"/>
            <a:ext cx="3960440" cy="5904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 smtClean="0">
              <a:solidFill>
                <a:prstClr val="black"/>
              </a:solidFill>
            </a:endParaRPr>
          </a:p>
          <a:p>
            <a:pPr algn="ctr"/>
            <a:endParaRPr lang="ar-SA" sz="3600" b="1" dirty="0" smtClean="0">
              <a:solidFill>
                <a:prstClr val="black"/>
              </a:solidFill>
            </a:endParaRPr>
          </a:p>
          <a:p>
            <a:pPr algn="ctr"/>
            <a:endParaRPr lang="ar-SA" sz="3600" b="1" dirty="0" smtClean="0">
              <a:solidFill>
                <a:prstClr val="black"/>
              </a:solidFill>
            </a:endParaRPr>
          </a:p>
          <a:p>
            <a:pPr algn="ctr"/>
            <a:endParaRPr lang="ar-SA" sz="3200" b="1" dirty="0" smtClean="0">
              <a:solidFill>
                <a:prstClr val="black"/>
              </a:solidFill>
            </a:endParaRPr>
          </a:p>
          <a:p>
            <a:pPr algn="ctr"/>
            <a:endParaRPr lang="ar-SA" sz="3200" b="1" dirty="0">
              <a:solidFill>
                <a:prstClr val="black"/>
              </a:solidFill>
            </a:endParaRPr>
          </a:p>
          <a:p>
            <a:pPr algn="ctr"/>
            <a:r>
              <a:rPr lang="ar-SA" sz="3200" b="1" dirty="0" smtClean="0">
                <a:solidFill>
                  <a:prstClr val="black"/>
                </a:solidFill>
              </a:rPr>
              <a:t>ما هي العوامل المؤثرة في ضغط الهواء المحصور؟</a:t>
            </a:r>
          </a:p>
          <a:p>
            <a:pPr algn="ctr"/>
            <a:endParaRPr lang="ar-SA" sz="32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3200" b="1" dirty="0" smtClean="0">
                <a:solidFill>
                  <a:srgbClr val="FF0000"/>
                </a:solidFill>
              </a:rPr>
              <a:t>متى يطفو الجسم ومتى ينغمر؟</a:t>
            </a: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3600" b="1" dirty="0" smtClean="0">
                <a:solidFill>
                  <a:srgbClr val="F79646">
                    <a:lumMod val="75000"/>
                  </a:srgbClr>
                </a:solidFill>
              </a:rPr>
              <a:t>اذكر نص مبدأ ارخميدس؟</a:t>
            </a:r>
          </a:p>
          <a:p>
            <a:pPr algn="ctr"/>
            <a:endParaRPr lang="ar-SA" sz="3200" b="1" dirty="0">
              <a:solidFill>
                <a:srgbClr val="FF0000"/>
              </a:solidFill>
            </a:endParaRPr>
          </a:p>
          <a:p>
            <a:pPr algn="ctr"/>
            <a:r>
              <a:rPr lang="ar-SA" sz="3200" b="1" dirty="0" smtClean="0">
                <a:solidFill>
                  <a:srgbClr val="00B050"/>
                </a:solidFill>
              </a:rPr>
              <a:t>ما هي الكثافة؟</a:t>
            </a: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اذكر نص مبدأ باسكال؟</a:t>
            </a:r>
          </a:p>
          <a:p>
            <a:pPr algn="ctr"/>
            <a:endParaRPr lang="ar-SA" sz="2400" b="1" dirty="0">
              <a:solidFill>
                <a:srgbClr val="002060"/>
              </a:solidFill>
            </a:endParaRPr>
          </a:p>
          <a:p>
            <a:pPr algn="ctr"/>
            <a:endParaRPr lang="ar-SA" sz="2400" b="1" dirty="0" smtClean="0">
              <a:solidFill>
                <a:srgbClr val="002060"/>
              </a:solidFill>
            </a:endParaRPr>
          </a:p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8" y="476672"/>
            <a:ext cx="432048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2" name="chimes.wav"/>
          </p:stSnd>
        </p:sndAc>
      </p:transition>
    </mc:Choice>
    <mc:Fallback xmlns="">
      <p:transition advTm="30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4" name="Picture 22" descr="C:\Users\user\Pictures\صورة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7" y="1762559"/>
            <a:ext cx="5878513" cy="148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C:\Users\user\Pictures\صورة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152400" y="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970472" y="838200"/>
            <a:ext cx="183255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7200" b="1" dirty="0">
                <a:ln w="11430">
                  <a:solidFill>
                    <a:srgbClr val="001F82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المادة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48391" y="3245743"/>
            <a:ext cx="44196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تتكون </a:t>
            </a:r>
            <a:r>
              <a:rPr lang="ar-S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المادة </a:t>
            </a:r>
            <a:r>
              <a:rPr lang="ar-S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من </a:t>
            </a:r>
            <a:r>
              <a:rPr lang="ar-S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جزيئات </a:t>
            </a:r>
            <a:r>
              <a:rPr lang="ar-S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والجزيئات تتكون من ذرات في حالة حركة مستمرة 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39551" y="1597432"/>
            <a:ext cx="2431085" cy="1473994"/>
          </a:xfrm>
          <a:prstGeom prst="roundRect">
            <a:avLst>
              <a:gd name="adj" fmla="val 1075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هي </a:t>
            </a:r>
            <a:r>
              <a:rPr lang="ar-S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كل ما يشغل حيز من الفضاء وله كتلة.</a:t>
            </a:r>
          </a:p>
        </p:txBody>
      </p:sp>
      <p:sp>
        <p:nvSpPr>
          <p:cNvPr id="19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3" name="شكل بيضاوي 2"/>
          <p:cNvSpPr/>
          <p:nvPr/>
        </p:nvSpPr>
        <p:spPr>
          <a:xfrm>
            <a:off x="4886750" y="4449100"/>
            <a:ext cx="4163972" cy="965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 smtClean="0">
                <a:solidFill>
                  <a:srgbClr val="FF0000"/>
                </a:solidFill>
              </a:rPr>
              <a:t>ما هي حالات المادة </a:t>
            </a:r>
            <a:r>
              <a:rPr lang="ar-SA" sz="3200" b="1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970637" y="2390707"/>
            <a:ext cx="5922430" cy="855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8849150" y="5891145"/>
            <a:ext cx="2015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/>
          <p:cNvSpPr/>
          <p:nvPr/>
        </p:nvSpPr>
        <p:spPr>
          <a:xfrm>
            <a:off x="5458705" y="3105482"/>
            <a:ext cx="3744416" cy="965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dirty="0">
                <a:solidFill>
                  <a:srgbClr val="FF0000"/>
                </a:solidFill>
              </a:rPr>
              <a:t>مما تتكون المادة ؟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755094" y="5414300"/>
            <a:ext cx="6705124" cy="8299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002060"/>
                </a:solidFill>
              </a:rPr>
              <a:t>1- صلبة     2- سائلة      3- غازية     4- بلازما</a:t>
            </a:r>
            <a:endParaRPr lang="ar-SA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33050"/>
      </p:ext>
    </p:extLst>
  </p:cSld>
  <p:clrMapOvr>
    <a:masterClrMapping/>
  </p:clrMapOvr>
  <p:transition spd="slow">
    <p:push dir="u"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8" grpId="0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2008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3000">
        <p14:ripple/>
        <p:sndAc>
          <p:stSnd>
            <p:snd r:embed="rId3" name="chimes.wav"/>
          </p:stSnd>
        </p:sndAc>
      </p:transition>
    </mc:Choice>
    <mc:Fallback xmlns="">
      <p:transition spd="slow" advTm="63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15" descr="C:\Users\user\Pictures\صورة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30" y="980728"/>
            <a:ext cx="84480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6" descr="C:\Users\user\Pictures\صورة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698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1105191" y="2520903"/>
            <a:ext cx="6769981" cy="182880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ar-S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الهواء المحصور</a:t>
            </a:r>
            <a:r>
              <a:rPr lang="ar-SA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هو الهواء الموجود داخل </a:t>
            </a:r>
            <a:r>
              <a:rPr lang="ar-SA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إناء </a:t>
            </a:r>
            <a:r>
              <a:rPr lang="ar-SA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محكم الاغلاق</a:t>
            </a:r>
            <a:r>
              <a:rPr lang="ar-SA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ar-SA" sz="44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مثل</a:t>
            </a:r>
            <a:r>
              <a:rPr lang="ar-SA" sz="4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ar-SA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بالون</a:t>
            </a:r>
            <a:r>
              <a:rPr lang="ar-SA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أو </a:t>
            </a:r>
            <a:r>
              <a:rPr lang="ar-S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زجاجة </a:t>
            </a:r>
            <a:r>
              <a:rPr lang="ar-S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مغلقة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20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45" descr="Dewar_Fla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075" y="4083356"/>
            <a:ext cx="2088232" cy="17693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4" descr="بالو1ن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4005064"/>
            <a:ext cx="2296616" cy="218823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مستدير الزوايا 2"/>
          <p:cNvSpPr/>
          <p:nvPr/>
        </p:nvSpPr>
        <p:spPr>
          <a:xfrm>
            <a:off x="467544" y="2492896"/>
            <a:ext cx="8251006" cy="3713615"/>
          </a:xfrm>
          <a:prstGeom prst="round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8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/>
        </p:nvSpPr>
        <p:spPr bwMode="auto">
          <a:xfrm>
            <a:off x="2438400" y="228600"/>
            <a:ext cx="457200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ar-SA" sz="24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العوامل المؤثرة في ضغط الهواء المحصور</a:t>
            </a:r>
            <a:endParaRPr lang="en-US" sz="2400" b="1" cap="all" dirty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676400" y="2590800"/>
            <a:ext cx="1943100" cy="3095625"/>
          </a:xfrm>
          <a:prstGeom prst="can">
            <a:avLst>
              <a:gd name="adj" fmla="val 31088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0" scaled="1"/>
          </a:gradFill>
          <a:ln w="635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18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8131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244975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965700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352583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38131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7"/>
          <p:cNvSpPr>
            <a:spLocks noChangeArrowheads="1"/>
          </p:cNvSpPr>
          <p:nvPr/>
        </p:nvSpPr>
        <p:spPr bwMode="auto">
          <a:xfrm>
            <a:off x="1676400" y="2589213"/>
            <a:ext cx="1943100" cy="687387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508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28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5110163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0"/>
          <p:cNvSpPr txBox="1">
            <a:spLocks noChangeArrowheads="1"/>
          </p:cNvSpPr>
          <p:nvPr/>
        </p:nvSpPr>
        <p:spPr>
          <a:xfrm>
            <a:off x="228600" y="838200"/>
            <a:ext cx="2971800" cy="152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1- حجم </a:t>
            </a:r>
            <a:r>
              <a:rPr lang="ar-SA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الاناء</a:t>
            </a:r>
            <a:r>
              <a:rPr lang="ar-S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 نقص حجم </a:t>
            </a:r>
            <a:r>
              <a:rPr lang="ar-SA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الاناء</a:t>
            </a:r>
            <a:r>
              <a:rPr lang="ar-S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كلما زاد ضغط الغاز المحصور</a:t>
            </a:r>
          </a:p>
          <a:p>
            <a:pPr marL="274320" indent="-274320" algn="ctr">
              <a:lnSpc>
                <a:spcPct val="90000"/>
              </a:lnSpc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b="1" dirty="0">
                <a:solidFill>
                  <a:srgbClr val="0000FF"/>
                </a:solidFill>
              </a:rPr>
              <a:t>عند ثبوت درجة الحرارة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4" name="Picture 31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525462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Text Box 34"/>
          <p:cNvSpPr txBox="1">
            <a:spLocks noChangeArrowheads="1"/>
          </p:cNvSpPr>
          <p:nvPr/>
        </p:nvSpPr>
        <p:spPr bwMode="auto">
          <a:xfrm>
            <a:off x="0" y="3810000"/>
            <a:ext cx="1600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 smtClean="0">
                <a:solidFill>
                  <a:srgbClr val="0033CC"/>
                </a:solidFill>
                <a:latin typeface="Calibri" pitchFamily="34" charset="0"/>
                <a:cs typeface="Arial" pitchFamily="34" charset="0"/>
              </a:rPr>
              <a:t>عندما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 smtClean="0">
                <a:solidFill>
                  <a:srgbClr val="0033CC"/>
                </a:solidFill>
                <a:latin typeface="Calibri" pitchFamily="34" charset="0"/>
                <a:cs typeface="Arial" pitchFamily="34" charset="0"/>
              </a:rPr>
              <a:t>يقل الحجم</a:t>
            </a:r>
            <a:endParaRPr lang="en-US" altLang="ar-SA" sz="2800" b="1" dirty="0" smtClean="0">
              <a:solidFill>
                <a:srgbClr val="0033CC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5638800" y="838200"/>
            <a:ext cx="2971800" cy="152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درجة الحرارة</a:t>
            </a:r>
          </a:p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 زادت درجة الحرارة كلما زاد ضغط الغاز المحصور  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>
              <a:spcBef>
                <a:spcPts val="600"/>
              </a:spcBef>
              <a:buClr>
                <a:srgbClr val="6EA0B0"/>
              </a:buClr>
              <a:buSzPct val="70000"/>
              <a:defRPr/>
            </a:pPr>
            <a:r>
              <a:rPr lang="ar-SA" b="1" dirty="0">
                <a:solidFill>
                  <a:srgbClr val="0000FF"/>
                </a:solidFill>
              </a:rPr>
              <a:t>عند ثبوت الحجم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5257800" y="2514600"/>
            <a:ext cx="1943100" cy="2946400"/>
          </a:xfrm>
          <a:prstGeom prst="can">
            <a:avLst>
              <a:gd name="adj" fmla="val 31088"/>
            </a:avLst>
          </a:prstGeom>
          <a:gradFill rotWithShape="1">
            <a:gsLst>
              <a:gs pos="0">
                <a:srgbClr val="FF8585"/>
              </a:gs>
              <a:gs pos="50000">
                <a:schemeClr val="bg1"/>
              </a:gs>
              <a:gs pos="100000">
                <a:srgbClr val="FF8585"/>
              </a:gs>
            </a:gsLst>
            <a:lin ang="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5552" name="Oval 17"/>
          <p:cNvSpPr>
            <a:spLocks noChangeArrowheads="1"/>
          </p:cNvSpPr>
          <p:nvPr/>
        </p:nvSpPr>
        <p:spPr bwMode="auto">
          <a:xfrm>
            <a:off x="5257800" y="2516188"/>
            <a:ext cx="1943100" cy="649287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5" name="Picture 18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3306763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9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3451225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0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3954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1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381158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41703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47752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453072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5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42418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6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460375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7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3306763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8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24338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 descr="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50800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7315200" y="3810000"/>
            <a:ext cx="15772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عند رفع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28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درجة الحرارة</a:t>
            </a:r>
            <a:endParaRPr lang="en-US" altLang="ar-SA" sz="2800" b="1" dirty="0" smtClean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3352800" y="2971800"/>
            <a:ext cx="220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6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جزيئات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6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الهواء المحصورة</a:t>
            </a:r>
            <a:endParaRPr lang="en-US" altLang="ar-SA" sz="1600" b="1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5567" name="AutoShape 37"/>
          <p:cNvSpPr>
            <a:spLocks noChangeArrowheads="1"/>
          </p:cNvSpPr>
          <p:nvPr/>
        </p:nvSpPr>
        <p:spPr bwMode="auto">
          <a:xfrm>
            <a:off x="5738813" y="6223000"/>
            <a:ext cx="1008062" cy="288925"/>
          </a:xfrm>
          <a:prstGeom prst="ca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5568" name="AutoShape 36"/>
          <p:cNvSpPr>
            <a:spLocks noChangeArrowheads="1"/>
          </p:cNvSpPr>
          <p:nvPr/>
        </p:nvSpPr>
        <p:spPr bwMode="auto">
          <a:xfrm>
            <a:off x="6049963" y="6042025"/>
            <a:ext cx="298450" cy="333375"/>
          </a:xfrm>
          <a:prstGeom prst="can">
            <a:avLst>
              <a:gd name="adj" fmla="val 3757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5569" name="Line 38"/>
          <p:cNvSpPr>
            <a:spLocks noChangeShapeType="1"/>
          </p:cNvSpPr>
          <p:nvPr/>
        </p:nvSpPr>
        <p:spPr bwMode="auto">
          <a:xfrm>
            <a:off x="6553200" y="5410200"/>
            <a:ext cx="304800" cy="9906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70" name="Line 39"/>
          <p:cNvSpPr>
            <a:spLocks noChangeShapeType="1"/>
          </p:cNvSpPr>
          <p:nvPr/>
        </p:nvSpPr>
        <p:spPr bwMode="auto">
          <a:xfrm flipH="1">
            <a:off x="5562600" y="5410200"/>
            <a:ext cx="255588" cy="9906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" name="Picture 18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8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449103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6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0"/>
            <a:ext cx="287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6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479583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6" descr="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441483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6" name="Picture 2" descr="http://images.clipshrine.com/getimg/PngThumb-Fire-Icon-1517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86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سهم منحني 71"/>
          <p:cNvSpPr/>
          <p:nvPr/>
        </p:nvSpPr>
        <p:spPr>
          <a:xfrm rot="5400000">
            <a:off x="6972300" y="419100"/>
            <a:ext cx="457200" cy="381000"/>
          </a:xfrm>
          <a:prstGeom prst="bentArrow">
            <a:avLst>
              <a:gd name="adj1" fmla="val 14091"/>
              <a:gd name="adj2" fmla="val 25000"/>
              <a:gd name="adj3" fmla="val 25000"/>
              <a:gd name="adj4" fmla="val 437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74" name="سهم منحني 73"/>
          <p:cNvSpPr/>
          <p:nvPr/>
        </p:nvSpPr>
        <p:spPr>
          <a:xfrm rot="5400000" flipV="1">
            <a:off x="2019300" y="419100"/>
            <a:ext cx="457200" cy="381000"/>
          </a:xfrm>
          <a:prstGeom prst="bentArrow">
            <a:avLst>
              <a:gd name="adj1" fmla="val 14091"/>
              <a:gd name="adj2" fmla="val 25000"/>
              <a:gd name="adj3" fmla="val 25000"/>
              <a:gd name="adj4" fmla="val 437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explode.wav"/>
          </p:stSnd>
        </p:sndAc>
      </p:transition>
    </mc:Choice>
    <mc:Fallback xmlns="">
      <p:transition spd="slow">
        <p:split orient="vert"/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167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036E-7 L 1.66667E-6 0.0631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1597 0.1368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6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4311E-6 L -2.77778E-6 0.0735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017 0.0840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4.07407E-6 C 0.00104 0.05324 0.00139 0.03496 0.0033 0.06482 C 0.00347 0.05834 0.00364 0.05186 0.00399 0.04537 C 0.00469 0.03635 0.01267 0.03264 0.01545 0.025 C 0.01649 0.02199 0.01684 0.01667 0.0184 0.01389 C 0.01927 0.01204 0.02049 0.01019 0.02135 0.00834 C 0.02205 0.00741 0.02292 0.00556 0.02292 0.00579 C 0.02309 0.0044 0.02378 0.00301 0.02378 0.00186 C 0.02378 -0.01689 0.02309 -0.01134 0.01007 -0.01018 C 0.00434 -0.00787 0.00712 -0.00879 0.00174 -0.0074 C -0.00156 -0.00463 -0.00399 0.00811 0.00035 -4.07407E-6 Z " pathEditMode="relative" rAng="0" ptsTypes="fffffffffff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2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58 C -0.0092 -0.01134 -0.01858 -0.01181 -0.02778 -0.01065 C -0.02917 -0.01042 -0.025 -0.00949 -0.02361 -0.0088 C -0.02136 -0.00787 -0.01667 -0.00602 -0.01667 -0.00579 C -0.01389 -0.00046 -0.01268 0.00602 -0.00834 0.00972 C -0.00643 0.01366 -0.00539 0.01713 -0.00348 0.02083 C -0.00261 0.02986 -0.00417 0.03148 0.00277 0.03009 C 0.00781 0.02569 0.01111 0.02222 0.01458 0.01528 C 0.01545 0.01342 0.01875 0.01157 0.01875 0.0118 C 0.01979 0.00741 0.02257 0.0044 0.02361 0.00046 C 0.02621 -0.00995 0.0283 -0.01366 0.03611 -0.01713 C 0.03021 -0.01968 0.03333 -0.01875 0.02639 -0.01991 C 0.02604 -0.01991 0.01163 -0.02083 0.00764 -0.01713 C 0.00555 -0.01528 0.00382 -0.01273 0.00139 -0.01158 C -0.00104 -0.01042 -0.00122 -0.00995 3.33333E-6 -0.01158 Z " pathEditMode="relative" rAng="0" ptsTypes="fffffffffffffff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7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6921 C -0.00694 0.06945 -0.00972 0.06898 -0.01215 0.07014 C -0.01424 0.07083 -0.01562 0.07384 -0.01736 0.07477 C -0.01215 0.10301 0.01632 0.08056 0.03177 0.07755 C 0.02639 0.0632 0.01597 0.06528 0.00764 0.06458 C 0.00469 0.06482 0.00174 0.06505 -0.00121 0.06551 C -0.00226 0.06574 -0.00434 0.06713 -0.00434 0.06921 Z " pathEditMode="relative" rAng="0" ptsTypes="fffffff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1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7361 C 0.00694 0.07268 0.01389 0.07245 0.02049 0.075 C 0.01458 0.07615 0.00885 0.07685 0.00295 0.07754 C 0.00069 0.07847 -0.00052 0.07963 -0.00226 0.08171 C -0.00295 0.08449 -0.00365 0.08564 -0.00573 0.08726 C -0.0092 0.09328 -0.01996 0.10324 -0.02604 0.10578 C -0.02708 0.10208 -0.02726 0.09768 -0.02483 0.09467 C -0.02361 0.09328 -0.01962 0.09189 -0.01962 0.09213 C -0.01806 0.08935 -0.01615 0.08634 -0.01389 0.08449 C -0.01198 0.078 -0.0066 0.07777 -0.00451 0.07291 " pathEditMode="relative" rAng="0" ptsTypes="fffffffffA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9444 C -0.00035 0.09467 -0.00087 0.09514 -0.00104 0.0956 C -0.00122 0.09606 -0.00139 0.09722 -0.00174 0.09768 C -0.00261 0.09861 -0.00417 0.10023 -0.00417 0.10046 C -0.00504 0.10231 -0.00747 0.10486 -0.00747 0.10509 C -0.00972 0.11088 -0.01285 0.11481 -0.01528 0.12037 C -0.01597 0.12176 -0.0165 0.12292 -0.01702 0.1243 C -0.01736 0.12546 -0.01771 0.12847 -0.01771 0.1287 C -0.01459 0.13032 -0.01806 0.12824 -0.01146 0.12986 C -0.01007 0.13009 -0.0092 0.13241 -0.00781 0.13241 C -0.00417 0.1331 0.0033 0.13379 0.0033 0.13403 C 0.00469 0.13449 0.0059 0.13518 0.00729 0.13565 C 0.01284 0.13449 0.00833 0.1368 0.01094 0.1331 C 0.01163 0.13194 0.0125 0.13125 0.01319 0.13055 C 0.01371 0.12986 0.01441 0.12917 0.01441 0.1294 C 0.01528 0.12685 0.01562 0.12523 0.01406 0.12292 C 0.01337 0.12199 0.01163 0.12037 0.01163 0.1206 C 0.01076 0.11805 0.00989 0.11643 0.0085 0.11504 C 0.00781 0.11296 0.00729 0.11111 0.00642 0.10903 C 0.00555 0.10231 0.00434 0.09606 0.00017 0.09444 Z " pathEditMode="relative" rAng="0" ptsTypes="ffffffffffffffffffff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1169 C 0.00886 0.11759 0.01007 0.11782 0.01424 0.11968 C 0.02032 0.11829 0.02552 0.12037 0.03143 0.12245 C 0.03004 0.12639 0.02865 0.12546 0.02726 0.12801 C 0.02327 0.13426 0.01997 0.13866 0.01563 0.1419 C -0.00139 0.14097 0.00348 0.14375 -0.00503 0.13727 C -0.00816 0.13773 -0.01111 0.14051 -0.01267 0.13449 C -0.0118 0.12407 -0.00729 0.12431 -0.00295 0.12338 C -0.00087 0.11644 -2.77778E-6 0.11574 0.00365 0.1169 Z " pathEditMode="relative" rAng="0" ptsTypes="fffffffff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1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-0.01372 0.00208 -0.02587 0.00833 -0.03958 0.01019 C -0.04427 0.01227 -0.04375 0.0044 -0.04028 0.0037 C -0.03681 0.00301 -0.03333 0.00301 -0.02986 0.00278 C -0.02465 0.00046 -0.01927 -0.00092 -0.01389 -0.00278 C -0.00538 -0.00255 0.0033 -0.00255 0.0118 -0.00185 C 0.0125 -0.00185 0.01042 -0.00092 0.00972 -0.00092 C 0.00434 -0.00069 -0.00087 -0.00092 -0.00625 -0.00092 " pathEditMode="relative" ptsTypes="fffffffA">
                                      <p:cBhvr>
                                        <p:cTn id="2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4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8.88889E-6 C -0.00295 -0.00394 -0.00729 -0.01204 -0.01146 -0.01389 C -0.01215 -0.01528 -0.01267 -0.0169 -0.01354 -0.01806 C -0.01441 -0.01922 -0.0158 -0.01945 -0.01666 -0.02084 C -0.01736 -0.022 -0.01701 -0.02408 -0.01771 -0.02501 C -0.01944 -0.02732 -0.02396 -0.03056 -0.02396 -0.03056 C -0.0243 -0.03195 -0.02569 -0.03565 -0.025 -0.03473 C -0.02101 -0.0294 -0.01892 -0.02061 -0.01666 -0.01389 C -0.01302 -0.00301 -0.01701 -0.00788 -0.01146 -0.00278 C -0.01076 -0.00139 -0.01024 0.00023 -0.00937 0.00138 C -0.00746 0.00347 -0.00312 0.00694 -0.00312 0.00694 C 0.00278 0.01898 -0.00503 0.00487 0.00209 0.01249 C 0.00313 0.01365 0.0033 0.0155 0.00417 0.01666 C 0.00608 0.01874 0.01042 0.02222 0.01042 0.02222 C 0.01111 0.02361 0.01163 0.02523 0.0125 0.02638 C 0.01337 0.02754 0.01476 0.02777 0.01563 0.02916 C 0.02066 0.03773 0.01059 0.02939 0.02084 0.03611 C 0.02813 0.02962 0.0283 0.01643 0.03438 0.00833 C 0.03681 -0.00139 0.03854 0.00092 0.03334 -0.00139 C 0.02361 -0.00047 0.01476 0.00115 0.00521 0.00277 C 0.00122 0.00624 -0.00312 0.0081 -0.00729 0.01111 C -0.01805 0.01898 -0.00955 0.01481 -0.01666 0.01805 C -0.02587 0.03032 -0.01458 0.01481 -0.02187 0.02638 C -0.02274 0.028 -0.02639 0.03032 -0.025 0.03055 C -0.01979 0.03171 -0.01458 0.02962 -0.00937 0.02916 C -0.00625 0.02291 -0.00382 0.01759 -4.16667E-6 0.01249 C 0.00209 0.00416 0.00521 0.00694 -4.16667E-6 -8.88889E-6 Z " pathEditMode="relative" ptsTypes="fffffffffffffffffffffffffff">
                                      <p:cBhvr>
                                        <p:cTn id="7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C -0.00243 -0.02963 -0.00139 -0.01667 -0.00313 -0.03889 C -0.00278 -0.02917 -0.00261 -0.01945 -0.00208 -0.00972 C -0.00122 0.00347 0.02535 0.00393 0.02917 0.00417 C 0.0191 0.01319 0.0026 0.01042 -0.00833 0.01111 C -0.0125 0.01296 -0.01667 0.01342 -0.02083 0.01528 C -0.02257 0.01481 -0.02552 0.0162 -0.02604 0.01389 C -0.02639 0.01227 -0.01806 0.00972 -0.01771 0.00972 C -0.01111 0.00787 -0.00556 0.00486 2.5E-6 1.48148E-6 Z " pathEditMode="relative" ptsTypes="fffffffff">
                                      <p:cBhvr>
                                        <p:cTn id="7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77778E-6 C 0.00122 -0.00811 0.00191 -0.01482 0.0073 -0.01945 C 0.00868 -0.02223 0.01476 -0.03149 0.0073 -0.02501 C 0.00521 -0.02084 0.00313 -0.01667 0.00105 -0.01251 C -0.00069 -0.00903 -0.00139 -0.00348 -0.00312 -7.77778E-6 C -0.00538 0.00439 -0.00816 0.0081 -0.01041 0.01249 C -0.01267 0.01712 -0.01319 0.02036 -0.01666 0.0236 C -0.01892 0.0324 -0.02378 0.03958 -0.02604 0.0486 C -0.02569 0.04999 -0.02604 0.05277 -0.025 0.05277 C -0.02361 0.05277 -0.02257 0.04583 -0.02083 0.04305 C -0.0184 0.03911 -0.01406 0.03495 -0.01041 0.03333 C -0.00694 0.02661 -0.00625 0.02615 8.33333E-7 0.02777 C 0.00035 0.03055 0.00018 0.03356 0.00105 0.0361 C 0.00157 0.03749 0.00452 0.0405 0.00417 0.03888 C 0.00295 0.0324 0.00035 0.03078 -0.00312 0.02777 C -0.00607 0.02175 -0.00937 0.01897 -0.0125 0.01249 C -0.01406 0.00948 -0.01701 0.00833 -0.01875 0.00555 C -0.01961 0.00416 -0.01996 0.00254 -0.02083 0.00138 C -0.0217 0.00022 -0.02395 0.00022 -0.02395 -0.0014 C -0.02395 -0.00278 -0.02187 -0.00047 -0.02083 -7.77778E-6 C -0.0184 0.00972 -0.02083 0.0074 -0.01562 0.00972 C -0.01389 0.01203 -0.01215 0.01435 -0.01041 0.01666 " pathEditMode="relative" ptsTypes="fffffffffffffffffffffA">
                                      <p:cBhvr>
                                        <p:cTn id="79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C 0.00451 -0.00047 0.00937 0.00092 0.01354 -0.00139 C 0.0151 -0.00232 0.01337 -0.00649 0.01458 -0.00834 C 0.01562 -0.00996 0.02448 -0.01204 0.02604 -0.0125 C 0.0309 -0.01042 0.02882 -0.00741 0.03229 -0.00278 C 0.03594 0.00208 0.04236 0.00162 0.04687 0.00555 C 0.03611 0.00763 0.04167 0.0074 0.03437 0.01388 C 0.02604 0.03032 0.00191 0.0199 -0.01146 0.01388 C -0.01649 0.0037 -0.00868 0.00856 -0.00417 0.00555 C -0.00243 0.00439 -0.00139 0.00185 4.72222E-6 4.44444E-6 Z " pathEditMode="relative" ptsTypes="ffffffffff">
                                      <p:cBhvr>
                                        <p:cTn id="8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6.2963E-6 C -0.00034 -0.01204 0.00035 -0.02431 -0.00104 -0.03612 C -0.00121 -0.03751 -0.00416 -0.03612 -0.00416 -0.03473 C -0.00607 0.05092 -0.01059 0.03124 -0.00208 0.06527 C 0.00226 0.04791 -0.00104 0.06249 -0.00104 0.01944 " pathEditMode="relative" ptsTypes="ffffA">
                                      <p:cBhvr>
                                        <p:cTn id="8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C 0.01076 0.00231 0.02031 0.00255 0.03125 0.00139 C 0.0125 -0.00694 -0.01563 -0.00046 -0.03021 -4.44444E-6 C -0.03108 0.00069 -0.03733 0.00486 -0.03021 0.00417 C -0.02014 0.00324 -0.01007 0.00139 2.22222E-6 -4.44444E-6 Z " pathEditMode="relative" ptsTypes="fffff">
                                      <p:cBhvr>
                                        <p:cTn id="85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2.59259E-6 C -0.01302 -0.00347 -0.02499 -0.00347 -0.03854 -0.00416 C -0.0269 -0.00926 -0.01406 -0.00578 -0.00208 -0.00972 C 0.00938 -0.00926 0.02084 -0.00995 0.0323 -0.00833 C 0.03351 -0.0081 0.03039 -0.00625 0.02917 -0.00555 C 0.02709 -0.00439 0.02501 -0.0037 0.02292 -0.00277 C 0.01355 0.00139 0.02084 -0.00139 7.5E-6 -2.59259E-6 Z " pathEditMode="relative" ptsTypes="fffffff">
                                      <p:cBhvr>
                                        <p:cTn id="8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-0.00295 -0.0507 -0.00712 -0.08264 -0.01181 -0.08264 C -0.01667 -0.08264 -0.02083 -0.0507 -0.02361 2.22222E-6 C -0.02083 0.05069 -0.01667 0.08264 -0.01181 0.08264 C -0.00712 0.08264 -0.00295 0.05069 1.66667E-6 2.22222E-6 Z " pathEditMode="relative" rAng="0" ptsTypes="fffff">
                                      <p:cBhvr>
                                        <p:cTn id="8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0608 -0.00278 0.01372 3.7037E-7 0.01979 0.00278 C 0.02361 0.00787 0.02535 0.01412 0.02708 0.02083 C 0.02118 0.03287 0.02899 0.01875 0.02188 0.02639 C 0.02083 0.02755 0.02066 0.0294 0.01979 0.03056 C 0.01892 0.03171 0.01771 0.03241 0.01667 0.03333 C 0.01285 0.04097 0.01684 0.03495 0.01146 0.03889 C 0.0092 0.04051 0.00521 0.04445 0.00521 0.04445 C 0.00139 0.05208 0.00538 0.04607 -2.5E-6 0.05 C -0.00226 0.05162 -0.00625 0.05556 -0.00625 0.05556 C -0.01406 0.05417 -0.0184 0.05185 -0.02187 0.04167 C -0.02274 0.03889 -0.0224 0.03542 -0.02396 0.03333 C -0.02604 0.03056 -0.03021 0.025 -0.03021 0.025 C -0.03507 0.00579 -0.03542 0.0257 -0.03229 -0.01667 C -0.03212 -0.01991 -0.02969 -0.03032 -0.02708 -0.03333 C -0.02517 -0.03542 -0.02083 -0.03889 -0.02083 -0.03889 C -0.01875 -0.03842 -0.01632 -0.03912 -0.01458 -0.0375 C -0.01007 -0.03333 -0.01007 -0.02477 -0.00729 -0.01944 C -0.00573 -0.0162 -0.0033 -0.01458 -0.00104 -0.0125 C 0.00069 -0.00579 -2.5E-6 -0.00972 -2.5E-6 3.7037E-7 Z " pathEditMode="relative" ptsTypes="ffffffffffffffffffff">
                                      <p:cBhvr>
                                        <p:cTn id="9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6.66667E-6 C 0.00869 0.00092 0.01494 0.00277 0.02292 0.00555 C 0.00782 0.01226 -0.00798 0.00925 -0.02395 0.00972 C -0.03923 0.00902 -0.04687 0.01342 -0.05728 0.00416 C -0.06163 -0.01297 -0.01666 -0.0014 -0.01666 -0.0014 " pathEditMode="relative" ptsTypes="ffffA">
                                      <p:cBhvr>
                                        <p:cTn id="9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-0.02106 C 0.04809 -0.01342 0.05573 -0.0037 0.06441 0.00394 C 0.06701 0.01413 0.06858 0.01297 0.06233 0.01088 C 0.05434 0.00371 0.04948 0.00093 0.04045 -0.003 C 0.02795 -0.00138 0.0309 -0.00046 0.0217 0.00255 C 0.01684 0.00695 0.01111 0.00996 0.00608 0.01366 C 0.00122 0.01713 -0.00295 0.02223 -0.00746 0.02616 C -0.01163 0.00926 -0.00226 0.00139 0.00712 -0.00578 C 0.01076 -0.00856 0.01649 -0.01689 0.01649 -0.01689 C 0.01719 -0.02546 0.01615 -0.03425 0.0217 -0.03912 C 0.02899 -0.0368 0.02569 -0.03611 0.02899 -0.02939 C 0.02986 -0.02777 0.03212 -0.02523 0.03212 -0.02523 " pathEditMode="relative" ptsTypes="fffffffffffA">
                                      <p:cBhvr>
                                        <p:cTn id="9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1.11111E-6 C 0.00226 -0.00926 0.00539 -0.01389 0.01146 -0.01944 C 0.01806 -0.03264 0.02622 -0.0331 0.03751 -0.03472 C 0.04393 -0.0375 0.04462 -0.03958 0.05001 -0.04444 C 0.0474 -0.05486 0.05122 -0.04236 0.04584 -0.05139 C 0.04532 -0.05231 0.04376 -0.06064 0.04376 -0.06111 C 0.0441 -0.07176 0.0441 -0.0824 0.0448 -0.09305 C 0.04566 -0.10671 0.0606 -0.11273 0.06667 -0.12083 C 0.06858 -0.12847 0.06945 -0.13611 0.07292 -0.14305 C 0.07257 -0.14444 0.07292 -0.14676 0.07188 -0.14722 C 0.06685 -0.14884 0.05921 -0.14259 0.05521 -0.13889 C 0.04792 -0.1243 0.04445 -0.12615 0.03126 -0.12361 C 0.02674 -0.11967 0.02466 -0.11551 0.02084 -0.11111 C 0.01893 -0.10879 0.01667 -0.1074 0.01459 -0.10555 C 0.01112 -0.10254 0.00452 -0.08634 0.00313 -0.08055 C 0.00261 -0.06296 0.00417 -0.0449 0.00105 -0.02777 C -0.00069 -0.01805 -0.00902 -0.01227 -0.01145 -0.00277 C -0.01111 -0.00046 -0.0118 0.00278 -0.01041 0.00417 C -0.00902 0.00556 -0.00694 0.00348 -0.0052 0.00278 C -0.00312 0.00209 0.00105 -1.11111E-6 0.00105 -1.11111E-6 C 0.00626 -0.01041 -0.00034 0.00232 0.00626 -0.00833 C 0.00712 -0.00972 0.00834 -0.0125 0.00834 -0.0125 " pathEditMode="relative" ptsTypes="fffffffffffffffffffffA">
                                      <p:cBhvr>
                                        <p:cTn id="9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800" decel="100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800" decel="100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0" decel="100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800" decel="100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4311E-6 L -2.77778E-6 0.07354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7361 C 0.00694 0.07268 0.01389 0.07245 0.02049 0.075 C 0.01458 0.07615 0.00885 0.07685 0.00295 0.07754 C 0.00069 0.07847 -0.00052 0.07963 -0.00226 0.08171 C -0.00295 0.08449 -0.00365 0.08564 -0.00573 0.08726 C -0.0092 0.09328 -0.01996 0.10324 -0.02604 0.10578 C -0.02708 0.10208 -0.02726 0.09768 -0.02483 0.09467 C -0.02361 0.09328 -0.01962 0.09189 -0.01962 0.09213 C -0.01806 0.08935 -0.01615 0.08634 -0.01389 0.08449 C -0.01198 0.078 -0.0066 0.07777 -0.00451 0.07291 " pathEditMode="relative" rAng="0" ptsTypes="fffffffffA">
                                      <p:cBhvr>
                                        <p:cTn id="132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6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4311E-6 L -2.77778E-6 0.07354 " pathEditMode="relative" rAng="0" ptsTypes="AA">
                                      <p:cBhvr>
                                        <p:cTn id="134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7361 C 0.00694 0.07268 0.01389 0.07245 0.02049 0.075 C 0.01458 0.07615 0.00885 0.07685 0.00295 0.07754 C 0.00069 0.07847 -0.00052 0.07963 -0.00226 0.08171 C -0.00295 0.08449 -0.00365 0.08564 -0.00573 0.08726 C -0.0092 0.09328 -0.01996 0.10324 -0.02604 0.10578 C -0.02708 0.10208 -0.02726 0.09768 -0.02483 0.09467 C -0.02361 0.09328 -0.01962 0.09189 -0.01962 0.09213 C -0.01806 0.08935 -0.01615 0.08634 -0.01389 0.08449 C -0.01198 0.078 -0.0066 0.07777 -0.00451 0.07291 " pathEditMode="relative" rAng="0" ptsTypes="fffffffffA">
                                      <p:cBhvr>
                                        <p:cTn id="136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60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6 -0.03149 L -0.03698 0.05254 " pathEditMode="relative" rAng="0" ptsTypes="AA">
                                      <p:cBhvr>
                                        <p:cTn id="138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9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-0.00052 0.00023 -0.00104 0.00069 -0.00122 0.00116 C -0.00139 0.00162 -0.00156 0.00278 -0.00191 0.00324 C -0.00278 0.00417 -0.00434 0.00579 -0.00434 0.00602 C -0.00521 0.00787 -0.00764 0.01042 -0.00764 0.01065 C -0.0099 0.01643 -0.01302 0.02037 -0.01545 0.02592 C -0.01615 0.02731 -0.01667 0.02847 -0.01719 0.02986 C -0.01754 0.03102 -0.01788 0.03403 -0.01788 0.03426 C -0.01476 0.03588 -0.01823 0.0338 -0.01163 0.03542 C -0.01024 0.03565 -0.00938 0.03796 -0.00799 0.03796 C -0.00434 0.03866 0.00312 0.03935 0.00312 0.03958 C 0.00451 0.04005 0.00573 0.04074 0.00712 0.0412 C 0.01267 0.04005 0.00816 0.04236 0.01076 0.03866 C 0.01146 0.0375 0.01233 0.0368 0.01302 0.03611 C 0.01354 0.03542 0.01424 0.03472 0.01424 0.03495 C 0.0151 0.03241 0.01545 0.03079 0.01389 0.02847 C 0.01319 0.02755 0.01146 0.02592 0.01146 0.02616 C 0.01059 0.02361 0.00972 0.02199 0.00833 0.0206 C 0.00764 0.01852 0.00712 0.01667 0.00625 0.01458 C 0.00538 0.00787 0.00417 0.00162 8.33333E-7 1.11111E-6 Z " pathEditMode="relative" rAng="0" ptsTypes="ffffffffffffffffffff">
                                      <p:cBhvr>
                                        <p:cTn id="140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106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017 0.08403 " pathEditMode="relative" rAng="0" ptsTypes="AA">
                                      <p:cBhvr>
                                        <p:cTn id="142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4 0.02477 C -0.04566 0.025 -0.04618 0.02547 -0.04636 0.02593 C -0.04653 0.02639 -0.0467 0.02755 -0.04705 0.02801 C -0.04792 0.02894 -0.04948 0.03056 -0.04948 0.03079 C -0.05035 0.03264 -0.05278 0.03519 -0.05278 0.03542 C -0.05504 0.04121 -0.05816 0.04514 -0.06059 0.0507 C -0.06129 0.05209 -0.06181 0.05324 -0.06233 0.05463 C -0.06268 0.05579 -0.06302 0.0588 -0.06302 0.05903 C -0.0599 0.06065 -0.06337 0.05857 -0.05677 0.06019 C -0.05538 0.06042 -0.05452 0.06273 -0.05313 0.06273 C -0.04948 0.06343 -0.04202 0.06412 -0.04202 0.06435 C -0.04063 0.06482 -0.03941 0.06551 -0.03802 0.06597 C -0.03247 0.06482 -0.03698 0.06713 -0.03438 0.06343 C -0.03368 0.06227 -0.03281 0.06158 -0.03212 0.06088 C -0.0316 0.06019 -0.0309 0.05949 -0.0309 0.05972 C -0.03004 0.05718 -0.02969 0.05556 -0.03125 0.05324 C -0.03195 0.05232 -0.03368 0.0507 -0.03368 0.05093 C -0.03455 0.04838 -0.03542 0.04676 -0.03681 0.04537 C -0.0375 0.04329 -0.03802 0.04144 -0.03889 0.03935 C -0.03976 0.03264 -0.04097 0.02639 -0.04514 0.02477 Z " pathEditMode="relative" rAng="0" ptsTypes="ffffffffffffffffffff">
                                      <p:cBhvr>
                                        <p:cTn id="144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106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017 0.08403 " pathEditMode="relative" rAng="0" ptsTypes="AA">
                                      <p:cBhvr>
                                        <p:cTn id="14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9444 C -0.00035 0.09467 -0.00087 0.09514 -0.00104 0.0956 C -0.00122 0.09606 -0.00139 0.09722 -0.00174 0.09768 C -0.00261 0.09861 -0.00417 0.10023 -0.00417 0.10046 C -0.00504 0.10231 -0.00747 0.10486 -0.00747 0.10509 C -0.00972 0.11088 -0.01285 0.11481 -0.01528 0.12037 C -0.01597 0.12176 -0.0165 0.12292 -0.01702 0.1243 C -0.01736 0.12546 -0.01771 0.12847 -0.01771 0.1287 C -0.01459 0.13032 -0.01806 0.12824 -0.01146 0.12986 C -0.01007 0.13009 -0.0092 0.13241 -0.00781 0.13241 C -0.00417 0.1331 0.0033 0.13379 0.0033 0.13403 C 0.00469 0.13449 0.0059 0.13518 0.00729 0.13565 C 0.01284 0.13449 0.00833 0.1368 0.01094 0.1331 C 0.01163 0.13194 0.0125 0.13125 0.01319 0.13055 C 0.01371 0.12986 0.01441 0.12917 0.01441 0.1294 C 0.01528 0.12685 0.01562 0.12523 0.01406 0.12292 C 0.01337 0.12199 0.01163 0.12037 0.01163 0.1206 C 0.01076 0.11805 0.00989 0.11643 0.0085 0.11504 C 0.00781 0.11296 0.00729 0.11111 0.00642 0.10903 C 0.00555 0.10231 0.00434 0.09606 0.00017 0.09444 Z " pathEditMode="relative" rAng="0" ptsTypes="ffffffffffffffffffff">
                                      <p:cBhvr>
                                        <p:cTn id="148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 animBg="1"/>
      <p:bldP spid="32" grpId="0" build="p" animBg="1"/>
      <p:bldP spid="47" grpId="0" animBg="1"/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4" descr="C:\Users\user\Pictures\صورة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50" y="3559622"/>
            <a:ext cx="2590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5" descr="C:\Users\user\Pictures\صورة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4800"/>
            <a:ext cx="3384376" cy="185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609600" y="6112302"/>
            <a:ext cx="2234208" cy="5232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 smtClean="0">
                <a:solidFill>
                  <a:prstClr val="white"/>
                </a:solidFill>
              </a:rPr>
              <a:t>  سينفجـر </a:t>
            </a:r>
            <a:r>
              <a:rPr lang="ar-SA" sz="2800" b="1" dirty="0">
                <a:solidFill>
                  <a:prstClr val="white"/>
                </a:solidFill>
              </a:rPr>
              <a:t>الإناء</a:t>
            </a:r>
          </a:p>
        </p:txBody>
      </p:sp>
      <p:pic>
        <p:nvPicPr>
          <p:cNvPr id="64521" name="Picture 10" descr="http://www.lahyan.net/vb/uploaded/806/13216384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14800"/>
            <a:ext cx="519492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:\Users\user\Pictures\صورة2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20" y="77080"/>
            <a:ext cx="3312439" cy="4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:\Users\user\Pictures\صورة3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6" y="601037"/>
            <a:ext cx="8846639" cy="23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رابط كسهم مستقيم 13"/>
          <p:cNvCxnSpPr/>
          <p:nvPr/>
        </p:nvCxnSpPr>
        <p:spPr>
          <a:xfrm>
            <a:off x="189857" y="2945188"/>
            <a:ext cx="6398367" cy="1588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مربع نص 28"/>
          <p:cNvSpPr txBox="1">
            <a:spLocks noChangeArrowheads="1"/>
          </p:cNvSpPr>
          <p:nvPr/>
        </p:nvSpPr>
        <p:spPr bwMode="auto">
          <a:xfrm>
            <a:off x="1751957" y="3019856"/>
            <a:ext cx="251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يزداد الضغط</a:t>
            </a:r>
          </a:p>
        </p:txBody>
      </p:sp>
    </p:spTree>
    <p:extLst>
      <p:ext uri="{BB962C8B-B14F-4D97-AF65-F5344CB8AC3E}">
        <p14:creationId xmlns:p14="http://schemas.microsoft.com/office/powerpoint/2010/main" val="33076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8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1" descr="C:\Users\user\Pictures\صورة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2367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22" descr="C:\Users\user\Pictures\صورة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7" y="5545137"/>
            <a:ext cx="3213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0" descr="C:\Users\user\Pictures\صورة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314166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15" descr="http://thumbs.dreamstime.com/x/boy-thinking-27086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2" y="1323802"/>
            <a:ext cx="4108866" cy="206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 r="853"/>
          <a:stretch>
            <a:fillRect/>
          </a:stretch>
        </p:blipFill>
        <p:spPr bwMode="auto">
          <a:xfrm>
            <a:off x="191329" y="3429000"/>
            <a:ext cx="2908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وسيلة شرح مستطيلة 17"/>
          <p:cNvSpPr/>
          <p:nvPr/>
        </p:nvSpPr>
        <p:spPr>
          <a:xfrm>
            <a:off x="5715000" y="762000"/>
            <a:ext cx="2895600" cy="914400"/>
          </a:xfrm>
          <a:prstGeom prst="wedgeRectCallout">
            <a:avLst>
              <a:gd name="adj1" fmla="val 48065"/>
              <a:gd name="adj2" fmla="val 76602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ماذا يحدث</a:t>
            </a:r>
            <a:endParaRPr lang="ar-SA" sz="2000" b="1" dirty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00B050"/>
                </a:solidFill>
              </a:rPr>
              <a:t>إذا كانت قوة الدفع المؤثرة في جسم داخل مائع مساوية وزن الجسم ؟ 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185822" y="737116"/>
            <a:ext cx="4108866" cy="974271"/>
          </a:xfrm>
          <a:prstGeom prst="rect">
            <a:avLst/>
          </a:prstGeom>
          <a:solidFill>
            <a:srgbClr val="444255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FFFF00"/>
                </a:solidFill>
              </a:rPr>
              <a:t>قوة الدفع : </a:t>
            </a:r>
            <a:r>
              <a:rPr lang="ar-SA" sz="2000" b="1" dirty="0">
                <a:solidFill>
                  <a:prstClr val="white"/>
                </a:solidFill>
              </a:rPr>
              <a:t>هي قوة دفع المائع للأجسام الى </a:t>
            </a:r>
            <a:r>
              <a:rPr lang="ar-SA" sz="2000" b="1" dirty="0" smtClean="0">
                <a:solidFill>
                  <a:prstClr val="white"/>
                </a:solidFill>
              </a:rPr>
              <a:t>الأعلى لذلك يشعر الانسان أنه أخف وزنا عندما يكون في الماء .</a:t>
            </a:r>
            <a:endParaRPr lang="ar-SA" sz="2000" b="1" dirty="0">
              <a:solidFill>
                <a:prstClr val="white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6629400" y="3657600"/>
            <a:ext cx="1981200" cy="923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سيبقى الجسم عائماً يطفو في المائع ، فلا يرتفع </a:t>
            </a:r>
            <a:r>
              <a:rPr lang="ar-SA" dirty="0" err="1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الى</a:t>
            </a:r>
            <a:r>
              <a:rPr lang="ar-SA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أعلى ولا يسقط </a:t>
            </a:r>
            <a:r>
              <a:rPr lang="ar-SA" dirty="0" err="1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الى</a:t>
            </a:r>
            <a:r>
              <a:rPr lang="ar-SA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أسفل</a:t>
            </a:r>
          </a:p>
        </p:txBody>
      </p:sp>
      <p:cxnSp>
        <p:nvCxnSpPr>
          <p:cNvPr id="28" name="رابط كسهم مستقيم 27"/>
          <p:cNvCxnSpPr/>
          <p:nvPr/>
        </p:nvCxnSpPr>
        <p:spPr>
          <a:xfrm rot="5400000">
            <a:off x="7696201" y="2795847"/>
            <a:ext cx="1676400" cy="31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وسيلة شرح مستطيلة 33"/>
          <p:cNvSpPr/>
          <p:nvPr/>
        </p:nvSpPr>
        <p:spPr>
          <a:xfrm>
            <a:off x="6705600" y="4648200"/>
            <a:ext cx="1981200" cy="381000"/>
          </a:xfrm>
          <a:prstGeom prst="wedgeRectCallout">
            <a:avLst>
              <a:gd name="adj1" fmla="val 28370"/>
              <a:gd name="adj2" fmla="val 14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FF0000"/>
                </a:solidFill>
              </a:rPr>
              <a:t>متى </a:t>
            </a:r>
            <a:r>
              <a:rPr lang="ar-SA" sz="2000" b="1" dirty="0" err="1">
                <a:solidFill>
                  <a:srgbClr val="FF0000"/>
                </a:solidFill>
              </a:rPr>
              <a:t>ينغمر</a:t>
            </a:r>
            <a:r>
              <a:rPr lang="ar-SA" sz="2000" b="1" dirty="0">
                <a:solidFill>
                  <a:srgbClr val="FF0000"/>
                </a:solidFill>
              </a:rPr>
              <a:t> الجسم ؟</a:t>
            </a:r>
          </a:p>
        </p:txBody>
      </p:sp>
      <p:sp>
        <p:nvSpPr>
          <p:cNvPr id="40" name="مستطيل 39"/>
          <p:cNvSpPr/>
          <p:nvPr/>
        </p:nvSpPr>
        <p:spPr>
          <a:xfrm>
            <a:off x="3505200" y="6019800"/>
            <a:ext cx="38100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 err="1">
                <a:solidFill>
                  <a:srgbClr val="002060"/>
                </a:solidFill>
              </a:rPr>
              <a:t>ينغمر</a:t>
            </a:r>
            <a:r>
              <a:rPr lang="ar-SA" sz="2000" b="1" dirty="0">
                <a:solidFill>
                  <a:srgbClr val="002060"/>
                </a:solidFill>
              </a:rPr>
              <a:t> الجسم إذا كانت قوة الدفع أقل من وزنه</a:t>
            </a:r>
          </a:p>
        </p:txBody>
      </p:sp>
      <p:sp>
        <p:nvSpPr>
          <p:cNvPr id="20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8686800" y="5881688"/>
            <a:ext cx="349696" cy="97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75758"/>
            <a:ext cx="3168352" cy="1415142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322982" y="187378"/>
            <a:ext cx="30243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</a:rPr>
              <a:t>ما هي قوة الدفع ؟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82193"/>
      </p:ext>
    </p:extLst>
  </p:cSld>
  <p:clrMapOvr>
    <a:masterClrMapping/>
  </p:clrMapOvr>
  <p:transition spd="slow">
    <p:wipe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6" descr="سسءؤ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762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عنصر نائب للنص 18"/>
          <p:cNvSpPr>
            <a:spLocks noGrp="1"/>
          </p:cNvSpPr>
          <p:nvPr>
            <p:ph type="body" sz="quarter" idx="1"/>
          </p:nvPr>
        </p:nvSpPr>
        <p:spPr>
          <a:xfrm>
            <a:off x="457200" y="1570038"/>
            <a:ext cx="3657600" cy="868362"/>
          </a:xfrm>
        </p:spPr>
        <p:txBody>
          <a:bodyPr/>
          <a:lstStyle/>
          <a:p>
            <a:pPr eaLnBrk="1" hangingPunct="1"/>
            <a:endParaRPr lang="ar-SA" altLang="ar-SA" smtClean="0"/>
          </a:p>
        </p:txBody>
      </p:sp>
      <p:sp>
        <p:nvSpPr>
          <p:cNvPr id="67588" name="عنصر نائب للنص 20"/>
          <p:cNvSpPr>
            <a:spLocks noGrp="1"/>
          </p:cNvSpPr>
          <p:nvPr>
            <p:ph type="body" sz="quarter" idx="3"/>
          </p:nvPr>
        </p:nvSpPr>
        <p:spPr>
          <a:xfrm>
            <a:off x="4343400" y="1570038"/>
            <a:ext cx="3657600" cy="868362"/>
          </a:xfrm>
        </p:spPr>
        <p:txBody>
          <a:bodyPr/>
          <a:lstStyle/>
          <a:p>
            <a:pPr eaLnBrk="1" hangingPunct="1"/>
            <a:endParaRPr lang="ar-SA" altLang="ar-SA" smtClean="0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 flipH="1">
            <a:off x="4238625" y="1295400"/>
            <a:ext cx="46038" cy="51816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27667" name="AutoShape 19"/>
          <p:cNvSpPr>
            <a:spLocks noChangeArrowheads="1"/>
          </p:cNvSpPr>
          <p:nvPr/>
        </p:nvSpPr>
        <p:spPr bwMode="auto">
          <a:xfrm>
            <a:off x="4419600" y="1676400"/>
            <a:ext cx="3457575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>
                <a:solidFill>
                  <a:prstClr val="black"/>
                </a:solidFill>
                <a:latin typeface="Calibri" pitchFamily="34" charset="0"/>
              </a:rPr>
              <a:t>اذا كان وزن الجسم </a:t>
            </a:r>
            <a:r>
              <a:rPr lang="ar-SA" sz="2400" b="1">
                <a:solidFill>
                  <a:srgbClr val="C00000"/>
                </a:solidFill>
                <a:latin typeface="Calibri" pitchFamily="34" charset="0"/>
              </a:rPr>
              <a:t>مساوي </a:t>
            </a:r>
            <a:r>
              <a:rPr lang="ar-SA" sz="2000" b="1">
                <a:solidFill>
                  <a:prstClr val="black"/>
                </a:solidFill>
                <a:latin typeface="Calibri" pitchFamily="34" charset="0"/>
              </a:rPr>
              <a:t>لقوة الدفع</a:t>
            </a:r>
            <a:endParaRPr lang="en-US" sz="20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7668" name="AutoShape 20"/>
          <p:cNvSpPr>
            <a:spLocks noChangeArrowheads="1"/>
          </p:cNvSpPr>
          <p:nvPr/>
        </p:nvSpPr>
        <p:spPr bwMode="auto">
          <a:xfrm>
            <a:off x="533400" y="1676400"/>
            <a:ext cx="3457575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>
                <a:solidFill>
                  <a:prstClr val="black"/>
                </a:solidFill>
                <a:latin typeface="Calibri" pitchFamily="34" charset="0"/>
              </a:rPr>
              <a:t>اذا كان وزن الجسم </a:t>
            </a:r>
            <a:r>
              <a:rPr lang="ar-SA" sz="2000" b="1">
                <a:solidFill>
                  <a:srgbClr val="C00000"/>
                </a:solidFill>
                <a:latin typeface="Calibri" pitchFamily="34" charset="0"/>
              </a:rPr>
              <a:t>أ</a:t>
            </a:r>
            <a:r>
              <a:rPr lang="ar-SA" sz="2400" b="1">
                <a:solidFill>
                  <a:srgbClr val="C00000"/>
                </a:solidFill>
                <a:latin typeface="Calibri" pitchFamily="34" charset="0"/>
              </a:rPr>
              <a:t>كبر </a:t>
            </a:r>
            <a:r>
              <a:rPr lang="ar-SA" sz="2000" b="1">
                <a:solidFill>
                  <a:prstClr val="black"/>
                </a:solidFill>
                <a:latin typeface="Calibri" pitchFamily="34" charset="0"/>
              </a:rPr>
              <a:t>من قوة الدفع</a:t>
            </a:r>
            <a:endParaRPr lang="en-US" sz="2000" b="1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7669" name="Picture 21" descr="2308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1828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429000" y="762000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3200" b="1" smtClean="0">
                <a:solidFill>
                  <a:srgbClr val="005A9E"/>
                </a:solidFill>
                <a:latin typeface="Calibri" pitchFamily="34" charset="0"/>
                <a:cs typeface="Arial" pitchFamily="34" charset="0"/>
              </a:rPr>
              <a:t>مقارنة</a:t>
            </a:r>
            <a:endParaRPr lang="en-US" altLang="ar-SA" sz="3200" b="1" smtClean="0">
              <a:solidFill>
                <a:srgbClr val="005A9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71" name="AutoShape 23"/>
          <p:cNvSpPr>
            <a:spLocks noChangeArrowheads="1"/>
          </p:cNvSpPr>
          <p:nvPr/>
        </p:nvSpPr>
        <p:spPr bwMode="auto">
          <a:xfrm>
            <a:off x="5791200" y="2743200"/>
            <a:ext cx="792163" cy="6477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72" name="AutoShape 24"/>
          <p:cNvSpPr>
            <a:spLocks noChangeArrowheads="1"/>
          </p:cNvSpPr>
          <p:nvPr/>
        </p:nvSpPr>
        <p:spPr bwMode="auto">
          <a:xfrm>
            <a:off x="1828800" y="2743200"/>
            <a:ext cx="792163" cy="6477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4876800" y="4419600"/>
            <a:ext cx="2463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يطفو الجسم على الماء</a:t>
            </a:r>
            <a:r>
              <a:rPr lang="ar-SA" altLang="ar-SA" sz="20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</a:t>
            </a:r>
            <a:endParaRPr lang="en-US" altLang="ar-SA" sz="2000" b="1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1295400" y="5867400"/>
            <a:ext cx="239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ينغمر الجسم في الماء</a:t>
            </a:r>
            <a:endParaRPr lang="en-US" altLang="ar-SA" b="1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6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2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82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0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33333 L -0.00382 0.2256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76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936E-6 L -0.00156 0.430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1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76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7" grpId="0" animBg="1"/>
      <p:bldP spid="27668" grpId="0" animBg="1"/>
      <p:bldP spid="27670" grpId="0"/>
      <p:bldP spid="27671" grpId="0" animBg="1"/>
      <p:bldP spid="27671" grpId="1" animBg="1"/>
      <p:bldP spid="27671" grpId="2" animBg="1"/>
      <p:bldP spid="27672" grpId="0" animBg="1"/>
      <p:bldP spid="27672" grpId="1" animBg="1"/>
      <p:bldP spid="27673" grpId="0"/>
      <p:bldP spid="27673" grpId="1"/>
      <p:bldP spid="27674" grpId="0"/>
      <p:bldP spid="2767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943100" cy="5699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20" descr="تعغتا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752600"/>
            <a:ext cx="352425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1905000" y="1447800"/>
            <a:ext cx="3048000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000" b="1" dirty="0">
                <a:solidFill>
                  <a:prstClr val="black"/>
                </a:solidFill>
              </a:rPr>
              <a:t>عند وضع جسم في </a:t>
            </a:r>
            <a:r>
              <a:rPr lang="ar-SA" sz="2000" b="1" dirty="0" err="1">
                <a:solidFill>
                  <a:prstClr val="black"/>
                </a:solidFill>
              </a:rPr>
              <a:t>اناء</a:t>
            </a:r>
            <a:r>
              <a:rPr lang="ar-SA" sz="2000" b="1" dirty="0">
                <a:solidFill>
                  <a:prstClr val="black"/>
                </a:solidFill>
              </a:rPr>
              <a:t> مملوء </a:t>
            </a:r>
            <a:r>
              <a:rPr lang="ar-SA" sz="2000" b="1" dirty="0" err="1">
                <a:solidFill>
                  <a:prstClr val="black"/>
                </a:solidFill>
              </a:rPr>
              <a:t>الى</a:t>
            </a:r>
            <a:r>
              <a:rPr lang="ar-SA" sz="2000" b="1" dirty="0">
                <a:solidFill>
                  <a:prstClr val="black"/>
                </a:solidFill>
              </a:rPr>
              <a:t> حافته بالماء سينسكب بعض الماء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9717" name="AutoShape 21"/>
          <p:cNvSpPr>
            <a:spLocks noChangeArrowheads="1"/>
          </p:cNvSpPr>
          <p:nvPr/>
        </p:nvSpPr>
        <p:spPr bwMode="auto">
          <a:xfrm>
            <a:off x="5486400" y="2438400"/>
            <a:ext cx="574675" cy="504825"/>
          </a:xfrm>
          <a:prstGeom prst="cube">
            <a:avLst>
              <a:gd name="adj" fmla="val 25000"/>
            </a:avLst>
          </a:prstGeom>
          <a:solidFill>
            <a:srgbClr val="00D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9721" name="Freeform 25"/>
          <p:cNvSpPr>
            <a:spLocks/>
          </p:cNvSpPr>
          <p:nvPr/>
        </p:nvSpPr>
        <p:spPr bwMode="auto">
          <a:xfrm>
            <a:off x="4710113" y="2667000"/>
            <a:ext cx="90487" cy="990600"/>
          </a:xfrm>
          <a:custGeom>
            <a:avLst/>
            <a:gdLst>
              <a:gd name="T0" fmla="*/ 2147483647 w 104"/>
              <a:gd name="T1" fmla="*/ 0 h 648"/>
              <a:gd name="T2" fmla="*/ 2147483647 w 104"/>
              <a:gd name="T3" fmla="*/ 2147483647 h 648"/>
              <a:gd name="T4" fmla="*/ 2147483647 w 104"/>
              <a:gd name="T5" fmla="*/ 2147483647 h 648"/>
              <a:gd name="T6" fmla="*/ 2147483647 w 104"/>
              <a:gd name="T7" fmla="*/ 2147483647 h 648"/>
              <a:gd name="T8" fmla="*/ 0 w 104"/>
              <a:gd name="T9" fmla="*/ 2147483647 h 6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648"/>
              <a:gd name="T17" fmla="*/ 104 w 104"/>
              <a:gd name="T18" fmla="*/ 648 h 6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648">
                <a:moveTo>
                  <a:pt x="104" y="0"/>
                </a:moveTo>
                <a:cubicBezTo>
                  <a:pt x="86" y="53"/>
                  <a:pt x="74" y="107"/>
                  <a:pt x="56" y="160"/>
                </a:cubicBezTo>
                <a:cubicBezTo>
                  <a:pt x="48" y="184"/>
                  <a:pt x="40" y="208"/>
                  <a:pt x="32" y="232"/>
                </a:cubicBezTo>
                <a:cubicBezTo>
                  <a:pt x="29" y="240"/>
                  <a:pt x="24" y="256"/>
                  <a:pt x="24" y="256"/>
                </a:cubicBezTo>
                <a:cubicBezTo>
                  <a:pt x="5" y="388"/>
                  <a:pt x="0" y="515"/>
                  <a:pt x="0" y="648"/>
                </a:cubicBezTo>
              </a:path>
            </a:pathLst>
          </a:custGeom>
          <a:noFill/>
          <a:ln w="635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4267200" y="3505200"/>
            <a:ext cx="533400" cy="228600"/>
          </a:xfrm>
          <a:prstGeom prst="roundRect">
            <a:avLst>
              <a:gd name="adj" fmla="val 0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6CC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9725" name="Picture 29" descr="ةوة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4561" y="3909407"/>
            <a:ext cx="2402378" cy="194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27" name="Picture 31" descr="رلالال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3464"/>
            <a:ext cx="762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8" name="AutoShape 32"/>
          <p:cNvSpPr>
            <a:spLocks noChangeArrowheads="1"/>
          </p:cNvSpPr>
          <p:nvPr/>
        </p:nvSpPr>
        <p:spPr bwMode="auto">
          <a:xfrm>
            <a:off x="1981200" y="5867400"/>
            <a:ext cx="56388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قوة الدفع = وزن السائل المزاح</a:t>
            </a:r>
            <a:endParaRPr lang="en-US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895600" y="4648200"/>
            <a:ext cx="3810000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000" b="1" dirty="0">
                <a:solidFill>
                  <a:prstClr val="black"/>
                </a:solidFill>
              </a:rPr>
              <a:t> عند وزن الماء المنسكب ( المزاح) سنحصل على مقدار قوة الدفع المؤثرة في الجسم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3200400" y="1066800"/>
            <a:ext cx="4572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2" name="شكل بيضاوي 21"/>
          <p:cNvSpPr/>
          <p:nvPr/>
        </p:nvSpPr>
        <p:spPr>
          <a:xfrm>
            <a:off x="4572000" y="4267200"/>
            <a:ext cx="4572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prstClr val="white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81910"/>
      </p:ext>
    </p:extLst>
  </p:cSld>
  <p:clrMapOvr>
    <a:masterClrMapping/>
  </p:clrMapOvr>
  <p:transition spd="slow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00017 0.110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5" grpId="0" animBg="1"/>
      <p:bldP spid="29717" grpId="0" animBg="1"/>
      <p:bldP spid="29717" grpId="1" animBg="1"/>
      <p:bldP spid="29721" grpId="0" animBg="1"/>
      <p:bldP spid="29721" grpId="1" animBg="1"/>
      <p:bldP spid="29721" grpId="2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9" descr="C:\Users\user\Pictures\صورة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2800"/>
            <a:ext cx="28352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6" descr="http://math2033.uark.edu/wiki/images/3/32/Ar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828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مستدير الزوايا 8"/>
          <p:cNvSpPr/>
          <p:nvPr/>
        </p:nvSpPr>
        <p:spPr>
          <a:xfrm>
            <a:off x="2976631" y="1268760"/>
            <a:ext cx="5488632" cy="10556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ar-SA" sz="2800" b="1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أن </a:t>
            </a:r>
            <a:r>
              <a:rPr lang="ar-SA" sz="28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قوة الدفع المؤثرة في جسم داخل مائع تساوي وزن المائع الذي يزيحه هذا الجسم</a:t>
            </a:r>
            <a:endParaRPr lang="en-US" sz="2800" b="1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86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3200400" cy="21050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1697613" y="5715000"/>
            <a:ext cx="516038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</a:rPr>
              <a:t>وزن </a:t>
            </a:r>
            <a:r>
              <a:rPr lang="ar-SA" sz="2400" b="1" dirty="0" smtClean="0">
                <a:solidFill>
                  <a:prstClr val="black"/>
                </a:solidFill>
              </a:rPr>
              <a:t>المائع </a:t>
            </a:r>
            <a:r>
              <a:rPr lang="ar-SA" sz="2400" b="1" dirty="0">
                <a:solidFill>
                  <a:prstClr val="black"/>
                </a:solidFill>
              </a:rPr>
              <a:t>المزاح = قوة الدفع المؤثرة على الجسم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819400" y="4800600"/>
            <a:ext cx="2133600" cy="6858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2" name="سهم إلى اليمين 21"/>
          <p:cNvSpPr/>
          <p:nvPr/>
        </p:nvSpPr>
        <p:spPr>
          <a:xfrm flipH="1" flipV="1">
            <a:off x="2438400" y="5181600"/>
            <a:ext cx="762000" cy="228600"/>
          </a:xfrm>
          <a:prstGeom prst="rightArrow">
            <a:avLst>
              <a:gd name="adj1" fmla="val 179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057400" y="4692123"/>
            <a:ext cx="3048000" cy="84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" name="رابط كسهم مستقيم 3"/>
          <p:cNvCxnSpPr/>
          <p:nvPr/>
        </p:nvCxnSpPr>
        <p:spPr>
          <a:xfrm flipV="1">
            <a:off x="7574483" y="4800600"/>
            <a:ext cx="0" cy="5110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ستطيل 7"/>
          <p:cNvSpPr/>
          <p:nvPr/>
        </p:nvSpPr>
        <p:spPr>
          <a:xfrm>
            <a:off x="7740352" y="5056102"/>
            <a:ext cx="565448" cy="430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ق الدفع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324903" y="4385382"/>
            <a:ext cx="792088" cy="6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المائع المزاح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788024" y="88905"/>
            <a:ext cx="4292639" cy="6317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ينص مبدأ أرخميدس على :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75072"/>
      </p:ext>
    </p:extLst>
  </p:cSld>
  <p:clrMapOvr>
    <a:masterClrMapping/>
  </p:clrMapOvr>
  <p:transition spd="slow">
    <p:cover dir="r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6" name="Picture 18" descr="وتن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1143000"/>
            <a:ext cx="2895600" cy="20161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43" name="Picture 15" descr="C:\Users\user\Pictures\صورة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81600"/>
            <a:ext cx="71993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16" descr="C:\Users\user\Pictures\صورة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58340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2286000" y="990600"/>
            <a:ext cx="5257800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الكثافة</a:t>
            </a:r>
            <a:r>
              <a:rPr lang="ar-S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ar-S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هي مقدار كتلة الجسم مقسوماً على حجمه</a:t>
            </a:r>
          </a:p>
        </p:txBody>
      </p:sp>
      <p:pic>
        <p:nvPicPr>
          <p:cNvPr id="70662" name="Picture 16" descr="2309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r="20689"/>
          <a:stretch>
            <a:fillRect/>
          </a:stretch>
        </p:blipFill>
        <p:spPr bwMode="auto">
          <a:xfrm>
            <a:off x="304800" y="3505200"/>
            <a:ext cx="129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23" descr="scr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971800"/>
            <a:ext cx="9556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2" descr="Ø®Ù„ÙÙŠØ§Øª ÙƒØ±Ø© Ù‚Ø¯Ù…, ØªØµØ§Ù…ÙŠÙ… ÙÙˆØªÙˆØ´ÙˆØ¨, ÙƒØ±Ø© Ù‚Ø¯Ù…, ÙƒØ±Ø© Ù‚Ø¯Ù… Ù„Ù„ØªØµÙ…ÙŠÙ…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129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2" descr="http://topchefcooks.files.wordpress.com/2011/05/12__cedar_grilling_plank_6-packna5detail.jpg?w=461&amp;h=3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1905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1752600" y="3352800"/>
            <a:ext cx="3733800" cy="990600"/>
          </a:xfrm>
          <a:prstGeom prst="cloudCallout">
            <a:avLst>
              <a:gd name="adj1" fmla="val -57739"/>
              <a:gd name="adj2" fmla="val 37425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ar-SA" sz="2400" b="1" dirty="0">
                <a:solidFill>
                  <a:srgbClr val="C00000"/>
                </a:solidFill>
              </a:rPr>
              <a:t>هل هذه الأجسام تطفو أو </a:t>
            </a:r>
            <a:r>
              <a:rPr lang="ar-SA" sz="2400" b="1" dirty="0" err="1">
                <a:solidFill>
                  <a:srgbClr val="C00000"/>
                </a:solidFill>
              </a:rPr>
              <a:t>تنغمر</a:t>
            </a:r>
            <a:r>
              <a:rPr lang="ar-SA" sz="2400" b="1" dirty="0">
                <a:solidFill>
                  <a:srgbClr val="C00000"/>
                </a:solidFill>
              </a:rPr>
              <a:t>؟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70667" name="Picture 25" descr="http://www.alamanapack.com/files/images/products/tableware/foam-plates/tf02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52800"/>
            <a:ext cx="2286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8" descr="j025234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00400"/>
            <a:ext cx="9509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C:\Users\user\Pictures\صورة20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66800" y="2057400"/>
            <a:ext cx="2228850" cy="974725"/>
          </a:xfrm>
          <a:prstGeom prst="roundRect">
            <a:avLst>
              <a:gd name="adj" fmla="val 23182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8477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13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9" grpId="0" animBg="1" autoUpdateAnimBg="0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9"/>
          <p:cNvSpPr>
            <a:spLocks noChangeArrowheads="1"/>
          </p:cNvSpPr>
          <p:nvPr/>
        </p:nvSpPr>
        <p:spPr bwMode="auto">
          <a:xfrm>
            <a:off x="3200400" y="0"/>
            <a:ext cx="2743200" cy="617538"/>
          </a:xfrm>
          <a:prstGeom prst="roundRect">
            <a:avLst>
              <a:gd name="adj" fmla="val 4391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طبقا لقانون الكثافة</a:t>
            </a:r>
            <a:endParaRPr lang="en-US" altLang="ar-SA" b="1" smtClean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1683" name="Picture 16" descr="سسءؤ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Line 17"/>
          <p:cNvSpPr>
            <a:spLocks noChangeShapeType="1"/>
          </p:cNvSpPr>
          <p:nvPr/>
        </p:nvSpPr>
        <p:spPr bwMode="auto">
          <a:xfrm>
            <a:off x="3017838" y="2057400"/>
            <a:ext cx="46037" cy="48006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81926" name="Line 18"/>
          <p:cNvSpPr>
            <a:spLocks noChangeShapeType="1"/>
          </p:cNvSpPr>
          <p:nvPr/>
        </p:nvSpPr>
        <p:spPr bwMode="auto">
          <a:xfrm flipH="1">
            <a:off x="6019800" y="2057400"/>
            <a:ext cx="46038" cy="48006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33811" name="AutoShape 19"/>
          <p:cNvSpPr>
            <a:spLocks noChangeArrowheads="1"/>
          </p:cNvSpPr>
          <p:nvPr/>
        </p:nvSpPr>
        <p:spPr bwMode="auto">
          <a:xfrm>
            <a:off x="6400800" y="838200"/>
            <a:ext cx="2305050" cy="995363"/>
          </a:xfrm>
          <a:prstGeom prst="bevel">
            <a:avLst>
              <a:gd name="adj" fmla="val 8933"/>
            </a:avLst>
          </a:prstGeom>
          <a:ln w="1905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متى </a:t>
            </a:r>
            <a:r>
              <a:rPr lang="ar-SA" sz="2400" b="1" dirty="0" err="1">
                <a:solidFill>
                  <a:srgbClr val="385B66"/>
                </a:solidFill>
              </a:rPr>
              <a:t>ينغمر</a:t>
            </a:r>
            <a:r>
              <a:rPr lang="ar-SA" sz="2400" b="1" dirty="0">
                <a:solidFill>
                  <a:srgbClr val="385B66"/>
                </a:solidFill>
              </a:rPr>
              <a:t> الجسم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 في السائل؟</a:t>
            </a:r>
            <a:endParaRPr lang="en-US" sz="2400" b="1" dirty="0">
              <a:solidFill>
                <a:srgbClr val="385B66"/>
              </a:solidFill>
            </a:endParaRPr>
          </a:p>
        </p:txBody>
      </p:sp>
      <p:sp>
        <p:nvSpPr>
          <p:cNvPr id="33812" name="AutoShape 20"/>
          <p:cNvSpPr>
            <a:spLocks noChangeArrowheads="1"/>
          </p:cNvSpPr>
          <p:nvPr/>
        </p:nvSpPr>
        <p:spPr bwMode="auto">
          <a:xfrm>
            <a:off x="3352800" y="838200"/>
            <a:ext cx="2305050" cy="995363"/>
          </a:xfrm>
          <a:prstGeom prst="bevel">
            <a:avLst>
              <a:gd name="adj" fmla="val 7744"/>
            </a:avLst>
          </a:prstGeom>
          <a:ln w="1905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متى يكون الجسم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معلقا في السائل؟</a:t>
            </a:r>
            <a:endParaRPr lang="en-US" sz="2400" b="1" dirty="0">
              <a:solidFill>
                <a:srgbClr val="385B66"/>
              </a:solidFill>
            </a:endParaRPr>
          </a:p>
        </p:txBody>
      </p:sp>
      <p:sp>
        <p:nvSpPr>
          <p:cNvPr id="33813" name="AutoShape 21"/>
          <p:cNvSpPr>
            <a:spLocks noChangeArrowheads="1"/>
          </p:cNvSpPr>
          <p:nvPr/>
        </p:nvSpPr>
        <p:spPr bwMode="auto">
          <a:xfrm>
            <a:off x="304800" y="762000"/>
            <a:ext cx="2305050" cy="1071563"/>
          </a:xfrm>
          <a:prstGeom prst="bevel">
            <a:avLst>
              <a:gd name="adj" fmla="val 8933"/>
            </a:avLst>
          </a:prstGeom>
          <a:ln w="1905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متى يطفو الجسم </a:t>
            </a:r>
          </a:p>
          <a:p>
            <a:pPr algn="ctr">
              <a:defRPr/>
            </a:pPr>
            <a:r>
              <a:rPr lang="ar-SA" sz="2400" b="1" dirty="0">
                <a:solidFill>
                  <a:srgbClr val="385B66"/>
                </a:solidFill>
              </a:rPr>
              <a:t>على سطح السائل؟</a:t>
            </a:r>
            <a:endParaRPr lang="en-US" sz="2400" b="1" dirty="0">
              <a:solidFill>
                <a:srgbClr val="385B66"/>
              </a:solidFill>
            </a:endParaRPr>
          </a:p>
        </p:txBody>
      </p:sp>
      <p:sp>
        <p:nvSpPr>
          <p:cNvPr id="33814" name="AutoShape 22"/>
          <p:cNvSpPr>
            <a:spLocks noChangeArrowheads="1"/>
          </p:cNvSpPr>
          <p:nvPr/>
        </p:nvSpPr>
        <p:spPr bwMode="auto">
          <a:xfrm>
            <a:off x="7010400" y="6248400"/>
            <a:ext cx="1079500" cy="431800"/>
          </a:xfrm>
          <a:prstGeom prst="can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5" name="AutoShape 23"/>
          <p:cNvSpPr>
            <a:spLocks noChangeArrowheads="1"/>
          </p:cNvSpPr>
          <p:nvPr/>
        </p:nvSpPr>
        <p:spPr bwMode="auto">
          <a:xfrm>
            <a:off x="3962400" y="4648200"/>
            <a:ext cx="1079500" cy="431800"/>
          </a:xfrm>
          <a:prstGeom prst="can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6" name="AutoShape 24"/>
          <p:cNvSpPr>
            <a:spLocks noChangeArrowheads="1"/>
          </p:cNvSpPr>
          <p:nvPr/>
        </p:nvSpPr>
        <p:spPr bwMode="auto">
          <a:xfrm>
            <a:off x="838200" y="4343400"/>
            <a:ext cx="1079500" cy="431800"/>
          </a:xfrm>
          <a:prstGeom prst="can">
            <a:avLst>
              <a:gd name="adj" fmla="val 500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ar-SA" sz="180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6019800" y="2895600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اذا كانت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كثافة الجسم </a:t>
            </a:r>
            <a:r>
              <a:rPr lang="ar-SA" altLang="ar-SA" b="1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أكبرمن </a:t>
            </a: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السائل</a:t>
            </a:r>
            <a:endParaRPr lang="en-US" altLang="ar-SA" sz="1800" b="1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3200400" y="2819400"/>
            <a:ext cx="2536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اذا كانت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الجسم </a:t>
            </a:r>
            <a:r>
              <a:rPr lang="ar-SA" altLang="ar-SA" b="1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= </a:t>
            </a: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السائل</a:t>
            </a:r>
            <a:endParaRPr lang="en-US" altLang="ar-SA" sz="1800" b="1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0" y="2819400"/>
            <a:ext cx="2819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اذا كانت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الجسم </a:t>
            </a:r>
            <a:r>
              <a:rPr lang="ar-SA" altLang="ar-SA" b="1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أقل من </a:t>
            </a:r>
            <a:r>
              <a:rPr lang="ar-SA" altLang="ar-SA" sz="1800" b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كثافة السائل</a:t>
            </a:r>
            <a:endParaRPr lang="en-US" altLang="ar-SA" sz="1800" b="1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85" decel="1000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85" decel="100000"/>
                                        <p:tgtEl>
                                          <p:spTgt spid="338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385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38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85" decel="1000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85" decel="100000"/>
                                        <p:tgtEl>
                                          <p:spTgt spid="338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385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385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38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85" decel="1000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85" decel="100000"/>
                                        <p:tgtEl>
                                          <p:spTgt spid="33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385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38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1" grpId="0" animBg="1"/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/>
      <p:bldP spid="33817" grpId="1"/>
      <p:bldP spid="33818" grpId="0"/>
      <p:bldP spid="33818" grpId="1"/>
      <p:bldP spid="33819" grpId="0"/>
      <p:bldP spid="338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7" descr="https://science.ma/wp-content/uploads/2015/01/Sans-tit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b="7143"/>
          <a:stretch>
            <a:fillRect/>
          </a:stretch>
        </p:blipFill>
        <p:spPr bwMode="auto">
          <a:xfrm>
            <a:off x="251520" y="5157192"/>
            <a:ext cx="8587680" cy="16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6324600" y="152400"/>
            <a:ext cx="251460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حالات المادة</a:t>
            </a:r>
            <a:endParaRPr lang="ar-SA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504692" y="4376203"/>
            <a:ext cx="2565176" cy="381000"/>
          </a:xfrm>
          <a:prstGeom prst="round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</a:rPr>
              <a:t>حركة جزيئات المادة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3262772" y="4757203"/>
            <a:ext cx="2807096" cy="381000"/>
          </a:xfrm>
          <a:prstGeom prst="round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002060"/>
                </a:solidFill>
              </a:rPr>
              <a:t>قوة التجاذب بين الجزيئات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6367107" y="4452403"/>
            <a:ext cx="304800" cy="3048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5" name="شكل بيضاوي 14"/>
          <p:cNvSpPr/>
          <p:nvPr/>
        </p:nvSpPr>
        <p:spPr>
          <a:xfrm>
            <a:off x="6367107" y="4810013"/>
            <a:ext cx="304800" cy="2794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</a:rPr>
              <a:t>2</a:t>
            </a:r>
          </a:p>
        </p:txBody>
      </p:sp>
      <p:pic>
        <p:nvPicPr>
          <p:cNvPr id="19498" name="Picture 15" descr="C:\Users\user\Pictures\صورة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06" y="3573015"/>
            <a:ext cx="4573588" cy="8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عنصر نائب للتذييل 15"/>
          <p:cNvSpPr>
            <a:spLocks noGrp="1"/>
          </p:cNvSpPr>
          <p:nvPr>
            <p:ph type="ftr" sz="quarter" idx="12"/>
          </p:nvPr>
        </p:nvSpPr>
        <p:spPr>
          <a:xfrm rot="5400000">
            <a:off x="7361238" y="5075237"/>
            <a:ext cx="3200400" cy="365125"/>
          </a:xfrm>
        </p:spPr>
        <p:txBody>
          <a:bodyPr/>
          <a:lstStyle/>
          <a:p>
            <a:pPr algn="r">
              <a:defRPr/>
            </a:pPr>
            <a:r>
              <a:rPr lang="ar-SA" sz="1400" b="1">
                <a:solidFill>
                  <a:prstClr val="black">
                    <a:lumMod val="65000"/>
                    <a:lumOff val="35000"/>
                  </a:prstClr>
                </a:solidFill>
              </a:rPr>
              <a:t>أ.هيا العمري 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8839200" y="5715000"/>
            <a:ext cx="304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8748464" y="1"/>
            <a:ext cx="3955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8" name="Picture 14" descr="C:\Users\user\Pictures\صورة1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69" y="865084"/>
            <a:ext cx="2263062" cy="220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1" descr="C:\Users\user\Pictures\صورة9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16" y="506343"/>
            <a:ext cx="4094584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مربع نص 18"/>
          <p:cNvSpPr txBox="1">
            <a:spLocks noChangeArrowheads="1"/>
          </p:cNvSpPr>
          <p:nvPr/>
        </p:nvSpPr>
        <p:spPr bwMode="auto">
          <a:xfrm>
            <a:off x="329816" y="2943399"/>
            <a:ext cx="258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الصلبة : </a:t>
            </a:r>
            <a:r>
              <a:rPr lang="ar-SA" altLang="ar-SA" b="1" dirty="0" smtClean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الجليد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السائلة : </a:t>
            </a:r>
            <a:r>
              <a:rPr lang="ar-SA" altLang="ar-SA" b="1" dirty="0" smtClean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الماء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الغازية : </a:t>
            </a:r>
            <a:r>
              <a:rPr lang="ar-SA" altLang="ar-SA" b="1" dirty="0" smtClean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الهواء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SA" altLang="ar-S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البلازما : </a:t>
            </a:r>
            <a:r>
              <a:rPr lang="ar-SA" altLang="ar-SA" b="1" dirty="0" smtClean="0">
                <a:solidFill>
                  <a:srgbClr val="001F82"/>
                </a:solidFill>
                <a:latin typeface="Arial" pitchFamily="34" charset="0"/>
                <a:cs typeface="Arial" pitchFamily="34" charset="0"/>
              </a:rPr>
              <a:t>الشمس</a:t>
            </a:r>
          </a:p>
        </p:txBody>
      </p:sp>
    </p:spTree>
    <p:extLst>
      <p:ext uri="{BB962C8B-B14F-4D97-AF65-F5344CB8AC3E}">
        <p14:creationId xmlns:p14="http://schemas.microsoft.com/office/powerpoint/2010/main" val="152978721"/>
      </p:ext>
    </p:extLst>
  </p:cSld>
  <p:clrMapOvr>
    <a:masterClrMapping/>
  </p:clrMapOvr>
  <p:transition spd="slow">
    <p:pull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33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من المثلث نستنتج قانون </a:t>
            </a:r>
            <a:r>
              <a:rPr lang="ar-SA" b="1" dirty="0" err="1" smtClean="0">
                <a:solidFill>
                  <a:srgbClr val="FF0000"/>
                </a:solidFill>
              </a:rPr>
              <a:t>الكثافه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r>
              <a:rPr lang="ar-SA" b="1" dirty="0" err="1" smtClean="0">
                <a:solidFill>
                  <a:srgbClr val="FF0000"/>
                </a:solidFill>
              </a:rPr>
              <a:t>والكتله</a:t>
            </a:r>
            <a:r>
              <a:rPr lang="ar-SA" b="1" dirty="0" smtClean="0">
                <a:solidFill>
                  <a:srgbClr val="FF0000"/>
                </a:solidFill>
              </a:rPr>
              <a:t> والحجم :</a:t>
            </a: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r>
              <a:rPr lang="ar-SA" b="1" dirty="0" err="1" smtClean="0">
                <a:solidFill>
                  <a:srgbClr val="FF0000"/>
                </a:solidFill>
              </a:rPr>
              <a:t>الكثافه</a:t>
            </a:r>
            <a:r>
              <a:rPr lang="ar-SA" b="1" dirty="0" smtClean="0">
                <a:solidFill>
                  <a:srgbClr val="FF0000"/>
                </a:solidFill>
              </a:rPr>
              <a:t> = </a:t>
            </a:r>
            <a:r>
              <a:rPr lang="ar-SA" b="1" dirty="0" err="1" smtClean="0"/>
              <a:t>الكتله</a:t>
            </a:r>
            <a:r>
              <a:rPr lang="ar-SA" b="1" dirty="0" smtClean="0"/>
              <a:t> </a:t>
            </a:r>
            <a:r>
              <a:rPr lang="ar-SA" b="1" dirty="0" smtClean="0">
                <a:solidFill>
                  <a:srgbClr val="FF0000"/>
                </a:solidFill>
              </a:rPr>
              <a:t>÷ </a:t>
            </a:r>
            <a:r>
              <a:rPr lang="ar-SA" b="1" dirty="0" smtClean="0">
                <a:solidFill>
                  <a:srgbClr val="002060"/>
                </a:solidFill>
              </a:rPr>
              <a:t>الحجم</a:t>
            </a:r>
          </a:p>
          <a:p>
            <a:r>
              <a:rPr lang="ar-SA" b="1" dirty="0" smtClean="0">
                <a:solidFill>
                  <a:srgbClr val="002060"/>
                </a:solidFill>
              </a:rPr>
              <a:t>الحجم</a:t>
            </a:r>
            <a:r>
              <a:rPr lang="ar-SA" b="1" dirty="0" smtClean="0">
                <a:solidFill>
                  <a:srgbClr val="FF0000"/>
                </a:solidFill>
              </a:rPr>
              <a:t> = </a:t>
            </a:r>
            <a:r>
              <a:rPr lang="ar-SA" b="1" dirty="0" err="1" smtClean="0"/>
              <a:t>الكتله</a:t>
            </a:r>
            <a:r>
              <a:rPr lang="ar-SA" b="1" dirty="0" smtClean="0">
                <a:solidFill>
                  <a:srgbClr val="FF0000"/>
                </a:solidFill>
              </a:rPr>
              <a:t> ÷ </a:t>
            </a:r>
            <a:r>
              <a:rPr lang="ar-SA" b="1" dirty="0" err="1" smtClean="0">
                <a:solidFill>
                  <a:srgbClr val="FF0000"/>
                </a:solidFill>
              </a:rPr>
              <a:t>الكثافه</a:t>
            </a:r>
            <a:endParaRPr lang="ar-SA" b="1" dirty="0" smtClean="0">
              <a:solidFill>
                <a:srgbClr val="002060"/>
              </a:solidFill>
            </a:endParaRPr>
          </a:p>
          <a:p>
            <a:r>
              <a:rPr lang="ar-SA" b="1" dirty="0" err="1" smtClean="0"/>
              <a:t>الكتله</a:t>
            </a:r>
            <a:r>
              <a:rPr lang="ar-SA" b="1" dirty="0" smtClean="0">
                <a:solidFill>
                  <a:srgbClr val="FF0000"/>
                </a:solidFill>
              </a:rPr>
              <a:t> = </a:t>
            </a:r>
            <a:r>
              <a:rPr lang="ar-SA" b="1" dirty="0" err="1" smtClean="0">
                <a:solidFill>
                  <a:srgbClr val="FF0000"/>
                </a:solidFill>
              </a:rPr>
              <a:t>الكثافه</a:t>
            </a:r>
            <a:r>
              <a:rPr lang="ar-SA" b="1" dirty="0" smtClean="0">
                <a:solidFill>
                  <a:srgbClr val="FF0000"/>
                </a:solidFill>
              </a:rPr>
              <a:t>×</a:t>
            </a:r>
            <a:r>
              <a:rPr lang="ar-SA" b="1" dirty="0" smtClean="0">
                <a:solidFill>
                  <a:srgbClr val="002060"/>
                </a:solidFill>
              </a:rPr>
              <a:t>الحجم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4" name="مثلث متساوي الساقين 3"/>
          <p:cNvSpPr/>
          <p:nvPr/>
        </p:nvSpPr>
        <p:spPr>
          <a:xfrm>
            <a:off x="1285852" y="1357298"/>
            <a:ext cx="2928958" cy="25717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prstClr val="white"/>
                </a:solidFill>
              </a:rPr>
              <a:t>ا</a:t>
            </a:r>
            <a:endParaRPr lang="ar-SA" dirty="0">
              <a:solidFill>
                <a:prstClr val="white"/>
              </a:solidFill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 flipV="1">
            <a:off x="2000232" y="2786058"/>
            <a:ext cx="1500198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rot="16200000" flipH="1">
            <a:off x="2322497" y="3322637"/>
            <a:ext cx="1000132" cy="69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18"/>
          <p:cNvSpPr txBox="1"/>
          <p:nvPr/>
        </p:nvSpPr>
        <p:spPr>
          <a:xfrm>
            <a:off x="2357422" y="2071678"/>
            <a:ext cx="7143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 smtClean="0">
                <a:solidFill>
                  <a:prstClr val="black"/>
                </a:solidFill>
              </a:rPr>
              <a:t>ا</a:t>
            </a:r>
            <a:r>
              <a:rPr lang="ar-SA" sz="2400" b="1" dirty="0" err="1" smtClean="0">
                <a:solidFill>
                  <a:prstClr val="black"/>
                </a:solidFill>
              </a:rPr>
              <a:t>لكتله</a:t>
            </a:r>
            <a:endParaRPr lang="ar-SA" b="1" dirty="0">
              <a:solidFill>
                <a:prstClr val="black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928926" y="3143248"/>
            <a:ext cx="78581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err="1" smtClean="0">
                <a:solidFill>
                  <a:srgbClr val="FF0000"/>
                </a:solidFill>
              </a:rPr>
              <a:t>الكثافه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1928794" y="3214686"/>
            <a:ext cx="7858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prstClr val="black"/>
                </a:solidFill>
              </a:rPr>
              <a:t>ا</a:t>
            </a:r>
            <a:r>
              <a:rPr lang="ar-SA" sz="2400" b="1" dirty="0" smtClean="0">
                <a:solidFill>
                  <a:srgbClr val="002060"/>
                </a:solidFill>
              </a:rPr>
              <a:t>لحجم</a:t>
            </a:r>
            <a:endParaRPr lang="ar-S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bomb.wav"/>
          </p:stSnd>
        </p:sndAc>
      </p:transition>
    </mc:Choice>
    <mc:Fallback xmlns="">
      <p:transition spd="slow">
        <p:split orient="vert"/>
        <p:sndAc>
          <p:stSnd>
            <p:snd r:embed="rId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480720"/>
          </a:xfrm>
          <a:solidFill>
            <a:schemeClr val="bg1"/>
          </a:solidFill>
        </p:spPr>
        <p:txBody>
          <a:bodyPr/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ماهي وحدة قياس ما يلي :</a:t>
            </a:r>
          </a:p>
          <a:p>
            <a:r>
              <a:rPr lang="ar-SA" sz="3600" b="1" dirty="0" smtClean="0"/>
              <a:t>الكتلة                .................</a:t>
            </a:r>
          </a:p>
          <a:p>
            <a:r>
              <a:rPr lang="ar-SA" sz="3600" b="1" dirty="0" smtClean="0"/>
              <a:t>الحجم               .................</a:t>
            </a:r>
          </a:p>
          <a:p>
            <a:r>
              <a:rPr lang="ar-SA" sz="3600" b="1" dirty="0" smtClean="0"/>
              <a:t>الكثافة              .................. </a:t>
            </a:r>
          </a:p>
        </p:txBody>
      </p:sp>
      <p:cxnSp>
        <p:nvCxnSpPr>
          <p:cNvPr id="5" name="رابط كسهم مستقيم 4"/>
          <p:cNvCxnSpPr/>
          <p:nvPr/>
        </p:nvCxnSpPr>
        <p:spPr>
          <a:xfrm flipH="1">
            <a:off x="6005799" y="1226038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3500264" y="2124145"/>
            <a:ext cx="19442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002060"/>
                </a:solidFill>
              </a:rPr>
              <a:t>  </a:t>
            </a:r>
            <a:r>
              <a:rPr lang="ar-SA" sz="3200" b="1" dirty="0" smtClean="0">
                <a:solidFill>
                  <a:srgbClr val="002060"/>
                </a:solidFill>
              </a:rPr>
              <a:t>جم / سم3</a:t>
            </a:r>
            <a:r>
              <a:rPr lang="ar-SA" sz="2800" b="1" dirty="0" smtClean="0">
                <a:solidFill>
                  <a:srgbClr val="002060"/>
                </a:solidFill>
              </a:rPr>
              <a:t> </a:t>
            </a:r>
            <a:endParaRPr lang="ar-SA" sz="2800" b="1" dirty="0">
              <a:solidFill>
                <a:srgbClr val="002060"/>
              </a:solidFill>
            </a:endParaRPr>
          </a:p>
        </p:txBody>
      </p:sp>
      <p:cxnSp>
        <p:nvCxnSpPr>
          <p:cNvPr id="10" name="رابط كسهم مستقيم 9"/>
          <p:cNvCxnSpPr/>
          <p:nvPr/>
        </p:nvCxnSpPr>
        <p:spPr>
          <a:xfrm flipH="1">
            <a:off x="6005799" y="1938612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6005799" y="2564904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/>
          <p:cNvSpPr txBox="1"/>
          <p:nvPr/>
        </p:nvSpPr>
        <p:spPr>
          <a:xfrm>
            <a:off x="3509183" y="1432643"/>
            <a:ext cx="19442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002060"/>
                </a:solidFill>
              </a:rPr>
              <a:t> </a:t>
            </a:r>
            <a:r>
              <a:rPr lang="ar-SA" sz="3200" b="1" dirty="0" smtClean="0">
                <a:solidFill>
                  <a:srgbClr val="002060"/>
                </a:solidFill>
              </a:rPr>
              <a:t>سم  أو   م3</a:t>
            </a:r>
            <a:endParaRPr lang="ar-SA" sz="3200" b="1" dirty="0">
              <a:solidFill>
                <a:srgbClr val="00206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500264" y="816342"/>
            <a:ext cx="1944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002060"/>
                </a:solidFill>
              </a:rPr>
              <a:t>جم   أو  كجم</a:t>
            </a:r>
            <a:endParaRPr lang="ar-SA" sz="2800" b="1" dirty="0">
              <a:solidFill>
                <a:srgbClr val="002060"/>
              </a:solidFill>
            </a:endParaRPr>
          </a:p>
        </p:txBody>
      </p:sp>
      <p:sp>
        <p:nvSpPr>
          <p:cNvPr id="15" name="وسيلة شرح خطية 1 14"/>
          <p:cNvSpPr/>
          <p:nvPr/>
        </p:nvSpPr>
        <p:spPr>
          <a:xfrm>
            <a:off x="2411760" y="3537012"/>
            <a:ext cx="5760640" cy="2340260"/>
          </a:xfrm>
          <a:prstGeom prst="borderCallout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800" b="1" dirty="0">
                <a:solidFill>
                  <a:schemeClr val="tx1"/>
                </a:solidFill>
              </a:rPr>
              <a:t>كثافة الماء 1 جم /سم3</a:t>
            </a:r>
          </a:p>
          <a:p>
            <a:pPr lvl="0" algn="ctr"/>
            <a:r>
              <a:rPr lang="ar-SA" sz="2800" b="1" dirty="0">
                <a:solidFill>
                  <a:srgbClr val="002060"/>
                </a:solidFill>
              </a:rPr>
              <a:t>أي جسم كثافته </a:t>
            </a:r>
            <a:r>
              <a:rPr lang="ar-SA" sz="2800" b="1" dirty="0">
                <a:solidFill>
                  <a:srgbClr val="FF0000"/>
                </a:solidFill>
              </a:rPr>
              <a:t>اقل</a:t>
            </a:r>
            <a:r>
              <a:rPr lang="ar-SA" sz="2800" b="1" dirty="0">
                <a:solidFill>
                  <a:srgbClr val="002060"/>
                </a:solidFill>
              </a:rPr>
              <a:t> من </a:t>
            </a:r>
            <a:r>
              <a:rPr lang="ar-SA" sz="2800" b="1" dirty="0">
                <a:solidFill>
                  <a:schemeClr val="tx1"/>
                </a:solidFill>
              </a:rPr>
              <a:t>كثافة الماء</a:t>
            </a:r>
            <a:r>
              <a:rPr lang="ar-SA" sz="2800" b="1" dirty="0">
                <a:solidFill>
                  <a:srgbClr val="002060"/>
                </a:solidFill>
              </a:rPr>
              <a:t> فإنه :</a:t>
            </a:r>
          </a:p>
          <a:p>
            <a:pPr lvl="0" algn="ctr"/>
            <a:r>
              <a:rPr lang="ar-SA" sz="2800" b="1" dirty="0">
                <a:solidFill>
                  <a:srgbClr val="FF0000"/>
                </a:solidFill>
              </a:rPr>
              <a:t>يطفو</a:t>
            </a:r>
            <a:r>
              <a:rPr lang="ar-SA" sz="2800" b="1" dirty="0">
                <a:solidFill>
                  <a:srgbClr val="002060"/>
                </a:solidFill>
              </a:rPr>
              <a:t> </a:t>
            </a:r>
          </a:p>
          <a:p>
            <a:pPr lvl="0" algn="ctr"/>
            <a:r>
              <a:rPr lang="ar-SA" sz="2800" b="1" dirty="0">
                <a:solidFill>
                  <a:srgbClr val="002060"/>
                </a:solidFill>
              </a:rPr>
              <a:t>أي جسم كثافته </a:t>
            </a:r>
            <a:r>
              <a:rPr lang="ar-SA" sz="2800" b="1" dirty="0">
                <a:solidFill>
                  <a:srgbClr val="FF0000"/>
                </a:solidFill>
              </a:rPr>
              <a:t>أعلى</a:t>
            </a:r>
            <a:r>
              <a:rPr lang="ar-SA" sz="2800" b="1" dirty="0">
                <a:solidFill>
                  <a:srgbClr val="002060"/>
                </a:solidFill>
              </a:rPr>
              <a:t> من </a:t>
            </a:r>
            <a:r>
              <a:rPr lang="ar-SA" sz="2800" b="1" dirty="0">
                <a:solidFill>
                  <a:schemeClr val="tx1"/>
                </a:solidFill>
              </a:rPr>
              <a:t>كثافة الماء </a:t>
            </a:r>
            <a:r>
              <a:rPr lang="ar-SA" sz="2800" b="1" dirty="0">
                <a:solidFill>
                  <a:srgbClr val="002060"/>
                </a:solidFill>
              </a:rPr>
              <a:t>فإنه :</a:t>
            </a:r>
          </a:p>
          <a:p>
            <a:pPr lvl="0" algn="ctr"/>
            <a:r>
              <a:rPr lang="ar-SA" sz="2800" b="1" dirty="0">
                <a:solidFill>
                  <a:srgbClr val="FF0000"/>
                </a:solidFill>
              </a:rPr>
              <a:t>ينغمر</a:t>
            </a:r>
          </a:p>
        </p:txBody>
      </p:sp>
    </p:spTree>
    <p:extLst>
      <p:ext uri="{BB962C8B-B14F-4D97-AF65-F5344CB8AC3E}">
        <p14:creationId xmlns:p14="http://schemas.microsoft.com/office/powerpoint/2010/main" val="4465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1926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احسب كثافة جسم </a:t>
            </a:r>
            <a:r>
              <a:rPr lang="ar-SA" b="1" dirty="0" err="1" smtClean="0">
                <a:solidFill>
                  <a:srgbClr val="FF0000"/>
                </a:solidFill>
              </a:rPr>
              <a:t>ينغمر</a:t>
            </a:r>
            <a:r>
              <a:rPr lang="ar-SA" b="1" dirty="0" smtClean="0">
                <a:solidFill>
                  <a:srgbClr val="FF0000"/>
                </a:solidFill>
              </a:rPr>
              <a:t> في الماء </a:t>
            </a:r>
            <a:r>
              <a:rPr lang="ar-SA" b="1" dirty="0" err="1" smtClean="0">
                <a:solidFill>
                  <a:srgbClr val="FF0000"/>
                </a:solidFill>
              </a:rPr>
              <a:t>اذا</a:t>
            </a:r>
            <a:r>
              <a:rPr lang="ar-SA" b="1" dirty="0" smtClean="0">
                <a:solidFill>
                  <a:srgbClr val="FF0000"/>
                </a:solidFill>
              </a:rPr>
              <a:t> علمت أن كتلته 16 جم وحجمه 4سم3؟ وهل يطفو أو </a:t>
            </a:r>
            <a:r>
              <a:rPr lang="ar-SA" b="1" dirty="0" err="1" smtClean="0">
                <a:solidFill>
                  <a:srgbClr val="FF0000"/>
                </a:solidFill>
              </a:rPr>
              <a:t>ينغمر</a:t>
            </a:r>
            <a:r>
              <a:rPr lang="ar-SA" b="1" dirty="0" smtClean="0">
                <a:solidFill>
                  <a:srgbClr val="FF0000"/>
                </a:solidFill>
              </a:rPr>
              <a:t> في الماء</a:t>
            </a:r>
          </a:p>
          <a:p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الكثافه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= </a:t>
            </a:r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الكتله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÷ الحجم </a:t>
            </a:r>
          </a:p>
          <a:p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الكثافه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= 16 ÷ 4</a:t>
            </a:r>
          </a:p>
          <a:p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الكثافه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= 4 جم / سم3</a:t>
            </a: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كثافة الجسم اكبر من كثافة الماء وبالتالي </a:t>
            </a:r>
            <a:r>
              <a:rPr lang="ar-SA" b="1" dirty="0" err="1" smtClean="0">
                <a:solidFill>
                  <a:schemeClr val="tx2">
                    <a:lumMod val="50000"/>
                  </a:schemeClr>
                </a:solidFill>
              </a:rPr>
              <a:t>ينغمر</a:t>
            </a:r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4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 descr="C:\Users\user\Pictures\صورة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49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user\Pictures\صورة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43105" r="63319" b="49159"/>
          <a:stretch>
            <a:fillRect/>
          </a:stretch>
        </p:blipFill>
        <p:spPr bwMode="auto">
          <a:xfrm>
            <a:off x="2514600" y="4572000"/>
            <a:ext cx="320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user\Pictures\صورة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16579" r="29259" b="70158"/>
          <a:stretch>
            <a:fillRect/>
          </a:stretch>
        </p:blipFill>
        <p:spPr bwMode="auto">
          <a:xfrm>
            <a:off x="1219200" y="3657600"/>
            <a:ext cx="495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user\Pictures\صورة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4" t="18790" r="29259" b="75685"/>
          <a:stretch>
            <a:fillRect/>
          </a:stretch>
        </p:blipFill>
        <p:spPr bwMode="auto">
          <a:xfrm>
            <a:off x="4648200" y="32004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user\Pictures\صورة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16579" r="63319" b="65738"/>
          <a:stretch>
            <a:fillRect/>
          </a:stretch>
        </p:blipFill>
        <p:spPr bwMode="auto">
          <a:xfrm>
            <a:off x="3200400" y="1905000"/>
            <a:ext cx="274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06415"/>
      </p:ext>
    </p:extLst>
  </p:cSld>
  <p:clrMapOvr>
    <a:masterClrMapping/>
  </p:clrMapOvr>
  <p:transition spd="slow">
    <p:wipe dir="r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7" descr="C:\Users\user\Pictures\صورة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" y="4191000"/>
            <a:ext cx="22494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0"/>
            <a:ext cx="22193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9" name="Picture 2" descr="http://www.suzannesutton.com/_borders/boy_desk_think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8600" y="152400"/>
            <a:ext cx="1143000" cy="1979379"/>
          </a:xfrm>
          <a:prstGeom prst="roundRect">
            <a:avLst>
              <a:gd name="adj" fmla="val 2509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27"/>
          <p:cNvSpPr txBox="1">
            <a:spLocks noChangeArrowheads="1"/>
          </p:cNvSpPr>
          <p:nvPr/>
        </p:nvSpPr>
        <p:spPr bwMode="auto">
          <a:xfrm>
            <a:off x="1828800" y="304800"/>
            <a:ext cx="3581400" cy="783193"/>
          </a:xfrm>
          <a:prstGeom prst="wedgeRoundRectCallout">
            <a:avLst>
              <a:gd name="adj1" fmla="val -62875"/>
              <a:gd name="adj2" fmla="val -23348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 ماذا يحدث عند الضغط بقوة على علبة بلاستيكية </a:t>
            </a:r>
            <a:r>
              <a:rPr lang="ar-SA" sz="20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مملؤة</a:t>
            </a:r>
            <a:r>
              <a:rPr lang="ar-SA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 بالماء محكمة الإغلاق ؟</a:t>
            </a:r>
            <a:endParaRPr lang="en-US" sz="2000" b="1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6934200" y="2286000"/>
            <a:ext cx="1752600" cy="762000"/>
          </a:xfrm>
          <a:prstGeom prst="roundRect">
            <a:avLst>
              <a:gd name="adj" fmla="val 20180"/>
            </a:avLst>
          </a:prstGeom>
          <a:solidFill>
            <a:srgbClr val="DBFFB7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وهو ما يشير إليه</a:t>
            </a:r>
            <a:endParaRPr lang="ar-SA" sz="20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FFFF00"/>
                </a:solidFill>
              </a:rPr>
              <a:t> </a:t>
            </a:r>
            <a:r>
              <a:rPr lang="ar-SA" sz="2800" b="1" dirty="0">
                <a:solidFill>
                  <a:srgbClr val="0033CC"/>
                </a:solidFill>
              </a:rPr>
              <a:t>مبدأ باسكال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457200" y="2209800"/>
            <a:ext cx="5562600" cy="830997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  <a:effectLst>
            <a:glow rad="101600">
              <a:srgbClr val="CCFF99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err="1">
                <a:solidFill>
                  <a:srgbClr val="005A9E"/>
                </a:solidFill>
              </a:rPr>
              <a:t>ان</a:t>
            </a:r>
            <a:r>
              <a:rPr lang="ar-SA" sz="2400" b="1" dirty="0">
                <a:solidFill>
                  <a:srgbClr val="005A9E"/>
                </a:solidFill>
              </a:rPr>
              <a:t> الزيادة في الضغط على سائل محصور والناتجة عن قوة خارجية تنتقل بالتساوي </a:t>
            </a:r>
            <a:r>
              <a:rPr lang="ar-SA" sz="2400" b="1" dirty="0" err="1">
                <a:solidFill>
                  <a:srgbClr val="005A9E"/>
                </a:solidFill>
              </a:rPr>
              <a:t>الى</a:t>
            </a:r>
            <a:r>
              <a:rPr lang="ar-SA" sz="2400" b="1" dirty="0">
                <a:solidFill>
                  <a:srgbClr val="005A9E"/>
                </a:solidFill>
              </a:rPr>
              <a:t> جميع أجزاء السائل</a:t>
            </a:r>
            <a:endParaRPr lang="en-US" sz="2400" b="1" dirty="0">
              <a:solidFill>
                <a:srgbClr val="005A9E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905000" y="1143000"/>
            <a:ext cx="3581400" cy="762000"/>
          </a:xfrm>
          <a:prstGeom prst="roundRect">
            <a:avLst>
              <a:gd name="adj" fmla="val 11455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يتوزع</a:t>
            </a:r>
            <a:r>
              <a:rPr lang="ar-SA" b="1" dirty="0">
                <a:solidFill>
                  <a:srgbClr val="FF0000"/>
                </a:solidFill>
              </a:rPr>
              <a:t> الضغط</a:t>
            </a:r>
            <a:r>
              <a:rPr lang="ar-SA" b="1" dirty="0">
                <a:solidFill>
                  <a:srgbClr val="000076"/>
                </a:solidFill>
              </a:rPr>
              <a:t> </a:t>
            </a:r>
            <a:r>
              <a:rPr lang="ar-SA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الإضافي بالتساوي على الماء الموجود في العلبة المغلقة وقد تنفجر العبوة 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75781" name="Picture 5" descr="http://4.bp.blogspot.com/-gwvr5pzlglk/VLhjpJzayjI/AAAAAAAAAEA/LXrHmOmiZAc/s300/1248862530water_bottle-300x300.jpg"/>
          <p:cNvPicPr>
            <a:picLocks noChangeAspect="1" noChangeArrowheads="1"/>
          </p:cNvPicPr>
          <p:nvPr/>
        </p:nvPicPr>
        <p:blipFill>
          <a:blip r:embed="rId6"/>
          <a:srcRect l="23333" r="20667"/>
          <a:stretch>
            <a:fillRect/>
          </a:stretch>
        </p:blipFill>
        <p:spPr bwMode="auto">
          <a:xfrm>
            <a:off x="5638800" y="304800"/>
            <a:ext cx="685800" cy="1164772"/>
          </a:xfrm>
          <a:prstGeom prst="roundRect">
            <a:avLst/>
          </a:prstGeom>
          <a:noFill/>
        </p:spPr>
      </p:pic>
      <p:sp>
        <p:nvSpPr>
          <p:cNvPr id="16" name="سهم للأسفل 15"/>
          <p:cNvSpPr/>
          <p:nvPr/>
        </p:nvSpPr>
        <p:spPr>
          <a:xfrm rot="5400000">
            <a:off x="6286500" y="2324100"/>
            <a:ext cx="228600" cy="609600"/>
          </a:xfrm>
          <a:prstGeom prst="downArrow">
            <a:avLst/>
          </a:prstGeom>
          <a:solidFill>
            <a:srgbClr val="CCFF99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pic>
        <p:nvPicPr>
          <p:cNvPr id="737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19450"/>
            <a:ext cx="5181600" cy="3638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http://www.mrsthall.com/assets/Blaise_Pasc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762000"/>
            <a:ext cx="1066800" cy="1447800"/>
          </a:xfrm>
          <a:prstGeom prst="roundRect">
            <a:avLst/>
          </a:prstGeom>
          <a:noFill/>
        </p:spPr>
      </p:pic>
      <p:sp>
        <p:nvSpPr>
          <p:cNvPr id="13" name="مستطيل 12"/>
          <p:cNvSpPr/>
          <p:nvPr/>
        </p:nvSpPr>
        <p:spPr>
          <a:xfrm>
            <a:off x="1019204" y="3537137"/>
            <a:ext cx="18288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تطبيقات لمبدأ باسكال</a:t>
            </a:r>
          </a:p>
        </p:txBody>
      </p:sp>
      <p:pic>
        <p:nvPicPr>
          <p:cNvPr id="17" name="Picture 2" descr="C:\Users\welcome\Desktop\26165474.gif"/>
          <p:cNvPicPr>
            <a:picLocks noChangeAspect="1" noChangeArrowheads="1"/>
          </p:cNvPicPr>
          <p:nvPr/>
        </p:nvPicPr>
        <p:blipFill>
          <a:blip r:embed="rId9" cstate="print"/>
          <a:srcRect l="13636"/>
          <a:stretch>
            <a:fillRect/>
          </a:stretch>
        </p:blipFill>
        <p:spPr>
          <a:xfrm>
            <a:off x="5943600" y="4953000"/>
            <a:ext cx="2514600" cy="1752600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40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t="61539" r="3049" b="745"/>
          <a:stretch>
            <a:fillRect/>
          </a:stretch>
        </p:blipFill>
        <p:spPr bwMode="auto">
          <a:xfrm>
            <a:off x="685800" y="152400"/>
            <a:ext cx="7543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11" descr="C:\Users\user\Pictures\صورة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9615" r="847"/>
          <a:stretch>
            <a:fillRect/>
          </a:stretch>
        </p:blipFill>
        <p:spPr bwMode="auto">
          <a:xfrm>
            <a:off x="685800" y="5181600"/>
            <a:ext cx="7391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53000"/>
            <a:ext cx="27717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14" descr="http://up.3ros.net/get-6-2010-gxogiqkn.jpg"/>
          <p:cNvPicPr>
            <a:picLocks noChangeAspect="1" noChangeArrowheads="1"/>
          </p:cNvPicPr>
          <p:nvPr/>
        </p:nvPicPr>
        <p:blipFill>
          <a:blip r:embed="rId6"/>
          <a:srcRect l="7529" t="14184" r="15294"/>
          <a:stretch>
            <a:fillRect/>
          </a:stretch>
        </p:blipFill>
        <p:spPr bwMode="auto">
          <a:xfrm>
            <a:off x="6324600" y="3505200"/>
            <a:ext cx="1698625" cy="12525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5782" name="AutoShape 16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3" name="AutoShape 18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4" name="AutoShape 20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5" name="AutoShape 22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6" name="AutoShape 24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7" name="AutoShape 26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8" name="AutoShape 28" descr="data:image/jpeg;base64,/9j/4AAQSkZJRgABAQAAAQABAAD/2wCEAAkGBw8PDxAQEA8PDw8PDQ8QDRAQDQ8NDg8MFBEWFhQRFBQYHCggGBolHBQUITEhJSkrLi4uFx8zODMsNygtLisBCgoKDg0OGhAQGi0cHyQsLCwsLCwsLCwsLCwsLCwsLCwsLCwsLCwsLC0sLCwsLCwsLCwsLCwsLCwsLCwsLCwsLP/AABEIAKEBOgMBEQACEQEDEQH/xAAbAAEAAgMBAQAAAAAAAAAAAAAAAgMBBAUGB//EAEAQAAIBAgEIBgYIBAcAAAAAAAABAgMRBAUGEiExQVFxIjJhgZHBE0JSkqGxFBZTYnLR4fAVQ4KTIzNjorLC8f/EABsBAQADAQEBAQAAAAAAAAAAAAABAgMEBQYH/8QALhEBAAIBAgUCBQQCAwAAAAAAAAECAwQRBRIhMUETURQiMpGhFUJSYXGxI4HR/9oADAMBAAIRAxEAPwD39z4qXqhWYSGcwswVmARXZLYUtx016RszlLSLbo2ZUhuJXG4MiROmbYo8qy6+Teq+fkfRaL6HFm7tw7GQAJAAAAAAAAABgDIAAAAAAAAAAAAAAAAAA8QpHxW719klIgZ0ispYuVkFIz8rJqZpEq7JqRaLI2TTJ3NmUyd0bJpkx1RssizorOysw6+TZLQbv63kj3tDaPTmXFmj5m6dzEAACQAAAAAAAAAAAAAAAAAAAAAAAAAAAB8/jM+D5ns7LFMtzGySkNxLSItPQiGEzOEpJlhJMmJQsUi0ShNSJ3E0y0TshidWyuRbLtCa13lnJGKlOEvY9K3H72pLyZbBqbxi5PedzPirFo99nWoYqUe1cGenpuIWp0nrDjviiXQo14y2beDPbw6nHlj5Zc1qTVabqBIAAAAAAAAYAyAAAAAAAAAAAAAAAAAAPmsZn5/u9xbGoTuLIzJ3QsUiN95GUyUJpgSTJEkyUJxZZCekRMpiHPyhWcnGlHrTduS3sxt807OjHERHNLt4ajGEYxjqUUkjoiseHHa0zO8rUx1hVOMjWmWaz0VmHVwk3KN3xsfU6PJbJiibOHJERbovOtQAAAAAAAAwAAyAAAAAAAAAAAAAAAAAfL0z8/e4mpEC2EgLky0ITTJQmmSJJgSTJQsJEK9VRTb3IytK9Y3auRYacpVpbZXjT7IJ633v5CI8NM07Ryw7cW1sL9Yno5tt1sKheL+6k1SWt6t7suZNKze8RVE9I6uy5KlBX3K3OR9jHLgxdfEPP63sspz0knxRrjvz1i3urMbTskXQAAAAAAAwAAAAMgAAAAAAAAAAAAAAfKoyPz97qakBsUhEIWplkJpkoTTJE0whOBIk5FZlaHIynVdScaEX1neb4QW1lI/lPhvjjljml18PaKUVqSSSXBGPNLOerbpVTWmTaGdqr6Ws1pESzt0dDJlLSlperDUu2R7XCNPzWnLPaO3+XLqLbRy+5Wq+lqKK6qdl5yOvV3nNkrhr5/0rSvJSbS6iVtXA9WIiI2hyslgAAYAAAAAAAAAAAAAAAAZAAAAAAAA+SxkfA7PeWU3dkbDZRaIUWQkTshamTshNMbCaZIsuVlMNbHYlU4OTexFJ69IXrG87OfkWDalWl1qutdlPd47fArlnb5Y8Nck/tjw7EZGKi2MghsKsoxcm7JK7fYbUtOzOa7y4+FzoxEJOi4XVWTVO2u2k9zPU02ty4acneF76THf5/Z6WnW0GrbUWrqZrk9Ty5Zx80bO1hcSqi4Pej6LTamuau8d3BkxzSV50swAAAAAAAAAAAAAAAAAAAAAAAAAAPj8ZHwez3mzQEQiZXxZZRdFhCxMkSTCFtMiUwzKRms87lGr9IrqiupHpVeS3d5evy155/wCnRSOWvM7NNnLLJfGRCV9N3BLm5x5TjTSpcbOfkvM6cNeq2Om/VXmxT05Ou10Y3jS7ZetLy8TS07TsnL0jlejjK62b9pbvVzbbS2KFVx18NjL4s18XzQzvWLdHZwGMVWPCS2rj2o+j4fr66mvtaO8ODNimk/02z0WIAAAAAAAAAAAAAAAAAAAAAAAAAPjcGfC7Peb1NFtlF0WNkJxY2QsTAnEkX7CloTDmZZxqpU2767auZWtea2zXHXmlp5FwzhDSl16j0p8Vwj++IzTvO0doXyW3naHViYTCi2LKi6dZUqcqktkVfm9yL0rvJtvOzwWMqVMTXhBa6lWo32JceSXyPQxxFazafDsiIrV7+lCNGlClHUoRSXm32nLM7/NPlxTO87rqFdommSaqzG6+pVvaOpX12epPsvuZXJfeNla18rKFZwd02mnya5/vWZ473xXi1J2mEXpFo2l6DBY1VFbZLeuPI+v0HEaaiOWelvb/AMeZlwzSf6bZ6TEAAAAAAAAAAAAAAAAAAAAAAAAPjtBbz4jZ7stqLJUWxYFiYQnFhDYw8b6yYjcWVnZXF69Ew8vVf0nEa/8AKpNN8JS3L98CsfJXfzLr+iv9y68DDZkuiyNhsUlcrsIZxZLxM6EZwjeiruVn0r3sm1wPSxaDL6Xq7dGdM9Ivyz3cjNjJ+i5Yma6TTp0k90U9b738jmzXnb03Vkv02h16lTSZnMMF9FldkJ+l16+i36s+pLk9xWZTs2aVTdrutz6y5PeuwRsrMNqg9d1u4arfka46zFuavhlf2l3sFjFPovVL5n1Wi1sZY5bdLf7edlxcvWOzbPRYgAAAAAAAAAAAAAAAAAAAAAAD5BTjY+K2e3MrooIWxAsiNkLIobIb9KGpI6ceJWZdfC5v+lX+LeMH6qdpyXkepi4dF4/5OzmvqeWfleeyhgPRVJpUfQxcujFKy0di173ZbTytZgtXJPy7R4deLJzVjed2skcMw2iVkCspdbI+CdWaju2zfCO869FpZz5Ijx5YZ8vJXd3ct14xioWWjFW0dzbVox8PI+k1eWuHH/jtH+nDgpNp3eex2FqRiuhJLa3otK58/k0uWI5rV6z1d1ctZnaJc9RZyzWYaJOru968dOPJ21oxtK0QnTnq1bN6T9LT71tRVMrYT1brcL6UO57YjZDbo1v29vitpeszCkxu3qOIvbXZ7mdFMvX2n3ZWo7mAxLmrPalt3NH0uh1c5o5bd4efmx8s7w2z0GIAAAAAAAAAAAAAAAAAAAAAB8ljA+O5Xs7rYwHKjdZGI5RZGBMUk3dHJmAnVl0Y37dy5s6dPpbZJ6QzyZIrHV6zJ+SoUrN9KfF7FyR7uDTUx/3LgyZZs6B1MldehCotGcVJcGitqVvG1o3TW01neHnco5s7ZUX/AES8meTqOFxbrj+zsx6vxZxoZPqKeg4SUr7Lazx7aLLz8uzs9au2+72OTMGqFPX1mrzfLcfSaPTRp8e3ny8zNknJZoZPw7r1XWmv8OMm4J+tPjyXkc+PHOozc9vpr2/uW2S8Y6csd5d09RxtTEZMoVOtTjfiui/gc+TS4sn1VaVy3r2ly6+atF9Wc4vde07eZ5uTgmGfpmY/Lorrbx3jdzcTmzXjrg41LbNejL4/mcGXguavWkxb8OiutpPfo0KmFrU306c49ui/+S/U4p0uan1VmGsZaW7SjCsZdEtinVI2WdvN/FXnKO7R+Kf6s9ng2X/ktT+nHq6fLEu+fRvPAAAAAAAAAAAAAAAAAAAAAAPL/VKP2z/t/qeb+n193V8TPsnDNSG+q+6CXmP06nufEz7L6ebFFbZTfuryLxw/HCJ1Fm1SyHh4+o5fik/I1jSYo8KTmvPl0KVKMFoxiorglZHRWsVjaOjKZme6ZKADIAASAAAAAAAAGriMn0anXpQfbo2fijDJpsOT6qxK9ct69peXzmwVHDqKpOSqTfV0tJRhvevXc8DiWkwYKxybxM+N3o6XLfJPzdmzmhT6UnujC3e3/wCk8Fpvktb2hXWz8sQ9SfSvNAAAAAAAAAAAAAAAAAAAAAAIEJZAAZAAAAAlABkAAAAAAAABoZZx6oUZS9Zq0F28Tm1eojDjm3lrhx+pbZ89rYt1Kl5Sbk+8+NzZrZbc1ur260isbQ97m/gfQ0lfrz6Uuzgj6nhmm9DD17z1l4+py89+naHUPSc4AAAADZEzEdxTPFU47ZLu1nNfW4Kd7Q0jFee0K/4hS9r4Myjiem/kt6F/ZZHFU3snHxsbV1mC3a0KTivHhYqkfaXijaMtJ7TH3V5Z9kJ4iEdsl43M76nFT6rQtGO09oUvKNLi/A5Z4pp4nv8Ahp8Pf2W0sVTlskvkdGLWYcn02UtivXvC46WYBhsiZiO4Jp7NYi0T2GSQAARIGSQsAsAsAsBkAAAAAAAAAIAASPM5605aFOSvo9KL7Hqa+R43GK25ImHdopjeYeQwGFtNSe53W8+Xtflepvu9Csofu5Eam8MvShYsqv2pe8zSNdlj90/dWcFfZJ5Wl7cveZP6hm/lP3R8PT2ReU/vPxZE6zJPmT0aorKj4vxZT4vLHmU+jVY8rN7ZS95mk6/NPe0/dX0K+yMso32t+LZS2rvbvMrRiiOyqpjeBnOSZ7LRSFCx7Kxa8J5YbMcYuPwaNuforyMfTinrzCfThb9Mg9/wbNYy1nurySqnj4rc33pE+rXxCeRGnlBN7Ld5n63XpCeRvUMpyjsm+W1HXi4hmx9rSxtp628NhZXm9WkvCzOqOMZpjbePsz+ErCipWlxfbtS8Wct8uS0d2taVhGljXTmnGXNbuRGHU3wZYmti2KL16w9PCV0nxSZ9rS3NWJ93kTG07JFkAAAAAAAAAAAAAAAAABgAQMkiFalGacZRUovamrorasWja0bwmJmJ3hzZZv4Z+rJdinJI8+3CtNad+X8uiNXkjyh9XcPwn/ckV/R9N7flPxmRj6t4f/U9/wDQrPBtN7T90/GZGVm5h/vv+smODaaPE/dHxmRNZv4b2JPnUn+ZeOE6WP2/lHxeX3S/gOG+z/3z/Mt+l6X+KPisvujLN7DezJcqkik8I0s/t/Kfi8nuj9XcP9/3yscG0vtP3T8XkWRyDhl/Lb5zm/M1rwvSx+1WdTknyl/A8L9jH4/mX/TtN/CFfiMnuqnm9hnsjKP4Zy8zK/CdNb9u3+F41WSPLXlmxS3VKq74PyMJ4JgntMrxrb+xHNinvq1X3wX/AFIjgeCPMp+Nv7LVm3ht6nLnOS+RvXhOmjxv/wBqTq8iupmxQfVlUhynpL4plL8G09u28JjWZI7tKtmzVXUqxl2STg/FXOHJwKf2W+7euujzDTnkbFx/l37Y1I+djhvwXURPSN/8S2jV458pRyXi5anTa/FONvmK8J1U9Jj8onU4o8t7B5v1bp1JxiuEbyfizv0/BJid8k/ZjfWR+2HpIRskuCsfRVjaNoefM7zukSgAAAAAAAAAAAAAAAAAAAAAAAAAAAAAAAAAAAAAAAGAAAABkAAAAAAAAAAAAAAAAAAAAAAAAAAAAAAAAAAAAAAAAAAABgDIAAAAAAAAAAAAAAAAAAAAAAAAAAAAAAAAAAAAAAAAAAADAAAAAAAMgAAAAAAAAAAAAAAAAAAAAAAAAAAAAAAAAAAAAAGAAAAAAAAMgAAAAAAAAAAAAAAAAAAAAAAAAAAAAAAAAAAwwAAAAAAAAGAA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08C9B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ACDD4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ar-SA" altLang="ar-SA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9901" name="Picture 29" descr="C:\Users\user\Pictures\تنزيل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7"/>
          <a:stretch>
            <a:fillRect/>
          </a:stretch>
        </p:blipFill>
        <p:spPr bwMode="auto">
          <a:xfrm>
            <a:off x="6629400" y="2133600"/>
            <a:ext cx="1676400" cy="11430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03" name="Picture 31" descr="https://cdn.wittyfeed.com/6612/59836bttp3nt68tx4lxn.jpeg"/>
          <p:cNvPicPr>
            <a:picLocks noChangeAspect="1" noChangeArrowheads="1"/>
          </p:cNvPicPr>
          <p:nvPr/>
        </p:nvPicPr>
        <p:blipFill>
          <a:blip r:embed="rId8"/>
          <a:srcRect l="9157" t="6110" r="8428" b="8352"/>
          <a:stretch>
            <a:fillRect/>
          </a:stretch>
        </p:blipFill>
        <p:spPr bwMode="auto">
          <a:xfrm>
            <a:off x="4953000" y="1981200"/>
            <a:ext cx="1447800" cy="11255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5792" name="Picture 38" descr="C:\Users\user\Pictures\صورة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5053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40" descr="C:\Users\user\Pictures\صورة1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0"/>
            <a:ext cx="77358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41" descr="C:\Users\user\Pictures\صورة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19478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14" name="Picture 42" descr="C:\Users\user\Pictures\صورة1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24511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359213"/>
      </p:ext>
    </p:extLst>
  </p:cSld>
  <p:clrMapOvr>
    <a:masterClrMapping/>
  </p:clrMapOvr>
  <p:transition spd="slow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88224" y="620688"/>
            <a:ext cx="2232248" cy="9361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prstClr val="white"/>
                </a:solidFill>
              </a:rPr>
              <a:t>تقويم</a:t>
            </a:r>
            <a:endParaRPr lang="ar-SA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1926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/>
            <a:r>
              <a:rPr lang="ar-SA" b="1" dirty="0">
                <a:solidFill>
                  <a:srgbClr val="FF0000"/>
                </a:solidFill>
              </a:rPr>
              <a:t>احسب كتلة جسم كثافته 2جم /سم3 اذا علمت ان حجم الجسم 10 سم3؟ وهل يطفو أو ينغمر؟</a:t>
            </a:r>
          </a:p>
          <a:p>
            <a:pPr lvl="0"/>
            <a:endParaRPr lang="ar-SA" b="1" dirty="0">
              <a:solidFill>
                <a:srgbClr val="FF0000"/>
              </a:solidFill>
            </a:endParaRPr>
          </a:p>
          <a:p>
            <a:pPr lvl="0"/>
            <a:r>
              <a:rPr lang="ar-SA" b="1" dirty="0" err="1">
                <a:solidFill>
                  <a:srgbClr val="002060"/>
                </a:solidFill>
              </a:rPr>
              <a:t>الكتله</a:t>
            </a:r>
            <a:r>
              <a:rPr lang="ar-SA" b="1" dirty="0">
                <a:solidFill>
                  <a:srgbClr val="002060"/>
                </a:solidFill>
              </a:rPr>
              <a:t> = </a:t>
            </a:r>
            <a:r>
              <a:rPr lang="ar-SA" b="1" dirty="0" err="1">
                <a:solidFill>
                  <a:srgbClr val="002060"/>
                </a:solidFill>
              </a:rPr>
              <a:t>الكثافه</a:t>
            </a:r>
            <a:r>
              <a:rPr lang="ar-SA" b="1" dirty="0">
                <a:solidFill>
                  <a:srgbClr val="002060"/>
                </a:solidFill>
              </a:rPr>
              <a:t> × الحجم </a:t>
            </a:r>
          </a:p>
          <a:p>
            <a:pPr lvl="0"/>
            <a:r>
              <a:rPr lang="ar-SA" b="1" dirty="0" err="1">
                <a:solidFill>
                  <a:srgbClr val="002060"/>
                </a:solidFill>
              </a:rPr>
              <a:t>الكتله</a:t>
            </a:r>
            <a:r>
              <a:rPr lang="ar-SA" b="1" dirty="0">
                <a:solidFill>
                  <a:srgbClr val="002060"/>
                </a:solidFill>
              </a:rPr>
              <a:t> = 2      ×    10</a:t>
            </a:r>
          </a:p>
          <a:p>
            <a:pPr lvl="0"/>
            <a:r>
              <a:rPr lang="ar-SA" b="1" dirty="0" err="1">
                <a:solidFill>
                  <a:srgbClr val="002060"/>
                </a:solidFill>
              </a:rPr>
              <a:t>الكتله</a:t>
            </a:r>
            <a:r>
              <a:rPr lang="ar-SA" b="1" dirty="0">
                <a:solidFill>
                  <a:srgbClr val="002060"/>
                </a:solidFill>
              </a:rPr>
              <a:t> =      20  </a:t>
            </a:r>
            <a:r>
              <a:rPr lang="ar-SA" b="1" dirty="0" smtClean="0">
                <a:solidFill>
                  <a:srgbClr val="002060"/>
                </a:solidFill>
              </a:rPr>
              <a:t>جم</a:t>
            </a:r>
            <a:endParaRPr lang="ar-SA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ar-SA" b="1" dirty="0" smtClean="0">
                <a:solidFill>
                  <a:schemeClr val="tx2">
                    <a:lumMod val="50000"/>
                  </a:schemeClr>
                </a:solidFill>
              </a:rPr>
              <a:t>كثافة الجسم اكبر من كثافة الماء وبالتالي ينغمر </a:t>
            </a:r>
          </a:p>
        </p:txBody>
      </p:sp>
    </p:spTree>
    <p:extLst>
      <p:ext uri="{BB962C8B-B14F-4D97-AF65-F5344CB8AC3E}">
        <p14:creationId xmlns:p14="http://schemas.microsoft.com/office/powerpoint/2010/main" val="40225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16424" cy="3733800"/>
          </a:xfrm>
        </p:spPr>
      </p:pic>
      <p:sp>
        <p:nvSpPr>
          <p:cNvPr id="3" name="مستطيل 2"/>
          <p:cNvSpPr/>
          <p:nvPr/>
        </p:nvSpPr>
        <p:spPr>
          <a:xfrm>
            <a:off x="4067944" y="332656"/>
            <a:ext cx="4896544" cy="6311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prstClr val="black"/>
                </a:solidFill>
              </a:rPr>
              <a:t>ا</a:t>
            </a:r>
            <a:r>
              <a:rPr lang="ar-SA" sz="6600" b="1" dirty="0" smtClean="0">
                <a:solidFill>
                  <a:prstClr val="black"/>
                </a:solidFill>
              </a:rPr>
              <a:t>نتهى الدرس</a:t>
            </a:r>
          </a:p>
          <a:p>
            <a:r>
              <a:rPr lang="ar-SA" sz="3600" b="1" dirty="0" smtClean="0">
                <a:solidFill>
                  <a:prstClr val="black"/>
                </a:solidFill>
              </a:rPr>
              <a:t> </a:t>
            </a:r>
            <a:r>
              <a:rPr lang="ar-SA" sz="4000" b="1" dirty="0" smtClean="0">
                <a:solidFill>
                  <a:srgbClr val="002060"/>
                </a:solidFill>
              </a:rPr>
              <a:t>مع تمنياتي للجميع بالتوفيق </a:t>
            </a:r>
            <a:endParaRPr lang="ar-SA" sz="4000" b="1" dirty="0">
              <a:solidFill>
                <a:srgbClr val="FF0000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معد هذا العمل:</a:t>
            </a: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endParaRPr lang="ar-SA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1520" y="4077072"/>
            <a:ext cx="3816424" cy="2566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الواجب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س3 س4 س5 </a:t>
            </a:r>
          </a:p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صفحة 91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4283968" y="3573016"/>
            <a:ext cx="4464496" cy="2664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أ. صابر دخيل الله السيالي</a:t>
            </a:r>
          </a:p>
          <a:p>
            <a:pPr algn="ctr"/>
            <a:r>
              <a:rPr lang="ar-SA" sz="2800" b="1" dirty="0">
                <a:solidFill>
                  <a:prstClr val="white"/>
                </a:solidFill>
              </a:rPr>
              <a:t>معلم مادة العلوم بمتوسطة أبي دجانة </a:t>
            </a:r>
            <a:r>
              <a:rPr lang="ar-SA" sz="2800" b="1" dirty="0" smtClean="0">
                <a:solidFill>
                  <a:prstClr val="white"/>
                </a:solidFill>
              </a:rPr>
              <a:t>بمكة المكرمة..</a:t>
            </a:r>
            <a:endParaRPr lang="ar-SA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3" descr="C:\Users\user\Pictures\صورة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608513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0" t="1224" r="32114" b="89999"/>
          <a:stretch>
            <a:fillRect/>
          </a:stretch>
        </p:blipFill>
        <p:spPr bwMode="auto">
          <a:xfrm rot="-1045456">
            <a:off x="182563" y="377825"/>
            <a:ext cx="2609850" cy="595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 rot="20548635">
            <a:off x="2167069" y="980819"/>
            <a:ext cx="15240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1- يزداد الضغط </a:t>
            </a:r>
          </a:p>
        </p:txBody>
      </p:sp>
      <p:sp>
        <p:nvSpPr>
          <p:cNvPr id="10" name="مستطيل 9"/>
          <p:cNvSpPr/>
          <p:nvPr/>
        </p:nvSpPr>
        <p:spPr>
          <a:xfrm rot="20532707">
            <a:off x="915732" y="1947189"/>
            <a:ext cx="33528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2- يقل الضغط الجوي بزيادة الارتفاع .</a:t>
            </a:r>
          </a:p>
        </p:txBody>
      </p:sp>
      <p:sp>
        <p:nvSpPr>
          <p:cNvPr id="11" name="مستطيل 10"/>
          <p:cNvSpPr/>
          <p:nvPr/>
        </p:nvSpPr>
        <p:spPr>
          <a:xfrm rot="20526957">
            <a:off x="321732" y="2907240"/>
            <a:ext cx="36576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3- عند التأثير بقوة في مائع محصور تتوزع زيادة الضغط على جميع أجزاء السائل بالتساوي</a:t>
            </a:r>
          </a:p>
        </p:txBody>
      </p:sp>
      <p:sp>
        <p:nvSpPr>
          <p:cNvPr id="12" name="مستطيل 11"/>
          <p:cNvSpPr/>
          <p:nvPr/>
        </p:nvSpPr>
        <p:spPr>
          <a:xfrm rot="20517281">
            <a:off x="434309" y="4084066"/>
            <a:ext cx="38100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4- أن قوة الدفع المؤثرة في الجسم أكبر من وزنه </a:t>
            </a:r>
          </a:p>
        </p:txBody>
      </p:sp>
      <p:sp>
        <p:nvSpPr>
          <p:cNvPr id="13" name="مستطيل 12"/>
          <p:cNvSpPr/>
          <p:nvPr/>
        </p:nvSpPr>
        <p:spPr>
          <a:xfrm rot="20499930">
            <a:off x="556163" y="5005728"/>
            <a:ext cx="3352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black"/>
                </a:solidFill>
              </a:rPr>
              <a:t>5- لأن الضغط الجوي المؤثر عليها أكبر بكثير من </a:t>
            </a:r>
            <a:r>
              <a:rPr lang="ar-SA" b="1" dirty="0" err="1">
                <a:solidFill>
                  <a:prstClr val="black"/>
                </a:solidFill>
              </a:rPr>
              <a:t>الضط</a:t>
            </a:r>
            <a:r>
              <a:rPr lang="ar-SA" b="1" dirty="0">
                <a:solidFill>
                  <a:prstClr val="black"/>
                </a:solidFill>
              </a:rPr>
              <a:t> الداخلي لذلك تتهشم </a:t>
            </a:r>
          </a:p>
        </p:txBody>
      </p:sp>
      <p:pic>
        <p:nvPicPr>
          <p:cNvPr id="77843" name="Picture 35" descr="C:\Users\user\Pictures\صورة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87888"/>
            <a:ext cx="33718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4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حالات المادة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3349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على شكل سحابة 3"/>
          <p:cNvSpPr/>
          <p:nvPr/>
        </p:nvSpPr>
        <p:spPr>
          <a:xfrm>
            <a:off x="3851920" y="487198"/>
            <a:ext cx="5292080" cy="3857652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solidFill>
                  <a:srgbClr val="002060"/>
                </a:solidFill>
              </a:rPr>
              <a:t>إجابة مراجعة </a:t>
            </a:r>
            <a:r>
              <a:rPr lang="ar-SA" sz="4800" b="1" dirty="0" smtClean="0">
                <a:solidFill>
                  <a:schemeClr val="tx1"/>
                </a:solidFill>
              </a:rPr>
              <a:t>الفصل ص </a:t>
            </a:r>
            <a:r>
              <a:rPr lang="ar-SA" sz="4800" b="1" dirty="0" smtClean="0">
                <a:solidFill>
                  <a:srgbClr val="C00000"/>
                </a:solidFill>
              </a:rPr>
              <a:t>96</a:t>
            </a:r>
            <a:endParaRPr lang="ar-SA" sz="4800" b="1" dirty="0">
              <a:solidFill>
                <a:srgbClr val="C0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0"/>
            <a:ext cx="3779912" cy="6858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1995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174" y="0"/>
            <a:ext cx="3275856" cy="6429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مراجعة الفصل الثالث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 b="60416"/>
          <a:stretch>
            <a:fillRect/>
          </a:stretch>
        </p:blipFill>
        <p:spPr bwMode="auto">
          <a:xfrm>
            <a:off x="1" y="720725"/>
            <a:ext cx="9144000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86182" y="1571612"/>
            <a:ext cx="1928812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>
                <a:solidFill>
                  <a:prstClr val="black"/>
                </a:solidFill>
              </a:rPr>
              <a:t>الغاز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2214554"/>
            <a:ext cx="2214563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>
                <a:solidFill>
                  <a:prstClr val="black"/>
                </a:solidFill>
              </a:rPr>
              <a:t>السائل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3" y="4000500"/>
            <a:ext cx="314325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 smtClean="0">
                <a:solidFill>
                  <a:prstClr val="black"/>
                </a:solidFill>
              </a:rPr>
              <a:t>الحرارة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6" y="4572008"/>
            <a:ext cx="200025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>
                <a:solidFill>
                  <a:prstClr val="black"/>
                </a:solidFill>
              </a:rPr>
              <a:t>درجة </a:t>
            </a:r>
            <a:r>
              <a:rPr lang="ar-SA" sz="2800" dirty="0" smtClean="0">
                <a:solidFill>
                  <a:prstClr val="black"/>
                </a:solidFill>
              </a:rPr>
              <a:t>الحرارة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4750" y="6262688"/>
            <a:ext cx="314325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>
                <a:solidFill>
                  <a:prstClr val="black"/>
                </a:solidFill>
              </a:rPr>
              <a:t>التكاثف</a:t>
            </a:r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55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build="allAtOnce" animBg="1"/>
      <p:bldP spid="8" grpId="0" build="allAtOnce" animBg="1"/>
      <p:bldP spid="9" grpId="0" build="allAtOnce" animBg="1"/>
      <p:bldP spid="10" grpId="0" build="allAtOnce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50" y="0"/>
            <a:ext cx="3275856" cy="7063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مراجعة الفصل الثالث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 t="39583" b="33333"/>
          <a:stretch>
            <a:fillRect/>
          </a:stretch>
        </p:blipFill>
        <p:spPr bwMode="auto">
          <a:xfrm>
            <a:off x="285653" y="714375"/>
            <a:ext cx="8429751" cy="564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29188" y="1428750"/>
            <a:ext cx="314325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>
                <a:solidFill>
                  <a:prstClr val="black"/>
                </a:solidFill>
              </a:rPr>
              <a:t>التبخر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0500" y="2214563"/>
            <a:ext cx="2428875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>
                <a:solidFill>
                  <a:prstClr val="black"/>
                </a:solidFill>
              </a:rPr>
              <a:t>الكثافة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38" y="3929066"/>
            <a:ext cx="1857375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>
                <a:solidFill>
                  <a:prstClr val="black"/>
                </a:solidFill>
              </a:rPr>
              <a:t>الضغط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1934" y="4786322"/>
            <a:ext cx="228600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800" dirty="0">
                <a:solidFill>
                  <a:prstClr val="black"/>
                </a:solidFill>
              </a:rPr>
              <a:t>مبدأ باسكال</a:t>
            </a:r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13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  <p:bldP spid="7" grpId="0" build="allAtOnce" animBg="1"/>
      <p:bldP spid="8" grpId="0" build="allAtOnce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t="66667"/>
          <a:stretch>
            <a:fillRect/>
          </a:stretch>
        </p:blipFill>
        <p:spPr bwMode="auto">
          <a:xfrm>
            <a:off x="2286000" y="0"/>
            <a:ext cx="40005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 b="61458"/>
          <a:stretch>
            <a:fillRect/>
          </a:stretch>
        </p:blipFill>
        <p:spPr bwMode="auto">
          <a:xfrm>
            <a:off x="2286000" y="2928938"/>
            <a:ext cx="3992563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282281" y="1714500"/>
            <a:ext cx="1857375" cy="357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643313" y="3286125"/>
            <a:ext cx="2500312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14750" y="6000750"/>
            <a:ext cx="250031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15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/>
          <a:srcRect t="38542"/>
          <a:stretch>
            <a:fillRect/>
          </a:stretch>
        </p:blipFill>
        <p:spPr bwMode="auto">
          <a:xfrm>
            <a:off x="2416175" y="0"/>
            <a:ext cx="437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000500" y="1714500"/>
            <a:ext cx="250031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86250" y="3373438"/>
            <a:ext cx="250031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5929313"/>
            <a:ext cx="250031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80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0"/>
            <a:ext cx="3273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505499" y="1285875"/>
            <a:ext cx="1928813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05500" y="2549930"/>
            <a:ext cx="1928812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43375" y="4643438"/>
            <a:ext cx="2143125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3" y="6000750"/>
            <a:ext cx="1928812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08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0"/>
            <a:ext cx="530542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786313" y="6000750"/>
            <a:ext cx="21431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20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43710"/>
          </a:xfrm>
        </p:spPr>
        <p:txBody>
          <a:bodyPr/>
          <a:lstStyle/>
          <a:p>
            <a:pPr>
              <a:buNone/>
            </a:pPr>
            <a:r>
              <a:rPr lang="ar-SA" sz="8000" b="1" dirty="0" smtClean="0"/>
              <a:t>  </a:t>
            </a:r>
            <a:endParaRPr lang="ar-SA" sz="6600" b="1" dirty="0" smtClean="0">
              <a:solidFill>
                <a:srgbClr val="C00000"/>
              </a:solidFill>
              <a:latin typeface="Algerian" pitchFamily="82" charset="0"/>
            </a:endParaRPr>
          </a:p>
          <a:p>
            <a:pPr>
              <a:buNone/>
            </a:pPr>
            <a:endParaRPr lang="ar-SA" sz="6600" b="1" dirty="0" smtClean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4" name="وسيلة شرح على شكل سحابة 3"/>
          <p:cNvSpPr/>
          <p:nvPr/>
        </p:nvSpPr>
        <p:spPr>
          <a:xfrm>
            <a:off x="2143108" y="0"/>
            <a:ext cx="6500858" cy="306896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1F497D"/>
                </a:solidFill>
              </a:rPr>
              <a:t>عزيزي الطالب /</a:t>
            </a:r>
          </a:p>
          <a:p>
            <a:pPr algn="ctr"/>
            <a:r>
              <a:rPr lang="ar-SA" sz="2400" b="1" dirty="0" smtClean="0">
                <a:solidFill>
                  <a:srgbClr val="1F497D"/>
                </a:solidFill>
              </a:rPr>
              <a:t>هذا العمل كلفني الكثير من الوقت والجهد وكل ما أتمناه</a:t>
            </a:r>
          </a:p>
          <a:p>
            <a:pPr algn="ctr"/>
            <a:r>
              <a:rPr lang="ar-SA" sz="2400" b="1" dirty="0" smtClean="0">
                <a:solidFill>
                  <a:srgbClr val="1F497D"/>
                </a:solidFill>
              </a:rPr>
              <a:t> أن أرى ثماره في نجاحك بتفوق. </a:t>
            </a:r>
          </a:p>
          <a:p>
            <a:pPr algn="ctr"/>
            <a:r>
              <a:rPr lang="ar-SA" sz="2400" b="1" dirty="0" smtClean="0">
                <a:solidFill>
                  <a:srgbClr val="1F497D"/>
                </a:solidFill>
              </a:rPr>
              <a:t>اسأل الله العظيم أن يكون هذا العمل خالصا لوجهه الكريم.</a:t>
            </a:r>
            <a:endParaRPr lang="ar-SA" sz="2400" b="1" dirty="0">
              <a:solidFill>
                <a:srgbClr val="1F497D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1520" y="3649968"/>
            <a:ext cx="8640960" cy="3022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 smtClean="0">
              <a:solidFill>
                <a:prstClr val="black"/>
              </a:solidFill>
            </a:endParaRPr>
          </a:p>
          <a:p>
            <a:pPr algn="ctr"/>
            <a:endParaRPr lang="ar-SA" sz="28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معد ومنفذ هذا العمل :</a:t>
            </a:r>
          </a:p>
          <a:p>
            <a:pPr algn="ctr"/>
            <a:r>
              <a:rPr lang="ar-SA" sz="3600" b="1" dirty="0" smtClean="0">
                <a:solidFill>
                  <a:prstClr val="black"/>
                </a:solidFill>
              </a:rPr>
              <a:t>أ. صابر دخيل الله علي السيالي </a:t>
            </a:r>
          </a:p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معلم مادة العلوم بمتوسطة أبي دجانة بمكة المكرمة</a:t>
            </a:r>
          </a:p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 </a:t>
            </a:r>
            <a:r>
              <a:rPr lang="ar-SA" sz="1400" b="1" dirty="0" smtClean="0">
                <a:solidFill>
                  <a:srgbClr val="00B050"/>
                </a:solidFill>
              </a:rPr>
              <a:t>(</a:t>
            </a:r>
            <a:r>
              <a:rPr lang="ar-SA" sz="1400" b="1" dirty="0" smtClean="0">
                <a:solidFill>
                  <a:schemeClr val="tx1"/>
                </a:solidFill>
              </a:rPr>
              <a:t>للأمانة العلمية : </a:t>
            </a:r>
            <a:r>
              <a:rPr lang="ar-SA" sz="1400" b="1" dirty="0" smtClean="0">
                <a:solidFill>
                  <a:srgbClr val="00B050"/>
                </a:solidFill>
              </a:rPr>
              <a:t>تم اقتباس شرائح من عروض أخرى لآخرين وتعديلها بما </a:t>
            </a:r>
            <a:r>
              <a:rPr lang="ar-SA" sz="1400" b="1" dirty="0" err="1" smtClean="0">
                <a:solidFill>
                  <a:srgbClr val="00B050"/>
                </a:solidFill>
              </a:rPr>
              <a:t>يتلائم</a:t>
            </a:r>
            <a:r>
              <a:rPr lang="ar-SA" sz="1400" b="1" dirty="0" smtClean="0">
                <a:solidFill>
                  <a:srgbClr val="00B050"/>
                </a:solidFill>
              </a:rPr>
              <a:t> مع طريقتي في الشرح وذلك لتعم الفائدة كتب الله لنا ولهم الأجر )</a:t>
            </a:r>
          </a:p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كل ما تحتاجه إليه من معلومات وعروض تخص المادة سوف تجدها على هذا الحساب </a:t>
            </a:r>
            <a:r>
              <a:rPr lang="ar-SA" sz="1200" b="1" dirty="0" smtClean="0">
                <a:solidFill>
                  <a:srgbClr val="C00000"/>
                </a:solidFill>
              </a:rPr>
              <a:t>: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    </a:t>
            </a:r>
            <a:r>
              <a:rPr lang="en-US" sz="2400" b="1" dirty="0" smtClean="0">
                <a:solidFill>
                  <a:prstClr val="black"/>
                </a:solidFill>
              </a:rPr>
              <a:t>sabir_511          </a:t>
            </a:r>
            <a:r>
              <a:rPr lang="ar-SA" sz="2400" b="1" dirty="0" smtClean="0">
                <a:solidFill>
                  <a:prstClr val="black"/>
                </a:solidFill>
              </a:rPr>
              <a:t>@</a:t>
            </a:r>
          </a:p>
          <a:p>
            <a:pPr algn="ctr"/>
            <a:endParaRPr lang="ar-SA" sz="2800" b="1" dirty="0" smtClean="0">
              <a:solidFill>
                <a:prstClr val="black"/>
              </a:solidFill>
            </a:endParaRPr>
          </a:p>
          <a:p>
            <a:pPr algn="ctr"/>
            <a:endParaRPr lang="ar-SA" sz="2800" b="1" dirty="0" smtClean="0">
              <a:solidFill>
                <a:prstClr val="black"/>
              </a:solidFill>
            </a:endParaRPr>
          </a:p>
        </p:txBody>
      </p:sp>
      <p:pic>
        <p:nvPicPr>
          <p:cNvPr id="6" name="صورة 5" descr="شعر-تويت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6708" y="6084174"/>
            <a:ext cx="1500198" cy="2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C:\Users\user\Pictures\صورة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4008" r="25874" b="88882"/>
          <a:stretch>
            <a:fillRect/>
          </a:stretch>
        </p:blipFill>
        <p:spPr bwMode="auto">
          <a:xfrm>
            <a:off x="7010400" y="2133600"/>
            <a:ext cx="18288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C:\Users\user\Pictures\صورة9.png"/>
          <p:cNvPicPr>
            <a:picLocks noChangeAspect="1" noChangeArrowheads="1"/>
          </p:cNvPicPr>
          <p:nvPr/>
        </p:nvPicPr>
        <p:blipFill>
          <a:blip r:embed="rId5"/>
          <a:srcRect l="1551" t="1613" r="1816" b="24194"/>
          <a:stretch>
            <a:fillRect/>
          </a:stretch>
        </p:blipFill>
        <p:spPr bwMode="auto">
          <a:xfrm>
            <a:off x="0" y="3505200"/>
            <a:ext cx="5791200" cy="1981200"/>
          </a:xfrm>
          <a:prstGeom prst="roundRect">
            <a:avLst>
              <a:gd name="adj" fmla="val 10467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9396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 descr="C:\Users\user\Pictures\صورة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876800"/>
            <a:ext cx="2790825" cy="1552575"/>
          </a:xfrm>
          <a:prstGeom prst="rect">
            <a:avLst/>
          </a:prstGeom>
          <a:noFill/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1280" name="Picture 16" descr="C:\Users\user\Pictures\صورة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7863" y="2286000"/>
            <a:ext cx="3386137" cy="2797175"/>
          </a:xfrm>
          <a:prstGeom prst="rect">
            <a:avLst/>
          </a:prstGeom>
          <a:noFill/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1274" name="Picture 10" descr="C:\Users\user\Pictures\صورة2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3886200"/>
            <a:ext cx="3606800" cy="2819400"/>
          </a:xfrm>
          <a:prstGeom prst="rect">
            <a:avLst/>
          </a:prstGeom>
          <a:noFill/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1273" name="Picture 9" descr="C:\Users\user\Pictures\صورة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2286000"/>
            <a:ext cx="31146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0" dir="13500000" sx="110000" sy="110000" kx="1200000" algn="br" rotWithShape="0">
              <a:srgbClr val="E7FDB5">
                <a:alpha val="64000"/>
              </a:srgbClr>
            </a:outerShdw>
          </a:effec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9487">
            <a:off x="6115050" y="2073275"/>
            <a:ext cx="21526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518176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رابط كسهم مستقيم 6"/>
          <p:cNvCxnSpPr/>
          <p:nvPr/>
        </p:nvCxnSpPr>
        <p:spPr>
          <a:xfrm rot="5400000">
            <a:off x="1449388" y="4951412"/>
            <a:ext cx="304800" cy="317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ستطيل مستدير الزوايا 7"/>
          <p:cNvSpPr/>
          <p:nvPr/>
        </p:nvSpPr>
        <p:spPr>
          <a:xfrm>
            <a:off x="107505" y="5181600"/>
            <a:ext cx="3090496" cy="4572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002060"/>
                </a:solidFill>
              </a:rPr>
              <a:t>2-مواد </a:t>
            </a:r>
            <a:r>
              <a:rPr lang="ar-SA" sz="2400" b="1" dirty="0">
                <a:solidFill>
                  <a:srgbClr val="002060"/>
                </a:solidFill>
              </a:rPr>
              <a:t>محددة الشكل والحجم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4211960" y="2921782"/>
            <a:ext cx="4088185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002060"/>
                </a:solidFill>
              </a:rPr>
              <a:t>1- المادة </a:t>
            </a:r>
            <a:r>
              <a:rPr lang="ar-SA" sz="2400" b="1" dirty="0">
                <a:solidFill>
                  <a:srgbClr val="002060"/>
                </a:solidFill>
              </a:rPr>
              <a:t>الصلبة لا تأخذ شكل الوعاء الذي توضع فيه لأن  جزيئاتها متراصة فيه بعضها بجانب </a:t>
            </a:r>
            <a:r>
              <a:rPr lang="ar-SA" sz="2400" b="1" dirty="0" smtClean="0">
                <a:solidFill>
                  <a:srgbClr val="002060"/>
                </a:solidFill>
              </a:rPr>
              <a:t>بعض كما في الشكل</a:t>
            </a:r>
            <a:endParaRPr lang="ar-SA" sz="2400" b="1" dirty="0">
              <a:solidFill>
                <a:srgbClr val="00206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211957" y="4355957"/>
            <a:ext cx="4088185" cy="7254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 smtClean="0">
                <a:solidFill>
                  <a:srgbClr val="001F82"/>
                </a:solidFill>
              </a:rPr>
              <a:t>3- تتحرك </a:t>
            </a:r>
            <a:r>
              <a:rPr lang="ar-SA" sz="2400" b="1" dirty="0">
                <a:solidFill>
                  <a:srgbClr val="001F82"/>
                </a:solidFill>
              </a:rPr>
              <a:t>جزيئات المادة الصلبة حركة اهتزازية في مكانها .</a:t>
            </a:r>
          </a:p>
        </p:txBody>
      </p:sp>
      <p:pic>
        <p:nvPicPr>
          <p:cNvPr id="20490" name="Picture 6" descr="المــــــادة حـــــــالاتها الســــــت &quot; الصلبــــــــة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60" y="5576453"/>
            <a:ext cx="3800154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6729447" y="146726"/>
            <a:ext cx="1981200" cy="53340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المواد الصلبة</a:t>
            </a:r>
          </a:p>
        </p:txBody>
      </p:sp>
      <p:sp>
        <p:nvSpPr>
          <p:cNvPr id="21" name="وسيلة شرح مستطيلة مستديرة الزوايا 20"/>
          <p:cNvSpPr/>
          <p:nvPr/>
        </p:nvSpPr>
        <p:spPr>
          <a:xfrm>
            <a:off x="4499992" y="1430482"/>
            <a:ext cx="2434208" cy="685800"/>
          </a:xfrm>
          <a:prstGeom prst="wedgeRoundRectCallout">
            <a:avLst>
              <a:gd name="adj1" fmla="val 67747"/>
              <a:gd name="adj2" fmla="val -715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FF0000"/>
                </a:solidFill>
              </a:rPr>
              <a:t>فكر في بعض المواد الصلبة المألوفة لديك </a:t>
            </a:r>
            <a:r>
              <a:rPr lang="ar-SA" b="1" dirty="0">
                <a:solidFill>
                  <a:prstClr val="white"/>
                </a:solidFill>
              </a:rPr>
              <a:t>؟</a:t>
            </a: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3195601" y="2265040"/>
            <a:ext cx="5550464" cy="4781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b="1" dirty="0">
                <a:solidFill>
                  <a:srgbClr val="00B050"/>
                </a:solidFill>
              </a:rPr>
              <a:t>ما الخصائص التي تشترك </a:t>
            </a:r>
            <a:r>
              <a:rPr lang="ar-SA" sz="2800" b="1" dirty="0" smtClean="0">
                <a:solidFill>
                  <a:srgbClr val="00B050"/>
                </a:solidFill>
              </a:rPr>
              <a:t>فيها المواد الصلبة </a:t>
            </a:r>
            <a:r>
              <a:rPr lang="ar-SA" sz="2800" b="1" dirty="0">
                <a:solidFill>
                  <a:srgbClr val="00B050"/>
                </a:solidFill>
              </a:rPr>
              <a:t>؟</a:t>
            </a:r>
          </a:p>
        </p:txBody>
      </p:sp>
      <p:pic>
        <p:nvPicPr>
          <p:cNvPr id="20497" name="Picture 26" descr="C:\Users\user\Pictures\صورة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1895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رابط كسهم مستقيم 23"/>
          <p:cNvCxnSpPr/>
          <p:nvPr/>
        </p:nvCxnSpPr>
        <p:spPr>
          <a:xfrm flipH="1" flipV="1">
            <a:off x="3153304" y="3510983"/>
            <a:ext cx="786172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00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965" y="914400"/>
            <a:ext cx="13335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03" y="146727"/>
            <a:ext cx="1456717" cy="121393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27" y="146726"/>
            <a:ext cx="1572344" cy="134840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8" y="279628"/>
            <a:ext cx="1404645" cy="108103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031587"/>
            <a:ext cx="2381250" cy="2381250"/>
          </a:xfrm>
          <a:prstGeom prst="rect">
            <a:avLst/>
          </a:prstGeom>
        </p:spPr>
      </p:pic>
      <p:cxnSp>
        <p:nvCxnSpPr>
          <p:cNvPr id="25" name="رابط كسهم مستقيم 24"/>
          <p:cNvCxnSpPr/>
          <p:nvPr/>
        </p:nvCxnSpPr>
        <p:spPr>
          <a:xfrm>
            <a:off x="6256043" y="5105400"/>
            <a:ext cx="3" cy="40892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083013"/>
      </p:ext>
    </p:extLst>
  </p:cSld>
  <p:clrMapOvr>
    <a:masterClrMapping/>
  </p:clrMapOvr>
  <p:transition spd="slow">
    <p:cover dir="r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2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40871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ar-SA" sz="3600" b="1" dirty="0" smtClean="0"/>
          </a:p>
          <a:p>
            <a:endParaRPr lang="ar-SA" sz="3600" b="1" dirty="0"/>
          </a:p>
        </p:txBody>
      </p:sp>
      <p:sp>
        <p:nvSpPr>
          <p:cNvPr id="10" name="مستطيل 9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73944" y="548680"/>
            <a:ext cx="3960440" cy="5688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 smtClean="0">
              <a:solidFill>
                <a:prstClr val="black"/>
              </a:solidFill>
            </a:endParaRPr>
          </a:p>
          <a:p>
            <a:pPr algn="ctr"/>
            <a:endParaRPr lang="ar-SA" sz="36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4000" b="1" dirty="0" smtClean="0">
                <a:solidFill>
                  <a:prstClr val="black"/>
                </a:solidFill>
              </a:rPr>
              <a:t>ما هي الطاقة؟</a:t>
            </a:r>
          </a:p>
          <a:p>
            <a:pPr algn="ctr"/>
            <a:endParaRPr lang="ar-SA" sz="4000" b="1" dirty="0" smtClean="0">
              <a:solidFill>
                <a:prstClr val="black"/>
              </a:solidFill>
            </a:endParaRPr>
          </a:p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قارن بين اشكال الطاقة الحركية و طاقة الوضع؟</a:t>
            </a:r>
          </a:p>
          <a:p>
            <a:pPr algn="ctr"/>
            <a:endParaRPr lang="ar-SA" sz="2800" b="1" dirty="0">
              <a:solidFill>
                <a:srgbClr val="FF000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3200" b="1" dirty="0">
              <a:solidFill>
                <a:srgbClr val="00B050"/>
              </a:solidFill>
            </a:endParaRPr>
          </a:p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3204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2000">
        <p14:ripple/>
        <p:sndAc>
          <p:stSnd>
            <p:snd r:embed="rId2" name="chimes.wav"/>
          </p:stSnd>
        </p:sndAc>
      </p:transition>
    </mc:Choice>
    <mc:Fallback xmlns="">
      <p:transition advTm="302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3345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0">
        <p14:ripple/>
        <p:sndAc>
          <p:stSnd>
            <p:snd r:embed="rId3" name="chimes.wav"/>
          </p:stSnd>
        </p:sndAc>
      </p:transition>
    </mc:Choice>
    <mc:Fallback xmlns="">
      <p:transition spd="slow" advTm="20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مستدير الزوايا 16"/>
          <p:cNvSpPr/>
          <p:nvPr/>
        </p:nvSpPr>
        <p:spPr>
          <a:xfrm>
            <a:off x="1970880" y="578471"/>
            <a:ext cx="5348288" cy="533400"/>
          </a:xfrm>
          <a:prstGeom prst="roundRect">
            <a:avLst/>
          </a:prstGeom>
          <a:noFill/>
          <a:ln w="381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endParaRPr lang="ar-SA" sz="2400" b="1" dirty="0">
              <a:solidFill>
                <a:srgbClr val="C00000"/>
              </a:solidFill>
            </a:endParaRPr>
          </a:p>
          <a:p>
            <a:pPr algn="ctr" rtl="0">
              <a:defRPr/>
            </a:pPr>
            <a:r>
              <a:rPr lang="ar-SA" sz="3200" b="1" dirty="0">
                <a:solidFill>
                  <a:srgbClr val="C00000"/>
                </a:solidFill>
              </a:rPr>
              <a:t>الطاقة هي </a:t>
            </a:r>
            <a:r>
              <a:rPr lang="ar-SA" sz="3200" b="1" dirty="0">
                <a:solidFill>
                  <a:srgbClr val="002060"/>
                </a:solidFill>
              </a:rPr>
              <a:t>: القدرة على إحداث </a:t>
            </a:r>
            <a:r>
              <a:rPr lang="ar-SA" sz="3200" b="1" dirty="0">
                <a:solidFill>
                  <a:prstClr val="black"/>
                </a:solidFill>
              </a:rPr>
              <a:t>تغيير</a:t>
            </a:r>
            <a:endParaRPr lang="en-US" sz="3200" b="1" dirty="0">
              <a:solidFill>
                <a:prstClr val="black"/>
              </a:solidFill>
            </a:endParaRPr>
          </a:p>
          <a:p>
            <a:pPr algn="ctr" rtl="0">
              <a:defRPr/>
            </a:pPr>
            <a:r>
              <a:rPr lang="ar-SA" sz="2400" b="1" dirty="0">
                <a:solidFill>
                  <a:prstClr val="black"/>
                </a:solidFill>
              </a:rPr>
              <a:t>	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47394" y="1161154"/>
            <a:ext cx="556738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2400" b="1" dirty="0">
                <a:solidFill>
                  <a:prstClr val="black"/>
                </a:solidFill>
              </a:rPr>
              <a:t>يحدث التغيير</a:t>
            </a:r>
          </a:p>
          <a:p>
            <a:pPr algn="ctr" rtl="0">
              <a:defRPr/>
            </a:pPr>
            <a:r>
              <a:rPr lang="ar-SA" sz="2400" b="1" dirty="0">
                <a:solidFill>
                  <a:srgbClr val="111AC5"/>
                </a:solidFill>
              </a:rPr>
              <a:t>عندما تنتقل الطاقة من جسم إلى آخر</a:t>
            </a:r>
            <a:r>
              <a:rPr lang="ar-SA" sz="2400" dirty="0">
                <a:solidFill>
                  <a:srgbClr val="111AC5"/>
                </a:solidFill>
              </a:rPr>
              <a:t>.</a:t>
            </a:r>
            <a:r>
              <a:rPr lang="ar-SA" sz="2400" b="1" dirty="0">
                <a:solidFill>
                  <a:prstClr val="black"/>
                </a:solidFill>
              </a:rPr>
              <a:t> </a:t>
            </a:r>
          </a:p>
          <a:p>
            <a:pPr algn="ctr" rtl="0">
              <a:defRPr/>
            </a:pPr>
            <a:r>
              <a:rPr lang="ar-SA" sz="2400" b="1" dirty="0" smtClean="0">
                <a:solidFill>
                  <a:prstClr val="black"/>
                </a:solidFill>
              </a:rPr>
              <a:t> </a:t>
            </a:r>
            <a:r>
              <a:rPr lang="ar-SA" sz="2400" b="1" dirty="0">
                <a:solidFill>
                  <a:srgbClr val="C00000"/>
                </a:solidFill>
              </a:rPr>
              <a:t>يسخن المقعد </a:t>
            </a:r>
            <a:r>
              <a:rPr lang="ar-SA" sz="2400" b="1" dirty="0">
                <a:solidFill>
                  <a:prstClr val="black"/>
                </a:solidFill>
              </a:rPr>
              <a:t>أكثر عندما </a:t>
            </a:r>
            <a:r>
              <a:rPr lang="ar-SA" sz="2400" b="1" u="sng" dirty="0">
                <a:solidFill>
                  <a:prstClr val="black"/>
                </a:solidFill>
              </a:rPr>
              <a:t>تنتقل</a:t>
            </a:r>
            <a:r>
              <a:rPr lang="ar-SA" sz="2400" b="1" dirty="0">
                <a:solidFill>
                  <a:prstClr val="black"/>
                </a:solidFill>
              </a:rPr>
              <a:t> إليه الطاقة من أشعة الشمس </a:t>
            </a:r>
          </a:p>
        </p:txBody>
      </p:sp>
      <p:pic>
        <p:nvPicPr>
          <p:cNvPr id="13316" name="Picture 10" descr="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9153">
            <a:off x="209550" y="4953000"/>
            <a:ext cx="1828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ربع نص 20"/>
          <p:cNvSpPr txBox="1"/>
          <p:nvPr/>
        </p:nvSpPr>
        <p:spPr>
          <a:xfrm>
            <a:off x="914400" y="5715000"/>
            <a:ext cx="5410200" cy="58477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ar-SA" sz="2800" b="1" dirty="0">
                <a:solidFill>
                  <a:prstClr val="black"/>
                </a:solidFill>
              </a:rPr>
              <a:t>لجميع الأجسام القادرة على التغيير( </a:t>
            </a:r>
            <a:r>
              <a:rPr lang="ar-SA" sz="3200" b="1" dirty="0">
                <a:solidFill>
                  <a:srgbClr val="261F83"/>
                </a:solidFill>
              </a:rPr>
              <a:t>طاقة</a:t>
            </a:r>
            <a:r>
              <a:rPr lang="ar-SA" sz="2800" b="1" dirty="0">
                <a:solidFill>
                  <a:prstClr val="black"/>
                </a:solidFill>
              </a:rPr>
              <a:t>) </a:t>
            </a:r>
          </a:p>
        </p:txBody>
      </p:sp>
      <p:pic>
        <p:nvPicPr>
          <p:cNvPr id="13320" name="صورة 5" descr="lin58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4958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G:\صور\فراشة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397">
            <a:off x="5880100" y="5240338"/>
            <a:ext cx="841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5" descr="C:\Users\user\Pictures\صورة5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68" y="0"/>
            <a:ext cx="1566863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80" y="2959100"/>
            <a:ext cx="2771775" cy="1212016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70880" y="2959100"/>
            <a:ext cx="4915918" cy="1212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55" y="2959100"/>
            <a:ext cx="2801145" cy="121201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6886798" y="1161154"/>
            <a:ext cx="1999233" cy="125973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متى يحدث التغيير ؟</a:t>
            </a:r>
          </a:p>
        </p:txBody>
      </p:sp>
    </p:spTree>
    <p:extLst>
      <p:ext uri="{BB962C8B-B14F-4D97-AF65-F5344CB8AC3E}">
        <p14:creationId xmlns:p14="http://schemas.microsoft.com/office/powerpoint/2010/main" val="3002193946"/>
      </p:ext>
    </p:extLst>
  </p:cSld>
  <p:clrMapOvr>
    <a:masterClrMapping/>
  </p:clrMapOvr>
  <p:transition spd="slow">
    <p:push dir="u"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21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s://encrypted-tbn3.gstatic.com/images?q=tbn:ANd9GcSxouNyZWv1ShhliSjo3UlrhYoSbxfSEjJS_uB1v9Ap0b7FTgd8"/>
          <p:cNvPicPr>
            <a:picLocks noChangeAspect="1" noChangeArrowheads="1"/>
          </p:cNvPicPr>
          <p:nvPr/>
        </p:nvPicPr>
        <p:blipFill>
          <a:blip r:embed="rId3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63216">
            <a:off x="656292" y="949133"/>
            <a:ext cx="2451267" cy="228095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C:\Users\user\Pictures\صورة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324600"/>
            <a:ext cx="2809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5" descr="شلالات متحركة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84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محركات كهربائية خفيفة الوزن للسيارات الكوبيه"/>
          <p:cNvPicPr>
            <a:picLocks noChangeAspect="1" noChangeArrowheads="1"/>
          </p:cNvPicPr>
          <p:nvPr/>
        </p:nvPicPr>
        <p:blipFill>
          <a:blip r:embed="rId7"/>
          <a:srcRect t="19765" b="6823"/>
          <a:stretch>
            <a:fillRect/>
          </a:stretch>
        </p:blipFill>
        <p:spPr bwMode="auto">
          <a:xfrm>
            <a:off x="6477000" y="2057400"/>
            <a:ext cx="1969374" cy="955848"/>
          </a:xfrm>
          <a:prstGeom prst="roundRect">
            <a:avLst>
              <a:gd name="adj" fmla="val 2050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>
            <a:off x="228600" y="152400"/>
            <a:ext cx="5562600" cy="461665"/>
          </a:xfrm>
          <a:prstGeom prst="rect">
            <a:avLst/>
          </a:prstGeom>
          <a:ln>
            <a:noFill/>
          </a:ln>
          <a:effectLst>
            <a:innerShdw blurRad="330200" dir="4680000">
              <a:schemeClr val="bg2">
                <a:lumMod val="2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ar-SA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ما نوع الطاقة التي تمتلكها الأجسام في الصور التالية ؟</a:t>
            </a:r>
            <a:endParaRPr lang="en-US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43" name="Picture 2" descr="http://i.ehow.com/images/a06/9e/or/determine-weight-suitable-one_s-weight-200X2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004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مربع نص 10"/>
          <p:cNvSpPr txBox="1">
            <a:spLocks noChangeArrowheads="1"/>
          </p:cNvSpPr>
          <p:nvPr/>
        </p:nvSpPr>
        <p:spPr bwMode="auto">
          <a:xfrm>
            <a:off x="6781800" y="51054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smtClean="0">
                <a:solidFill>
                  <a:prstClr val="black"/>
                </a:solidFill>
              </a:rPr>
              <a:t>كرة البولينج</a:t>
            </a:r>
            <a:endParaRPr lang="en-US" altLang="ar-SA" sz="2000" b="1" smtClean="0">
              <a:solidFill>
                <a:prstClr val="black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819400" y="2971800"/>
            <a:ext cx="3276600" cy="646113"/>
          </a:xfrm>
          <a:prstGeom prst="rect">
            <a:avLst/>
          </a:prstGeom>
          <a:solidFill>
            <a:srgbClr val="CCFF99">
              <a:alpha val="69020"/>
            </a:srgbClr>
          </a:solidFill>
        </p:spPr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3600" b="1" dirty="0">
                <a:solidFill>
                  <a:srgbClr val="0070C0"/>
                </a:solidFill>
              </a:rPr>
              <a:t>طاقة حركية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pic>
        <p:nvPicPr>
          <p:cNvPr id="14346" name="صورة 13" descr="cons6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1449388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مستدير الزوايا 14"/>
          <p:cNvSpPr/>
          <p:nvPr/>
        </p:nvSpPr>
        <p:spPr>
          <a:xfrm>
            <a:off x="304800" y="5715000"/>
            <a:ext cx="8610600" cy="6096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ar-SA" sz="2800" b="1" dirty="0">
              <a:solidFill>
                <a:srgbClr val="FFFF00"/>
              </a:solidFill>
            </a:endParaRPr>
          </a:p>
          <a:p>
            <a:pPr algn="ctr" rtl="0">
              <a:defRPr/>
            </a:pPr>
            <a:r>
              <a:rPr lang="ar-SA" sz="2800" b="1" dirty="0">
                <a:solidFill>
                  <a:srgbClr val="FFFF00"/>
                </a:solidFill>
              </a:rPr>
              <a:t>الطاقة الحركية </a:t>
            </a:r>
            <a:r>
              <a:rPr lang="ar-SA" sz="2800" b="1" dirty="0">
                <a:solidFill>
                  <a:prstClr val="white"/>
                </a:solidFill>
              </a:rPr>
              <a:t>: هي طاقة يمتلكها الجسم بسبب </a:t>
            </a:r>
            <a:r>
              <a:rPr lang="ar-SA" dirty="0">
                <a:solidFill>
                  <a:prstClr val="white"/>
                </a:solidFill>
              </a:rPr>
              <a:t>............................</a:t>
            </a:r>
            <a:endParaRPr lang="ar-SA" sz="2800" dirty="0">
              <a:solidFill>
                <a:prstClr val="white"/>
              </a:solidFill>
            </a:endParaRPr>
          </a:p>
          <a:p>
            <a:pPr algn="ctr" rtl="0">
              <a:defRPr/>
            </a:pPr>
            <a:r>
              <a:rPr lang="ar-SA" sz="2800" b="1" dirty="0">
                <a:solidFill>
                  <a:prstClr val="white"/>
                </a:solidFill>
              </a:rPr>
              <a:t> 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143000" y="5638800"/>
            <a:ext cx="14478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SA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حركته</a:t>
            </a:r>
            <a:endParaRPr 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51" name="Picture 14" descr="http://img833.imageshack.us/img833/8052/65545648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1816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truck[1]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29000" y="1676400"/>
            <a:ext cx="1963738" cy="1152525"/>
          </a:xfrm>
          <a:prstGeom prst="roundRect">
            <a:avLst>
              <a:gd name="adj" fmla="val 35614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12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0"/>
            <a:ext cx="2438400" cy="78105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30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ype.wav"/>
          </p:stSnd>
        </p:sndAc>
      </p:transition>
    </mc:Choice>
    <mc:Fallback xmlns="">
      <p:transition spd="slow">
        <p:split orient="vert"/>
        <p:sndAc>
          <p:stSnd>
            <p:snd r:embed="rId1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52700" y="4267200"/>
            <a:ext cx="6324600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0">
              <a:defRPr/>
            </a:pPr>
            <a:r>
              <a:rPr lang="ar-SA" sz="2400" b="1" dirty="0">
                <a:solidFill>
                  <a:prstClr val="white"/>
                </a:solidFill>
              </a:rPr>
              <a:t>تعتمد</a:t>
            </a:r>
            <a:r>
              <a:rPr lang="ar-SA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الطاقة الحركية </a:t>
            </a:r>
            <a:r>
              <a:rPr lang="ar-SA" sz="2400" b="1" dirty="0">
                <a:solidFill>
                  <a:prstClr val="white"/>
                </a:solidFill>
              </a:rPr>
              <a:t>على عاملين هما :</a:t>
            </a:r>
            <a:r>
              <a:rPr lang="ar-SA" sz="1400" dirty="0">
                <a:solidFill>
                  <a:prstClr val="white"/>
                </a:solidFill>
              </a:rPr>
              <a:t>.................. </a:t>
            </a:r>
            <a:r>
              <a:rPr lang="ar-SA" sz="2400" b="1" dirty="0">
                <a:solidFill>
                  <a:prstClr val="white"/>
                </a:solidFill>
              </a:rPr>
              <a:t>و</a:t>
            </a:r>
            <a:r>
              <a:rPr lang="ar-SA" sz="1600" dirty="0">
                <a:solidFill>
                  <a:prstClr val="white"/>
                </a:solidFill>
              </a:rPr>
              <a:t>....................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038600" y="4343400"/>
            <a:ext cx="990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200" b="1" dirty="0">
                <a:solidFill>
                  <a:srgbClr val="CCFF99"/>
                </a:solidFill>
              </a:rPr>
              <a:t>الكتلة</a:t>
            </a:r>
            <a:endParaRPr lang="en-US" sz="3200" b="1" dirty="0">
              <a:solidFill>
                <a:srgbClr val="CCFF99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78100" y="4267200"/>
            <a:ext cx="1219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ar-SA" sz="3200" b="1" dirty="0">
                <a:solidFill>
                  <a:srgbClr val="CCFF99"/>
                </a:solidFill>
              </a:rPr>
              <a:t>السرعة</a:t>
            </a:r>
            <a:endParaRPr lang="en-US" sz="3200" b="1" dirty="0">
              <a:solidFill>
                <a:srgbClr val="CCFF99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2209800" y="152400"/>
            <a:ext cx="4191000" cy="510778"/>
          </a:xfrm>
          <a:prstGeom prst="roundRect">
            <a:avLst/>
          </a:prstGeom>
          <a:ln>
            <a:noFill/>
          </a:ln>
          <a:effectLst>
            <a:innerShdw blurRad="330200" dir="4680000">
              <a:schemeClr val="bg2">
                <a:lumMod val="2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ar-SA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العوامل المؤثرة على الطاقة الحركية</a:t>
            </a:r>
          </a:p>
        </p:txBody>
      </p:sp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5118100"/>
            <a:ext cx="4419600" cy="762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3" name="مستطيل 29"/>
          <p:cNvSpPr>
            <a:spLocks noChangeArrowheads="1"/>
          </p:cNvSpPr>
          <p:nvPr/>
        </p:nvSpPr>
        <p:spPr bwMode="auto">
          <a:xfrm>
            <a:off x="4876800" y="6134100"/>
            <a:ext cx="381314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0070C0"/>
                </a:solidFill>
                <a:ea typeface="AF_Hijaz"/>
                <a:cs typeface="AF_Hijaz"/>
              </a:rPr>
              <a:t>تزداد الطاقة الحركية بزيادة </a:t>
            </a:r>
            <a:r>
              <a:rPr lang="ar-SA" sz="2000" b="1" dirty="0" smtClean="0">
                <a:solidFill>
                  <a:srgbClr val="0070C0"/>
                </a:solidFill>
                <a:ea typeface="AF_Hijaz"/>
                <a:cs typeface="AF_Hijaz"/>
              </a:rPr>
              <a:t>السرعة والكتلة</a:t>
            </a:r>
            <a:endParaRPr lang="ar-SA" sz="2000" dirty="0">
              <a:solidFill>
                <a:srgbClr val="0070C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969" y="1035050"/>
            <a:ext cx="4074331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914400"/>
            <a:ext cx="381314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5565865" y="5479990"/>
            <a:ext cx="10367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والكتلة؟</a:t>
            </a:r>
            <a:endParaRPr lang="ar-SA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76621"/>
      </p:ext>
    </p:extLst>
  </p:cSld>
  <p:clrMapOvr>
    <a:masterClrMapping/>
  </p:clrMapOvr>
  <p:transition spd="slow">
    <p:randomBar dir="vert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14366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ar-SA" dirty="0" smtClean="0"/>
              <a:t>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                      </a:t>
            </a:r>
          </a:p>
          <a:p>
            <a:pPr>
              <a:buNone/>
            </a:pPr>
            <a:r>
              <a:rPr lang="ar-SA" dirty="0" smtClean="0"/>
              <a:t>    </a:t>
            </a:r>
            <a:r>
              <a:rPr lang="ar-SA" sz="13800" b="1" dirty="0" smtClean="0">
                <a:solidFill>
                  <a:srgbClr val="FFCC00"/>
                </a:solidFill>
              </a:rPr>
              <a:t>سؤال ذهبي؟</a:t>
            </a:r>
            <a:endParaRPr lang="ar-SA" b="1" dirty="0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solidFill>
                  <a:srgbClr val="FF0000"/>
                </a:solidFill>
              </a:rPr>
              <a:t>أي الصورتين لها طاقة حركية اكبر ؟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 descr="2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29190" y="1600201"/>
            <a:ext cx="3124320" cy="3268960"/>
          </a:xfrm>
        </p:spPr>
      </p:pic>
      <p:pic>
        <p:nvPicPr>
          <p:cNvPr id="5" name="صورة 4" descr="hea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643050"/>
            <a:ext cx="4214842" cy="315410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411760" y="5517232"/>
            <a:ext cx="4752528" cy="1008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الشاحنة لأن كتلتها أكبر</a:t>
            </a:r>
            <a:endParaRPr lang="ar-S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82155"/>
      </p:ext>
    </p:extLst>
  </p:cSld>
  <p:clrMapOvr>
    <a:masterClrMapping/>
  </p:clrMapOvr>
  <p:transition spd="slow">
    <p:randomBar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مستدير الزوايا 23"/>
          <p:cNvSpPr/>
          <p:nvPr/>
        </p:nvSpPr>
        <p:spPr>
          <a:xfrm>
            <a:off x="4114800" y="4495800"/>
            <a:ext cx="4648200" cy="1676400"/>
          </a:xfrm>
          <a:prstGeom prst="roundRect">
            <a:avLst>
              <a:gd name="adj" fmla="val 28788"/>
            </a:avLst>
          </a:prstGeom>
          <a:solidFill>
            <a:srgbClr val="EEF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648200" y="914400"/>
            <a:ext cx="43434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5C2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ar-SA" sz="2000" b="1" dirty="0">
                <a:solidFill>
                  <a:srgbClr val="FF0000"/>
                </a:solidFill>
              </a:rPr>
              <a:t>هل يمكن لجسم غير متحرك أن يكون له طاقة ؟!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6389" name="Picture 18" descr="C:\Users\user\Pictures\صورة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" r="30000"/>
          <a:stretch>
            <a:fillRect/>
          </a:stretch>
        </p:blipFill>
        <p:spPr bwMode="auto">
          <a:xfrm>
            <a:off x="0" y="2819400"/>
            <a:ext cx="2019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1676400" y="1524000"/>
            <a:ext cx="4267200" cy="7080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>
                <a:solidFill>
                  <a:prstClr val="black"/>
                </a:solidFill>
              </a:rPr>
              <a:t>إذا علقت كرة على ارتفاع معين من سطح الأرض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>
                <a:solidFill>
                  <a:prstClr val="black"/>
                </a:solidFill>
              </a:rPr>
              <a:t>فلن يكون لها طاقة حركية لأنها </a:t>
            </a:r>
            <a:r>
              <a:rPr lang="ar-SA" sz="1600" dirty="0">
                <a:solidFill>
                  <a:prstClr val="black"/>
                </a:solidFill>
              </a:rPr>
              <a:t>...................... </a:t>
            </a:r>
            <a:r>
              <a:rPr lang="ar-SA" sz="20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133600" y="2667000"/>
            <a:ext cx="3581400" cy="7080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dirty="0">
                <a:solidFill>
                  <a:prstClr val="black"/>
                </a:solidFill>
              </a:rPr>
              <a:t>إذا تركت الكرة دون دفعها فإنها تسقط في </a:t>
            </a:r>
            <a:r>
              <a:rPr lang="ar-SA" sz="2000" dirty="0" err="1">
                <a:solidFill>
                  <a:prstClr val="black"/>
                </a:solidFill>
              </a:rPr>
              <a:t>إتجاه</a:t>
            </a:r>
            <a:r>
              <a:rPr lang="ar-SA" sz="2000" dirty="0">
                <a:solidFill>
                  <a:prstClr val="black"/>
                </a:solidFill>
              </a:rPr>
              <a:t> الأرض مكتسبة طاقة</a:t>
            </a:r>
            <a:r>
              <a:rPr lang="ar-SA" sz="1600" dirty="0">
                <a:solidFill>
                  <a:prstClr val="black"/>
                </a:solidFill>
              </a:rPr>
              <a:t>...................... </a:t>
            </a:r>
            <a:r>
              <a:rPr lang="ar-SA" sz="20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219200" y="5486400"/>
            <a:ext cx="1600200" cy="8302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عندما تسقط الكرة تتحول طاقة وضعها </a:t>
            </a:r>
            <a:r>
              <a:rPr lang="ar-SA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الى</a:t>
            </a:r>
            <a:r>
              <a:rPr lang="ar-S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طاقة حركية  </a:t>
            </a:r>
          </a:p>
        </p:txBody>
      </p:sp>
      <p:pic>
        <p:nvPicPr>
          <p:cNvPr id="18443" name="Picture 4"/>
          <p:cNvPicPr>
            <a:picLocks noChangeAspect="1" noChangeArrowheads="1"/>
          </p:cNvPicPr>
          <p:nvPr/>
        </p:nvPicPr>
        <p:blipFill>
          <a:blip r:embed="rId5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152400"/>
            <a:ext cx="2133600" cy="611188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905000" y="17526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800" b="1" dirty="0" smtClean="0">
                <a:solidFill>
                  <a:srgbClr val="FF0000"/>
                </a:solidFill>
                <a:latin typeface="Arial" pitchFamily="34" charset="0"/>
              </a:rPr>
              <a:t>ساكنة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2362200" y="28956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800" b="1" dirty="0" smtClean="0">
                <a:solidFill>
                  <a:srgbClr val="FF0000"/>
                </a:solidFill>
                <a:latin typeface="Arial" pitchFamily="34" charset="0"/>
              </a:rPr>
              <a:t>حركية</a:t>
            </a:r>
          </a:p>
        </p:txBody>
      </p:sp>
      <p:sp>
        <p:nvSpPr>
          <p:cNvPr id="20" name="شكل بيضاوي 19"/>
          <p:cNvSpPr/>
          <p:nvPr/>
        </p:nvSpPr>
        <p:spPr>
          <a:xfrm>
            <a:off x="3581400" y="838200"/>
            <a:ext cx="762000" cy="5334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8064A2">
                    <a:lumMod val="50000"/>
                  </a:srgbClr>
                </a:solidFill>
              </a:rPr>
              <a:t>نعم</a:t>
            </a:r>
          </a:p>
        </p:txBody>
      </p:sp>
      <p:pic>
        <p:nvPicPr>
          <p:cNvPr id="16398" name="Picture 17" descr="http://mbc3.mbc.net/content_repo/Character/danyah-cartoon_azooz/listingImageBinary/Azooz%20thum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r="23750"/>
          <a:stretch>
            <a:fillRect/>
          </a:stretch>
        </p:blipFill>
        <p:spPr bwMode="auto">
          <a:xfrm>
            <a:off x="7696200" y="3276600"/>
            <a:ext cx="76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وسيلة شرح على شكل سحابة 16"/>
          <p:cNvSpPr/>
          <p:nvPr/>
        </p:nvSpPr>
        <p:spPr>
          <a:xfrm>
            <a:off x="6248400" y="1905000"/>
            <a:ext cx="2057400" cy="990600"/>
          </a:xfrm>
          <a:prstGeom prst="cloudCallout">
            <a:avLst>
              <a:gd name="adj1" fmla="val 41129"/>
              <a:gd name="adj2" fmla="val 8163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C0504D">
                    <a:lumMod val="50000"/>
                  </a:srgbClr>
                </a:solidFill>
              </a:rPr>
              <a:t>من أين جاءت هذه الطاقة ؟</a:t>
            </a:r>
          </a:p>
        </p:txBody>
      </p:sp>
      <p:pic>
        <p:nvPicPr>
          <p:cNvPr id="18445" name="Picture 13" descr="C:\Users\user\Pictures\صورة5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4495800"/>
            <a:ext cx="4648200" cy="1557338"/>
          </a:xfrm>
          <a:prstGeom prst="roundRect">
            <a:avLst>
              <a:gd name="adj" fmla="val 32977"/>
            </a:avLst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2" name="مستطيل 21"/>
          <p:cNvSpPr/>
          <p:nvPr/>
        </p:nvSpPr>
        <p:spPr>
          <a:xfrm>
            <a:off x="4114800" y="4572000"/>
            <a:ext cx="464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8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23" grpId="0"/>
      <p:bldP spid="18" grpId="0"/>
      <p:bldP spid="19" grpId="0"/>
      <p:bldP spid="20" grpId="0" animBg="1"/>
      <p:bldP spid="1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/>
          <p:cNvSpPr txBox="1"/>
          <p:nvPr/>
        </p:nvSpPr>
        <p:spPr>
          <a:xfrm>
            <a:off x="4038600" y="1905000"/>
            <a:ext cx="4953000" cy="40011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ar-SA" sz="2000" b="1" dirty="0"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أي </a:t>
            </a:r>
            <a:r>
              <a:rPr lang="ar-SA" sz="2000" b="1" dirty="0" err="1"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الإنائين</a:t>
            </a:r>
            <a:r>
              <a:rPr lang="ar-SA" sz="2000" b="1" dirty="0"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 له طاقة وضع أكبر: </a:t>
            </a:r>
            <a:r>
              <a:rPr lang="ar-SA" sz="2000" b="1" dirty="0">
                <a:solidFill>
                  <a:srgbClr val="FF0000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الأحمر</a:t>
            </a:r>
            <a:r>
              <a:rPr lang="ar-SA" sz="2000" dirty="0"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 أم </a:t>
            </a:r>
            <a:r>
              <a:rPr lang="ar-SA" sz="2000" b="1" dirty="0">
                <a:solidFill>
                  <a:srgbClr val="4F81BD">
                    <a:lumMod val="75000"/>
                  </a:srgbClr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الأزرق</a:t>
            </a:r>
            <a:r>
              <a:rPr lang="ar-SA" sz="2000" dirty="0"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!!  </a:t>
            </a:r>
            <a:r>
              <a:rPr lang="ar-SA" sz="2000" b="1" dirty="0">
                <a:solidFill>
                  <a:prstClr val="black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لماذا ؟</a:t>
            </a:r>
            <a:endParaRPr lang="ar-SA" sz="2000" dirty="0">
              <a:solidFill>
                <a:prstClr val="black"/>
              </a:solidFill>
              <a:effectLst>
                <a:glow rad="101600">
                  <a:srgbClr val="E7FDB5">
                    <a:alpha val="60000"/>
                  </a:srgbClr>
                </a:glow>
              </a:effectLst>
            </a:endParaRPr>
          </a:p>
        </p:txBody>
      </p:sp>
      <p:pic>
        <p:nvPicPr>
          <p:cNvPr id="6" name="Picture 23" descr="http://www.shorouknews.com/uploadedimages/Sections/Egypt/original/iq8q7wl5.jpg000.jpg"/>
          <p:cNvPicPr>
            <a:picLocks noChangeAspect="1" noChangeArrowheads="1"/>
          </p:cNvPicPr>
          <p:nvPr/>
        </p:nvPicPr>
        <p:blipFill>
          <a:blip r:embed="rId4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609600"/>
            <a:ext cx="1281113" cy="129540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7"/>
          <a:stretch>
            <a:fillRect/>
          </a:stretch>
        </p:blipFill>
        <p:spPr bwMode="auto">
          <a:xfrm>
            <a:off x="228600" y="838200"/>
            <a:ext cx="28956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وسيلة شرح على شكل سحابة 9"/>
          <p:cNvSpPr/>
          <p:nvPr/>
        </p:nvSpPr>
        <p:spPr>
          <a:xfrm flipH="1">
            <a:off x="4572000" y="609600"/>
            <a:ext cx="1905000" cy="685800"/>
          </a:xfrm>
          <a:prstGeom prst="cloudCallout">
            <a:avLst>
              <a:gd name="adj1" fmla="val -78123"/>
              <a:gd name="adj2" fmla="val 244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lang="ar-SA" sz="2400" b="1" cap="all" dirty="0" smtClean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فكر </a:t>
            </a:r>
            <a:r>
              <a:rPr lang="ar-SA" sz="24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جيداً</a:t>
            </a:r>
            <a:endParaRPr lang="en-US" sz="2400" b="1" cap="all" dirty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4" name="Picture 2" descr="http://upload.wikimedia.org/wikipedia/commons/thumb/e/ec/Soccer_ball.svg/600px-Soccer_bal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5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 descr="http://upload.wikimedia.org/wikipedia/commons/thumb/e/ec/Soccer_ball.svg/600px-Soccer_ball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6019800" y="3955736"/>
            <a:ext cx="2895600" cy="40011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lvl="2" algn="ctr" rtl="0">
              <a:defRPr/>
            </a:pPr>
            <a:r>
              <a:rPr lang="ar-SA" sz="2000" b="1" dirty="0">
                <a:solidFill>
                  <a:srgbClr val="FF0000"/>
                </a:solidFill>
                <a:effectLst>
                  <a:glow rad="101600">
                    <a:srgbClr val="E7FDB5">
                      <a:alpha val="60000"/>
                    </a:srgbClr>
                  </a:glow>
                </a:effectLst>
              </a:rPr>
              <a:t>أي الكُرتين لها طاقة وضع أكبر؟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600200" y="6096000"/>
            <a:ext cx="7315200" cy="533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0">
              <a:defRPr/>
            </a:pPr>
            <a:r>
              <a:rPr lang="ar-SA" sz="2800" b="1" dirty="0">
                <a:solidFill>
                  <a:prstClr val="white"/>
                </a:solidFill>
              </a:rPr>
              <a:t>تعتمد </a:t>
            </a:r>
            <a:r>
              <a:rPr lang="ar-SA" sz="2800" b="1" dirty="0">
                <a:solidFill>
                  <a:srgbClr val="FFFF00"/>
                </a:solidFill>
              </a:rPr>
              <a:t>طاقة الوضع </a:t>
            </a:r>
            <a:r>
              <a:rPr lang="ar-SA" sz="2800" b="1" dirty="0">
                <a:solidFill>
                  <a:prstClr val="white"/>
                </a:solidFill>
              </a:rPr>
              <a:t>على عاملين هما : </a:t>
            </a:r>
            <a:r>
              <a:rPr lang="ar-SA" sz="1600" dirty="0">
                <a:solidFill>
                  <a:prstClr val="white"/>
                </a:solidFill>
              </a:rPr>
              <a:t>....................</a:t>
            </a:r>
            <a:r>
              <a:rPr lang="ar-SA" sz="2400" dirty="0">
                <a:solidFill>
                  <a:prstClr val="white"/>
                </a:solidFill>
              </a:rPr>
              <a:t> </a:t>
            </a:r>
            <a:r>
              <a:rPr lang="ar-SA" sz="2400" b="1" dirty="0">
                <a:solidFill>
                  <a:prstClr val="white"/>
                </a:solidFill>
              </a:rPr>
              <a:t>و</a:t>
            </a:r>
            <a:r>
              <a:rPr lang="ar-SA" sz="1600" dirty="0">
                <a:solidFill>
                  <a:prstClr val="white"/>
                </a:solidFill>
              </a:rPr>
              <a:t>..................</a:t>
            </a:r>
            <a:r>
              <a:rPr lang="ar-SA" dirty="0">
                <a:solidFill>
                  <a:prstClr val="white"/>
                </a:solidFill>
              </a:rPr>
              <a:t>.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124200" y="617220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800" b="1" smtClean="0">
                <a:solidFill>
                  <a:srgbClr val="FFC000"/>
                </a:solidFill>
              </a:rPr>
              <a:t>الإرتفاع </a:t>
            </a:r>
            <a:endParaRPr lang="en-US" altLang="ar-SA" sz="2800" b="1" smtClean="0">
              <a:solidFill>
                <a:srgbClr val="FFC000"/>
              </a:solidFill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828800" y="61722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800" b="1" smtClean="0">
                <a:solidFill>
                  <a:srgbClr val="FFC000"/>
                </a:solidFill>
              </a:rPr>
              <a:t>الكتلة</a:t>
            </a:r>
            <a:endParaRPr lang="en-US" altLang="ar-SA" sz="2800" b="1" smtClean="0">
              <a:solidFill>
                <a:srgbClr val="FFC000"/>
              </a:solidFill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7086600" y="0"/>
            <a:ext cx="1905000" cy="634130"/>
          </a:xfrm>
          <a:prstGeom prst="roundRect">
            <a:avLst>
              <a:gd name="adj" fmla="val 138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ستطيل مستدير الزوايا 19"/>
          <p:cNvSpPr/>
          <p:nvPr/>
        </p:nvSpPr>
        <p:spPr>
          <a:xfrm>
            <a:off x="152400" y="152400"/>
            <a:ext cx="4191000" cy="510778"/>
          </a:xfrm>
          <a:prstGeom prst="roundRect">
            <a:avLst/>
          </a:prstGeom>
          <a:ln>
            <a:noFill/>
          </a:ln>
          <a:effectLst>
            <a:innerShdw blurRad="330200" dir="4680000">
              <a:schemeClr val="bg2">
                <a:lumMod val="2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ar-SA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العوامل المؤثرة على طاقة الوضع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524250" y="4591109"/>
            <a:ext cx="4000500" cy="80021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ea typeface="AF_Hijaz"/>
                <a:cs typeface="AF_Hijaz"/>
              </a:rPr>
              <a:t>الكرة الأكبر </a:t>
            </a:r>
            <a:r>
              <a:rPr lang="ar-SA" sz="2400" b="1" dirty="0">
                <a:solidFill>
                  <a:srgbClr val="C00000"/>
                </a:solidFill>
                <a:ea typeface="AF_Hijaz"/>
                <a:cs typeface="AF_Hijaz"/>
              </a:rPr>
              <a:t>كتلة</a:t>
            </a:r>
            <a:r>
              <a:rPr lang="ar-SA" sz="2000" b="1" dirty="0">
                <a:solidFill>
                  <a:srgbClr val="7030A0"/>
                </a:solidFill>
                <a:ea typeface="AF_Hijaz"/>
                <a:cs typeface="AF_Hijaz"/>
              </a:rPr>
              <a:t> </a:t>
            </a:r>
            <a:r>
              <a:rPr lang="ar-SA" sz="2400" b="1" dirty="0">
                <a:solidFill>
                  <a:srgbClr val="7030A0"/>
                </a:solidFill>
                <a:ea typeface="AF_Hijaz"/>
                <a:cs typeface="AF_Hijaz"/>
              </a:rPr>
              <a:t>لها طاقة وضع</a:t>
            </a:r>
            <a:r>
              <a:rPr lang="ar-SA" sz="3200" b="1" dirty="0">
                <a:solidFill>
                  <a:srgbClr val="7030A0"/>
                </a:solidFill>
                <a:ea typeface="AF_Hijaz"/>
                <a:cs typeface="AF_Hijaz"/>
              </a:rPr>
              <a:t> </a:t>
            </a:r>
            <a:r>
              <a:rPr lang="ar-SA" sz="2400" b="1" dirty="0">
                <a:solidFill>
                  <a:srgbClr val="7030A0"/>
                </a:solidFill>
                <a:ea typeface="AF_Hijaz"/>
                <a:cs typeface="AF_Hijaz"/>
              </a:rPr>
              <a:t>أكبر</a:t>
            </a:r>
            <a:endParaRPr lang="ar-SA" sz="2800" b="1" dirty="0">
              <a:solidFill>
                <a:srgbClr val="7030A0"/>
              </a:solidFill>
              <a:ea typeface="AF_Hijaz"/>
              <a:cs typeface="AF_Hijaz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400" dirty="0">
                <a:solidFill>
                  <a:prstClr val="black">
                    <a:lumMod val="85000"/>
                    <a:lumOff val="15000"/>
                  </a:prstClr>
                </a:solidFill>
                <a:ea typeface="AF_Hijaz"/>
                <a:cs typeface="AF_Hijaz"/>
              </a:rPr>
              <a:t>على افتراض أن للكرتين نفس </a:t>
            </a:r>
            <a:r>
              <a:rPr lang="ar-SA" sz="1400" dirty="0" err="1">
                <a:solidFill>
                  <a:prstClr val="black">
                    <a:lumMod val="85000"/>
                    <a:lumOff val="15000"/>
                  </a:prstClr>
                </a:solidFill>
                <a:ea typeface="AF_Hijaz"/>
                <a:cs typeface="AF_Hijaz"/>
              </a:rPr>
              <a:t>الإرتفاع</a:t>
            </a:r>
            <a:endParaRPr lang="ar-SA" sz="1400" dirty="0">
              <a:solidFill>
                <a:prstClr val="black">
                  <a:lumMod val="85000"/>
                  <a:lumOff val="15000"/>
                </a:prstClr>
              </a:solidFill>
              <a:ea typeface="AF_Hijaz"/>
              <a:cs typeface="AF_Hijaz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276600" y="2581275"/>
            <a:ext cx="3657600" cy="92392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2000" b="1" dirty="0" smtClean="0">
                <a:solidFill>
                  <a:srgbClr val="7030A0"/>
                </a:solidFill>
                <a:latin typeface="Arial" pitchFamily="34" charset="0"/>
                <a:ea typeface="AF_Hijaz"/>
                <a:cs typeface="AF_Hijaz"/>
              </a:rPr>
              <a:t>الإناء </a:t>
            </a:r>
            <a:r>
              <a:rPr lang="ar-SA" altLang="ar-SA" sz="2000" b="1" dirty="0" smtClean="0">
                <a:solidFill>
                  <a:srgbClr val="CC0066"/>
                </a:solidFill>
                <a:latin typeface="Arial" pitchFamily="34" charset="0"/>
                <a:ea typeface="AF_Hijaz"/>
                <a:cs typeface="AF_Hijaz"/>
              </a:rPr>
              <a:t>الأعلى ارتفاع </a:t>
            </a:r>
            <a:r>
              <a:rPr lang="ar-SA" altLang="ar-SA" sz="2000" b="1" dirty="0" smtClean="0">
                <a:solidFill>
                  <a:srgbClr val="7030A0"/>
                </a:solidFill>
                <a:ea typeface="AF_Hijaz"/>
                <a:cs typeface="AF_Hijaz"/>
              </a:rPr>
              <a:t>له طاقة وضع أكبر لأنه يكتسب سرعة أكبر في أثناء السقوط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r-SA" altLang="ar-SA" sz="1400" dirty="0" smtClean="0">
                <a:solidFill>
                  <a:srgbClr val="262626"/>
                </a:solidFill>
                <a:ea typeface="AF_Hijaz"/>
                <a:cs typeface="AF_Hijaz"/>
              </a:rPr>
              <a:t>على افتراض أن </a:t>
            </a:r>
            <a:r>
              <a:rPr lang="ar-SA" altLang="ar-SA" sz="1400" dirty="0" err="1" smtClean="0">
                <a:solidFill>
                  <a:srgbClr val="262626"/>
                </a:solidFill>
                <a:ea typeface="AF_Hijaz"/>
                <a:cs typeface="AF_Hijaz"/>
              </a:rPr>
              <a:t>للإنائين</a:t>
            </a:r>
            <a:r>
              <a:rPr lang="ar-SA" altLang="ar-SA" sz="1400" dirty="0" smtClean="0">
                <a:solidFill>
                  <a:srgbClr val="262626"/>
                </a:solidFill>
                <a:ea typeface="AF_Hijaz"/>
                <a:cs typeface="AF_Hijaz"/>
              </a:rPr>
              <a:t> نفس الكتلة</a:t>
            </a:r>
          </a:p>
        </p:txBody>
      </p:sp>
    </p:spTree>
    <p:extLst>
      <p:ext uri="{BB962C8B-B14F-4D97-AF65-F5344CB8AC3E}">
        <p14:creationId xmlns:p14="http://schemas.microsoft.com/office/powerpoint/2010/main" val="12755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 autoUpdateAnimBg="0"/>
      <p:bldP spid="7" grpId="0" animBg="1" autoUpdateAnimBg="0"/>
      <p:bldP spid="9" grpId="0" animBg="1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88224" y="620688"/>
            <a:ext cx="2232248" cy="9361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prstClr val="white"/>
                </a:solidFill>
              </a:rPr>
              <a:t>تقويم</a:t>
            </a:r>
            <a:endParaRPr lang="ar-SA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0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4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5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6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7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8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9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0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1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12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3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4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2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2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2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2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2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5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16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18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2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7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19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20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21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22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23_كامل الدروس الفصل الرابع (الطاقة ومصادرها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30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3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1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5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مشربية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1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1_مشربية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تقنية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تقنية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12724</TotalTime>
  <Words>4269</Words>
  <Application>Microsoft Office PowerPoint</Application>
  <PresentationFormat>عرض على الشاشة (3:4)‏</PresentationFormat>
  <Paragraphs>910</Paragraphs>
  <Slides>139</Slides>
  <Notes>29</Notes>
  <HiddenSlides>0</HiddenSlides>
  <MMClips>1</MMClips>
  <ScaleCrop>false</ScaleCrop>
  <HeadingPairs>
    <vt:vector size="4" baseType="variant">
      <vt:variant>
        <vt:lpstr>نسق</vt:lpstr>
      </vt:variant>
      <vt:variant>
        <vt:i4>59</vt:i4>
      </vt:variant>
      <vt:variant>
        <vt:lpstr>عناوين الشرائح</vt:lpstr>
      </vt:variant>
      <vt:variant>
        <vt:i4>139</vt:i4>
      </vt:variant>
    </vt:vector>
  </HeadingPairs>
  <TitlesOfParts>
    <vt:vector size="198" baseType="lpstr">
      <vt:lpstr>سمة Office</vt:lpstr>
      <vt:lpstr>2_سمة Office</vt:lpstr>
      <vt:lpstr>7_سمة Office</vt:lpstr>
      <vt:lpstr>3_سمة Office</vt:lpstr>
      <vt:lpstr>34_سمة Office</vt:lpstr>
      <vt:lpstr>45_سمة Office</vt:lpstr>
      <vt:lpstr>مشربية</vt:lpstr>
      <vt:lpstr>1_مشربية</vt:lpstr>
      <vt:lpstr>4_سمة Office</vt:lpstr>
      <vt:lpstr>8_سمة Office</vt:lpstr>
      <vt:lpstr>5_سمة Office</vt:lpstr>
      <vt:lpstr>1_سمة Office</vt:lpstr>
      <vt:lpstr>6_سمة Office</vt:lpstr>
      <vt:lpstr>9_سمة Office</vt:lpstr>
      <vt:lpstr>10_سمة Office</vt:lpstr>
      <vt:lpstr>12_سمة Office</vt:lpstr>
      <vt:lpstr>13_سمة Office</vt:lpstr>
      <vt:lpstr>14_سمة Office</vt:lpstr>
      <vt:lpstr>15_سمة Office</vt:lpstr>
      <vt:lpstr>16_سمة Office</vt:lpstr>
      <vt:lpstr>17_سمة Office</vt:lpstr>
      <vt:lpstr>18_سمة Office</vt:lpstr>
      <vt:lpstr>19_سمة Office</vt:lpstr>
      <vt:lpstr>20_سمة Office</vt:lpstr>
      <vt:lpstr>كامل الدروس الفصل الرابع (الطاقة ومصادرها)</vt:lpstr>
      <vt:lpstr>1_كامل الدروس الفصل الرابع (الطاقة ومصادرها)</vt:lpstr>
      <vt:lpstr>2_كامل الدروس الفصل الرابع (الطاقة ومصادرها)</vt:lpstr>
      <vt:lpstr>3_كامل الدروس الفصل الرابع (الطاقة ومصادرها)</vt:lpstr>
      <vt:lpstr>4_كامل الدروس الفصل الرابع (الطاقة ومصادرها)</vt:lpstr>
      <vt:lpstr>5_كامل الدروس الفصل الرابع (الطاقة ومصادرها)</vt:lpstr>
      <vt:lpstr>6_كامل الدروس الفصل الرابع (الطاقة ومصادرها)</vt:lpstr>
      <vt:lpstr>7_كامل الدروس الفصل الرابع (الطاقة ومصادرها)</vt:lpstr>
      <vt:lpstr>22_سمة Office</vt:lpstr>
      <vt:lpstr>8_كامل الدروس الفصل الرابع (الطاقة ومصادرها)</vt:lpstr>
      <vt:lpstr>9_كامل الدروس الفصل الرابع (الطاقة ومصادرها)</vt:lpstr>
      <vt:lpstr>10_كامل الدروس الفصل الرابع (الطاقة ومصادرها)</vt:lpstr>
      <vt:lpstr>11_كامل الدروس الفصل الرابع (الطاقة ومصادرها)</vt:lpstr>
      <vt:lpstr>12_كامل الدروس الفصل الرابع (الطاقة ومصادرها)</vt:lpstr>
      <vt:lpstr>13_كامل الدروس الفصل الرابع (الطاقة ومصادرها)</vt:lpstr>
      <vt:lpstr>14_كامل الدروس الفصل الرابع (الطاقة ومصادرها)</vt:lpstr>
      <vt:lpstr>23_سمة Office</vt:lpstr>
      <vt:lpstr>24_سمة Office</vt:lpstr>
      <vt:lpstr>26_سمة Office</vt:lpstr>
      <vt:lpstr>27_سمة Office</vt:lpstr>
      <vt:lpstr>29_سمة Office</vt:lpstr>
      <vt:lpstr>15_كامل الدروس الفصل الرابع (الطاقة ومصادرها)</vt:lpstr>
      <vt:lpstr>16_كامل الدروس الفصل الرابع (الطاقة ومصادرها)</vt:lpstr>
      <vt:lpstr>18_كامل الدروس الفصل الرابع (الطاقة ومصادرها)</vt:lpstr>
      <vt:lpstr>28_سمة Office</vt:lpstr>
      <vt:lpstr>17_كامل الدروس الفصل الرابع (الطاقة ومصادرها)</vt:lpstr>
      <vt:lpstr>19_كامل الدروس الفصل الرابع (الطاقة ومصادرها)</vt:lpstr>
      <vt:lpstr>20_كامل الدروس الفصل الرابع (الطاقة ومصادرها)</vt:lpstr>
      <vt:lpstr>21_كامل الدروس الفصل الرابع (الطاقة ومصادرها)</vt:lpstr>
      <vt:lpstr>22_كامل الدروس الفصل الرابع (الطاقة ومصادرها)</vt:lpstr>
      <vt:lpstr>23_كامل الدروس الفصل الرابع (الطاقة ومصادرها)</vt:lpstr>
      <vt:lpstr>30_سمة Office</vt:lpstr>
      <vt:lpstr>31_سمة Office</vt:lpstr>
      <vt:lpstr>19_Office Theme</vt:lpstr>
      <vt:lpstr>11_سمة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مراجعة الفصل الثالث</vt:lpstr>
      <vt:lpstr>مراجعة الفصل الثالث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أي الصورتين لها طاقة حركية اكبر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أشكال أخرى للطاقة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أكمل الجدول بما يناسب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نماذج الذرة</dc:title>
  <dc:creator>vaio</dc:creator>
  <cp:lastModifiedBy>‏‏مستخدم Windows</cp:lastModifiedBy>
  <cp:revision>994</cp:revision>
  <dcterms:created xsi:type="dcterms:W3CDTF">2011-10-13T18:22:40Z</dcterms:created>
  <dcterms:modified xsi:type="dcterms:W3CDTF">2020-04-18T19:23:11Z</dcterms:modified>
</cp:coreProperties>
</file>