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6" r:id="rId1"/>
  </p:sldMasterIdLst>
  <p:notesMasterIdLst>
    <p:notesMasterId r:id="rId34"/>
  </p:notesMasterIdLst>
  <p:sldIdLst>
    <p:sldId id="709" r:id="rId2"/>
    <p:sldId id="341" r:id="rId3"/>
    <p:sldId id="474" r:id="rId4"/>
    <p:sldId id="452" r:id="rId5"/>
    <p:sldId id="738" r:id="rId6"/>
    <p:sldId id="836" r:id="rId7"/>
    <p:sldId id="829" r:id="rId8"/>
    <p:sldId id="830" r:id="rId9"/>
    <p:sldId id="832" r:id="rId10"/>
    <p:sldId id="833" r:id="rId11"/>
    <p:sldId id="834" r:id="rId12"/>
    <p:sldId id="792" r:id="rId13"/>
    <p:sldId id="835" r:id="rId14"/>
    <p:sldId id="800" r:id="rId15"/>
    <p:sldId id="764" r:id="rId16"/>
    <p:sldId id="838" r:id="rId17"/>
    <p:sldId id="839" r:id="rId18"/>
    <p:sldId id="840" r:id="rId19"/>
    <p:sldId id="846" r:id="rId20"/>
    <p:sldId id="843" r:id="rId21"/>
    <p:sldId id="844" r:id="rId22"/>
    <p:sldId id="845" r:id="rId23"/>
    <p:sldId id="856" r:id="rId24"/>
    <p:sldId id="857" r:id="rId25"/>
    <p:sldId id="858" r:id="rId26"/>
    <p:sldId id="848" r:id="rId27"/>
    <p:sldId id="849" r:id="rId28"/>
    <p:sldId id="859" r:id="rId29"/>
    <p:sldId id="853" r:id="rId30"/>
    <p:sldId id="854" r:id="rId31"/>
    <p:sldId id="862" r:id="rId32"/>
    <p:sldId id="863" r:id="rId33"/>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FD2F"/>
    <a:srgbClr val="FF6600"/>
    <a:srgbClr val="D0CB0E"/>
    <a:srgbClr val="EBE610"/>
    <a:srgbClr val="000000"/>
    <a:srgbClr val="CC3399"/>
    <a:srgbClr val="CC0000"/>
    <a:srgbClr val="2DBD3B"/>
    <a:srgbClr val="25C55A"/>
    <a:srgbClr val="89D0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نمط فاتح 3 - تميي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25E5076-3810-47DD-B79F-674D7AD40C01}" styleName="نمط داكن 1 - تميي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النمط الداكن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71" autoAdjust="0"/>
    <p:restoredTop sz="96057" autoAdjust="0"/>
  </p:normalViewPr>
  <p:slideViewPr>
    <p:cSldViewPr>
      <p:cViewPr>
        <p:scale>
          <a:sx n="70" d="100"/>
          <a:sy n="70" d="100"/>
        </p:scale>
        <p:origin x="-1200"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6C0C92-4CED-4689-B662-821B37FAA7DD}" type="doc">
      <dgm:prSet loTypeId="urn:microsoft.com/office/officeart/2005/8/layout/process2" loCatId="process" qsTypeId="urn:microsoft.com/office/officeart/2005/8/quickstyle/3d3" qsCatId="3D" csTypeId="urn:microsoft.com/office/officeart/2005/8/colors/colorful3" csCatId="colorful" phldr="1"/>
      <dgm:spPr/>
      <dgm:t>
        <a:bodyPr/>
        <a:lstStyle/>
        <a:p>
          <a:pPr rtl="1"/>
          <a:endParaRPr lang="ar-SA"/>
        </a:p>
      </dgm:t>
    </dgm:pt>
    <dgm:pt modelId="{12B2A1FB-1922-4430-BCC9-D935747E18C6}">
      <dgm:prSet phldrT="[Text]"/>
      <dgm:spPr/>
      <dgm:t>
        <a:bodyPr/>
        <a:lstStyle/>
        <a:p>
          <a:pPr rtl="1"/>
          <a:r>
            <a:rPr lang="ar-SA" b="1" dirty="0">
              <a:solidFill>
                <a:schemeClr val="tx2"/>
              </a:solidFill>
            </a:rPr>
            <a:t>العناصر</a:t>
          </a:r>
        </a:p>
      </dgm:t>
    </dgm:pt>
    <dgm:pt modelId="{8C012E9F-2874-40BC-9549-2A60D463924C}" type="parTrans" cxnId="{7834AE0B-2FF8-4267-A472-4F0AD484BE34}">
      <dgm:prSet/>
      <dgm:spPr/>
      <dgm:t>
        <a:bodyPr/>
        <a:lstStyle/>
        <a:p>
          <a:pPr rtl="1"/>
          <a:endParaRPr lang="ar-SA"/>
        </a:p>
      </dgm:t>
    </dgm:pt>
    <dgm:pt modelId="{96DA74C9-15FB-4799-A49D-269CE3EF87D8}" type="sibTrans" cxnId="{7834AE0B-2FF8-4267-A472-4F0AD484BE34}">
      <dgm:prSet/>
      <dgm:spPr/>
      <dgm:t>
        <a:bodyPr/>
        <a:lstStyle/>
        <a:p>
          <a:pPr rtl="1"/>
          <a:endParaRPr lang="ar-SA"/>
        </a:p>
      </dgm:t>
    </dgm:pt>
    <dgm:pt modelId="{214DE1A3-9FE3-4F8B-BC55-7884AA5F31AF}">
      <dgm:prSet phldrT="[Text]"/>
      <dgm:spPr/>
      <dgm:t>
        <a:bodyPr/>
        <a:lstStyle/>
        <a:p>
          <a:pPr rtl="1"/>
          <a:r>
            <a:rPr lang="ar-SA" b="1" dirty="0">
              <a:solidFill>
                <a:schemeClr val="tx2"/>
              </a:solidFill>
            </a:rPr>
            <a:t>الجدول الدوري</a:t>
          </a:r>
        </a:p>
      </dgm:t>
    </dgm:pt>
    <dgm:pt modelId="{44E35F33-F299-4EEC-9E96-71F745174BA8}" type="parTrans" cxnId="{548EB33B-E43F-4958-8EAA-7312A4F6E36B}">
      <dgm:prSet/>
      <dgm:spPr/>
      <dgm:t>
        <a:bodyPr/>
        <a:lstStyle/>
        <a:p>
          <a:pPr rtl="1"/>
          <a:endParaRPr lang="ar-SA"/>
        </a:p>
      </dgm:t>
    </dgm:pt>
    <dgm:pt modelId="{563AE0F0-FC4C-4667-9FC8-561490781287}" type="sibTrans" cxnId="{548EB33B-E43F-4958-8EAA-7312A4F6E36B}">
      <dgm:prSet/>
      <dgm:spPr/>
      <dgm:t>
        <a:bodyPr/>
        <a:lstStyle/>
        <a:p>
          <a:pPr rtl="1"/>
          <a:endParaRPr lang="ar-SA"/>
        </a:p>
      </dgm:t>
    </dgm:pt>
    <dgm:pt modelId="{7FD202F6-4690-427B-89AB-C8A4BD61A41C}">
      <dgm:prSet phldrT="[Text]"/>
      <dgm:spPr/>
      <dgm:t>
        <a:bodyPr/>
        <a:lstStyle/>
        <a:p>
          <a:pPr rtl="1"/>
          <a:r>
            <a:rPr lang="ar-SA" b="1" dirty="0">
              <a:solidFill>
                <a:schemeClr val="tx2"/>
              </a:solidFill>
            </a:rPr>
            <a:t>تحديد الخصائص</a:t>
          </a:r>
        </a:p>
      </dgm:t>
    </dgm:pt>
    <dgm:pt modelId="{D0405F08-81E3-4BA8-949F-65C7BFC2AF54}" type="parTrans" cxnId="{B8C24390-6667-4C20-BC48-6FEFF0DB2A3C}">
      <dgm:prSet/>
      <dgm:spPr/>
      <dgm:t>
        <a:bodyPr/>
        <a:lstStyle/>
        <a:p>
          <a:pPr rtl="1"/>
          <a:endParaRPr lang="ar-SA"/>
        </a:p>
      </dgm:t>
    </dgm:pt>
    <dgm:pt modelId="{DEF03B16-91E4-4774-8F69-EADCED52A607}" type="sibTrans" cxnId="{B8C24390-6667-4C20-BC48-6FEFF0DB2A3C}">
      <dgm:prSet/>
      <dgm:spPr/>
      <dgm:t>
        <a:bodyPr/>
        <a:lstStyle/>
        <a:p>
          <a:pPr rtl="1"/>
          <a:endParaRPr lang="ar-SA"/>
        </a:p>
      </dgm:t>
    </dgm:pt>
    <dgm:pt modelId="{186E324E-9106-4E20-A10D-E3B71A88705E}">
      <dgm:prSet phldrT="[Text]"/>
      <dgm:spPr/>
      <dgm:t>
        <a:bodyPr/>
        <a:lstStyle/>
        <a:p>
          <a:pPr rtl="1"/>
          <a:r>
            <a:rPr lang="ar-SA" b="1" dirty="0">
              <a:solidFill>
                <a:schemeClr val="tx2"/>
              </a:solidFill>
            </a:rPr>
            <a:t>تصنيف العناصر</a:t>
          </a:r>
        </a:p>
      </dgm:t>
    </dgm:pt>
    <dgm:pt modelId="{CDA7DD47-4B57-49C8-AE08-2BF647E91851}" type="parTrans" cxnId="{779138C0-3D34-45B7-914D-592B5DFF7746}">
      <dgm:prSet/>
      <dgm:spPr/>
      <dgm:t>
        <a:bodyPr/>
        <a:lstStyle/>
        <a:p>
          <a:pPr rtl="1"/>
          <a:endParaRPr lang="ar-SA"/>
        </a:p>
      </dgm:t>
    </dgm:pt>
    <dgm:pt modelId="{D9958955-3DD7-4E0A-B517-D850EC5FEF76}" type="sibTrans" cxnId="{779138C0-3D34-45B7-914D-592B5DFF7746}">
      <dgm:prSet/>
      <dgm:spPr/>
      <dgm:t>
        <a:bodyPr/>
        <a:lstStyle/>
        <a:p>
          <a:pPr rtl="1"/>
          <a:endParaRPr lang="ar-SA"/>
        </a:p>
      </dgm:t>
    </dgm:pt>
    <dgm:pt modelId="{F365CC38-4C15-489F-9423-84D56BA7AC0C}">
      <dgm:prSet phldrT="[Text]"/>
      <dgm:spPr/>
      <dgm:t>
        <a:bodyPr/>
        <a:lstStyle/>
        <a:p>
          <a:pPr rtl="1"/>
          <a:r>
            <a:rPr lang="ar-SA" b="1" dirty="0">
              <a:solidFill>
                <a:schemeClr val="tx2"/>
              </a:solidFill>
            </a:rPr>
            <a:t>المركبات</a:t>
          </a:r>
        </a:p>
      </dgm:t>
    </dgm:pt>
    <dgm:pt modelId="{08A35EB7-19B0-427A-9196-23DF3B405A33}" type="parTrans" cxnId="{7C766002-36EF-4A91-8EF9-6B9168DA6067}">
      <dgm:prSet/>
      <dgm:spPr/>
      <dgm:t>
        <a:bodyPr/>
        <a:lstStyle/>
        <a:p>
          <a:pPr rtl="1"/>
          <a:endParaRPr lang="ar-SA"/>
        </a:p>
      </dgm:t>
    </dgm:pt>
    <dgm:pt modelId="{3067B08F-0629-4AF8-88A5-55BF8EFDF6A9}" type="sibTrans" cxnId="{7C766002-36EF-4A91-8EF9-6B9168DA6067}">
      <dgm:prSet/>
      <dgm:spPr/>
      <dgm:t>
        <a:bodyPr/>
        <a:lstStyle/>
        <a:p>
          <a:pPr rtl="1"/>
          <a:endParaRPr lang="ar-SA"/>
        </a:p>
      </dgm:t>
    </dgm:pt>
    <dgm:pt modelId="{526A04E9-0E72-41E9-AD9E-BA123E83280B}">
      <dgm:prSet phldrT="[Text]"/>
      <dgm:spPr/>
      <dgm:t>
        <a:bodyPr/>
        <a:lstStyle/>
        <a:p>
          <a:pPr rtl="1"/>
          <a:r>
            <a:rPr lang="ar-SA" b="1" dirty="0">
              <a:solidFill>
                <a:schemeClr val="tx2"/>
              </a:solidFill>
            </a:rPr>
            <a:t>المخاليط</a:t>
          </a:r>
        </a:p>
      </dgm:t>
    </dgm:pt>
    <dgm:pt modelId="{F2500FCF-2D4F-4885-B291-DDDA91B2AFF6}" type="parTrans" cxnId="{88568280-3977-4289-987D-D58595856EA2}">
      <dgm:prSet/>
      <dgm:spPr/>
      <dgm:t>
        <a:bodyPr/>
        <a:lstStyle/>
        <a:p>
          <a:pPr rtl="1"/>
          <a:endParaRPr lang="ar-SA"/>
        </a:p>
      </dgm:t>
    </dgm:pt>
    <dgm:pt modelId="{ABA6A819-F28D-4FAA-8208-8590DF2B7DDB}" type="sibTrans" cxnId="{88568280-3977-4289-987D-D58595856EA2}">
      <dgm:prSet/>
      <dgm:spPr/>
      <dgm:t>
        <a:bodyPr/>
        <a:lstStyle/>
        <a:p>
          <a:pPr rtl="1"/>
          <a:endParaRPr lang="ar-SA"/>
        </a:p>
      </dgm:t>
    </dgm:pt>
    <dgm:pt modelId="{9BD5D6ED-99E2-4038-8798-418B3D84DFC4}" type="pres">
      <dgm:prSet presAssocID="{FD6C0C92-4CED-4689-B662-821B37FAA7DD}" presName="linearFlow" presStyleCnt="0">
        <dgm:presLayoutVars>
          <dgm:resizeHandles val="exact"/>
        </dgm:presLayoutVars>
      </dgm:prSet>
      <dgm:spPr/>
    </dgm:pt>
    <dgm:pt modelId="{75E75ED4-BAF0-4CC8-BD26-F4D344DCFEC6}" type="pres">
      <dgm:prSet presAssocID="{12B2A1FB-1922-4430-BCC9-D935747E18C6}" presName="node" presStyleLbl="node1" presStyleIdx="0" presStyleCnt="6">
        <dgm:presLayoutVars>
          <dgm:bulletEnabled val="1"/>
        </dgm:presLayoutVars>
      </dgm:prSet>
      <dgm:spPr/>
    </dgm:pt>
    <dgm:pt modelId="{47E2C92E-8534-4BA8-B558-433796E61242}" type="pres">
      <dgm:prSet presAssocID="{96DA74C9-15FB-4799-A49D-269CE3EF87D8}" presName="sibTrans" presStyleLbl="sibTrans2D1" presStyleIdx="0" presStyleCnt="5"/>
      <dgm:spPr/>
    </dgm:pt>
    <dgm:pt modelId="{EF747D19-D81A-485E-8B4A-3609275E7758}" type="pres">
      <dgm:prSet presAssocID="{96DA74C9-15FB-4799-A49D-269CE3EF87D8}" presName="connectorText" presStyleLbl="sibTrans2D1" presStyleIdx="0" presStyleCnt="5"/>
      <dgm:spPr/>
    </dgm:pt>
    <dgm:pt modelId="{3AF93C80-68A2-407B-A0B1-55D075BBFCBE}" type="pres">
      <dgm:prSet presAssocID="{214DE1A3-9FE3-4F8B-BC55-7884AA5F31AF}" presName="node" presStyleLbl="node1" presStyleIdx="1" presStyleCnt="6">
        <dgm:presLayoutVars>
          <dgm:bulletEnabled val="1"/>
        </dgm:presLayoutVars>
      </dgm:prSet>
      <dgm:spPr/>
    </dgm:pt>
    <dgm:pt modelId="{1C756D8E-EEB1-4996-9644-E1134F8C3470}" type="pres">
      <dgm:prSet presAssocID="{563AE0F0-FC4C-4667-9FC8-561490781287}" presName="sibTrans" presStyleLbl="sibTrans2D1" presStyleIdx="1" presStyleCnt="5"/>
      <dgm:spPr/>
    </dgm:pt>
    <dgm:pt modelId="{9C3BA2C4-C98D-4A1E-A547-EC366DC5B65E}" type="pres">
      <dgm:prSet presAssocID="{563AE0F0-FC4C-4667-9FC8-561490781287}" presName="connectorText" presStyleLbl="sibTrans2D1" presStyleIdx="1" presStyleCnt="5"/>
      <dgm:spPr/>
    </dgm:pt>
    <dgm:pt modelId="{9DF867FA-64F5-445C-8335-47B9565124F4}" type="pres">
      <dgm:prSet presAssocID="{7FD202F6-4690-427B-89AB-C8A4BD61A41C}" presName="node" presStyleLbl="node1" presStyleIdx="2" presStyleCnt="6">
        <dgm:presLayoutVars>
          <dgm:bulletEnabled val="1"/>
        </dgm:presLayoutVars>
      </dgm:prSet>
      <dgm:spPr/>
    </dgm:pt>
    <dgm:pt modelId="{43991CD3-A97A-4C05-840D-DFF9492DF471}" type="pres">
      <dgm:prSet presAssocID="{DEF03B16-91E4-4774-8F69-EADCED52A607}" presName="sibTrans" presStyleLbl="sibTrans2D1" presStyleIdx="2" presStyleCnt="5"/>
      <dgm:spPr/>
    </dgm:pt>
    <dgm:pt modelId="{670F8621-397B-4DDD-8000-465D1495BB6B}" type="pres">
      <dgm:prSet presAssocID="{DEF03B16-91E4-4774-8F69-EADCED52A607}" presName="connectorText" presStyleLbl="sibTrans2D1" presStyleIdx="2" presStyleCnt="5"/>
      <dgm:spPr/>
    </dgm:pt>
    <dgm:pt modelId="{1A9CA9F0-6DFA-4174-9848-0AACF346A621}" type="pres">
      <dgm:prSet presAssocID="{186E324E-9106-4E20-A10D-E3B71A88705E}" presName="node" presStyleLbl="node1" presStyleIdx="3" presStyleCnt="6">
        <dgm:presLayoutVars>
          <dgm:bulletEnabled val="1"/>
        </dgm:presLayoutVars>
      </dgm:prSet>
      <dgm:spPr/>
    </dgm:pt>
    <dgm:pt modelId="{54BA1A0B-83A3-4118-B743-510F9BDCAD5A}" type="pres">
      <dgm:prSet presAssocID="{D9958955-3DD7-4E0A-B517-D850EC5FEF76}" presName="sibTrans" presStyleLbl="sibTrans2D1" presStyleIdx="3" presStyleCnt="5"/>
      <dgm:spPr/>
    </dgm:pt>
    <dgm:pt modelId="{4363D392-84A1-468D-8AE1-B57092C6DC69}" type="pres">
      <dgm:prSet presAssocID="{D9958955-3DD7-4E0A-B517-D850EC5FEF76}" presName="connectorText" presStyleLbl="sibTrans2D1" presStyleIdx="3" presStyleCnt="5"/>
      <dgm:spPr/>
    </dgm:pt>
    <dgm:pt modelId="{76D599B7-919F-4E34-BA5D-403CC2DF10E1}" type="pres">
      <dgm:prSet presAssocID="{F365CC38-4C15-489F-9423-84D56BA7AC0C}" presName="node" presStyleLbl="node1" presStyleIdx="4" presStyleCnt="6">
        <dgm:presLayoutVars>
          <dgm:bulletEnabled val="1"/>
        </dgm:presLayoutVars>
      </dgm:prSet>
      <dgm:spPr/>
    </dgm:pt>
    <dgm:pt modelId="{A48BA7EB-4977-43C0-AC26-FFEC28B57D5F}" type="pres">
      <dgm:prSet presAssocID="{3067B08F-0629-4AF8-88A5-55BF8EFDF6A9}" presName="sibTrans" presStyleLbl="sibTrans2D1" presStyleIdx="4" presStyleCnt="5"/>
      <dgm:spPr/>
    </dgm:pt>
    <dgm:pt modelId="{58294CFA-48AB-4393-96F6-0110933DF11B}" type="pres">
      <dgm:prSet presAssocID="{3067B08F-0629-4AF8-88A5-55BF8EFDF6A9}" presName="connectorText" presStyleLbl="sibTrans2D1" presStyleIdx="4" presStyleCnt="5"/>
      <dgm:spPr/>
    </dgm:pt>
    <dgm:pt modelId="{E6C87734-FBA1-4F73-9170-E1033F7BCC22}" type="pres">
      <dgm:prSet presAssocID="{526A04E9-0E72-41E9-AD9E-BA123E83280B}" presName="node" presStyleLbl="node1" presStyleIdx="5" presStyleCnt="6">
        <dgm:presLayoutVars>
          <dgm:bulletEnabled val="1"/>
        </dgm:presLayoutVars>
      </dgm:prSet>
      <dgm:spPr/>
    </dgm:pt>
  </dgm:ptLst>
  <dgm:cxnLst>
    <dgm:cxn modelId="{3110C101-E2A5-4809-B3E3-06D2915E5DC1}" type="presOf" srcId="{563AE0F0-FC4C-4667-9FC8-561490781287}" destId="{1C756D8E-EEB1-4996-9644-E1134F8C3470}" srcOrd="0" destOrd="0" presId="urn:microsoft.com/office/officeart/2005/8/layout/process2"/>
    <dgm:cxn modelId="{020F4A02-9146-4871-86C7-6D210C42B58A}" type="presOf" srcId="{3067B08F-0629-4AF8-88A5-55BF8EFDF6A9}" destId="{A48BA7EB-4977-43C0-AC26-FFEC28B57D5F}" srcOrd="0" destOrd="0" presId="urn:microsoft.com/office/officeart/2005/8/layout/process2"/>
    <dgm:cxn modelId="{7C766002-36EF-4A91-8EF9-6B9168DA6067}" srcId="{FD6C0C92-4CED-4689-B662-821B37FAA7DD}" destId="{F365CC38-4C15-489F-9423-84D56BA7AC0C}" srcOrd="4" destOrd="0" parTransId="{08A35EB7-19B0-427A-9196-23DF3B405A33}" sibTransId="{3067B08F-0629-4AF8-88A5-55BF8EFDF6A9}"/>
    <dgm:cxn modelId="{7834AE0B-2FF8-4267-A472-4F0AD484BE34}" srcId="{FD6C0C92-4CED-4689-B662-821B37FAA7DD}" destId="{12B2A1FB-1922-4430-BCC9-D935747E18C6}" srcOrd="0" destOrd="0" parTransId="{8C012E9F-2874-40BC-9549-2A60D463924C}" sibTransId="{96DA74C9-15FB-4799-A49D-269CE3EF87D8}"/>
    <dgm:cxn modelId="{1699801E-304B-4D81-B723-8D3B9555DA47}" type="presOf" srcId="{563AE0F0-FC4C-4667-9FC8-561490781287}" destId="{9C3BA2C4-C98D-4A1E-A547-EC366DC5B65E}" srcOrd="1" destOrd="0" presId="urn:microsoft.com/office/officeart/2005/8/layout/process2"/>
    <dgm:cxn modelId="{3AF3EB32-E9C8-4E3A-B48C-38C72FD54584}" type="presOf" srcId="{3067B08F-0629-4AF8-88A5-55BF8EFDF6A9}" destId="{58294CFA-48AB-4393-96F6-0110933DF11B}" srcOrd="1" destOrd="0" presId="urn:microsoft.com/office/officeart/2005/8/layout/process2"/>
    <dgm:cxn modelId="{548EB33B-E43F-4958-8EAA-7312A4F6E36B}" srcId="{FD6C0C92-4CED-4689-B662-821B37FAA7DD}" destId="{214DE1A3-9FE3-4F8B-BC55-7884AA5F31AF}" srcOrd="1" destOrd="0" parTransId="{44E35F33-F299-4EEC-9E96-71F745174BA8}" sibTransId="{563AE0F0-FC4C-4667-9FC8-561490781287}"/>
    <dgm:cxn modelId="{4318205A-6989-4800-AB6B-D038C40550B6}" type="presOf" srcId="{DEF03B16-91E4-4774-8F69-EADCED52A607}" destId="{670F8621-397B-4DDD-8000-465D1495BB6B}" srcOrd="1" destOrd="0" presId="urn:microsoft.com/office/officeart/2005/8/layout/process2"/>
    <dgm:cxn modelId="{1A51C36C-583E-4884-8D4B-BF5DDA3C0C52}" type="presOf" srcId="{526A04E9-0E72-41E9-AD9E-BA123E83280B}" destId="{E6C87734-FBA1-4F73-9170-E1033F7BCC22}" srcOrd="0" destOrd="0" presId="urn:microsoft.com/office/officeart/2005/8/layout/process2"/>
    <dgm:cxn modelId="{57110C70-C25C-430D-805C-185080A992CD}" type="presOf" srcId="{12B2A1FB-1922-4430-BCC9-D935747E18C6}" destId="{75E75ED4-BAF0-4CC8-BD26-F4D344DCFEC6}" srcOrd="0" destOrd="0" presId="urn:microsoft.com/office/officeart/2005/8/layout/process2"/>
    <dgm:cxn modelId="{12BA617B-BC3E-4A17-9930-F724D9524FCB}" type="presOf" srcId="{96DA74C9-15FB-4799-A49D-269CE3EF87D8}" destId="{EF747D19-D81A-485E-8B4A-3609275E7758}" srcOrd="1" destOrd="0" presId="urn:microsoft.com/office/officeart/2005/8/layout/process2"/>
    <dgm:cxn modelId="{174A737D-99B6-4BE3-B09E-F4F4F7111A21}" type="presOf" srcId="{96DA74C9-15FB-4799-A49D-269CE3EF87D8}" destId="{47E2C92E-8534-4BA8-B558-433796E61242}" srcOrd="0" destOrd="0" presId="urn:microsoft.com/office/officeart/2005/8/layout/process2"/>
    <dgm:cxn modelId="{57AA6D80-6F6A-4420-8833-7ACEA52EE88B}" type="presOf" srcId="{D9958955-3DD7-4E0A-B517-D850EC5FEF76}" destId="{4363D392-84A1-468D-8AE1-B57092C6DC69}" srcOrd="1" destOrd="0" presId="urn:microsoft.com/office/officeart/2005/8/layout/process2"/>
    <dgm:cxn modelId="{88568280-3977-4289-987D-D58595856EA2}" srcId="{FD6C0C92-4CED-4689-B662-821B37FAA7DD}" destId="{526A04E9-0E72-41E9-AD9E-BA123E83280B}" srcOrd="5" destOrd="0" parTransId="{F2500FCF-2D4F-4885-B291-DDDA91B2AFF6}" sibTransId="{ABA6A819-F28D-4FAA-8208-8590DF2B7DDB}"/>
    <dgm:cxn modelId="{1EF0B586-1004-4737-919D-5381F7CBF806}" type="presOf" srcId="{214DE1A3-9FE3-4F8B-BC55-7884AA5F31AF}" destId="{3AF93C80-68A2-407B-A0B1-55D075BBFCBE}" srcOrd="0" destOrd="0" presId="urn:microsoft.com/office/officeart/2005/8/layout/process2"/>
    <dgm:cxn modelId="{94D4788C-3543-421A-8649-0D2797BA4300}" type="presOf" srcId="{D9958955-3DD7-4E0A-B517-D850EC5FEF76}" destId="{54BA1A0B-83A3-4118-B743-510F9BDCAD5A}" srcOrd="0" destOrd="0" presId="urn:microsoft.com/office/officeart/2005/8/layout/process2"/>
    <dgm:cxn modelId="{B8C24390-6667-4C20-BC48-6FEFF0DB2A3C}" srcId="{FD6C0C92-4CED-4689-B662-821B37FAA7DD}" destId="{7FD202F6-4690-427B-89AB-C8A4BD61A41C}" srcOrd="2" destOrd="0" parTransId="{D0405F08-81E3-4BA8-949F-65C7BFC2AF54}" sibTransId="{DEF03B16-91E4-4774-8F69-EADCED52A607}"/>
    <dgm:cxn modelId="{9CBA22A9-8F31-46BF-9D61-6831B017C3D6}" type="presOf" srcId="{7FD202F6-4690-427B-89AB-C8A4BD61A41C}" destId="{9DF867FA-64F5-445C-8335-47B9565124F4}" srcOrd="0" destOrd="0" presId="urn:microsoft.com/office/officeart/2005/8/layout/process2"/>
    <dgm:cxn modelId="{4BC56FB0-00F0-430D-82B5-66A7CB19780B}" type="presOf" srcId="{186E324E-9106-4E20-A10D-E3B71A88705E}" destId="{1A9CA9F0-6DFA-4174-9848-0AACF346A621}" srcOrd="0" destOrd="0" presId="urn:microsoft.com/office/officeart/2005/8/layout/process2"/>
    <dgm:cxn modelId="{218CC7B6-B1ED-4A82-A90F-4257FB1CD8A3}" type="presOf" srcId="{FD6C0C92-4CED-4689-B662-821B37FAA7DD}" destId="{9BD5D6ED-99E2-4038-8798-418B3D84DFC4}" srcOrd="0" destOrd="0" presId="urn:microsoft.com/office/officeart/2005/8/layout/process2"/>
    <dgm:cxn modelId="{49E877BE-AAB7-4730-8294-D1747B464B52}" type="presOf" srcId="{DEF03B16-91E4-4774-8F69-EADCED52A607}" destId="{43991CD3-A97A-4C05-840D-DFF9492DF471}" srcOrd="0" destOrd="0" presId="urn:microsoft.com/office/officeart/2005/8/layout/process2"/>
    <dgm:cxn modelId="{779138C0-3D34-45B7-914D-592B5DFF7746}" srcId="{FD6C0C92-4CED-4689-B662-821B37FAA7DD}" destId="{186E324E-9106-4E20-A10D-E3B71A88705E}" srcOrd="3" destOrd="0" parTransId="{CDA7DD47-4B57-49C8-AE08-2BF647E91851}" sibTransId="{D9958955-3DD7-4E0A-B517-D850EC5FEF76}"/>
    <dgm:cxn modelId="{99F81DF4-7300-4A89-987D-8425AB0D272D}" type="presOf" srcId="{F365CC38-4C15-489F-9423-84D56BA7AC0C}" destId="{76D599B7-919F-4E34-BA5D-403CC2DF10E1}" srcOrd="0" destOrd="0" presId="urn:microsoft.com/office/officeart/2005/8/layout/process2"/>
    <dgm:cxn modelId="{7D20F5DD-26F2-473D-AD04-9D312E1B82EC}" type="presParOf" srcId="{9BD5D6ED-99E2-4038-8798-418B3D84DFC4}" destId="{75E75ED4-BAF0-4CC8-BD26-F4D344DCFEC6}" srcOrd="0" destOrd="0" presId="urn:microsoft.com/office/officeart/2005/8/layout/process2"/>
    <dgm:cxn modelId="{C1399897-BD3D-43D1-B78C-0D74DE7F11A8}" type="presParOf" srcId="{9BD5D6ED-99E2-4038-8798-418B3D84DFC4}" destId="{47E2C92E-8534-4BA8-B558-433796E61242}" srcOrd="1" destOrd="0" presId="urn:microsoft.com/office/officeart/2005/8/layout/process2"/>
    <dgm:cxn modelId="{100D1128-1C3B-4C59-9A64-CF319D8C4E60}" type="presParOf" srcId="{47E2C92E-8534-4BA8-B558-433796E61242}" destId="{EF747D19-D81A-485E-8B4A-3609275E7758}" srcOrd="0" destOrd="0" presId="urn:microsoft.com/office/officeart/2005/8/layout/process2"/>
    <dgm:cxn modelId="{717E9B35-EC53-4579-8352-E83EFA0EE56B}" type="presParOf" srcId="{9BD5D6ED-99E2-4038-8798-418B3D84DFC4}" destId="{3AF93C80-68A2-407B-A0B1-55D075BBFCBE}" srcOrd="2" destOrd="0" presId="urn:microsoft.com/office/officeart/2005/8/layout/process2"/>
    <dgm:cxn modelId="{6C8D6501-8147-430F-A7B9-70EFE2E0C30C}" type="presParOf" srcId="{9BD5D6ED-99E2-4038-8798-418B3D84DFC4}" destId="{1C756D8E-EEB1-4996-9644-E1134F8C3470}" srcOrd="3" destOrd="0" presId="urn:microsoft.com/office/officeart/2005/8/layout/process2"/>
    <dgm:cxn modelId="{23BF8829-D5F7-4947-89F1-7FB82F02C8E0}" type="presParOf" srcId="{1C756D8E-EEB1-4996-9644-E1134F8C3470}" destId="{9C3BA2C4-C98D-4A1E-A547-EC366DC5B65E}" srcOrd="0" destOrd="0" presId="urn:microsoft.com/office/officeart/2005/8/layout/process2"/>
    <dgm:cxn modelId="{CD625529-3360-48FC-922E-259B077D2130}" type="presParOf" srcId="{9BD5D6ED-99E2-4038-8798-418B3D84DFC4}" destId="{9DF867FA-64F5-445C-8335-47B9565124F4}" srcOrd="4" destOrd="0" presId="urn:microsoft.com/office/officeart/2005/8/layout/process2"/>
    <dgm:cxn modelId="{068ABD04-EFEB-4CF8-99F8-F3DF5DEC76F0}" type="presParOf" srcId="{9BD5D6ED-99E2-4038-8798-418B3D84DFC4}" destId="{43991CD3-A97A-4C05-840D-DFF9492DF471}" srcOrd="5" destOrd="0" presId="urn:microsoft.com/office/officeart/2005/8/layout/process2"/>
    <dgm:cxn modelId="{FF13841A-8B0D-4326-AFBD-5EAF179A7653}" type="presParOf" srcId="{43991CD3-A97A-4C05-840D-DFF9492DF471}" destId="{670F8621-397B-4DDD-8000-465D1495BB6B}" srcOrd="0" destOrd="0" presId="urn:microsoft.com/office/officeart/2005/8/layout/process2"/>
    <dgm:cxn modelId="{1F700CDC-D8DD-49D2-B9F6-CAFA83845A23}" type="presParOf" srcId="{9BD5D6ED-99E2-4038-8798-418B3D84DFC4}" destId="{1A9CA9F0-6DFA-4174-9848-0AACF346A621}" srcOrd="6" destOrd="0" presId="urn:microsoft.com/office/officeart/2005/8/layout/process2"/>
    <dgm:cxn modelId="{27F8FA5B-CFC9-425F-882C-8CE05E00012A}" type="presParOf" srcId="{9BD5D6ED-99E2-4038-8798-418B3D84DFC4}" destId="{54BA1A0B-83A3-4118-B743-510F9BDCAD5A}" srcOrd="7" destOrd="0" presId="urn:microsoft.com/office/officeart/2005/8/layout/process2"/>
    <dgm:cxn modelId="{0ECFBAE2-3508-4F65-BD2F-5D805EF4A433}" type="presParOf" srcId="{54BA1A0B-83A3-4118-B743-510F9BDCAD5A}" destId="{4363D392-84A1-468D-8AE1-B57092C6DC69}" srcOrd="0" destOrd="0" presId="urn:microsoft.com/office/officeart/2005/8/layout/process2"/>
    <dgm:cxn modelId="{937F3F3F-16E3-4B7B-AAF7-292D8BBE242E}" type="presParOf" srcId="{9BD5D6ED-99E2-4038-8798-418B3D84DFC4}" destId="{76D599B7-919F-4E34-BA5D-403CC2DF10E1}" srcOrd="8" destOrd="0" presId="urn:microsoft.com/office/officeart/2005/8/layout/process2"/>
    <dgm:cxn modelId="{5E15251D-6C59-4052-8009-F029BF50637A}" type="presParOf" srcId="{9BD5D6ED-99E2-4038-8798-418B3D84DFC4}" destId="{A48BA7EB-4977-43C0-AC26-FFEC28B57D5F}" srcOrd="9" destOrd="0" presId="urn:microsoft.com/office/officeart/2005/8/layout/process2"/>
    <dgm:cxn modelId="{19884D1B-0CC4-4C92-AB0E-40E901527D84}" type="presParOf" srcId="{A48BA7EB-4977-43C0-AC26-FFEC28B57D5F}" destId="{58294CFA-48AB-4393-96F6-0110933DF11B}" srcOrd="0" destOrd="0" presId="urn:microsoft.com/office/officeart/2005/8/layout/process2"/>
    <dgm:cxn modelId="{89199F7A-41C1-4811-92E0-D02872AD08AC}" type="presParOf" srcId="{9BD5D6ED-99E2-4038-8798-418B3D84DFC4}" destId="{E6C87734-FBA1-4F73-9170-E1033F7BCC22}"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C4C83B-5D85-4C39-AD61-2D065DCFF12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JO"/>
        </a:p>
      </dgm:t>
    </dgm:pt>
    <dgm:pt modelId="{E513FE6A-6662-4E21-8863-4873A4B69021}">
      <dgm:prSet phldrT="[نص]" custT="1"/>
      <dgm:spPr/>
      <dgm:t>
        <a:bodyPr/>
        <a:lstStyle/>
        <a:p>
          <a:pPr rtl="1"/>
          <a:r>
            <a:rPr lang="ar-JO" sz="1400" b="0" dirty="0">
              <a:cs typeface="Simplified Arabic" pitchFamily="2" charset="-78"/>
            </a:rPr>
            <a:t>المادة</a:t>
          </a:r>
        </a:p>
      </dgm:t>
    </dgm:pt>
    <dgm:pt modelId="{1F8E81FD-276A-429B-9AFA-2EFF60E10782}" type="parTrans" cxnId="{7D897C97-E972-4E5D-812C-20DD2626545D}">
      <dgm:prSet/>
      <dgm:spPr/>
      <dgm:t>
        <a:bodyPr/>
        <a:lstStyle/>
        <a:p>
          <a:pPr rtl="1"/>
          <a:endParaRPr lang="ar-JO"/>
        </a:p>
      </dgm:t>
    </dgm:pt>
    <dgm:pt modelId="{70D37480-0810-42A7-930C-0BF481E9BB31}" type="sibTrans" cxnId="{7D897C97-E972-4E5D-812C-20DD2626545D}">
      <dgm:prSet/>
      <dgm:spPr/>
      <dgm:t>
        <a:bodyPr/>
        <a:lstStyle/>
        <a:p>
          <a:pPr rtl="1"/>
          <a:endParaRPr lang="ar-JO"/>
        </a:p>
      </dgm:t>
    </dgm:pt>
    <dgm:pt modelId="{2B87E35C-CD66-4D8F-B167-CEB1AEFC9524}">
      <dgm:prSet phldrT="[نص]" custT="1"/>
      <dgm:spPr/>
      <dgm:t>
        <a:bodyPr/>
        <a:lstStyle/>
        <a:p>
          <a:pPr rtl="1"/>
          <a:r>
            <a:rPr lang="ar-JO" sz="1400" b="0" dirty="0">
              <a:cs typeface="Simplified Arabic" pitchFamily="2" charset="-78"/>
            </a:rPr>
            <a:t>مركب</a:t>
          </a:r>
        </a:p>
      </dgm:t>
    </dgm:pt>
    <dgm:pt modelId="{209291C4-077D-49FD-9172-AB19C6AEAAB8}" type="parTrans" cxnId="{89BBBF05-B401-49D5-B6BF-8A8A664F27D8}">
      <dgm:prSet/>
      <dgm:spPr/>
      <dgm:t>
        <a:bodyPr/>
        <a:lstStyle/>
        <a:p>
          <a:pPr rtl="1"/>
          <a:endParaRPr lang="ar-JO"/>
        </a:p>
      </dgm:t>
    </dgm:pt>
    <dgm:pt modelId="{A0824D58-A37F-4950-9227-5ABD3BE307C1}" type="sibTrans" cxnId="{89BBBF05-B401-49D5-B6BF-8A8A664F27D8}">
      <dgm:prSet/>
      <dgm:spPr/>
      <dgm:t>
        <a:bodyPr/>
        <a:lstStyle/>
        <a:p>
          <a:pPr rtl="1"/>
          <a:endParaRPr lang="ar-JO"/>
        </a:p>
      </dgm:t>
    </dgm:pt>
    <dgm:pt modelId="{3740B13F-7DA5-44EE-B2E1-D4E7FFA25F38}">
      <dgm:prSet phldrT="[نص]" custT="1"/>
      <dgm:spPr/>
      <dgm:t>
        <a:bodyPr/>
        <a:lstStyle/>
        <a:p>
          <a:pPr rtl="1"/>
          <a:r>
            <a:rPr lang="ar-JO" sz="1400" b="0" dirty="0">
              <a:cs typeface="Simplified Arabic" pitchFamily="2" charset="-78"/>
            </a:rPr>
            <a:t>عنصر</a:t>
          </a:r>
        </a:p>
      </dgm:t>
    </dgm:pt>
    <dgm:pt modelId="{A3AB3C06-8251-4582-8544-A5086691A22C}" type="parTrans" cxnId="{568FB452-5D72-4696-B493-23777493EC7E}">
      <dgm:prSet/>
      <dgm:spPr/>
      <dgm:t>
        <a:bodyPr/>
        <a:lstStyle/>
        <a:p>
          <a:pPr rtl="1"/>
          <a:endParaRPr lang="ar-JO"/>
        </a:p>
      </dgm:t>
    </dgm:pt>
    <dgm:pt modelId="{6C2A5055-8EDA-49A8-9D5A-E682CFC09D34}" type="sibTrans" cxnId="{568FB452-5D72-4696-B493-23777493EC7E}">
      <dgm:prSet/>
      <dgm:spPr/>
      <dgm:t>
        <a:bodyPr/>
        <a:lstStyle/>
        <a:p>
          <a:pPr rtl="1"/>
          <a:endParaRPr lang="ar-JO"/>
        </a:p>
      </dgm:t>
    </dgm:pt>
    <dgm:pt modelId="{0931C9A8-38DC-461A-BA76-903B78785853}">
      <dgm:prSet custT="1"/>
      <dgm:spPr/>
      <dgm:t>
        <a:bodyPr/>
        <a:lstStyle/>
        <a:p>
          <a:pPr rtl="1"/>
          <a:r>
            <a:rPr lang="ar-JO" sz="1400" b="0" dirty="0">
              <a:cs typeface="Simplified Arabic" pitchFamily="2" charset="-78"/>
            </a:rPr>
            <a:t>مخلوط</a:t>
          </a:r>
        </a:p>
      </dgm:t>
    </dgm:pt>
    <dgm:pt modelId="{51269632-69AD-4779-A032-F64343C52E22}" type="parTrans" cxnId="{62EE4B8F-E364-4B2E-80C2-83830BA366A2}">
      <dgm:prSet/>
      <dgm:spPr/>
      <dgm:t>
        <a:bodyPr/>
        <a:lstStyle/>
        <a:p>
          <a:pPr rtl="1"/>
          <a:endParaRPr lang="ar-JO"/>
        </a:p>
      </dgm:t>
    </dgm:pt>
    <dgm:pt modelId="{B45C38CC-B821-4759-890A-63BF25E9D4CD}" type="sibTrans" cxnId="{62EE4B8F-E364-4B2E-80C2-83830BA366A2}">
      <dgm:prSet/>
      <dgm:spPr/>
      <dgm:t>
        <a:bodyPr/>
        <a:lstStyle/>
        <a:p>
          <a:pPr rtl="1"/>
          <a:endParaRPr lang="ar-JO"/>
        </a:p>
      </dgm:t>
    </dgm:pt>
    <dgm:pt modelId="{1AD83209-8A2E-47F4-97DE-C96DCB67164A}">
      <dgm:prSet custT="1"/>
      <dgm:spPr/>
      <dgm:t>
        <a:bodyPr/>
        <a:lstStyle/>
        <a:p>
          <a:pPr rtl="1"/>
          <a:r>
            <a:rPr lang="ar-JO" sz="1400" b="0" dirty="0" err="1">
              <a:cs typeface="Simplified Arabic" pitchFamily="2" charset="-78"/>
            </a:rPr>
            <a:t>لافلز</a:t>
          </a:r>
          <a:endParaRPr lang="ar-JO" sz="1400" b="0" dirty="0">
            <a:cs typeface="Simplified Arabic" pitchFamily="2" charset="-78"/>
          </a:endParaRPr>
        </a:p>
      </dgm:t>
    </dgm:pt>
    <dgm:pt modelId="{16E45B58-D2F0-46FE-86BF-615F7993D548}" type="parTrans" cxnId="{0F488531-0D28-49D5-B427-B7D885DE19A0}">
      <dgm:prSet/>
      <dgm:spPr/>
      <dgm:t>
        <a:bodyPr/>
        <a:lstStyle/>
        <a:p>
          <a:pPr rtl="1"/>
          <a:endParaRPr lang="ar-JO"/>
        </a:p>
      </dgm:t>
    </dgm:pt>
    <dgm:pt modelId="{2B2867C2-8DCD-49C0-826C-8590BB9905A9}" type="sibTrans" cxnId="{0F488531-0D28-49D5-B427-B7D885DE19A0}">
      <dgm:prSet/>
      <dgm:spPr/>
      <dgm:t>
        <a:bodyPr/>
        <a:lstStyle/>
        <a:p>
          <a:pPr rtl="1"/>
          <a:endParaRPr lang="ar-JO"/>
        </a:p>
      </dgm:t>
    </dgm:pt>
    <dgm:pt modelId="{E01106FD-F7FF-4238-9194-8B86CE9D62F5}">
      <dgm:prSet custT="1"/>
      <dgm:spPr/>
      <dgm:t>
        <a:bodyPr/>
        <a:lstStyle/>
        <a:p>
          <a:pPr rtl="1"/>
          <a:r>
            <a:rPr lang="ar-JO" sz="1400" b="0" dirty="0">
              <a:cs typeface="Simplified Arabic" pitchFamily="2" charset="-78"/>
            </a:rPr>
            <a:t>يتكون من نوع واحد من </a:t>
          </a:r>
          <a:r>
            <a:rPr lang="ar-JO" sz="1400" b="0" dirty="0" err="1">
              <a:cs typeface="Simplified Arabic" pitchFamily="2" charset="-78"/>
            </a:rPr>
            <a:t>الذرات</a:t>
          </a:r>
          <a:endParaRPr lang="ar-JO" sz="1400" b="0" dirty="0">
            <a:cs typeface="Simplified Arabic" pitchFamily="2" charset="-78"/>
          </a:endParaRPr>
        </a:p>
      </dgm:t>
    </dgm:pt>
    <dgm:pt modelId="{CE27DCE2-BF6C-4C8F-9211-3B07D6AAC672}" type="parTrans" cxnId="{6A9EC7A7-F299-41C1-8731-B3473CF21BFF}">
      <dgm:prSet/>
      <dgm:spPr/>
      <dgm:t>
        <a:bodyPr/>
        <a:lstStyle/>
        <a:p>
          <a:pPr rtl="1"/>
          <a:endParaRPr lang="ar-JO"/>
        </a:p>
      </dgm:t>
    </dgm:pt>
    <dgm:pt modelId="{C407C97A-2DE0-4117-999F-1FF66BF8CDD3}" type="sibTrans" cxnId="{6A9EC7A7-F299-41C1-8731-B3473CF21BFF}">
      <dgm:prSet/>
      <dgm:spPr/>
      <dgm:t>
        <a:bodyPr/>
        <a:lstStyle/>
        <a:p>
          <a:pPr rtl="1"/>
          <a:endParaRPr lang="ar-JO"/>
        </a:p>
      </dgm:t>
    </dgm:pt>
    <dgm:pt modelId="{23E1B3B4-7B1F-47B3-BC0C-FC8DCF23C21B}">
      <dgm:prSet custT="1"/>
      <dgm:spPr/>
      <dgm:t>
        <a:bodyPr/>
        <a:lstStyle/>
        <a:p>
          <a:pPr rtl="1"/>
          <a:r>
            <a:rPr lang="ar-JO" sz="1400" b="0" dirty="0">
              <a:cs typeface="Simplified Arabic" pitchFamily="2" charset="-78"/>
            </a:rPr>
            <a:t>شبه فلز</a:t>
          </a:r>
        </a:p>
      </dgm:t>
    </dgm:pt>
    <dgm:pt modelId="{05F0102D-EF10-4D81-9B77-66080DD8506F}" type="parTrans" cxnId="{A6E6E7DD-9B4D-40F9-AD5F-FEFC04580D1F}">
      <dgm:prSet/>
      <dgm:spPr/>
      <dgm:t>
        <a:bodyPr/>
        <a:lstStyle/>
        <a:p>
          <a:pPr rtl="1"/>
          <a:endParaRPr lang="ar-JO"/>
        </a:p>
      </dgm:t>
    </dgm:pt>
    <dgm:pt modelId="{A934E6E3-8DE1-4F3D-BF9C-57FB107A09F9}" type="sibTrans" cxnId="{A6E6E7DD-9B4D-40F9-AD5F-FEFC04580D1F}">
      <dgm:prSet/>
      <dgm:spPr/>
      <dgm:t>
        <a:bodyPr/>
        <a:lstStyle/>
        <a:p>
          <a:pPr rtl="1"/>
          <a:endParaRPr lang="ar-JO"/>
        </a:p>
      </dgm:t>
    </dgm:pt>
    <dgm:pt modelId="{BB06958F-615F-4209-853E-AFFC8FCE8BD4}">
      <dgm:prSet custT="1"/>
      <dgm:spPr/>
      <dgm:t>
        <a:bodyPr/>
        <a:lstStyle/>
        <a:p>
          <a:pPr rtl="1"/>
          <a:r>
            <a:rPr lang="ar-JO" sz="1400" b="0" dirty="0">
              <a:cs typeface="Simplified Arabic" pitchFamily="2" charset="-78"/>
            </a:rPr>
            <a:t>فلز</a:t>
          </a:r>
        </a:p>
      </dgm:t>
    </dgm:pt>
    <dgm:pt modelId="{C824D4F8-A6FE-472B-B795-45C96491747E}" type="parTrans" cxnId="{F0895626-31B9-4899-A5D7-67CD0089C539}">
      <dgm:prSet/>
      <dgm:spPr/>
      <dgm:t>
        <a:bodyPr/>
        <a:lstStyle/>
        <a:p>
          <a:pPr rtl="1"/>
          <a:endParaRPr lang="ar-JO"/>
        </a:p>
      </dgm:t>
    </dgm:pt>
    <dgm:pt modelId="{2E0CA7B7-9DB9-45D0-83DB-4E020D900C00}" type="sibTrans" cxnId="{F0895626-31B9-4899-A5D7-67CD0089C539}">
      <dgm:prSet/>
      <dgm:spPr/>
      <dgm:t>
        <a:bodyPr/>
        <a:lstStyle/>
        <a:p>
          <a:pPr rtl="1"/>
          <a:endParaRPr lang="ar-JO"/>
        </a:p>
      </dgm:t>
    </dgm:pt>
    <dgm:pt modelId="{DA6345F1-9FD5-4D26-9879-7ECB92C8311F}">
      <dgm:prSet custT="1"/>
      <dgm:spPr/>
      <dgm:t>
        <a:bodyPr/>
        <a:lstStyle/>
        <a:p>
          <a:pPr rtl="1"/>
          <a:r>
            <a:rPr lang="ar-JO" sz="1400" b="0" dirty="0">
              <a:cs typeface="Simplified Arabic" pitchFamily="2" charset="-78"/>
            </a:rPr>
            <a:t>اتحاد عنصرين أو أكثر لتكوين مواد جديدة</a:t>
          </a:r>
        </a:p>
      </dgm:t>
    </dgm:pt>
    <dgm:pt modelId="{540BC071-D2B4-4820-9D93-D4CD1E5962C5}" type="parTrans" cxnId="{4A270E6B-BE8C-4B04-909A-7C1549714DE9}">
      <dgm:prSet/>
      <dgm:spPr/>
      <dgm:t>
        <a:bodyPr/>
        <a:lstStyle/>
        <a:p>
          <a:pPr rtl="1"/>
          <a:endParaRPr lang="ar-JO"/>
        </a:p>
      </dgm:t>
    </dgm:pt>
    <dgm:pt modelId="{3692DE8E-2932-41B5-88C1-7A0265D79397}" type="sibTrans" cxnId="{4A270E6B-BE8C-4B04-909A-7C1549714DE9}">
      <dgm:prSet/>
      <dgm:spPr/>
      <dgm:t>
        <a:bodyPr/>
        <a:lstStyle/>
        <a:p>
          <a:pPr rtl="1"/>
          <a:endParaRPr lang="ar-JO"/>
        </a:p>
      </dgm:t>
    </dgm:pt>
    <dgm:pt modelId="{24F9B031-3AB1-4C9A-8809-A699C22C1675}">
      <dgm:prSet custT="1"/>
      <dgm:spPr/>
      <dgm:t>
        <a:bodyPr/>
        <a:lstStyle/>
        <a:p>
          <a:pPr rtl="1"/>
          <a:r>
            <a:rPr lang="ar-JO" sz="1400" b="0" dirty="0">
              <a:cs typeface="Simplified Arabic" pitchFamily="2" charset="-78"/>
            </a:rPr>
            <a:t>مزيج من مواد لا تتحد كيميائيا لتكون مادة جديدة.</a:t>
          </a:r>
        </a:p>
      </dgm:t>
    </dgm:pt>
    <dgm:pt modelId="{A92CDFE0-AA8E-4B56-A7FB-2C2577EF8EB5}" type="parTrans" cxnId="{8FE79E94-A922-44E9-AA78-0716F062B8AC}">
      <dgm:prSet/>
      <dgm:spPr/>
      <dgm:t>
        <a:bodyPr/>
        <a:lstStyle/>
        <a:p>
          <a:pPr rtl="1"/>
          <a:endParaRPr lang="ar-JO"/>
        </a:p>
      </dgm:t>
    </dgm:pt>
    <dgm:pt modelId="{8BAE0136-C189-4F6C-9CF5-E3C7284247A3}" type="sibTrans" cxnId="{8FE79E94-A922-44E9-AA78-0716F062B8AC}">
      <dgm:prSet/>
      <dgm:spPr/>
      <dgm:t>
        <a:bodyPr/>
        <a:lstStyle/>
        <a:p>
          <a:pPr rtl="1"/>
          <a:endParaRPr lang="ar-JO"/>
        </a:p>
      </dgm:t>
    </dgm:pt>
    <dgm:pt modelId="{48629AE9-2D6E-4D39-A35A-2A7452EA4197}">
      <dgm:prSet custT="1"/>
      <dgm:spPr/>
      <dgm:t>
        <a:bodyPr/>
        <a:lstStyle/>
        <a:p>
          <a:pPr rtl="1"/>
          <a:r>
            <a:rPr lang="ar-JO" sz="1400" b="0" dirty="0">
              <a:cs typeface="Simplified Arabic" pitchFamily="2" charset="-78"/>
            </a:rPr>
            <a:t>متجانس</a:t>
          </a:r>
        </a:p>
      </dgm:t>
    </dgm:pt>
    <dgm:pt modelId="{A66E0C7E-E86D-495C-99AB-7B72F853B04A}" type="parTrans" cxnId="{0D00CEE1-BC1F-4F6F-BBF2-7ED9E5E09E4C}">
      <dgm:prSet/>
      <dgm:spPr/>
      <dgm:t>
        <a:bodyPr/>
        <a:lstStyle/>
        <a:p>
          <a:pPr rtl="1"/>
          <a:endParaRPr lang="ar-JO"/>
        </a:p>
      </dgm:t>
    </dgm:pt>
    <dgm:pt modelId="{1DB70154-6DC2-4A80-9223-755A424F73D3}" type="sibTrans" cxnId="{0D00CEE1-BC1F-4F6F-BBF2-7ED9E5E09E4C}">
      <dgm:prSet/>
      <dgm:spPr/>
      <dgm:t>
        <a:bodyPr/>
        <a:lstStyle/>
        <a:p>
          <a:pPr rtl="1"/>
          <a:endParaRPr lang="ar-JO"/>
        </a:p>
      </dgm:t>
    </dgm:pt>
    <dgm:pt modelId="{B1F4712E-8A08-476D-B93E-78844AAAE62E}">
      <dgm:prSet custT="1"/>
      <dgm:spPr/>
      <dgm:t>
        <a:bodyPr/>
        <a:lstStyle/>
        <a:p>
          <a:pPr rtl="1"/>
          <a:r>
            <a:rPr lang="ar-JO" sz="1400" b="0" dirty="0">
              <a:cs typeface="Simplified Arabic" pitchFamily="2" charset="-78"/>
            </a:rPr>
            <a:t>غير متجانس</a:t>
          </a:r>
        </a:p>
      </dgm:t>
    </dgm:pt>
    <dgm:pt modelId="{35945170-90F7-41EC-945E-54216B0A4DFD}" type="parTrans" cxnId="{0648CC60-493E-4221-80FB-FC1053C7B7B4}">
      <dgm:prSet/>
      <dgm:spPr/>
      <dgm:t>
        <a:bodyPr/>
        <a:lstStyle/>
        <a:p>
          <a:pPr rtl="1"/>
          <a:endParaRPr lang="ar-JO"/>
        </a:p>
      </dgm:t>
    </dgm:pt>
    <dgm:pt modelId="{4930C211-D59A-4DB2-820E-8DE5A835F180}" type="sibTrans" cxnId="{0648CC60-493E-4221-80FB-FC1053C7B7B4}">
      <dgm:prSet/>
      <dgm:spPr/>
      <dgm:t>
        <a:bodyPr/>
        <a:lstStyle/>
        <a:p>
          <a:pPr rtl="1"/>
          <a:endParaRPr lang="ar-JO"/>
        </a:p>
      </dgm:t>
    </dgm:pt>
    <dgm:pt modelId="{8CD06AB6-3828-43E1-9F64-D421ADDDB789}" type="pres">
      <dgm:prSet presAssocID="{9AC4C83B-5D85-4C39-AD61-2D065DCFF123}" presName="hierChild1" presStyleCnt="0">
        <dgm:presLayoutVars>
          <dgm:chPref val="1"/>
          <dgm:dir/>
          <dgm:animOne val="branch"/>
          <dgm:animLvl val="lvl"/>
          <dgm:resizeHandles/>
        </dgm:presLayoutVars>
      </dgm:prSet>
      <dgm:spPr/>
    </dgm:pt>
    <dgm:pt modelId="{3233068D-C753-438E-A51B-02F6E1336AD7}" type="pres">
      <dgm:prSet presAssocID="{E513FE6A-6662-4E21-8863-4873A4B69021}" presName="hierRoot1" presStyleCnt="0"/>
      <dgm:spPr/>
    </dgm:pt>
    <dgm:pt modelId="{FEF0D578-6C2C-4F80-9137-3D76633F1987}" type="pres">
      <dgm:prSet presAssocID="{E513FE6A-6662-4E21-8863-4873A4B69021}" presName="composite" presStyleCnt="0"/>
      <dgm:spPr/>
    </dgm:pt>
    <dgm:pt modelId="{842009A3-7F7B-4A28-A375-232E3D68D584}" type="pres">
      <dgm:prSet presAssocID="{E513FE6A-6662-4E21-8863-4873A4B69021}" presName="background" presStyleLbl="node0" presStyleIdx="0" presStyleCnt="1"/>
      <dgm:spPr>
        <a:solidFill>
          <a:schemeClr val="accent1">
            <a:lumMod val="75000"/>
          </a:schemeClr>
        </a:solidFill>
      </dgm:spPr>
    </dgm:pt>
    <dgm:pt modelId="{BD95D799-3ABF-4DEA-94A9-AD2B3DCAFD14}" type="pres">
      <dgm:prSet presAssocID="{E513FE6A-6662-4E21-8863-4873A4B69021}" presName="text" presStyleLbl="fgAcc0" presStyleIdx="0" presStyleCnt="1" custLinFactNeighborX="-26682" custLinFactNeighborY="15534">
        <dgm:presLayoutVars>
          <dgm:chPref val="3"/>
        </dgm:presLayoutVars>
      </dgm:prSet>
      <dgm:spPr/>
    </dgm:pt>
    <dgm:pt modelId="{BF9C2616-BE31-4BE0-BD4C-7E78586FBCAC}" type="pres">
      <dgm:prSet presAssocID="{E513FE6A-6662-4E21-8863-4873A4B69021}" presName="hierChild2" presStyleCnt="0"/>
      <dgm:spPr/>
    </dgm:pt>
    <dgm:pt modelId="{464AAC1B-5484-471A-B36B-2EBE15D72A09}" type="pres">
      <dgm:prSet presAssocID="{51269632-69AD-4779-A032-F64343C52E22}" presName="Name10" presStyleLbl="parChTrans1D2" presStyleIdx="0" presStyleCnt="3"/>
      <dgm:spPr/>
    </dgm:pt>
    <dgm:pt modelId="{0707EA3B-738C-4325-B40F-51680109998A}" type="pres">
      <dgm:prSet presAssocID="{0931C9A8-38DC-461A-BA76-903B78785853}" presName="hierRoot2" presStyleCnt="0"/>
      <dgm:spPr/>
    </dgm:pt>
    <dgm:pt modelId="{69F3DEE0-79FB-4158-AE16-4CF463BC9772}" type="pres">
      <dgm:prSet presAssocID="{0931C9A8-38DC-461A-BA76-903B78785853}" presName="composite2" presStyleCnt="0"/>
      <dgm:spPr/>
    </dgm:pt>
    <dgm:pt modelId="{49004899-E024-4B03-897C-C174CBDBB96E}" type="pres">
      <dgm:prSet presAssocID="{0931C9A8-38DC-461A-BA76-903B78785853}" presName="background2" presStyleLbl="node2" presStyleIdx="0" presStyleCnt="3"/>
      <dgm:spPr>
        <a:solidFill>
          <a:schemeClr val="accent1">
            <a:lumMod val="75000"/>
          </a:schemeClr>
        </a:solidFill>
      </dgm:spPr>
    </dgm:pt>
    <dgm:pt modelId="{86D7841B-7845-4EE2-A347-7F58ABF1C336}" type="pres">
      <dgm:prSet presAssocID="{0931C9A8-38DC-461A-BA76-903B78785853}" presName="text2" presStyleLbl="fgAcc2" presStyleIdx="0" presStyleCnt="3" custLinFactNeighborX="-26682" custLinFactNeighborY="15534">
        <dgm:presLayoutVars>
          <dgm:chPref val="3"/>
        </dgm:presLayoutVars>
      </dgm:prSet>
      <dgm:spPr/>
    </dgm:pt>
    <dgm:pt modelId="{E26D2E1F-DF82-4B13-A91E-A4333CF2E267}" type="pres">
      <dgm:prSet presAssocID="{0931C9A8-38DC-461A-BA76-903B78785853}" presName="hierChild3" presStyleCnt="0"/>
      <dgm:spPr/>
    </dgm:pt>
    <dgm:pt modelId="{77CE967B-E86F-411E-9311-AC3BB94DF796}" type="pres">
      <dgm:prSet presAssocID="{A92CDFE0-AA8E-4B56-A7FB-2C2577EF8EB5}" presName="Name17" presStyleLbl="parChTrans1D3" presStyleIdx="0" presStyleCnt="3"/>
      <dgm:spPr/>
    </dgm:pt>
    <dgm:pt modelId="{7712DB0F-D029-43F5-B6D3-3D3E07E80ADD}" type="pres">
      <dgm:prSet presAssocID="{24F9B031-3AB1-4C9A-8809-A699C22C1675}" presName="hierRoot3" presStyleCnt="0"/>
      <dgm:spPr/>
    </dgm:pt>
    <dgm:pt modelId="{D8481A0D-4FDA-4CE0-84B9-6FA50925A58B}" type="pres">
      <dgm:prSet presAssocID="{24F9B031-3AB1-4C9A-8809-A699C22C1675}" presName="composite3" presStyleCnt="0"/>
      <dgm:spPr/>
    </dgm:pt>
    <dgm:pt modelId="{9FD56D8B-3667-4652-A266-2DD000DBB324}" type="pres">
      <dgm:prSet presAssocID="{24F9B031-3AB1-4C9A-8809-A699C22C1675}" presName="background3" presStyleLbl="node3" presStyleIdx="0" presStyleCnt="3"/>
      <dgm:spPr>
        <a:solidFill>
          <a:schemeClr val="accent1">
            <a:lumMod val="75000"/>
          </a:schemeClr>
        </a:solidFill>
      </dgm:spPr>
    </dgm:pt>
    <dgm:pt modelId="{6B15FA80-CFFB-4420-B946-31994A1BCE26}" type="pres">
      <dgm:prSet presAssocID="{24F9B031-3AB1-4C9A-8809-A699C22C1675}" presName="text3" presStyleLbl="fgAcc3" presStyleIdx="0" presStyleCnt="3" custLinFactNeighborX="-20043" custLinFactNeighborY="1223">
        <dgm:presLayoutVars>
          <dgm:chPref val="3"/>
        </dgm:presLayoutVars>
      </dgm:prSet>
      <dgm:spPr/>
    </dgm:pt>
    <dgm:pt modelId="{A1BFDBCE-2B4F-4092-98AE-EB414CC9E12A}" type="pres">
      <dgm:prSet presAssocID="{24F9B031-3AB1-4C9A-8809-A699C22C1675}" presName="hierChild4" presStyleCnt="0"/>
      <dgm:spPr/>
    </dgm:pt>
    <dgm:pt modelId="{13BCFDA9-57C5-4383-9141-60B92D0E86A5}" type="pres">
      <dgm:prSet presAssocID="{35945170-90F7-41EC-945E-54216B0A4DFD}" presName="Name23" presStyleLbl="parChTrans1D4" presStyleIdx="0" presStyleCnt="5"/>
      <dgm:spPr/>
    </dgm:pt>
    <dgm:pt modelId="{90D4FE0D-105C-4494-93E4-2DDA7B057D3C}" type="pres">
      <dgm:prSet presAssocID="{B1F4712E-8A08-476D-B93E-78844AAAE62E}" presName="hierRoot4" presStyleCnt="0"/>
      <dgm:spPr/>
    </dgm:pt>
    <dgm:pt modelId="{BEAEA591-BA3B-4750-8DFA-D1209C1A1637}" type="pres">
      <dgm:prSet presAssocID="{B1F4712E-8A08-476D-B93E-78844AAAE62E}" presName="composite4" presStyleCnt="0"/>
      <dgm:spPr/>
    </dgm:pt>
    <dgm:pt modelId="{714E7509-9612-43CE-9A4F-9F98FB0FF7A9}" type="pres">
      <dgm:prSet presAssocID="{B1F4712E-8A08-476D-B93E-78844AAAE62E}" presName="background4" presStyleLbl="node4" presStyleIdx="0" presStyleCnt="5"/>
      <dgm:spPr>
        <a:solidFill>
          <a:schemeClr val="accent1">
            <a:lumMod val="75000"/>
          </a:schemeClr>
        </a:solidFill>
      </dgm:spPr>
    </dgm:pt>
    <dgm:pt modelId="{33FCB72C-419F-4AC3-A7BC-B32C38C9C0BE}" type="pres">
      <dgm:prSet presAssocID="{B1F4712E-8A08-476D-B93E-78844AAAE62E}" presName="text4" presStyleLbl="fgAcc4" presStyleIdx="0" presStyleCnt="5">
        <dgm:presLayoutVars>
          <dgm:chPref val="3"/>
        </dgm:presLayoutVars>
      </dgm:prSet>
      <dgm:spPr/>
    </dgm:pt>
    <dgm:pt modelId="{E4DEFE48-FF69-448A-9043-795894498C06}" type="pres">
      <dgm:prSet presAssocID="{B1F4712E-8A08-476D-B93E-78844AAAE62E}" presName="hierChild5" presStyleCnt="0"/>
      <dgm:spPr/>
    </dgm:pt>
    <dgm:pt modelId="{70E8AC58-3E7C-4D79-9E53-DC7D92E884B6}" type="pres">
      <dgm:prSet presAssocID="{A66E0C7E-E86D-495C-99AB-7B72F853B04A}" presName="Name23" presStyleLbl="parChTrans1D4" presStyleIdx="1" presStyleCnt="5"/>
      <dgm:spPr/>
    </dgm:pt>
    <dgm:pt modelId="{D4C12B06-A8E1-4FA1-98EC-FB06AF93433C}" type="pres">
      <dgm:prSet presAssocID="{48629AE9-2D6E-4D39-A35A-2A7452EA4197}" presName="hierRoot4" presStyleCnt="0"/>
      <dgm:spPr/>
    </dgm:pt>
    <dgm:pt modelId="{A0C0F3E0-EC53-44F2-9AC9-1017F899D71C}" type="pres">
      <dgm:prSet presAssocID="{48629AE9-2D6E-4D39-A35A-2A7452EA4197}" presName="composite4" presStyleCnt="0"/>
      <dgm:spPr/>
    </dgm:pt>
    <dgm:pt modelId="{38508D5D-07A4-41EB-AA23-DD249FA33AF8}" type="pres">
      <dgm:prSet presAssocID="{48629AE9-2D6E-4D39-A35A-2A7452EA4197}" presName="background4" presStyleLbl="node4" presStyleIdx="1" presStyleCnt="5"/>
      <dgm:spPr>
        <a:solidFill>
          <a:schemeClr val="accent1">
            <a:lumMod val="75000"/>
          </a:schemeClr>
        </a:solidFill>
      </dgm:spPr>
    </dgm:pt>
    <dgm:pt modelId="{68007C28-5EE3-43E2-8114-0B71A7DC42F4}" type="pres">
      <dgm:prSet presAssocID="{48629AE9-2D6E-4D39-A35A-2A7452EA4197}" presName="text4" presStyleLbl="fgAcc4" presStyleIdx="1" presStyleCnt="5" custLinFactNeighborX="-19175" custLinFactNeighborY="3088">
        <dgm:presLayoutVars>
          <dgm:chPref val="3"/>
        </dgm:presLayoutVars>
      </dgm:prSet>
      <dgm:spPr/>
    </dgm:pt>
    <dgm:pt modelId="{10485C06-29FD-45E2-8B98-2FDD409F436F}" type="pres">
      <dgm:prSet presAssocID="{48629AE9-2D6E-4D39-A35A-2A7452EA4197}" presName="hierChild5" presStyleCnt="0"/>
      <dgm:spPr/>
    </dgm:pt>
    <dgm:pt modelId="{BF08B0C9-03CB-4D84-A149-7E38DB6FED9A}" type="pres">
      <dgm:prSet presAssocID="{209291C4-077D-49FD-9172-AB19C6AEAAB8}" presName="Name10" presStyleLbl="parChTrans1D2" presStyleIdx="1" presStyleCnt="3"/>
      <dgm:spPr/>
    </dgm:pt>
    <dgm:pt modelId="{0B729C97-0C94-4924-AB26-CC4161C62454}" type="pres">
      <dgm:prSet presAssocID="{2B87E35C-CD66-4D8F-B167-CEB1AEFC9524}" presName="hierRoot2" presStyleCnt="0"/>
      <dgm:spPr/>
    </dgm:pt>
    <dgm:pt modelId="{F64F116B-A0C2-4800-A0C3-D935982B59A2}" type="pres">
      <dgm:prSet presAssocID="{2B87E35C-CD66-4D8F-B167-CEB1AEFC9524}" presName="composite2" presStyleCnt="0"/>
      <dgm:spPr/>
    </dgm:pt>
    <dgm:pt modelId="{FB04C120-D8D5-4C70-9238-1002D4819174}" type="pres">
      <dgm:prSet presAssocID="{2B87E35C-CD66-4D8F-B167-CEB1AEFC9524}" presName="background2" presStyleLbl="node2" presStyleIdx="1" presStyleCnt="3"/>
      <dgm:spPr>
        <a:solidFill>
          <a:schemeClr val="accent1">
            <a:lumMod val="75000"/>
          </a:schemeClr>
        </a:solidFill>
      </dgm:spPr>
    </dgm:pt>
    <dgm:pt modelId="{182A780D-B935-4B0C-872E-E9F680DC27FB}" type="pres">
      <dgm:prSet presAssocID="{2B87E35C-CD66-4D8F-B167-CEB1AEFC9524}" presName="text2" presStyleLbl="fgAcc2" presStyleIdx="1" presStyleCnt="3" custLinFactNeighborX="-26682" custLinFactNeighborY="15534">
        <dgm:presLayoutVars>
          <dgm:chPref val="3"/>
        </dgm:presLayoutVars>
      </dgm:prSet>
      <dgm:spPr/>
    </dgm:pt>
    <dgm:pt modelId="{E8CA3D1F-6879-4995-A25A-7795FA836933}" type="pres">
      <dgm:prSet presAssocID="{2B87E35C-CD66-4D8F-B167-CEB1AEFC9524}" presName="hierChild3" presStyleCnt="0"/>
      <dgm:spPr/>
    </dgm:pt>
    <dgm:pt modelId="{9E6D4029-7A03-4625-82CF-84171F9F4282}" type="pres">
      <dgm:prSet presAssocID="{540BC071-D2B4-4820-9D93-D4CD1E5962C5}" presName="Name17" presStyleLbl="parChTrans1D3" presStyleIdx="1" presStyleCnt="3"/>
      <dgm:spPr/>
    </dgm:pt>
    <dgm:pt modelId="{91CF96B1-0888-42ED-8651-775ED6366159}" type="pres">
      <dgm:prSet presAssocID="{DA6345F1-9FD5-4D26-9879-7ECB92C8311F}" presName="hierRoot3" presStyleCnt="0"/>
      <dgm:spPr/>
    </dgm:pt>
    <dgm:pt modelId="{F57EEE77-9429-425F-B0C8-8398FB2E34A4}" type="pres">
      <dgm:prSet presAssocID="{DA6345F1-9FD5-4D26-9879-7ECB92C8311F}" presName="composite3" presStyleCnt="0"/>
      <dgm:spPr/>
    </dgm:pt>
    <dgm:pt modelId="{B58A31F3-3B80-49B9-BD72-1954C6BFC908}" type="pres">
      <dgm:prSet presAssocID="{DA6345F1-9FD5-4D26-9879-7ECB92C8311F}" presName="background3" presStyleLbl="node3" presStyleIdx="1" presStyleCnt="3"/>
      <dgm:spPr>
        <a:solidFill>
          <a:schemeClr val="accent1">
            <a:lumMod val="75000"/>
          </a:schemeClr>
        </a:solidFill>
      </dgm:spPr>
    </dgm:pt>
    <dgm:pt modelId="{F44BE555-1EB4-4FD4-BDB2-8AD6C4D302ED}" type="pres">
      <dgm:prSet presAssocID="{DA6345F1-9FD5-4D26-9879-7ECB92C8311F}" presName="text3" presStyleLbl="fgAcc3" presStyleIdx="1" presStyleCnt="3" custLinFactNeighborX="-23566" custLinFactNeighborY="-7026">
        <dgm:presLayoutVars>
          <dgm:chPref val="3"/>
        </dgm:presLayoutVars>
      </dgm:prSet>
      <dgm:spPr/>
    </dgm:pt>
    <dgm:pt modelId="{220F5478-F665-44B4-A36B-A80602ACD731}" type="pres">
      <dgm:prSet presAssocID="{DA6345F1-9FD5-4D26-9879-7ECB92C8311F}" presName="hierChild4" presStyleCnt="0"/>
      <dgm:spPr/>
    </dgm:pt>
    <dgm:pt modelId="{0C7871B3-EF43-4637-AE21-AD8A48D246AD}" type="pres">
      <dgm:prSet presAssocID="{A3AB3C06-8251-4582-8544-A5086691A22C}" presName="Name10" presStyleLbl="parChTrans1D2" presStyleIdx="2" presStyleCnt="3"/>
      <dgm:spPr/>
    </dgm:pt>
    <dgm:pt modelId="{C9953818-FF7E-4694-9A53-D9C5FF5122F6}" type="pres">
      <dgm:prSet presAssocID="{3740B13F-7DA5-44EE-B2E1-D4E7FFA25F38}" presName="hierRoot2" presStyleCnt="0"/>
      <dgm:spPr/>
    </dgm:pt>
    <dgm:pt modelId="{877E2284-290E-4295-A7F5-B5EA679DFB77}" type="pres">
      <dgm:prSet presAssocID="{3740B13F-7DA5-44EE-B2E1-D4E7FFA25F38}" presName="composite2" presStyleCnt="0"/>
      <dgm:spPr/>
    </dgm:pt>
    <dgm:pt modelId="{57A73350-8A43-4878-A988-6C76C9201268}" type="pres">
      <dgm:prSet presAssocID="{3740B13F-7DA5-44EE-B2E1-D4E7FFA25F38}" presName="background2" presStyleLbl="node2" presStyleIdx="2" presStyleCnt="3"/>
      <dgm:spPr>
        <a:solidFill>
          <a:schemeClr val="accent1">
            <a:lumMod val="75000"/>
          </a:schemeClr>
        </a:solidFill>
      </dgm:spPr>
    </dgm:pt>
    <dgm:pt modelId="{E11BE539-3590-4F35-A21A-B8B1DB32D32D}" type="pres">
      <dgm:prSet presAssocID="{3740B13F-7DA5-44EE-B2E1-D4E7FFA25F38}" presName="text2" presStyleLbl="fgAcc2" presStyleIdx="2" presStyleCnt="3" custLinFactNeighborX="-26682" custLinFactNeighborY="15534">
        <dgm:presLayoutVars>
          <dgm:chPref val="3"/>
        </dgm:presLayoutVars>
      </dgm:prSet>
      <dgm:spPr/>
    </dgm:pt>
    <dgm:pt modelId="{9B700D15-B36E-491E-8DD5-2148E0D28AB2}" type="pres">
      <dgm:prSet presAssocID="{3740B13F-7DA5-44EE-B2E1-D4E7FFA25F38}" presName="hierChild3" presStyleCnt="0"/>
      <dgm:spPr/>
    </dgm:pt>
    <dgm:pt modelId="{31762234-0C31-47AC-B43F-E900F0915042}" type="pres">
      <dgm:prSet presAssocID="{CE27DCE2-BF6C-4C8F-9211-3B07D6AAC672}" presName="Name17" presStyleLbl="parChTrans1D3" presStyleIdx="2" presStyleCnt="3"/>
      <dgm:spPr/>
    </dgm:pt>
    <dgm:pt modelId="{AE7E76E1-4836-46EA-BE50-746A65F344C7}" type="pres">
      <dgm:prSet presAssocID="{E01106FD-F7FF-4238-9194-8B86CE9D62F5}" presName="hierRoot3" presStyleCnt="0"/>
      <dgm:spPr/>
    </dgm:pt>
    <dgm:pt modelId="{8C7DC13C-944A-4D99-82E4-E771333B338D}" type="pres">
      <dgm:prSet presAssocID="{E01106FD-F7FF-4238-9194-8B86CE9D62F5}" presName="composite3" presStyleCnt="0"/>
      <dgm:spPr/>
    </dgm:pt>
    <dgm:pt modelId="{E1008DEA-4853-46CE-B0F0-3ABA6945C7E7}" type="pres">
      <dgm:prSet presAssocID="{E01106FD-F7FF-4238-9194-8B86CE9D62F5}" presName="background3" presStyleLbl="node3" presStyleIdx="2" presStyleCnt="3"/>
      <dgm:spPr>
        <a:solidFill>
          <a:schemeClr val="accent1">
            <a:lumMod val="75000"/>
          </a:schemeClr>
        </a:solidFill>
      </dgm:spPr>
    </dgm:pt>
    <dgm:pt modelId="{23F3E7B3-3C45-4DE1-8BA5-D754BCF97A85}" type="pres">
      <dgm:prSet presAssocID="{E01106FD-F7FF-4238-9194-8B86CE9D62F5}" presName="text3" presStyleLbl="fgAcc3" presStyleIdx="2" presStyleCnt="3" custLinFactNeighborX="-29053" custLinFactNeighborY="-2829">
        <dgm:presLayoutVars>
          <dgm:chPref val="3"/>
        </dgm:presLayoutVars>
      </dgm:prSet>
      <dgm:spPr/>
    </dgm:pt>
    <dgm:pt modelId="{CB65EE78-945C-4A84-B533-D1C350FCFEE2}" type="pres">
      <dgm:prSet presAssocID="{E01106FD-F7FF-4238-9194-8B86CE9D62F5}" presName="hierChild4" presStyleCnt="0"/>
      <dgm:spPr/>
    </dgm:pt>
    <dgm:pt modelId="{3A3F65D3-7053-4B29-9540-865472E02740}" type="pres">
      <dgm:prSet presAssocID="{05F0102D-EF10-4D81-9B77-66080DD8506F}" presName="Name23" presStyleLbl="parChTrans1D4" presStyleIdx="2" presStyleCnt="5"/>
      <dgm:spPr/>
    </dgm:pt>
    <dgm:pt modelId="{D770E358-2EA7-4673-BFD0-A0C9B2A60C0E}" type="pres">
      <dgm:prSet presAssocID="{23E1B3B4-7B1F-47B3-BC0C-FC8DCF23C21B}" presName="hierRoot4" presStyleCnt="0"/>
      <dgm:spPr/>
    </dgm:pt>
    <dgm:pt modelId="{DDB8239D-63F6-419A-8615-01B42DF32659}" type="pres">
      <dgm:prSet presAssocID="{23E1B3B4-7B1F-47B3-BC0C-FC8DCF23C21B}" presName="composite4" presStyleCnt="0"/>
      <dgm:spPr/>
    </dgm:pt>
    <dgm:pt modelId="{0D49FAF7-98A9-4342-B3C5-BC5915DBB9F7}" type="pres">
      <dgm:prSet presAssocID="{23E1B3B4-7B1F-47B3-BC0C-FC8DCF23C21B}" presName="background4" presStyleLbl="node4" presStyleIdx="2" presStyleCnt="5"/>
      <dgm:spPr>
        <a:solidFill>
          <a:schemeClr val="accent1">
            <a:lumMod val="75000"/>
          </a:schemeClr>
        </a:solidFill>
      </dgm:spPr>
    </dgm:pt>
    <dgm:pt modelId="{78B90179-E4F6-4956-97A9-4C61227AFD0C}" type="pres">
      <dgm:prSet presAssocID="{23E1B3B4-7B1F-47B3-BC0C-FC8DCF23C21B}" presName="text4" presStyleLbl="fgAcc4" presStyleIdx="2" presStyleCnt="5" custLinFactNeighborX="-29053" custLinFactNeighborY="-2829">
        <dgm:presLayoutVars>
          <dgm:chPref val="3"/>
        </dgm:presLayoutVars>
      </dgm:prSet>
      <dgm:spPr/>
    </dgm:pt>
    <dgm:pt modelId="{E13FA123-25B3-4600-8201-AEACEEC157C2}" type="pres">
      <dgm:prSet presAssocID="{23E1B3B4-7B1F-47B3-BC0C-FC8DCF23C21B}" presName="hierChild5" presStyleCnt="0"/>
      <dgm:spPr/>
    </dgm:pt>
    <dgm:pt modelId="{3D48632E-D632-47C6-850B-AD7BDFDBAAFA}" type="pres">
      <dgm:prSet presAssocID="{16E45B58-D2F0-46FE-86BF-615F7993D548}" presName="Name23" presStyleLbl="parChTrans1D4" presStyleIdx="3" presStyleCnt="5"/>
      <dgm:spPr/>
    </dgm:pt>
    <dgm:pt modelId="{37C8B05D-D495-469F-B29C-8CA41AE064A0}" type="pres">
      <dgm:prSet presAssocID="{1AD83209-8A2E-47F4-97DE-C96DCB67164A}" presName="hierRoot4" presStyleCnt="0"/>
      <dgm:spPr/>
    </dgm:pt>
    <dgm:pt modelId="{E5033213-D6AC-427D-A82B-844EFC32B0BB}" type="pres">
      <dgm:prSet presAssocID="{1AD83209-8A2E-47F4-97DE-C96DCB67164A}" presName="composite4" presStyleCnt="0"/>
      <dgm:spPr/>
    </dgm:pt>
    <dgm:pt modelId="{D4BAFE94-6261-4170-8B67-495DE78991EB}" type="pres">
      <dgm:prSet presAssocID="{1AD83209-8A2E-47F4-97DE-C96DCB67164A}" presName="background4" presStyleLbl="node4" presStyleIdx="3" presStyleCnt="5"/>
      <dgm:spPr>
        <a:solidFill>
          <a:schemeClr val="accent1">
            <a:lumMod val="75000"/>
          </a:schemeClr>
        </a:solidFill>
      </dgm:spPr>
    </dgm:pt>
    <dgm:pt modelId="{2323D0D2-45E8-4BD4-AE2F-678F451AF775}" type="pres">
      <dgm:prSet presAssocID="{1AD83209-8A2E-47F4-97DE-C96DCB67164A}" presName="text4" presStyleLbl="fgAcc4" presStyleIdx="3" presStyleCnt="5" custLinFactNeighborX="-29053" custLinFactNeighborY="-2829">
        <dgm:presLayoutVars>
          <dgm:chPref val="3"/>
        </dgm:presLayoutVars>
      </dgm:prSet>
      <dgm:spPr/>
    </dgm:pt>
    <dgm:pt modelId="{ED17CE59-1103-428D-BC9E-A0CC2798D467}" type="pres">
      <dgm:prSet presAssocID="{1AD83209-8A2E-47F4-97DE-C96DCB67164A}" presName="hierChild5" presStyleCnt="0"/>
      <dgm:spPr/>
    </dgm:pt>
    <dgm:pt modelId="{BB190D7C-9EBB-4002-9A5E-BC31003C437D}" type="pres">
      <dgm:prSet presAssocID="{C824D4F8-A6FE-472B-B795-45C96491747E}" presName="Name23" presStyleLbl="parChTrans1D4" presStyleIdx="4" presStyleCnt="5"/>
      <dgm:spPr/>
    </dgm:pt>
    <dgm:pt modelId="{561ADA7E-2C29-49FE-9185-D6EA39D26520}" type="pres">
      <dgm:prSet presAssocID="{BB06958F-615F-4209-853E-AFFC8FCE8BD4}" presName="hierRoot4" presStyleCnt="0"/>
      <dgm:spPr/>
    </dgm:pt>
    <dgm:pt modelId="{DA639854-5660-46C4-8828-8432BB0778C2}" type="pres">
      <dgm:prSet presAssocID="{BB06958F-615F-4209-853E-AFFC8FCE8BD4}" presName="composite4" presStyleCnt="0"/>
      <dgm:spPr/>
    </dgm:pt>
    <dgm:pt modelId="{559ECF27-30E8-415C-A53B-012366A6B42A}" type="pres">
      <dgm:prSet presAssocID="{BB06958F-615F-4209-853E-AFFC8FCE8BD4}" presName="background4" presStyleLbl="node4" presStyleIdx="4" presStyleCnt="5"/>
      <dgm:spPr>
        <a:solidFill>
          <a:schemeClr val="accent1">
            <a:lumMod val="75000"/>
          </a:schemeClr>
        </a:solidFill>
      </dgm:spPr>
    </dgm:pt>
    <dgm:pt modelId="{65BC4EF1-215A-476B-A250-3C715996AF0C}" type="pres">
      <dgm:prSet presAssocID="{BB06958F-615F-4209-853E-AFFC8FCE8BD4}" presName="text4" presStyleLbl="fgAcc4" presStyleIdx="4" presStyleCnt="5" custLinFactNeighborX="-29053" custLinFactNeighborY="-2829">
        <dgm:presLayoutVars>
          <dgm:chPref val="3"/>
        </dgm:presLayoutVars>
      </dgm:prSet>
      <dgm:spPr/>
    </dgm:pt>
    <dgm:pt modelId="{3A7EDF60-F576-4900-B75E-D62711A769C7}" type="pres">
      <dgm:prSet presAssocID="{BB06958F-615F-4209-853E-AFFC8FCE8BD4}" presName="hierChild5" presStyleCnt="0"/>
      <dgm:spPr/>
    </dgm:pt>
  </dgm:ptLst>
  <dgm:cxnLst>
    <dgm:cxn modelId="{89BBBF05-B401-49D5-B6BF-8A8A664F27D8}" srcId="{E513FE6A-6662-4E21-8863-4873A4B69021}" destId="{2B87E35C-CD66-4D8F-B167-CEB1AEFC9524}" srcOrd="1" destOrd="0" parTransId="{209291C4-077D-49FD-9172-AB19C6AEAAB8}" sibTransId="{A0824D58-A37F-4950-9227-5ABD3BE307C1}"/>
    <dgm:cxn modelId="{3E186106-047C-4067-A3DB-CD787B59E117}" type="presOf" srcId="{A3AB3C06-8251-4582-8544-A5086691A22C}" destId="{0C7871B3-EF43-4637-AE21-AD8A48D246AD}" srcOrd="0" destOrd="0" presId="urn:microsoft.com/office/officeart/2005/8/layout/hierarchy1"/>
    <dgm:cxn modelId="{DC0BEB07-F864-4C2E-967B-32C982E2E470}" type="presOf" srcId="{C824D4F8-A6FE-472B-B795-45C96491747E}" destId="{BB190D7C-9EBB-4002-9A5E-BC31003C437D}" srcOrd="0" destOrd="0" presId="urn:microsoft.com/office/officeart/2005/8/layout/hierarchy1"/>
    <dgm:cxn modelId="{18D94F18-FACB-4060-AEE9-842724C328B9}" type="presOf" srcId="{540BC071-D2B4-4820-9D93-D4CD1E5962C5}" destId="{9E6D4029-7A03-4625-82CF-84171F9F4282}" srcOrd="0" destOrd="0" presId="urn:microsoft.com/office/officeart/2005/8/layout/hierarchy1"/>
    <dgm:cxn modelId="{F0895626-31B9-4899-A5D7-67CD0089C539}" srcId="{E01106FD-F7FF-4238-9194-8B86CE9D62F5}" destId="{BB06958F-615F-4209-853E-AFFC8FCE8BD4}" srcOrd="2" destOrd="0" parTransId="{C824D4F8-A6FE-472B-B795-45C96491747E}" sibTransId="{2E0CA7B7-9DB9-45D0-83DB-4E020D900C00}"/>
    <dgm:cxn modelId="{9F32862C-38B6-496B-960A-433A4A72B4DA}" type="presOf" srcId="{3740B13F-7DA5-44EE-B2E1-D4E7FFA25F38}" destId="{E11BE539-3590-4F35-A21A-B8B1DB32D32D}" srcOrd="0" destOrd="0" presId="urn:microsoft.com/office/officeart/2005/8/layout/hierarchy1"/>
    <dgm:cxn modelId="{FCAC4930-48C9-4769-B94E-F078396B5A8A}" type="presOf" srcId="{1AD83209-8A2E-47F4-97DE-C96DCB67164A}" destId="{2323D0D2-45E8-4BD4-AE2F-678F451AF775}" srcOrd="0" destOrd="0" presId="urn:microsoft.com/office/officeart/2005/8/layout/hierarchy1"/>
    <dgm:cxn modelId="{0F488531-0D28-49D5-B427-B7D885DE19A0}" srcId="{E01106FD-F7FF-4238-9194-8B86CE9D62F5}" destId="{1AD83209-8A2E-47F4-97DE-C96DCB67164A}" srcOrd="1" destOrd="0" parTransId="{16E45B58-D2F0-46FE-86BF-615F7993D548}" sibTransId="{2B2867C2-8DCD-49C0-826C-8590BB9905A9}"/>
    <dgm:cxn modelId="{CA4BF138-BCA6-4A26-820A-83D2F8262AB9}" type="presOf" srcId="{35945170-90F7-41EC-945E-54216B0A4DFD}" destId="{13BCFDA9-57C5-4383-9141-60B92D0E86A5}" srcOrd="0" destOrd="0" presId="urn:microsoft.com/office/officeart/2005/8/layout/hierarchy1"/>
    <dgm:cxn modelId="{DD560B49-6F51-450D-831A-5F7EED019FF4}" type="presOf" srcId="{9AC4C83B-5D85-4C39-AD61-2D065DCFF123}" destId="{8CD06AB6-3828-43E1-9F64-D421ADDDB789}" srcOrd="0" destOrd="0" presId="urn:microsoft.com/office/officeart/2005/8/layout/hierarchy1"/>
    <dgm:cxn modelId="{5149A84D-EAA3-4779-AD36-7A4D051175FA}" type="presOf" srcId="{E513FE6A-6662-4E21-8863-4873A4B69021}" destId="{BD95D799-3ABF-4DEA-94A9-AD2B3DCAFD14}" srcOrd="0" destOrd="0" presId="urn:microsoft.com/office/officeart/2005/8/layout/hierarchy1"/>
    <dgm:cxn modelId="{568FB452-5D72-4696-B493-23777493EC7E}" srcId="{E513FE6A-6662-4E21-8863-4873A4B69021}" destId="{3740B13F-7DA5-44EE-B2E1-D4E7FFA25F38}" srcOrd="2" destOrd="0" parTransId="{A3AB3C06-8251-4582-8544-A5086691A22C}" sibTransId="{6C2A5055-8EDA-49A8-9D5A-E682CFC09D34}"/>
    <dgm:cxn modelId="{B9FBDE59-E557-4497-98A4-38D94E2F6D09}" type="presOf" srcId="{A92CDFE0-AA8E-4B56-A7FB-2C2577EF8EB5}" destId="{77CE967B-E86F-411E-9311-AC3BB94DF796}" srcOrd="0" destOrd="0" presId="urn:microsoft.com/office/officeart/2005/8/layout/hierarchy1"/>
    <dgm:cxn modelId="{0648CC60-493E-4221-80FB-FC1053C7B7B4}" srcId="{24F9B031-3AB1-4C9A-8809-A699C22C1675}" destId="{B1F4712E-8A08-476D-B93E-78844AAAE62E}" srcOrd="0" destOrd="0" parTransId="{35945170-90F7-41EC-945E-54216B0A4DFD}" sibTransId="{4930C211-D59A-4DB2-820E-8DE5A835F180}"/>
    <dgm:cxn modelId="{EEDDB36A-75EA-4ACB-8210-1D34B587D9B9}" type="presOf" srcId="{BB06958F-615F-4209-853E-AFFC8FCE8BD4}" destId="{65BC4EF1-215A-476B-A250-3C715996AF0C}" srcOrd="0" destOrd="0" presId="urn:microsoft.com/office/officeart/2005/8/layout/hierarchy1"/>
    <dgm:cxn modelId="{4A270E6B-BE8C-4B04-909A-7C1549714DE9}" srcId="{2B87E35C-CD66-4D8F-B167-CEB1AEFC9524}" destId="{DA6345F1-9FD5-4D26-9879-7ECB92C8311F}" srcOrd="0" destOrd="0" parTransId="{540BC071-D2B4-4820-9D93-D4CD1E5962C5}" sibTransId="{3692DE8E-2932-41B5-88C1-7A0265D79397}"/>
    <dgm:cxn modelId="{C2515A6E-C676-4056-9929-7F07BED2FFA2}" type="presOf" srcId="{23E1B3B4-7B1F-47B3-BC0C-FC8DCF23C21B}" destId="{78B90179-E4F6-4956-97A9-4C61227AFD0C}" srcOrd="0" destOrd="0" presId="urn:microsoft.com/office/officeart/2005/8/layout/hierarchy1"/>
    <dgm:cxn modelId="{1C19B684-BAD8-43AC-B9D7-891CBD636343}" type="presOf" srcId="{DA6345F1-9FD5-4D26-9879-7ECB92C8311F}" destId="{F44BE555-1EB4-4FD4-BDB2-8AD6C4D302ED}" srcOrd="0" destOrd="0" presId="urn:microsoft.com/office/officeart/2005/8/layout/hierarchy1"/>
    <dgm:cxn modelId="{62EE4B8F-E364-4B2E-80C2-83830BA366A2}" srcId="{E513FE6A-6662-4E21-8863-4873A4B69021}" destId="{0931C9A8-38DC-461A-BA76-903B78785853}" srcOrd="0" destOrd="0" parTransId="{51269632-69AD-4779-A032-F64343C52E22}" sibTransId="{B45C38CC-B821-4759-890A-63BF25E9D4CD}"/>
    <dgm:cxn modelId="{8FE79E94-A922-44E9-AA78-0716F062B8AC}" srcId="{0931C9A8-38DC-461A-BA76-903B78785853}" destId="{24F9B031-3AB1-4C9A-8809-A699C22C1675}" srcOrd="0" destOrd="0" parTransId="{A92CDFE0-AA8E-4B56-A7FB-2C2577EF8EB5}" sibTransId="{8BAE0136-C189-4F6C-9CF5-E3C7284247A3}"/>
    <dgm:cxn modelId="{7D897C97-E972-4E5D-812C-20DD2626545D}" srcId="{9AC4C83B-5D85-4C39-AD61-2D065DCFF123}" destId="{E513FE6A-6662-4E21-8863-4873A4B69021}" srcOrd="0" destOrd="0" parTransId="{1F8E81FD-276A-429B-9AFA-2EFF60E10782}" sibTransId="{70D37480-0810-42A7-930C-0BF481E9BB31}"/>
    <dgm:cxn modelId="{D0A1399F-18D1-4A34-BAFF-03A255B6C7EF}" type="presOf" srcId="{51269632-69AD-4779-A032-F64343C52E22}" destId="{464AAC1B-5484-471A-B36B-2EBE15D72A09}" srcOrd="0" destOrd="0" presId="urn:microsoft.com/office/officeart/2005/8/layout/hierarchy1"/>
    <dgm:cxn modelId="{59C0499F-E1E4-4B51-A4EF-2752A932012D}" type="presOf" srcId="{24F9B031-3AB1-4C9A-8809-A699C22C1675}" destId="{6B15FA80-CFFB-4420-B946-31994A1BCE26}" srcOrd="0" destOrd="0" presId="urn:microsoft.com/office/officeart/2005/8/layout/hierarchy1"/>
    <dgm:cxn modelId="{6A9EC7A7-F299-41C1-8731-B3473CF21BFF}" srcId="{3740B13F-7DA5-44EE-B2E1-D4E7FFA25F38}" destId="{E01106FD-F7FF-4238-9194-8B86CE9D62F5}" srcOrd="0" destOrd="0" parTransId="{CE27DCE2-BF6C-4C8F-9211-3B07D6AAC672}" sibTransId="{C407C97A-2DE0-4117-999F-1FF66BF8CDD3}"/>
    <dgm:cxn modelId="{C5D1EFB2-8B94-4954-B5B8-22C786CBBD83}" type="presOf" srcId="{05F0102D-EF10-4D81-9B77-66080DD8506F}" destId="{3A3F65D3-7053-4B29-9540-865472E02740}" srcOrd="0" destOrd="0" presId="urn:microsoft.com/office/officeart/2005/8/layout/hierarchy1"/>
    <dgm:cxn modelId="{A710E4C9-2131-4EE9-AA88-4E6F13A9D3FD}" type="presOf" srcId="{209291C4-077D-49FD-9172-AB19C6AEAAB8}" destId="{BF08B0C9-03CB-4D84-A149-7E38DB6FED9A}" srcOrd="0" destOrd="0" presId="urn:microsoft.com/office/officeart/2005/8/layout/hierarchy1"/>
    <dgm:cxn modelId="{ADD823CD-06D8-4B67-A18B-7E2C37B162AB}" type="presOf" srcId="{A66E0C7E-E86D-495C-99AB-7B72F853B04A}" destId="{70E8AC58-3E7C-4D79-9E53-DC7D92E884B6}" srcOrd="0" destOrd="0" presId="urn:microsoft.com/office/officeart/2005/8/layout/hierarchy1"/>
    <dgm:cxn modelId="{65D767D9-5047-42EE-BFCB-AA4B0F60FAC1}" type="presOf" srcId="{2B87E35C-CD66-4D8F-B167-CEB1AEFC9524}" destId="{182A780D-B935-4B0C-872E-E9F680DC27FB}" srcOrd="0" destOrd="0" presId="urn:microsoft.com/office/officeart/2005/8/layout/hierarchy1"/>
    <dgm:cxn modelId="{D39369D9-C9B4-4ABF-A590-C88053ECF70A}" type="presOf" srcId="{16E45B58-D2F0-46FE-86BF-615F7993D548}" destId="{3D48632E-D632-47C6-850B-AD7BDFDBAAFA}" srcOrd="0" destOrd="0" presId="urn:microsoft.com/office/officeart/2005/8/layout/hierarchy1"/>
    <dgm:cxn modelId="{6F1076D9-D392-4EA4-B625-8A3961182F6F}" type="presOf" srcId="{B1F4712E-8A08-476D-B93E-78844AAAE62E}" destId="{33FCB72C-419F-4AC3-A7BC-B32C38C9C0BE}" srcOrd="0" destOrd="0" presId="urn:microsoft.com/office/officeart/2005/8/layout/hierarchy1"/>
    <dgm:cxn modelId="{28965BDA-AAC9-40EB-AF07-9EE57D839C55}" type="presOf" srcId="{CE27DCE2-BF6C-4C8F-9211-3B07D6AAC672}" destId="{31762234-0C31-47AC-B43F-E900F0915042}" srcOrd="0" destOrd="0" presId="urn:microsoft.com/office/officeart/2005/8/layout/hierarchy1"/>
    <dgm:cxn modelId="{A6E6E7DD-9B4D-40F9-AD5F-FEFC04580D1F}" srcId="{E01106FD-F7FF-4238-9194-8B86CE9D62F5}" destId="{23E1B3B4-7B1F-47B3-BC0C-FC8DCF23C21B}" srcOrd="0" destOrd="0" parTransId="{05F0102D-EF10-4D81-9B77-66080DD8506F}" sibTransId="{A934E6E3-8DE1-4F3D-BF9C-57FB107A09F9}"/>
    <dgm:cxn modelId="{82020EE0-26B1-4241-B545-77A4A192DEF5}" type="presOf" srcId="{0931C9A8-38DC-461A-BA76-903B78785853}" destId="{86D7841B-7845-4EE2-A347-7F58ABF1C336}" srcOrd="0" destOrd="0" presId="urn:microsoft.com/office/officeart/2005/8/layout/hierarchy1"/>
    <dgm:cxn modelId="{0D00CEE1-BC1F-4F6F-BBF2-7ED9E5E09E4C}" srcId="{24F9B031-3AB1-4C9A-8809-A699C22C1675}" destId="{48629AE9-2D6E-4D39-A35A-2A7452EA4197}" srcOrd="1" destOrd="0" parTransId="{A66E0C7E-E86D-495C-99AB-7B72F853B04A}" sibTransId="{1DB70154-6DC2-4A80-9223-755A424F73D3}"/>
    <dgm:cxn modelId="{3CD85DED-26A9-486C-80BE-4F56132EC845}" type="presOf" srcId="{E01106FD-F7FF-4238-9194-8B86CE9D62F5}" destId="{23F3E7B3-3C45-4DE1-8BA5-D754BCF97A85}" srcOrd="0" destOrd="0" presId="urn:microsoft.com/office/officeart/2005/8/layout/hierarchy1"/>
    <dgm:cxn modelId="{54EFF7F4-7497-46E6-9AD5-A4223CA698B9}" type="presOf" srcId="{48629AE9-2D6E-4D39-A35A-2A7452EA4197}" destId="{68007C28-5EE3-43E2-8114-0B71A7DC42F4}" srcOrd="0" destOrd="0" presId="urn:microsoft.com/office/officeart/2005/8/layout/hierarchy1"/>
    <dgm:cxn modelId="{D14CC650-0D8E-4C69-BA9D-34FD6287DE05}" type="presParOf" srcId="{8CD06AB6-3828-43E1-9F64-D421ADDDB789}" destId="{3233068D-C753-438E-A51B-02F6E1336AD7}" srcOrd="0" destOrd="0" presId="urn:microsoft.com/office/officeart/2005/8/layout/hierarchy1"/>
    <dgm:cxn modelId="{8056F544-B4A9-4B56-93AF-0F55B36EB426}" type="presParOf" srcId="{3233068D-C753-438E-A51B-02F6E1336AD7}" destId="{FEF0D578-6C2C-4F80-9137-3D76633F1987}" srcOrd="0" destOrd="0" presId="urn:microsoft.com/office/officeart/2005/8/layout/hierarchy1"/>
    <dgm:cxn modelId="{9DE6B736-60C5-49F1-938E-CBAFF95724C0}" type="presParOf" srcId="{FEF0D578-6C2C-4F80-9137-3D76633F1987}" destId="{842009A3-7F7B-4A28-A375-232E3D68D584}" srcOrd="0" destOrd="0" presId="urn:microsoft.com/office/officeart/2005/8/layout/hierarchy1"/>
    <dgm:cxn modelId="{1D63116E-5C10-497B-9431-61518ACF1372}" type="presParOf" srcId="{FEF0D578-6C2C-4F80-9137-3D76633F1987}" destId="{BD95D799-3ABF-4DEA-94A9-AD2B3DCAFD14}" srcOrd="1" destOrd="0" presId="urn:microsoft.com/office/officeart/2005/8/layout/hierarchy1"/>
    <dgm:cxn modelId="{A2D8B9F6-C9C5-4ECD-8EEC-9B53441FA633}" type="presParOf" srcId="{3233068D-C753-438E-A51B-02F6E1336AD7}" destId="{BF9C2616-BE31-4BE0-BD4C-7E78586FBCAC}" srcOrd="1" destOrd="0" presId="urn:microsoft.com/office/officeart/2005/8/layout/hierarchy1"/>
    <dgm:cxn modelId="{EC95F63B-7B86-4465-8CC1-557A730F6CD1}" type="presParOf" srcId="{BF9C2616-BE31-4BE0-BD4C-7E78586FBCAC}" destId="{464AAC1B-5484-471A-B36B-2EBE15D72A09}" srcOrd="0" destOrd="0" presId="urn:microsoft.com/office/officeart/2005/8/layout/hierarchy1"/>
    <dgm:cxn modelId="{E694D54A-0BE0-4EBA-99F6-ACD5AC246F91}" type="presParOf" srcId="{BF9C2616-BE31-4BE0-BD4C-7E78586FBCAC}" destId="{0707EA3B-738C-4325-B40F-51680109998A}" srcOrd="1" destOrd="0" presId="urn:microsoft.com/office/officeart/2005/8/layout/hierarchy1"/>
    <dgm:cxn modelId="{06CC1A9E-6BE1-4179-BCB5-1633B4C221A6}" type="presParOf" srcId="{0707EA3B-738C-4325-B40F-51680109998A}" destId="{69F3DEE0-79FB-4158-AE16-4CF463BC9772}" srcOrd="0" destOrd="0" presId="urn:microsoft.com/office/officeart/2005/8/layout/hierarchy1"/>
    <dgm:cxn modelId="{3DCCD287-43F3-49B3-B661-1EFE162E9567}" type="presParOf" srcId="{69F3DEE0-79FB-4158-AE16-4CF463BC9772}" destId="{49004899-E024-4B03-897C-C174CBDBB96E}" srcOrd="0" destOrd="0" presId="urn:microsoft.com/office/officeart/2005/8/layout/hierarchy1"/>
    <dgm:cxn modelId="{A9C8A345-728B-4073-8957-5FCB32F27258}" type="presParOf" srcId="{69F3DEE0-79FB-4158-AE16-4CF463BC9772}" destId="{86D7841B-7845-4EE2-A347-7F58ABF1C336}" srcOrd="1" destOrd="0" presId="urn:microsoft.com/office/officeart/2005/8/layout/hierarchy1"/>
    <dgm:cxn modelId="{3C1AA3D5-2045-40FD-B7E6-32A476841FFA}" type="presParOf" srcId="{0707EA3B-738C-4325-B40F-51680109998A}" destId="{E26D2E1F-DF82-4B13-A91E-A4333CF2E267}" srcOrd="1" destOrd="0" presId="urn:microsoft.com/office/officeart/2005/8/layout/hierarchy1"/>
    <dgm:cxn modelId="{912FF494-A554-4FC2-A9CC-1F3BFD191282}" type="presParOf" srcId="{E26D2E1F-DF82-4B13-A91E-A4333CF2E267}" destId="{77CE967B-E86F-411E-9311-AC3BB94DF796}" srcOrd="0" destOrd="0" presId="urn:microsoft.com/office/officeart/2005/8/layout/hierarchy1"/>
    <dgm:cxn modelId="{77676652-E12E-4589-A4DF-EABC2AEFD82F}" type="presParOf" srcId="{E26D2E1F-DF82-4B13-A91E-A4333CF2E267}" destId="{7712DB0F-D029-43F5-B6D3-3D3E07E80ADD}" srcOrd="1" destOrd="0" presId="urn:microsoft.com/office/officeart/2005/8/layout/hierarchy1"/>
    <dgm:cxn modelId="{5063A639-EA0E-43E5-841B-75242202DD77}" type="presParOf" srcId="{7712DB0F-D029-43F5-B6D3-3D3E07E80ADD}" destId="{D8481A0D-4FDA-4CE0-84B9-6FA50925A58B}" srcOrd="0" destOrd="0" presId="urn:microsoft.com/office/officeart/2005/8/layout/hierarchy1"/>
    <dgm:cxn modelId="{0B836015-EBE1-4B9B-8512-33E6F121D69F}" type="presParOf" srcId="{D8481A0D-4FDA-4CE0-84B9-6FA50925A58B}" destId="{9FD56D8B-3667-4652-A266-2DD000DBB324}" srcOrd="0" destOrd="0" presId="urn:microsoft.com/office/officeart/2005/8/layout/hierarchy1"/>
    <dgm:cxn modelId="{FB9A1206-1ABB-4CF9-9EA4-5F6F5234895B}" type="presParOf" srcId="{D8481A0D-4FDA-4CE0-84B9-6FA50925A58B}" destId="{6B15FA80-CFFB-4420-B946-31994A1BCE26}" srcOrd="1" destOrd="0" presId="urn:microsoft.com/office/officeart/2005/8/layout/hierarchy1"/>
    <dgm:cxn modelId="{B6480C4C-CE4E-4AA1-B50A-ABCED0F6BA47}" type="presParOf" srcId="{7712DB0F-D029-43F5-B6D3-3D3E07E80ADD}" destId="{A1BFDBCE-2B4F-4092-98AE-EB414CC9E12A}" srcOrd="1" destOrd="0" presId="urn:microsoft.com/office/officeart/2005/8/layout/hierarchy1"/>
    <dgm:cxn modelId="{E728AF0D-3D08-4DBB-BE73-44E45BCB754B}" type="presParOf" srcId="{A1BFDBCE-2B4F-4092-98AE-EB414CC9E12A}" destId="{13BCFDA9-57C5-4383-9141-60B92D0E86A5}" srcOrd="0" destOrd="0" presId="urn:microsoft.com/office/officeart/2005/8/layout/hierarchy1"/>
    <dgm:cxn modelId="{5F566B6C-FDD9-483E-9F28-8F79392F3BB6}" type="presParOf" srcId="{A1BFDBCE-2B4F-4092-98AE-EB414CC9E12A}" destId="{90D4FE0D-105C-4494-93E4-2DDA7B057D3C}" srcOrd="1" destOrd="0" presId="urn:microsoft.com/office/officeart/2005/8/layout/hierarchy1"/>
    <dgm:cxn modelId="{CF4E82B4-AD1E-472D-BC4A-BFB4226F1352}" type="presParOf" srcId="{90D4FE0D-105C-4494-93E4-2DDA7B057D3C}" destId="{BEAEA591-BA3B-4750-8DFA-D1209C1A1637}" srcOrd="0" destOrd="0" presId="urn:microsoft.com/office/officeart/2005/8/layout/hierarchy1"/>
    <dgm:cxn modelId="{6FB9ED97-ADE5-4396-A143-8288B9ADC3EE}" type="presParOf" srcId="{BEAEA591-BA3B-4750-8DFA-D1209C1A1637}" destId="{714E7509-9612-43CE-9A4F-9F98FB0FF7A9}" srcOrd="0" destOrd="0" presId="urn:microsoft.com/office/officeart/2005/8/layout/hierarchy1"/>
    <dgm:cxn modelId="{5323103F-F5D8-42F7-B9EB-283110B16D7B}" type="presParOf" srcId="{BEAEA591-BA3B-4750-8DFA-D1209C1A1637}" destId="{33FCB72C-419F-4AC3-A7BC-B32C38C9C0BE}" srcOrd="1" destOrd="0" presId="urn:microsoft.com/office/officeart/2005/8/layout/hierarchy1"/>
    <dgm:cxn modelId="{7C2AC54B-0B6F-41D8-B1DB-54A137A776B6}" type="presParOf" srcId="{90D4FE0D-105C-4494-93E4-2DDA7B057D3C}" destId="{E4DEFE48-FF69-448A-9043-795894498C06}" srcOrd="1" destOrd="0" presId="urn:microsoft.com/office/officeart/2005/8/layout/hierarchy1"/>
    <dgm:cxn modelId="{1E183055-4D0F-4B73-9EA7-EA3C079875E8}" type="presParOf" srcId="{A1BFDBCE-2B4F-4092-98AE-EB414CC9E12A}" destId="{70E8AC58-3E7C-4D79-9E53-DC7D92E884B6}" srcOrd="2" destOrd="0" presId="urn:microsoft.com/office/officeart/2005/8/layout/hierarchy1"/>
    <dgm:cxn modelId="{A09CA069-F3D6-4476-9676-E62ADE0B5CDE}" type="presParOf" srcId="{A1BFDBCE-2B4F-4092-98AE-EB414CC9E12A}" destId="{D4C12B06-A8E1-4FA1-98EC-FB06AF93433C}" srcOrd="3" destOrd="0" presId="urn:microsoft.com/office/officeart/2005/8/layout/hierarchy1"/>
    <dgm:cxn modelId="{FD66FBF6-40DD-47FA-8A84-0CD22419B9B0}" type="presParOf" srcId="{D4C12B06-A8E1-4FA1-98EC-FB06AF93433C}" destId="{A0C0F3E0-EC53-44F2-9AC9-1017F899D71C}" srcOrd="0" destOrd="0" presId="urn:microsoft.com/office/officeart/2005/8/layout/hierarchy1"/>
    <dgm:cxn modelId="{B421770B-B589-462A-89A8-21F6A7BC8928}" type="presParOf" srcId="{A0C0F3E0-EC53-44F2-9AC9-1017F899D71C}" destId="{38508D5D-07A4-41EB-AA23-DD249FA33AF8}" srcOrd="0" destOrd="0" presId="urn:microsoft.com/office/officeart/2005/8/layout/hierarchy1"/>
    <dgm:cxn modelId="{D80B84AD-3492-44AD-A52F-02CB8A81A2E7}" type="presParOf" srcId="{A0C0F3E0-EC53-44F2-9AC9-1017F899D71C}" destId="{68007C28-5EE3-43E2-8114-0B71A7DC42F4}" srcOrd="1" destOrd="0" presId="urn:microsoft.com/office/officeart/2005/8/layout/hierarchy1"/>
    <dgm:cxn modelId="{5E6F5025-4CC3-42F4-AD1A-C99FAEFC574C}" type="presParOf" srcId="{D4C12B06-A8E1-4FA1-98EC-FB06AF93433C}" destId="{10485C06-29FD-45E2-8B98-2FDD409F436F}" srcOrd="1" destOrd="0" presId="urn:microsoft.com/office/officeart/2005/8/layout/hierarchy1"/>
    <dgm:cxn modelId="{78520CDB-4A52-4325-A41F-6E307FA147AE}" type="presParOf" srcId="{BF9C2616-BE31-4BE0-BD4C-7E78586FBCAC}" destId="{BF08B0C9-03CB-4D84-A149-7E38DB6FED9A}" srcOrd="2" destOrd="0" presId="urn:microsoft.com/office/officeart/2005/8/layout/hierarchy1"/>
    <dgm:cxn modelId="{04C977F7-3BCA-4A6D-A99C-5DA791815E75}" type="presParOf" srcId="{BF9C2616-BE31-4BE0-BD4C-7E78586FBCAC}" destId="{0B729C97-0C94-4924-AB26-CC4161C62454}" srcOrd="3" destOrd="0" presId="urn:microsoft.com/office/officeart/2005/8/layout/hierarchy1"/>
    <dgm:cxn modelId="{191F82BE-7CF6-42A1-9471-0DC181D3CCC7}" type="presParOf" srcId="{0B729C97-0C94-4924-AB26-CC4161C62454}" destId="{F64F116B-A0C2-4800-A0C3-D935982B59A2}" srcOrd="0" destOrd="0" presId="urn:microsoft.com/office/officeart/2005/8/layout/hierarchy1"/>
    <dgm:cxn modelId="{1FF37314-1220-45E1-AE3A-130EBF031A57}" type="presParOf" srcId="{F64F116B-A0C2-4800-A0C3-D935982B59A2}" destId="{FB04C120-D8D5-4C70-9238-1002D4819174}" srcOrd="0" destOrd="0" presId="urn:microsoft.com/office/officeart/2005/8/layout/hierarchy1"/>
    <dgm:cxn modelId="{DCD083C3-4F39-4E27-BAD8-F4C039274B65}" type="presParOf" srcId="{F64F116B-A0C2-4800-A0C3-D935982B59A2}" destId="{182A780D-B935-4B0C-872E-E9F680DC27FB}" srcOrd="1" destOrd="0" presId="urn:microsoft.com/office/officeart/2005/8/layout/hierarchy1"/>
    <dgm:cxn modelId="{02061231-E4B3-4F59-9E53-FBA85BB34D63}" type="presParOf" srcId="{0B729C97-0C94-4924-AB26-CC4161C62454}" destId="{E8CA3D1F-6879-4995-A25A-7795FA836933}" srcOrd="1" destOrd="0" presId="urn:microsoft.com/office/officeart/2005/8/layout/hierarchy1"/>
    <dgm:cxn modelId="{67CE8196-82AE-41A0-8BBD-8EE678736BEF}" type="presParOf" srcId="{E8CA3D1F-6879-4995-A25A-7795FA836933}" destId="{9E6D4029-7A03-4625-82CF-84171F9F4282}" srcOrd="0" destOrd="0" presId="urn:microsoft.com/office/officeart/2005/8/layout/hierarchy1"/>
    <dgm:cxn modelId="{772280C3-7023-48A1-9918-8A559502FEE9}" type="presParOf" srcId="{E8CA3D1F-6879-4995-A25A-7795FA836933}" destId="{91CF96B1-0888-42ED-8651-775ED6366159}" srcOrd="1" destOrd="0" presId="urn:microsoft.com/office/officeart/2005/8/layout/hierarchy1"/>
    <dgm:cxn modelId="{F3FEE080-0FDC-4079-9D07-64DF06B39673}" type="presParOf" srcId="{91CF96B1-0888-42ED-8651-775ED6366159}" destId="{F57EEE77-9429-425F-B0C8-8398FB2E34A4}" srcOrd="0" destOrd="0" presId="urn:microsoft.com/office/officeart/2005/8/layout/hierarchy1"/>
    <dgm:cxn modelId="{B909C494-335C-46E3-93CE-E8A43AE91E16}" type="presParOf" srcId="{F57EEE77-9429-425F-B0C8-8398FB2E34A4}" destId="{B58A31F3-3B80-49B9-BD72-1954C6BFC908}" srcOrd="0" destOrd="0" presId="urn:microsoft.com/office/officeart/2005/8/layout/hierarchy1"/>
    <dgm:cxn modelId="{FA26C21B-9799-4B44-BAD2-8DFDCCB384A5}" type="presParOf" srcId="{F57EEE77-9429-425F-B0C8-8398FB2E34A4}" destId="{F44BE555-1EB4-4FD4-BDB2-8AD6C4D302ED}" srcOrd="1" destOrd="0" presId="urn:microsoft.com/office/officeart/2005/8/layout/hierarchy1"/>
    <dgm:cxn modelId="{F86014BE-4FF4-4FA3-9EFB-63F4ECE3313B}" type="presParOf" srcId="{91CF96B1-0888-42ED-8651-775ED6366159}" destId="{220F5478-F665-44B4-A36B-A80602ACD731}" srcOrd="1" destOrd="0" presId="urn:microsoft.com/office/officeart/2005/8/layout/hierarchy1"/>
    <dgm:cxn modelId="{6A2DFAFC-DAB6-458A-B776-49277E47827E}" type="presParOf" srcId="{BF9C2616-BE31-4BE0-BD4C-7E78586FBCAC}" destId="{0C7871B3-EF43-4637-AE21-AD8A48D246AD}" srcOrd="4" destOrd="0" presId="urn:microsoft.com/office/officeart/2005/8/layout/hierarchy1"/>
    <dgm:cxn modelId="{D677A3C3-B69D-4EBB-BED9-9D617680484B}" type="presParOf" srcId="{BF9C2616-BE31-4BE0-BD4C-7E78586FBCAC}" destId="{C9953818-FF7E-4694-9A53-D9C5FF5122F6}" srcOrd="5" destOrd="0" presId="urn:microsoft.com/office/officeart/2005/8/layout/hierarchy1"/>
    <dgm:cxn modelId="{225CBFBB-FF09-47DE-A4C3-5369127C6125}" type="presParOf" srcId="{C9953818-FF7E-4694-9A53-D9C5FF5122F6}" destId="{877E2284-290E-4295-A7F5-B5EA679DFB77}" srcOrd="0" destOrd="0" presId="urn:microsoft.com/office/officeart/2005/8/layout/hierarchy1"/>
    <dgm:cxn modelId="{05B5D3CA-02E5-448D-8712-F584C009231C}" type="presParOf" srcId="{877E2284-290E-4295-A7F5-B5EA679DFB77}" destId="{57A73350-8A43-4878-A988-6C76C9201268}" srcOrd="0" destOrd="0" presId="urn:microsoft.com/office/officeart/2005/8/layout/hierarchy1"/>
    <dgm:cxn modelId="{7D0C53A8-534E-487A-ADB7-C9C8E5EBAE61}" type="presParOf" srcId="{877E2284-290E-4295-A7F5-B5EA679DFB77}" destId="{E11BE539-3590-4F35-A21A-B8B1DB32D32D}" srcOrd="1" destOrd="0" presId="urn:microsoft.com/office/officeart/2005/8/layout/hierarchy1"/>
    <dgm:cxn modelId="{1510ACEC-5B90-49C7-918B-51E215F5FC32}" type="presParOf" srcId="{C9953818-FF7E-4694-9A53-D9C5FF5122F6}" destId="{9B700D15-B36E-491E-8DD5-2148E0D28AB2}" srcOrd="1" destOrd="0" presId="urn:microsoft.com/office/officeart/2005/8/layout/hierarchy1"/>
    <dgm:cxn modelId="{7B9A5343-3D62-4EF9-9744-B5C05A26BA38}" type="presParOf" srcId="{9B700D15-B36E-491E-8DD5-2148E0D28AB2}" destId="{31762234-0C31-47AC-B43F-E900F0915042}" srcOrd="0" destOrd="0" presId="urn:microsoft.com/office/officeart/2005/8/layout/hierarchy1"/>
    <dgm:cxn modelId="{A31731E4-099F-45B1-B3FB-8A0EFD727C53}" type="presParOf" srcId="{9B700D15-B36E-491E-8DD5-2148E0D28AB2}" destId="{AE7E76E1-4836-46EA-BE50-746A65F344C7}" srcOrd="1" destOrd="0" presId="urn:microsoft.com/office/officeart/2005/8/layout/hierarchy1"/>
    <dgm:cxn modelId="{9DF8AA77-5A4E-45BC-85F7-C7DEA9E045B0}" type="presParOf" srcId="{AE7E76E1-4836-46EA-BE50-746A65F344C7}" destId="{8C7DC13C-944A-4D99-82E4-E771333B338D}" srcOrd="0" destOrd="0" presId="urn:microsoft.com/office/officeart/2005/8/layout/hierarchy1"/>
    <dgm:cxn modelId="{20949A57-0BEF-4635-B238-1085B2242CAB}" type="presParOf" srcId="{8C7DC13C-944A-4D99-82E4-E771333B338D}" destId="{E1008DEA-4853-46CE-B0F0-3ABA6945C7E7}" srcOrd="0" destOrd="0" presId="urn:microsoft.com/office/officeart/2005/8/layout/hierarchy1"/>
    <dgm:cxn modelId="{B156BABC-56E2-40C7-B105-54F85BDD71EA}" type="presParOf" srcId="{8C7DC13C-944A-4D99-82E4-E771333B338D}" destId="{23F3E7B3-3C45-4DE1-8BA5-D754BCF97A85}" srcOrd="1" destOrd="0" presId="urn:microsoft.com/office/officeart/2005/8/layout/hierarchy1"/>
    <dgm:cxn modelId="{D9220419-CC4D-4686-A773-DA6E2A5DC304}" type="presParOf" srcId="{AE7E76E1-4836-46EA-BE50-746A65F344C7}" destId="{CB65EE78-945C-4A84-B533-D1C350FCFEE2}" srcOrd="1" destOrd="0" presId="urn:microsoft.com/office/officeart/2005/8/layout/hierarchy1"/>
    <dgm:cxn modelId="{3B1423C1-416C-4974-A6D3-F6A3F593C13C}" type="presParOf" srcId="{CB65EE78-945C-4A84-B533-D1C350FCFEE2}" destId="{3A3F65D3-7053-4B29-9540-865472E02740}" srcOrd="0" destOrd="0" presId="urn:microsoft.com/office/officeart/2005/8/layout/hierarchy1"/>
    <dgm:cxn modelId="{169403F8-F7B2-46DA-9180-96F0ACF069A6}" type="presParOf" srcId="{CB65EE78-945C-4A84-B533-D1C350FCFEE2}" destId="{D770E358-2EA7-4673-BFD0-A0C9B2A60C0E}" srcOrd="1" destOrd="0" presId="urn:microsoft.com/office/officeart/2005/8/layout/hierarchy1"/>
    <dgm:cxn modelId="{3C9BC569-EB20-425A-A845-70BFB0C4013C}" type="presParOf" srcId="{D770E358-2EA7-4673-BFD0-A0C9B2A60C0E}" destId="{DDB8239D-63F6-419A-8615-01B42DF32659}" srcOrd="0" destOrd="0" presId="urn:microsoft.com/office/officeart/2005/8/layout/hierarchy1"/>
    <dgm:cxn modelId="{46C21DA5-FE41-4152-B694-561ACBDB9F0C}" type="presParOf" srcId="{DDB8239D-63F6-419A-8615-01B42DF32659}" destId="{0D49FAF7-98A9-4342-B3C5-BC5915DBB9F7}" srcOrd="0" destOrd="0" presId="urn:microsoft.com/office/officeart/2005/8/layout/hierarchy1"/>
    <dgm:cxn modelId="{E0537258-AAF5-4372-9736-8D96B07A531B}" type="presParOf" srcId="{DDB8239D-63F6-419A-8615-01B42DF32659}" destId="{78B90179-E4F6-4956-97A9-4C61227AFD0C}" srcOrd="1" destOrd="0" presId="urn:microsoft.com/office/officeart/2005/8/layout/hierarchy1"/>
    <dgm:cxn modelId="{B6D54E67-7BAA-454F-8EBD-3BB94E204243}" type="presParOf" srcId="{D770E358-2EA7-4673-BFD0-A0C9B2A60C0E}" destId="{E13FA123-25B3-4600-8201-AEACEEC157C2}" srcOrd="1" destOrd="0" presId="urn:microsoft.com/office/officeart/2005/8/layout/hierarchy1"/>
    <dgm:cxn modelId="{40C7B6A3-EE1A-401A-ACE4-803164A2A886}" type="presParOf" srcId="{CB65EE78-945C-4A84-B533-D1C350FCFEE2}" destId="{3D48632E-D632-47C6-850B-AD7BDFDBAAFA}" srcOrd="2" destOrd="0" presId="urn:microsoft.com/office/officeart/2005/8/layout/hierarchy1"/>
    <dgm:cxn modelId="{EE4B6F5D-0660-4789-80C1-4F76B9543913}" type="presParOf" srcId="{CB65EE78-945C-4A84-B533-D1C350FCFEE2}" destId="{37C8B05D-D495-469F-B29C-8CA41AE064A0}" srcOrd="3" destOrd="0" presId="urn:microsoft.com/office/officeart/2005/8/layout/hierarchy1"/>
    <dgm:cxn modelId="{2E9579B1-9B72-4750-824E-2AF9B926D8A3}" type="presParOf" srcId="{37C8B05D-D495-469F-B29C-8CA41AE064A0}" destId="{E5033213-D6AC-427D-A82B-844EFC32B0BB}" srcOrd="0" destOrd="0" presId="urn:microsoft.com/office/officeart/2005/8/layout/hierarchy1"/>
    <dgm:cxn modelId="{0A449AF9-4E19-40D0-82A0-669BA2BF5D3C}" type="presParOf" srcId="{E5033213-D6AC-427D-A82B-844EFC32B0BB}" destId="{D4BAFE94-6261-4170-8B67-495DE78991EB}" srcOrd="0" destOrd="0" presId="urn:microsoft.com/office/officeart/2005/8/layout/hierarchy1"/>
    <dgm:cxn modelId="{C9A1A254-73E7-4BBE-AEB4-90D4E225619B}" type="presParOf" srcId="{E5033213-D6AC-427D-A82B-844EFC32B0BB}" destId="{2323D0D2-45E8-4BD4-AE2F-678F451AF775}" srcOrd="1" destOrd="0" presId="urn:microsoft.com/office/officeart/2005/8/layout/hierarchy1"/>
    <dgm:cxn modelId="{613BC7F9-21AA-43F9-9F15-0D26116682C6}" type="presParOf" srcId="{37C8B05D-D495-469F-B29C-8CA41AE064A0}" destId="{ED17CE59-1103-428D-BC9E-A0CC2798D467}" srcOrd="1" destOrd="0" presId="urn:microsoft.com/office/officeart/2005/8/layout/hierarchy1"/>
    <dgm:cxn modelId="{A8F17F95-A365-4132-B16A-CFBC1D4B83F4}" type="presParOf" srcId="{CB65EE78-945C-4A84-B533-D1C350FCFEE2}" destId="{BB190D7C-9EBB-4002-9A5E-BC31003C437D}" srcOrd="4" destOrd="0" presId="urn:microsoft.com/office/officeart/2005/8/layout/hierarchy1"/>
    <dgm:cxn modelId="{B032BF98-2BFD-4052-A1BC-B82E07ABD90D}" type="presParOf" srcId="{CB65EE78-945C-4A84-B533-D1C350FCFEE2}" destId="{561ADA7E-2C29-49FE-9185-D6EA39D26520}" srcOrd="5" destOrd="0" presId="urn:microsoft.com/office/officeart/2005/8/layout/hierarchy1"/>
    <dgm:cxn modelId="{3A719037-FC1C-4B3E-B74B-414D618ECAAA}" type="presParOf" srcId="{561ADA7E-2C29-49FE-9185-D6EA39D26520}" destId="{DA639854-5660-46C4-8828-8432BB0778C2}" srcOrd="0" destOrd="0" presId="urn:microsoft.com/office/officeart/2005/8/layout/hierarchy1"/>
    <dgm:cxn modelId="{4FAF74F2-3634-4C4E-A88A-720454F6AE44}" type="presParOf" srcId="{DA639854-5660-46C4-8828-8432BB0778C2}" destId="{559ECF27-30E8-415C-A53B-012366A6B42A}" srcOrd="0" destOrd="0" presId="urn:microsoft.com/office/officeart/2005/8/layout/hierarchy1"/>
    <dgm:cxn modelId="{2B1A7D54-49F6-43FE-9F08-6743C5215132}" type="presParOf" srcId="{DA639854-5660-46C4-8828-8432BB0778C2}" destId="{65BC4EF1-215A-476B-A250-3C715996AF0C}" srcOrd="1" destOrd="0" presId="urn:microsoft.com/office/officeart/2005/8/layout/hierarchy1"/>
    <dgm:cxn modelId="{499AE058-D622-4A1B-BD63-4D8935371393}" type="presParOf" srcId="{561ADA7E-2C29-49FE-9185-D6EA39D26520}" destId="{3A7EDF60-F576-4900-B75E-D62711A769C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75ED4-BAF0-4CC8-BD26-F4D344DCFEC6}">
      <dsp:nvSpPr>
        <dsp:cNvPr id="0" name=""/>
        <dsp:cNvSpPr/>
      </dsp:nvSpPr>
      <dsp:spPr>
        <a:xfrm>
          <a:off x="3454440" y="2034"/>
          <a:ext cx="1396919" cy="602698"/>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tx2"/>
              </a:solidFill>
            </a:rPr>
            <a:t>العناصر</a:t>
          </a:r>
        </a:p>
      </dsp:txBody>
      <dsp:txXfrm>
        <a:off x="3472092" y="19686"/>
        <a:ext cx="1361615" cy="567394"/>
      </dsp:txXfrm>
    </dsp:sp>
    <dsp:sp modelId="{47E2C92E-8534-4BA8-B558-433796E61242}">
      <dsp:nvSpPr>
        <dsp:cNvPr id="0" name=""/>
        <dsp:cNvSpPr/>
      </dsp:nvSpPr>
      <dsp:spPr>
        <a:xfrm rot="5400000">
          <a:off x="4039893" y="619800"/>
          <a:ext cx="226012" cy="271214"/>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rtl="1">
            <a:lnSpc>
              <a:spcPct val="90000"/>
            </a:lnSpc>
            <a:spcBef>
              <a:spcPct val="0"/>
            </a:spcBef>
            <a:spcAft>
              <a:spcPct val="35000"/>
            </a:spcAft>
            <a:buNone/>
          </a:pPr>
          <a:endParaRPr lang="ar-SA" sz="900" kern="1200"/>
        </a:p>
      </dsp:txBody>
      <dsp:txXfrm rot="-5400000">
        <a:off x="4071535" y="642401"/>
        <a:ext cx="162728" cy="158208"/>
      </dsp:txXfrm>
    </dsp:sp>
    <dsp:sp modelId="{3AF93C80-68A2-407B-A0B1-55D075BBFCBE}">
      <dsp:nvSpPr>
        <dsp:cNvPr id="0" name=""/>
        <dsp:cNvSpPr/>
      </dsp:nvSpPr>
      <dsp:spPr>
        <a:xfrm>
          <a:off x="3454440" y="906082"/>
          <a:ext cx="1396919" cy="602698"/>
        </a:xfrm>
        <a:prstGeom prst="roundRect">
          <a:avLst>
            <a:gd name="adj" fmla="val 10000"/>
          </a:avLst>
        </a:prstGeom>
        <a:solidFill>
          <a:schemeClr val="accent3">
            <a:hueOff val="-227471"/>
            <a:satOff val="-938"/>
            <a:lumOff val="-197"/>
            <a:alphaOff val="0"/>
          </a:schemeClr>
        </a:solidFill>
        <a:ln>
          <a:noFill/>
        </a:ln>
        <a:effectLst>
          <a:outerShdw blurRad="57150" dist="38100" dir="5400000" algn="ctr" rotWithShape="0">
            <a:schemeClr val="accent3">
              <a:hueOff val="-227471"/>
              <a:satOff val="-938"/>
              <a:lumOff val="-197"/>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tx2"/>
              </a:solidFill>
            </a:rPr>
            <a:t>الجدول الدوري</a:t>
          </a:r>
        </a:p>
      </dsp:txBody>
      <dsp:txXfrm>
        <a:off x="3472092" y="923734"/>
        <a:ext cx="1361615" cy="567394"/>
      </dsp:txXfrm>
    </dsp:sp>
    <dsp:sp modelId="{1C756D8E-EEB1-4996-9644-E1134F8C3470}">
      <dsp:nvSpPr>
        <dsp:cNvPr id="0" name=""/>
        <dsp:cNvSpPr/>
      </dsp:nvSpPr>
      <dsp:spPr>
        <a:xfrm rot="5400000">
          <a:off x="4039893" y="1523848"/>
          <a:ext cx="226012" cy="271214"/>
        </a:xfrm>
        <a:prstGeom prst="rightArrow">
          <a:avLst>
            <a:gd name="adj1" fmla="val 60000"/>
            <a:gd name="adj2" fmla="val 50000"/>
          </a:avLst>
        </a:prstGeom>
        <a:solidFill>
          <a:schemeClr val="accent3">
            <a:hueOff val="-284339"/>
            <a:satOff val="-1172"/>
            <a:lumOff val="-24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rtl="1">
            <a:lnSpc>
              <a:spcPct val="90000"/>
            </a:lnSpc>
            <a:spcBef>
              <a:spcPct val="0"/>
            </a:spcBef>
            <a:spcAft>
              <a:spcPct val="35000"/>
            </a:spcAft>
            <a:buNone/>
          </a:pPr>
          <a:endParaRPr lang="ar-SA" sz="900" kern="1200"/>
        </a:p>
      </dsp:txBody>
      <dsp:txXfrm rot="-5400000">
        <a:off x="4071535" y="1546449"/>
        <a:ext cx="162728" cy="158208"/>
      </dsp:txXfrm>
    </dsp:sp>
    <dsp:sp modelId="{9DF867FA-64F5-445C-8335-47B9565124F4}">
      <dsp:nvSpPr>
        <dsp:cNvPr id="0" name=""/>
        <dsp:cNvSpPr/>
      </dsp:nvSpPr>
      <dsp:spPr>
        <a:xfrm>
          <a:off x="3454440" y="1810130"/>
          <a:ext cx="1396919" cy="602698"/>
        </a:xfrm>
        <a:prstGeom prst="roundRect">
          <a:avLst>
            <a:gd name="adj" fmla="val 10000"/>
          </a:avLst>
        </a:prstGeom>
        <a:solidFill>
          <a:schemeClr val="accent3">
            <a:hueOff val="-454943"/>
            <a:satOff val="-1876"/>
            <a:lumOff val="-393"/>
            <a:alphaOff val="0"/>
          </a:schemeClr>
        </a:solidFill>
        <a:ln>
          <a:noFill/>
        </a:ln>
        <a:effectLst>
          <a:outerShdw blurRad="57150" dist="38100" dir="5400000" algn="ctr" rotWithShape="0">
            <a:schemeClr val="accent3">
              <a:hueOff val="-454943"/>
              <a:satOff val="-1876"/>
              <a:lumOff val="-393"/>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tx2"/>
              </a:solidFill>
            </a:rPr>
            <a:t>تحديد الخصائص</a:t>
          </a:r>
        </a:p>
      </dsp:txBody>
      <dsp:txXfrm>
        <a:off x="3472092" y="1827782"/>
        <a:ext cx="1361615" cy="567394"/>
      </dsp:txXfrm>
    </dsp:sp>
    <dsp:sp modelId="{43991CD3-A97A-4C05-840D-DFF9492DF471}">
      <dsp:nvSpPr>
        <dsp:cNvPr id="0" name=""/>
        <dsp:cNvSpPr/>
      </dsp:nvSpPr>
      <dsp:spPr>
        <a:xfrm rot="5400000">
          <a:off x="4039893" y="2427896"/>
          <a:ext cx="226012" cy="271214"/>
        </a:xfrm>
        <a:prstGeom prst="rightArrow">
          <a:avLst>
            <a:gd name="adj1" fmla="val 60000"/>
            <a:gd name="adj2" fmla="val 50000"/>
          </a:avLst>
        </a:prstGeom>
        <a:solidFill>
          <a:schemeClr val="accent3">
            <a:hueOff val="-568678"/>
            <a:satOff val="-2344"/>
            <a:lumOff val="-49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rtl="1">
            <a:lnSpc>
              <a:spcPct val="90000"/>
            </a:lnSpc>
            <a:spcBef>
              <a:spcPct val="0"/>
            </a:spcBef>
            <a:spcAft>
              <a:spcPct val="35000"/>
            </a:spcAft>
            <a:buNone/>
          </a:pPr>
          <a:endParaRPr lang="ar-SA" sz="900" kern="1200"/>
        </a:p>
      </dsp:txBody>
      <dsp:txXfrm rot="-5400000">
        <a:off x="4071535" y="2450497"/>
        <a:ext cx="162728" cy="158208"/>
      </dsp:txXfrm>
    </dsp:sp>
    <dsp:sp modelId="{1A9CA9F0-6DFA-4174-9848-0AACF346A621}">
      <dsp:nvSpPr>
        <dsp:cNvPr id="0" name=""/>
        <dsp:cNvSpPr/>
      </dsp:nvSpPr>
      <dsp:spPr>
        <a:xfrm>
          <a:off x="3454440" y="2714178"/>
          <a:ext cx="1396919" cy="602698"/>
        </a:xfrm>
        <a:prstGeom prst="roundRect">
          <a:avLst>
            <a:gd name="adj" fmla="val 10000"/>
          </a:avLst>
        </a:prstGeom>
        <a:solidFill>
          <a:schemeClr val="accent3">
            <a:hueOff val="-682414"/>
            <a:satOff val="-2813"/>
            <a:lumOff val="-590"/>
            <a:alphaOff val="0"/>
          </a:schemeClr>
        </a:solidFill>
        <a:ln>
          <a:noFill/>
        </a:ln>
        <a:effectLst>
          <a:outerShdw blurRad="57150" dist="38100" dir="5400000" algn="ctr" rotWithShape="0">
            <a:schemeClr val="accent3">
              <a:hueOff val="-682414"/>
              <a:satOff val="-2813"/>
              <a:lumOff val="-59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tx2"/>
              </a:solidFill>
            </a:rPr>
            <a:t>تصنيف العناصر</a:t>
          </a:r>
        </a:p>
      </dsp:txBody>
      <dsp:txXfrm>
        <a:off x="3472092" y="2731830"/>
        <a:ext cx="1361615" cy="567394"/>
      </dsp:txXfrm>
    </dsp:sp>
    <dsp:sp modelId="{54BA1A0B-83A3-4118-B743-510F9BDCAD5A}">
      <dsp:nvSpPr>
        <dsp:cNvPr id="0" name=""/>
        <dsp:cNvSpPr/>
      </dsp:nvSpPr>
      <dsp:spPr>
        <a:xfrm rot="5400000">
          <a:off x="4039893" y="3331944"/>
          <a:ext cx="226012" cy="271214"/>
        </a:xfrm>
        <a:prstGeom prst="rightArrow">
          <a:avLst>
            <a:gd name="adj1" fmla="val 60000"/>
            <a:gd name="adj2" fmla="val 50000"/>
          </a:avLst>
        </a:prstGeom>
        <a:solidFill>
          <a:schemeClr val="accent3">
            <a:hueOff val="-853018"/>
            <a:satOff val="-3517"/>
            <a:lumOff val="-73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rtl="1">
            <a:lnSpc>
              <a:spcPct val="90000"/>
            </a:lnSpc>
            <a:spcBef>
              <a:spcPct val="0"/>
            </a:spcBef>
            <a:spcAft>
              <a:spcPct val="35000"/>
            </a:spcAft>
            <a:buNone/>
          </a:pPr>
          <a:endParaRPr lang="ar-SA" sz="900" kern="1200"/>
        </a:p>
      </dsp:txBody>
      <dsp:txXfrm rot="-5400000">
        <a:off x="4071535" y="3354545"/>
        <a:ext cx="162728" cy="158208"/>
      </dsp:txXfrm>
    </dsp:sp>
    <dsp:sp modelId="{76D599B7-919F-4E34-BA5D-403CC2DF10E1}">
      <dsp:nvSpPr>
        <dsp:cNvPr id="0" name=""/>
        <dsp:cNvSpPr/>
      </dsp:nvSpPr>
      <dsp:spPr>
        <a:xfrm>
          <a:off x="3454440" y="3618226"/>
          <a:ext cx="1396919" cy="602698"/>
        </a:xfrm>
        <a:prstGeom prst="roundRect">
          <a:avLst>
            <a:gd name="adj" fmla="val 10000"/>
          </a:avLst>
        </a:prstGeom>
        <a:solidFill>
          <a:schemeClr val="accent3">
            <a:hueOff val="-909886"/>
            <a:satOff val="-3751"/>
            <a:lumOff val="-786"/>
            <a:alphaOff val="0"/>
          </a:schemeClr>
        </a:solidFill>
        <a:ln>
          <a:noFill/>
        </a:ln>
        <a:effectLst>
          <a:outerShdw blurRad="57150" dist="38100" dir="5400000" algn="ctr" rotWithShape="0">
            <a:schemeClr val="accent3">
              <a:hueOff val="-909886"/>
              <a:satOff val="-3751"/>
              <a:lumOff val="-786"/>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tx2"/>
              </a:solidFill>
            </a:rPr>
            <a:t>المركبات</a:t>
          </a:r>
        </a:p>
      </dsp:txBody>
      <dsp:txXfrm>
        <a:off x="3472092" y="3635878"/>
        <a:ext cx="1361615" cy="567394"/>
      </dsp:txXfrm>
    </dsp:sp>
    <dsp:sp modelId="{A48BA7EB-4977-43C0-AC26-FFEC28B57D5F}">
      <dsp:nvSpPr>
        <dsp:cNvPr id="0" name=""/>
        <dsp:cNvSpPr/>
      </dsp:nvSpPr>
      <dsp:spPr>
        <a:xfrm rot="5400000">
          <a:off x="4039893" y="4235993"/>
          <a:ext cx="226012" cy="271214"/>
        </a:xfrm>
        <a:prstGeom prst="rightArrow">
          <a:avLst>
            <a:gd name="adj1" fmla="val 60000"/>
            <a:gd name="adj2" fmla="val 50000"/>
          </a:avLst>
        </a:prstGeom>
        <a:solidFill>
          <a:schemeClr val="accent3">
            <a:hueOff val="-1137357"/>
            <a:satOff val="-4689"/>
            <a:lumOff val="-98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rtl="1">
            <a:lnSpc>
              <a:spcPct val="90000"/>
            </a:lnSpc>
            <a:spcBef>
              <a:spcPct val="0"/>
            </a:spcBef>
            <a:spcAft>
              <a:spcPct val="35000"/>
            </a:spcAft>
            <a:buNone/>
          </a:pPr>
          <a:endParaRPr lang="ar-SA" sz="900" kern="1200"/>
        </a:p>
      </dsp:txBody>
      <dsp:txXfrm rot="-5400000">
        <a:off x="4071535" y="4258594"/>
        <a:ext cx="162728" cy="158208"/>
      </dsp:txXfrm>
    </dsp:sp>
    <dsp:sp modelId="{E6C87734-FBA1-4F73-9170-E1033F7BCC22}">
      <dsp:nvSpPr>
        <dsp:cNvPr id="0" name=""/>
        <dsp:cNvSpPr/>
      </dsp:nvSpPr>
      <dsp:spPr>
        <a:xfrm>
          <a:off x="3454440" y="4522275"/>
          <a:ext cx="1396919" cy="602698"/>
        </a:xfrm>
        <a:prstGeom prst="roundRect">
          <a:avLst>
            <a:gd name="adj" fmla="val 10000"/>
          </a:avLst>
        </a:prstGeom>
        <a:solidFill>
          <a:schemeClr val="accent3">
            <a:hueOff val="-1137357"/>
            <a:satOff val="-4689"/>
            <a:lumOff val="-983"/>
            <a:alphaOff val="0"/>
          </a:schemeClr>
        </a:solidFill>
        <a:ln>
          <a:noFill/>
        </a:ln>
        <a:effectLst>
          <a:outerShdw blurRad="57150" dist="38100" dir="5400000" algn="ctr" rotWithShape="0">
            <a:schemeClr val="accent3">
              <a:hueOff val="-1137357"/>
              <a:satOff val="-4689"/>
              <a:lumOff val="-983"/>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tx2"/>
              </a:solidFill>
            </a:rPr>
            <a:t>المخاليط</a:t>
          </a:r>
        </a:p>
      </dsp:txBody>
      <dsp:txXfrm>
        <a:off x="3472092" y="4539927"/>
        <a:ext cx="1361615" cy="567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90D7C-9EBB-4002-9A5E-BC31003C437D}">
      <dsp:nvSpPr>
        <dsp:cNvPr id="0" name=""/>
        <dsp:cNvSpPr/>
      </dsp:nvSpPr>
      <dsp:spPr>
        <a:xfrm>
          <a:off x="4845061" y="3386934"/>
          <a:ext cx="1526934" cy="363341"/>
        </a:xfrm>
        <a:custGeom>
          <a:avLst/>
          <a:gdLst/>
          <a:ahLst/>
          <a:cxnLst/>
          <a:rect l="0" t="0" r="0" b="0"/>
          <a:pathLst>
            <a:path>
              <a:moveTo>
                <a:pt x="0" y="0"/>
              </a:moveTo>
              <a:lnTo>
                <a:pt x="0" y="247606"/>
              </a:lnTo>
              <a:lnTo>
                <a:pt x="1526934" y="247606"/>
              </a:lnTo>
              <a:lnTo>
                <a:pt x="1526934" y="3633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48632E-D632-47C6-850B-AD7BDFDBAAFA}">
      <dsp:nvSpPr>
        <dsp:cNvPr id="0" name=""/>
        <dsp:cNvSpPr/>
      </dsp:nvSpPr>
      <dsp:spPr>
        <a:xfrm>
          <a:off x="4799341" y="3386934"/>
          <a:ext cx="91440" cy="363341"/>
        </a:xfrm>
        <a:custGeom>
          <a:avLst/>
          <a:gdLst/>
          <a:ahLst/>
          <a:cxnLst/>
          <a:rect l="0" t="0" r="0" b="0"/>
          <a:pathLst>
            <a:path>
              <a:moveTo>
                <a:pt x="45720" y="0"/>
              </a:moveTo>
              <a:lnTo>
                <a:pt x="45720" y="3633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3F65D3-7053-4B29-9540-865472E02740}">
      <dsp:nvSpPr>
        <dsp:cNvPr id="0" name=""/>
        <dsp:cNvSpPr/>
      </dsp:nvSpPr>
      <dsp:spPr>
        <a:xfrm>
          <a:off x="3318126" y="3386934"/>
          <a:ext cx="1526934" cy="363341"/>
        </a:xfrm>
        <a:custGeom>
          <a:avLst/>
          <a:gdLst/>
          <a:ahLst/>
          <a:cxnLst/>
          <a:rect l="0" t="0" r="0" b="0"/>
          <a:pathLst>
            <a:path>
              <a:moveTo>
                <a:pt x="1526934" y="0"/>
              </a:moveTo>
              <a:lnTo>
                <a:pt x="1526934" y="247606"/>
              </a:lnTo>
              <a:lnTo>
                <a:pt x="0" y="247606"/>
              </a:lnTo>
              <a:lnTo>
                <a:pt x="0" y="3633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762234-0C31-47AC-B43F-E900F0915042}">
      <dsp:nvSpPr>
        <dsp:cNvPr id="0" name=""/>
        <dsp:cNvSpPr/>
      </dsp:nvSpPr>
      <dsp:spPr>
        <a:xfrm>
          <a:off x="4799341" y="2375956"/>
          <a:ext cx="91440" cy="217665"/>
        </a:xfrm>
        <a:custGeom>
          <a:avLst/>
          <a:gdLst/>
          <a:ahLst/>
          <a:cxnLst/>
          <a:rect l="0" t="0" r="0" b="0"/>
          <a:pathLst>
            <a:path>
              <a:moveTo>
                <a:pt x="75341" y="0"/>
              </a:moveTo>
              <a:lnTo>
                <a:pt x="75341" y="101930"/>
              </a:lnTo>
              <a:lnTo>
                <a:pt x="45720" y="101930"/>
              </a:lnTo>
              <a:lnTo>
                <a:pt x="45720" y="2176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7871B3-EF43-4637-AE21-AD8A48D246AD}">
      <dsp:nvSpPr>
        <dsp:cNvPr id="0" name=""/>
        <dsp:cNvSpPr/>
      </dsp:nvSpPr>
      <dsp:spPr>
        <a:xfrm>
          <a:off x="2966014" y="1219303"/>
          <a:ext cx="1908668" cy="363341"/>
        </a:xfrm>
        <a:custGeom>
          <a:avLst/>
          <a:gdLst/>
          <a:ahLst/>
          <a:cxnLst/>
          <a:rect l="0" t="0" r="0" b="0"/>
          <a:pathLst>
            <a:path>
              <a:moveTo>
                <a:pt x="0" y="0"/>
              </a:moveTo>
              <a:lnTo>
                <a:pt x="0" y="247606"/>
              </a:lnTo>
              <a:lnTo>
                <a:pt x="1908668" y="247606"/>
              </a:lnTo>
              <a:lnTo>
                <a:pt x="1908668" y="3633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6D4029-7A03-4625-82CF-84171F9F4282}">
      <dsp:nvSpPr>
        <dsp:cNvPr id="0" name=""/>
        <dsp:cNvSpPr/>
      </dsp:nvSpPr>
      <dsp:spPr>
        <a:xfrm>
          <a:off x="2538560" y="2375956"/>
          <a:ext cx="91440" cy="184369"/>
        </a:xfrm>
        <a:custGeom>
          <a:avLst/>
          <a:gdLst/>
          <a:ahLst/>
          <a:cxnLst/>
          <a:rect l="0" t="0" r="0" b="0"/>
          <a:pathLst>
            <a:path>
              <a:moveTo>
                <a:pt x="45720" y="0"/>
              </a:moveTo>
              <a:lnTo>
                <a:pt x="45720" y="68635"/>
              </a:lnTo>
              <a:lnTo>
                <a:pt x="84648" y="68635"/>
              </a:lnTo>
              <a:lnTo>
                <a:pt x="84648" y="1843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08B0C9-03CB-4D84-A149-7E38DB6FED9A}">
      <dsp:nvSpPr>
        <dsp:cNvPr id="0" name=""/>
        <dsp:cNvSpPr/>
      </dsp:nvSpPr>
      <dsp:spPr>
        <a:xfrm>
          <a:off x="2584280" y="1219303"/>
          <a:ext cx="381733" cy="363341"/>
        </a:xfrm>
        <a:custGeom>
          <a:avLst/>
          <a:gdLst/>
          <a:ahLst/>
          <a:cxnLst/>
          <a:rect l="0" t="0" r="0" b="0"/>
          <a:pathLst>
            <a:path>
              <a:moveTo>
                <a:pt x="381733" y="0"/>
              </a:moveTo>
              <a:lnTo>
                <a:pt x="381733" y="247606"/>
              </a:lnTo>
              <a:lnTo>
                <a:pt x="0" y="247606"/>
              </a:lnTo>
              <a:lnTo>
                <a:pt x="0" y="3633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E8AC58-3E7C-4D79-9E53-DC7D92E884B6}">
      <dsp:nvSpPr>
        <dsp:cNvPr id="0" name=""/>
        <dsp:cNvSpPr/>
      </dsp:nvSpPr>
      <dsp:spPr>
        <a:xfrm>
          <a:off x="1140287" y="3419079"/>
          <a:ext cx="774311" cy="378136"/>
        </a:xfrm>
        <a:custGeom>
          <a:avLst/>
          <a:gdLst/>
          <a:ahLst/>
          <a:cxnLst/>
          <a:rect l="0" t="0" r="0" b="0"/>
          <a:pathLst>
            <a:path>
              <a:moveTo>
                <a:pt x="0" y="0"/>
              </a:moveTo>
              <a:lnTo>
                <a:pt x="0" y="262401"/>
              </a:lnTo>
              <a:lnTo>
                <a:pt x="774311" y="262401"/>
              </a:lnTo>
              <a:lnTo>
                <a:pt x="774311" y="3781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CFDA9-57C5-4383-9141-60B92D0E86A5}">
      <dsp:nvSpPr>
        <dsp:cNvPr id="0" name=""/>
        <dsp:cNvSpPr/>
      </dsp:nvSpPr>
      <dsp:spPr>
        <a:xfrm>
          <a:off x="627219" y="3419079"/>
          <a:ext cx="513068" cy="353638"/>
        </a:xfrm>
        <a:custGeom>
          <a:avLst/>
          <a:gdLst/>
          <a:ahLst/>
          <a:cxnLst/>
          <a:rect l="0" t="0" r="0" b="0"/>
          <a:pathLst>
            <a:path>
              <a:moveTo>
                <a:pt x="513068" y="0"/>
              </a:moveTo>
              <a:lnTo>
                <a:pt x="513068" y="237904"/>
              </a:lnTo>
              <a:lnTo>
                <a:pt x="0" y="237904"/>
              </a:lnTo>
              <a:lnTo>
                <a:pt x="0" y="3536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CE967B-E86F-411E-9311-AC3BB94DF796}">
      <dsp:nvSpPr>
        <dsp:cNvPr id="0" name=""/>
        <dsp:cNvSpPr/>
      </dsp:nvSpPr>
      <dsp:spPr>
        <a:xfrm>
          <a:off x="1011625" y="2375956"/>
          <a:ext cx="91440" cy="249810"/>
        </a:xfrm>
        <a:custGeom>
          <a:avLst/>
          <a:gdLst/>
          <a:ahLst/>
          <a:cxnLst/>
          <a:rect l="0" t="0" r="0" b="0"/>
          <a:pathLst>
            <a:path>
              <a:moveTo>
                <a:pt x="45720" y="0"/>
              </a:moveTo>
              <a:lnTo>
                <a:pt x="45720" y="134075"/>
              </a:lnTo>
              <a:lnTo>
                <a:pt x="128661" y="134075"/>
              </a:lnTo>
              <a:lnTo>
                <a:pt x="128661" y="2498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4AAC1B-5484-471A-B36B-2EBE15D72A09}">
      <dsp:nvSpPr>
        <dsp:cNvPr id="0" name=""/>
        <dsp:cNvSpPr/>
      </dsp:nvSpPr>
      <dsp:spPr>
        <a:xfrm>
          <a:off x="1057345" y="1219303"/>
          <a:ext cx="1908668" cy="363341"/>
        </a:xfrm>
        <a:custGeom>
          <a:avLst/>
          <a:gdLst/>
          <a:ahLst/>
          <a:cxnLst/>
          <a:rect l="0" t="0" r="0" b="0"/>
          <a:pathLst>
            <a:path>
              <a:moveTo>
                <a:pt x="1908668" y="0"/>
              </a:moveTo>
              <a:lnTo>
                <a:pt x="1908668" y="247606"/>
              </a:lnTo>
              <a:lnTo>
                <a:pt x="0" y="247606"/>
              </a:lnTo>
              <a:lnTo>
                <a:pt x="0" y="3633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009A3-7F7B-4A28-A375-232E3D68D584}">
      <dsp:nvSpPr>
        <dsp:cNvPr id="0" name=""/>
        <dsp:cNvSpPr/>
      </dsp:nvSpPr>
      <dsp:spPr>
        <a:xfrm>
          <a:off x="2341358" y="425991"/>
          <a:ext cx="1249310" cy="793312"/>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95D799-3ABF-4DEA-94A9-AD2B3DCAFD14}">
      <dsp:nvSpPr>
        <dsp:cNvPr id="0" name=""/>
        <dsp:cNvSpPr/>
      </dsp:nvSpPr>
      <dsp:spPr>
        <a:xfrm>
          <a:off x="2480171" y="557863"/>
          <a:ext cx="1249310" cy="7933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JO" sz="1400" b="0" kern="1200" dirty="0">
              <a:cs typeface="Simplified Arabic" pitchFamily="2" charset="-78"/>
            </a:rPr>
            <a:t>المادة</a:t>
          </a:r>
        </a:p>
      </dsp:txBody>
      <dsp:txXfrm>
        <a:off x="2503406" y="581098"/>
        <a:ext cx="1202840" cy="746842"/>
      </dsp:txXfrm>
    </dsp:sp>
    <dsp:sp modelId="{49004899-E024-4B03-897C-C174CBDBB96E}">
      <dsp:nvSpPr>
        <dsp:cNvPr id="0" name=""/>
        <dsp:cNvSpPr/>
      </dsp:nvSpPr>
      <dsp:spPr>
        <a:xfrm>
          <a:off x="432690" y="1582644"/>
          <a:ext cx="1249310" cy="793312"/>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D7841B-7845-4EE2-A347-7F58ABF1C336}">
      <dsp:nvSpPr>
        <dsp:cNvPr id="0" name=""/>
        <dsp:cNvSpPr/>
      </dsp:nvSpPr>
      <dsp:spPr>
        <a:xfrm>
          <a:off x="571502" y="1714516"/>
          <a:ext cx="1249310" cy="7933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JO" sz="1400" b="0" kern="1200" dirty="0">
              <a:cs typeface="Simplified Arabic" pitchFamily="2" charset="-78"/>
            </a:rPr>
            <a:t>مخلوط</a:t>
          </a:r>
        </a:p>
      </dsp:txBody>
      <dsp:txXfrm>
        <a:off x="594737" y="1737751"/>
        <a:ext cx="1202840" cy="746842"/>
      </dsp:txXfrm>
    </dsp:sp>
    <dsp:sp modelId="{9FD56D8B-3667-4652-A266-2DD000DBB324}">
      <dsp:nvSpPr>
        <dsp:cNvPr id="0" name=""/>
        <dsp:cNvSpPr/>
      </dsp:nvSpPr>
      <dsp:spPr>
        <a:xfrm>
          <a:off x="515631" y="2625766"/>
          <a:ext cx="1249310" cy="793312"/>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15FA80-CFFB-4420-B946-31994A1BCE26}">
      <dsp:nvSpPr>
        <dsp:cNvPr id="0" name=""/>
        <dsp:cNvSpPr/>
      </dsp:nvSpPr>
      <dsp:spPr>
        <a:xfrm>
          <a:off x="654444" y="2757638"/>
          <a:ext cx="1249310" cy="7933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JO" sz="1400" b="0" kern="1200" dirty="0">
              <a:cs typeface="Simplified Arabic" pitchFamily="2" charset="-78"/>
            </a:rPr>
            <a:t>مزيج من مواد لا تتحد كيميائيا لتكون مادة جديدة.</a:t>
          </a:r>
        </a:p>
      </dsp:txBody>
      <dsp:txXfrm>
        <a:off x="677679" y="2780873"/>
        <a:ext cx="1202840" cy="746842"/>
      </dsp:txXfrm>
    </dsp:sp>
    <dsp:sp modelId="{714E7509-9612-43CE-9A4F-9F98FB0FF7A9}">
      <dsp:nvSpPr>
        <dsp:cNvPr id="0" name=""/>
        <dsp:cNvSpPr/>
      </dsp:nvSpPr>
      <dsp:spPr>
        <a:xfrm>
          <a:off x="2563" y="3772717"/>
          <a:ext cx="1249310" cy="793312"/>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FCB72C-419F-4AC3-A7BC-B32C38C9C0BE}">
      <dsp:nvSpPr>
        <dsp:cNvPr id="0" name=""/>
        <dsp:cNvSpPr/>
      </dsp:nvSpPr>
      <dsp:spPr>
        <a:xfrm>
          <a:off x="141376" y="3904589"/>
          <a:ext cx="1249310" cy="7933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JO" sz="1400" b="0" kern="1200" dirty="0">
              <a:cs typeface="Simplified Arabic" pitchFamily="2" charset="-78"/>
            </a:rPr>
            <a:t>غير متجانس</a:t>
          </a:r>
        </a:p>
      </dsp:txBody>
      <dsp:txXfrm>
        <a:off x="164611" y="3927824"/>
        <a:ext cx="1202840" cy="746842"/>
      </dsp:txXfrm>
    </dsp:sp>
    <dsp:sp modelId="{38508D5D-07A4-41EB-AA23-DD249FA33AF8}">
      <dsp:nvSpPr>
        <dsp:cNvPr id="0" name=""/>
        <dsp:cNvSpPr/>
      </dsp:nvSpPr>
      <dsp:spPr>
        <a:xfrm>
          <a:off x="1289943" y="3797215"/>
          <a:ext cx="1249310" cy="793312"/>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007C28-5EE3-43E2-8114-0B71A7DC42F4}">
      <dsp:nvSpPr>
        <dsp:cNvPr id="0" name=""/>
        <dsp:cNvSpPr/>
      </dsp:nvSpPr>
      <dsp:spPr>
        <a:xfrm>
          <a:off x="1428755" y="3929087"/>
          <a:ext cx="1249310" cy="7933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JO" sz="1400" b="0" kern="1200" dirty="0">
              <a:cs typeface="Simplified Arabic" pitchFamily="2" charset="-78"/>
            </a:rPr>
            <a:t>متجانس</a:t>
          </a:r>
        </a:p>
      </dsp:txBody>
      <dsp:txXfrm>
        <a:off x="1451990" y="3952322"/>
        <a:ext cx="1202840" cy="746842"/>
      </dsp:txXfrm>
    </dsp:sp>
    <dsp:sp modelId="{FB04C120-D8D5-4C70-9238-1002D4819174}">
      <dsp:nvSpPr>
        <dsp:cNvPr id="0" name=""/>
        <dsp:cNvSpPr/>
      </dsp:nvSpPr>
      <dsp:spPr>
        <a:xfrm>
          <a:off x="1959625" y="1582644"/>
          <a:ext cx="1249310" cy="793312"/>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2A780D-B935-4B0C-872E-E9F680DC27FB}">
      <dsp:nvSpPr>
        <dsp:cNvPr id="0" name=""/>
        <dsp:cNvSpPr/>
      </dsp:nvSpPr>
      <dsp:spPr>
        <a:xfrm>
          <a:off x="2098437" y="1714516"/>
          <a:ext cx="1249310" cy="7933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JO" sz="1400" b="0" kern="1200" dirty="0">
              <a:cs typeface="Simplified Arabic" pitchFamily="2" charset="-78"/>
            </a:rPr>
            <a:t>مركب</a:t>
          </a:r>
        </a:p>
      </dsp:txBody>
      <dsp:txXfrm>
        <a:off x="2121672" y="1737751"/>
        <a:ext cx="1202840" cy="746842"/>
      </dsp:txXfrm>
    </dsp:sp>
    <dsp:sp modelId="{B58A31F3-3B80-49B9-BD72-1954C6BFC908}">
      <dsp:nvSpPr>
        <dsp:cNvPr id="0" name=""/>
        <dsp:cNvSpPr/>
      </dsp:nvSpPr>
      <dsp:spPr>
        <a:xfrm>
          <a:off x="1998553" y="2560326"/>
          <a:ext cx="1249310" cy="793312"/>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4BE555-1EB4-4FD4-BDB2-8AD6C4D302ED}">
      <dsp:nvSpPr>
        <dsp:cNvPr id="0" name=""/>
        <dsp:cNvSpPr/>
      </dsp:nvSpPr>
      <dsp:spPr>
        <a:xfrm>
          <a:off x="2137365" y="2692198"/>
          <a:ext cx="1249310" cy="7933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JO" sz="1400" b="0" kern="1200" dirty="0">
              <a:cs typeface="Simplified Arabic" pitchFamily="2" charset="-78"/>
            </a:rPr>
            <a:t>اتحاد عنصرين أو أكثر لتكوين مواد جديدة</a:t>
          </a:r>
        </a:p>
      </dsp:txBody>
      <dsp:txXfrm>
        <a:off x="2160600" y="2715433"/>
        <a:ext cx="1202840" cy="746842"/>
      </dsp:txXfrm>
    </dsp:sp>
    <dsp:sp modelId="{57A73350-8A43-4878-A988-6C76C9201268}">
      <dsp:nvSpPr>
        <dsp:cNvPr id="0" name=""/>
        <dsp:cNvSpPr/>
      </dsp:nvSpPr>
      <dsp:spPr>
        <a:xfrm>
          <a:off x="4250027" y="1582644"/>
          <a:ext cx="1249310" cy="793312"/>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1BE539-3590-4F35-A21A-B8B1DB32D32D}">
      <dsp:nvSpPr>
        <dsp:cNvPr id="0" name=""/>
        <dsp:cNvSpPr/>
      </dsp:nvSpPr>
      <dsp:spPr>
        <a:xfrm>
          <a:off x="4388839" y="1714516"/>
          <a:ext cx="1249310" cy="7933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JO" sz="1400" b="0" kern="1200" dirty="0">
              <a:cs typeface="Simplified Arabic" pitchFamily="2" charset="-78"/>
            </a:rPr>
            <a:t>عنصر</a:t>
          </a:r>
        </a:p>
      </dsp:txBody>
      <dsp:txXfrm>
        <a:off x="4412074" y="1737751"/>
        <a:ext cx="1202840" cy="746842"/>
      </dsp:txXfrm>
    </dsp:sp>
    <dsp:sp modelId="{E1008DEA-4853-46CE-B0F0-3ABA6945C7E7}">
      <dsp:nvSpPr>
        <dsp:cNvPr id="0" name=""/>
        <dsp:cNvSpPr/>
      </dsp:nvSpPr>
      <dsp:spPr>
        <a:xfrm>
          <a:off x="4220406" y="2593621"/>
          <a:ext cx="1249310" cy="793312"/>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F3E7B3-3C45-4DE1-8BA5-D754BCF97A85}">
      <dsp:nvSpPr>
        <dsp:cNvPr id="0" name=""/>
        <dsp:cNvSpPr/>
      </dsp:nvSpPr>
      <dsp:spPr>
        <a:xfrm>
          <a:off x="4359218" y="2725493"/>
          <a:ext cx="1249310" cy="7933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JO" sz="1400" b="0" kern="1200" dirty="0">
              <a:cs typeface="Simplified Arabic" pitchFamily="2" charset="-78"/>
            </a:rPr>
            <a:t>يتكون من نوع واحد من </a:t>
          </a:r>
          <a:r>
            <a:rPr lang="ar-JO" sz="1400" b="0" kern="1200" dirty="0" err="1">
              <a:cs typeface="Simplified Arabic" pitchFamily="2" charset="-78"/>
            </a:rPr>
            <a:t>الذرات</a:t>
          </a:r>
          <a:endParaRPr lang="ar-JO" sz="1400" b="0" kern="1200" dirty="0">
            <a:cs typeface="Simplified Arabic" pitchFamily="2" charset="-78"/>
          </a:endParaRPr>
        </a:p>
      </dsp:txBody>
      <dsp:txXfrm>
        <a:off x="4382453" y="2748728"/>
        <a:ext cx="1202840" cy="746842"/>
      </dsp:txXfrm>
    </dsp:sp>
    <dsp:sp modelId="{0D49FAF7-98A9-4342-B3C5-BC5915DBB9F7}">
      <dsp:nvSpPr>
        <dsp:cNvPr id="0" name=""/>
        <dsp:cNvSpPr/>
      </dsp:nvSpPr>
      <dsp:spPr>
        <a:xfrm>
          <a:off x="2693471" y="3750275"/>
          <a:ext cx="1249310" cy="793312"/>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B90179-E4F6-4956-97A9-4C61227AFD0C}">
      <dsp:nvSpPr>
        <dsp:cNvPr id="0" name=""/>
        <dsp:cNvSpPr/>
      </dsp:nvSpPr>
      <dsp:spPr>
        <a:xfrm>
          <a:off x="2832283" y="3882146"/>
          <a:ext cx="1249310" cy="7933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JO" sz="1400" b="0" kern="1200" dirty="0">
              <a:cs typeface="Simplified Arabic" pitchFamily="2" charset="-78"/>
            </a:rPr>
            <a:t>شبه فلز</a:t>
          </a:r>
        </a:p>
      </dsp:txBody>
      <dsp:txXfrm>
        <a:off x="2855518" y="3905381"/>
        <a:ext cx="1202840" cy="746842"/>
      </dsp:txXfrm>
    </dsp:sp>
    <dsp:sp modelId="{D4BAFE94-6261-4170-8B67-495DE78991EB}">
      <dsp:nvSpPr>
        <dsp:cNvPr id="0" name=""/>
        <dsp:cNvSpPr/>
      </dsp:nvSpPr>
      <dsp:spPr>
        <a:xfrm>
          <a:off x="4220406" y="3750275"/>
          <a:ext cx="1249310" cy="793312"/>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23D0D2-45E8-4BD4-AE2F-678F451AF775}">
      <dsp:nvSpPr>
        <dsp:cNvPr id="0" name=""/>
        <dsp:cNvSpPr/>
      </dsp:nvSpPr>
      <dsp:spPr>
        <a:xfrm>
          <a:off x="4359218" y="3882146"/>
          <a:ext cx="1249310" cy="7933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JO" sz="1400" b="0" kern="1200" dirty="0" err="1">
              <a:cs typeface="Simplified Arabic" pitchFamily="2" charset="-78"/>
            </a:rPr>
            <a:t>لافلز</a:t>
          </a:r>
          <a:endParaRPr lang="ar-JO" sz="1400" b="0" kern="1200" dirty="0">
            <a:cs typeface="Simplified Arabic" pitchFamily="2" charset="-78"/>
          </a:endParaRPr>
        </a:p>
      </dsp:txBody>
      <dsp:txXfrm>
        <a:off x="4382453" y="3905381"/>
        <a:ext cx="1202840" cy="746842"/>
      </dsp:txXfrm>
    </dsp:sp>
    <dsp:sp modelId="{559ECF27-30E8-415C-A53B-012366A6B42A}">
      <dsp:nvSpPr>
        <dsp:cNvPr id="0" name=""/>
        <dsp:cNvSpPr/>
      </dsp:nvSpPr>
      <dsp:spPr>
        <a:xfrm>
          <a:off x="5747341" y="3750275"/>
          <a:ext cx="1249310" cy="793312"/>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BC4EF1-215A-476B-A250-3C715996AF0C}">
      <dsp:nvSpPr>
        <dsp:cNvPr id="0" name=""/>
        <dsp:cNvSpPr/>
      </dsp:nvSpPr>
      <dsp:spPr>
        <a:xfrm>
          <a:off x="5886153" y="3882146"/>
          <a:ext cx="1249310" cy="7933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JO" sz="1400" b="0" kern="1200" dirty="0">
              <a:cs typeface="Simplified Arabic" pitchFamily="2" charset="-78"/>
            </a:rPr>
            <a:t>فلز</a:t>
          </a:r>
        </a:p>
      </dsp:txBody>
      <dsp:txXfrm>
        <a:off x="5909388" y="3905381"/>
        <a:ext cx="1202840" cy="7468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819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solidFill>
            <a:srgbClr val="89D016">
              <a:alpha val="59000"/>
            </a:srgbClr>
          </a:solidFill>
          <a:ln w="9525">
            <a:solidFill>
              <a:srgbClr val="FF66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a:t>انقر لتحرير أنماط النص الرئيسي</a:t>
            </a:r>
            <a:endParaRPr lang="en-US" noProof="0"/>
          </a:p>
          <a:p>
            <a:pPr lvl="1"/>
            <a:r>
              <a:rPr lang="ar-SA" noProof="0"/>
              <a:t>المستوى الثاني</a:t>
            </a:r>
            <a:endParaRPr lang="en-US" noProof="0"/>
          </a:p>
          <a:p>
            <a:pPr lvl="2"/>
            <a:r>
              <a:rPr lang="ar-SA" noProof="0"/>
              <a:t>المستوى الثالث</a:t>
            </a:r>
            <a:endParaRPr lang="en-US" noProof="0"/>
          </a:p>
          <a:p>
            <a:pPr lvl="3"/>
            <a:r>
              <a:rPr lang="ar-SA" noProof="0"/>
              <a:t>المستوى الرابع</a:t>
            </a:r>
            <a:endParaRPr lang="en-US" noProof="0"/>
          </a:p>
          <a:p>
            <a:pPr lvl="4"/>
            <a:r>
              <a:rPr lang="ar-SA" noProof="0"/>
              <a:t>المستوى الخامس</a:t>
            </a:r>
            <a:endParaRPr lang="en-US" noProof="0"/>
          </a:p>
        </p:txBody>
      </p:sp>
      <p:sp>
        <p:nvSpPr>
          <p:cNvPr id="819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fld id="{C6F46C94-4BF8-4911-97D8-4FD03F1A0F58}" type="slidenum">
              <a:rPr lang="ar-SA"/>
              <a:pPr>
                <a:defRPr/>
              </a:pPr>
              <a:t>‹#›</a:t>
            </a:fld>
            <a:endParaRPr lang="en-US"/>
          </a:p>
        </p:txBody>
      </p:sp>
    </p:spTree>
    <p:extLst>
      <p:ext uri="{BB962C8B-B14F-4D97-AF65-F5344CB8AC3E}">
        <p14:creationId xmlns:p14="http://schemas.microsoft.com/office/powerpoint/2010/main" val="31781463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صر نائب لصورة الشريحة 1"/>
          <p:cNvSpPr>
            <a:spLocks noGrp="1" noRot="1" noChangeAspect="1" noTextEdit="1"/>
          </p:cNvSpPr>
          <p:nvPr>
            <p:ph type="sldImg"/>
          </p:nvPr>
        </p:nvSpPr>
        <p:spPr>
          <a:ln/>
        </p:spPr>
      </p:sp>
      <p:sp>
        <p:nvSpPr>
          <p:cNvPr id="19459" name="عنصر نائب للملاحظات 2"/>
          <p:cNvSpPr>
            <a:spLocks noGrp="1"/>
          </p:cNvSpPr>
          <p:nvPr>
            <p:ph type="body" idx="1"/>
          </p:nvPr>
        </p:nvSpPr>
        <p:spPr>
          <a:noFill/>
          <a:ln/>
        </p:spPr>
        <p:txBody>
          <a:bodyPr/>
          <a:lstStyle/>
          <a:p>
            <a:r>
              <a:rPr lang="ar-JO">
                <a:latin typeface="Arial" pitchFamily="34" charset="0"/>
                <a:cs typeface="Arial" pitchFamily="34" charset="0"/>
              </a:rPr>
              <a:t>للمعلم:</a:t>
            </a:r>
          </a:p>
          <a:p>
            <a:r>
              <a:rPr lang="ar-JO">
                <a:latin typeface="Arial" pitchFamily="34" charset="0"/>
                <a:cs typeface="Arial" pitchFamily="34" charset="0"/>
              </a:rPr>
              <a:t>الربط مع المعرفة السابقة:</a:t>
            </a:r>
          </a:p>
          <a:p>
            <a:r>
              <a:rPr lang="ar-JO">
                <a:latin typeface="Arial" pitchFamily="34" charset="0"/>
                <a:cs typeface="Arial" pitchFamily="34" charset="0"/>
              </a:rPr>
              <a:t>التصنيف: حضر الطلبة على تذكر عدد المرات التي طلب منهم فيها تصنيف الأشياء الى مجموعات، من مثل تصنيف الملابس حسب الألوان الفاتحة والغامقة، أو حسب قياساتها.سيتعلم الطلبة في هذا الدرس كيفية تصنيف المواد تبعا لخصائص معينة، وكيفية حدوث التغيرات في هذه الخصائص.</a:t>
            </a:r>
          </a:p>
        </p:txBody>
      </p:sp>
      <p:sp>
        <p:nvSpPr>
          <p:cNvPr id="19460" name="عنصر نائب لرقم الشريحة 3"/>
          <p:cNvSpPr>
            <a:spLocks noGrp="1"/>
          </p:cNvSpPr>
          <p:nvPr>
            <p:ph type="sldNum" sz="quarter" idx="5"/>
          </p:nvPr>
        </p:nvSpPr>
        <p:spPr>
          <a:noFill/>
        </p:spPr>
        <p:txBody>
          <a:bodyPr/>
          <a:lstStyle/>
          <a:p>
            <a:fld id="{CFFE9B86-BC69-451D-8453-A43422EB20DF}" type="slidenum">
              <a:rPr lang="ar-SA" smtClean="0">
                <a:latin typeface="Arial" pitchFamily="34" charset="0"/>
                <a:cs typeface="Arial" pitchFamily="34" charset="0"/>
              </a:rPr>
              <a:pPr/>
              <a:t>2</a:t>
            </a:fld>
            <a:endParaRPr lang="en-US">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JO" dirty="0" err="1"/>
              <a:t>اجابة</a:t>
            </a:r>
            <a:r>
              <a:rPr lang="ar-JO" dirty="0"/>
              <a:t> السؤال:</a:t>
            </a:r>
          </a:p>
          <a:p>
            <a:r>
              <a:rPr lang="en-US" dirty="0"/>
              <a:t>C</a:t>
            </a:r>
            <a:r>
              <a:rPr lang="en-US" baseline="-25000" dirty="0"/>
              <a:t>3</a:t>
            </a:r>
            <a:r>
              <a:rPr lang="en-US" dirty="0"/>
              <a:t>H</a:t>
            </a:r>
            <a:r>
              <a:rPr lang="en-US" baseline="-25000" dirty="0"/>
              <a:t>8</a:t>
            </a:r>
            <a:endParaRPr lang="ar-JO" baseline="-25000" dirty="0"/>
          </a:p>
        </p:txBody>
      </p:sp>
      <p:sp>
        <p:nvSpPr>
          <p:cNvPr id="4" name="عنصر نائب لرقم الشريحة 3"/>
          <p:cNvSpPr>
            <a:spLocks noGrp="1"/>
          </p:cNvSpPr>
          <p:nvPr>
            <p:ph type="sldNum" sz="quarter" idx="10"/>
          </p:nvPr>
        </p:nvSpPr>
        <p:spPr/>
        <p:txBody>
          <a:bodyPr/>
          <a:lstStyle/>
          <a:p>
            <a:fld id="{FA0A3252-18C8-49BC-8631-C57D875A1311}" type="slidenum">
              <a:rPr lang="ar-JO" smtClean="0"/>
              <a:pPr/>
              <a:t>22</a:t>
            </a:fld>
            <a:endParaRPr lang="ar-J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JO" dirty="0" err="1"/>
              <a:t>اجابة</a:t>
            </a:r>
            <a:r>
              <a:rPr lang="ar-JO" dirty="0"/>
              <a:t> السؤال:</a:t>
            </a:r>
          </a:p>
          <a:p>
            <a:r>
              <a:rPr lang="ar-JO" dirty="0"/>
              <a:t>يمكن أن تتغير النسب دون أن </a:t>
            </a:r>
            <a:r>
              <a:rPr lang="ar-JO" dirty="0" err="1"/>
              <a:t>احداث</a:t>
            </a:r>
            <a:r>
              <a:rPr lang="ar-JO" baseline="0" dirty="0"/>
              <a:t> تغيير في هوية المخلوط.</a:t>
            </a:r>
            <a:endParaRPr lang="ar-JO" dirty="0"/>
          </a:p>
        </p:txBody>
      </p:sp>
      <p:sp>
        <p:nvSpPr>
          <p:cNvPr id="4" name="عنصر نائب لرقم الشريحة 3"/>
          <p:cNvSpPr>
            <a:spLocks noGrp="1"/>
          </p:cNvSpPr>
          <p:nvPr>
            <p:ph type="sldNum" sz="quarter" idx="10"/>
          </p:nvPr>
        </p:nvSpPr>
        <p:spPr/>
        <p:txBody>
          <a:bodyPr/>
          <a:lstStyle/>
          <a:p>
            <a:fld id="{FA0A3252-18C8-49BC-8631-C57D875A1311}" type="slidenum">
              <a:rPr lang="ar-JO" smtClean="0"/>
              <a:pPr/>
              <a:t>26</a:t>
            </a:fld>
            <a:endParaRPr lang="ar-J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JO" dirty="0" err="1"/>
              <a:t>اجابة</a:t>
            </a:r>
            <a:r>
              <a:rPr lang="ar-JO" dirty="0"/>
              <a:t> السؤال:</a:t>
            </a:r>
          </a:p>
          <a:p>
            <a:r>
              <a:rPr lang="ar-JO" dirty="0"/>
              <a:t>يمكن أن تتغير النسب دون أن </a:t>
            </a:r>
            <a:r>
              <a:rPr lang="ar-JO" dirty="0" err="1"/>
              <a:t>احداث</a:t>
            </a:r>
            <a:r>
              <a:rPr lang="ar-JO" baseline="0" dirty="0"/>
              <a:t> تغيير في هوية المخلوط.</a:t>
            </a:r>
            <a:endParaRPr lang="ar-JO" dirty="0"/>
          </a:p>
        </p:txBody>
      </p:sp>
      <p:sp>
        <p:nvSpPr>
          <p:cNvPr id="4" name="عنصر نائب لرقم الشريحة 3"/>
          <p:cNvSpPr>
            <a:spLocks noGrp="1"/>
          </p:cNvSpPr>
          <p:nvPr>
            <p:ph type="sldNum" sz="quarter" idx="10"/>
          </p:nvPr>
        </p:nvSpPr>
        <p:spPr/>
        <p:txBody>
          <a:bodyPr/>
          <a:lstStyle/>
          <a:p>
            <a:fld id="{FA0A3252-18C8-49BC-8631-C57D875A1311}" type="slidenum">
              <a:rPr lang="ar-JO" smtClean="0"/>
              <a:pPr/>
              <a:t>27</a:t>
            </a:fld>
            <a:endParaRPr lang="ar-J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JO" dirty="0"/>
              <a:t>للمعلم:</a:t>
            </a:r>
          </a:p>
          <a:p>
            <a:r>
              <a:rPr lang="ar-JO" dirty="0"/>
              <a:t>الصيغ الكيميائية: تبين الصيغ البنائية</a:t>
            </a:r>
            <a:r>
              <a:rPr lang="ar-JO" baseline="0" dirty="0"/>
              <a:t> نوع الروابط المشتركة بين العناصر، مثل(</a:t>
            </a:r>
            <a:r>
              <a:rPr lang="en-US" baseline="0" dirty="0"/>
              <a:t>H-O-O-H</a:t>
            </a:r>
            <a:r>
              <a:rPr lang="ar-JO" b="1" dirty="0">
                <a:cs typeface="Simplified Arabic" pitchFamily="2" charset="-78"/>
              </a:rPr>
              <a:t> </a:t>
            </a:r>
            <a:r>
              <a:rPr lang="ar-JO" baseline="0" dirty="0"/>
              <a:t>) أما الصيغ الجزيئية فتبين عدد ذرات كل عنصر في المركب، مثل( </a:t>
            </a:r>
            <a:r>
              <a:rPr lang="en-US" baseline="0" dirty="0"/>
              <a:t>H</a:t>
            </a:r>
            <a:r>
              <a:rPr lang="en-US" baseline="-25000" dirty="0"/>
              <a:t>2</a:t>
            </a:r>
            <a:r>
              <a:rPr lang="en-US" baseline="0" dirty="0"/>
              <a:t>O</a:t>
            </a:r>
            <a:r>
              <a:rPr lang="en-US" baseline="-25000" dirty="0"/>
              <a:t>2</a:t>
            </a:r>
            <a:r>
              <a:rPr lang="ar-JO" baseline="0" dirty="0"/>
              <a:t>) وتبين الصيغ التجريبية أنواع </a:t>
            </a:r>
            <a:r>
              <a:rPr lang="ar-JO" baseline="0" dirty="0" err="1"/>
              <a:t>الذرات</a:t>
            </a:r>
            <a:r>
              <a:rPr lang="ar-JO" baseline="0" dirty="0"/>
              <a:t> الموجودة، ونسبه في المركب في أبسط صورة، مثل (  </a:t>
            </a:r>
            <a:r>
              <a:rPr lang="en-US" baseline="0" dirty="0"/>
              <a:t>HO</a:t>
            </a:r>
            <a:r>
              <a:rPr lang="ar-JO" baseline="0" dirty="0"/>
              <a:t>   ).</a:t>
            </a:r>
          </a:p>
          <a:p>
            <a:r>
              <a:rPr lang="ar-JO" baseline="0" dirty="0"/>
              <a:t>استخدام الصور والرسوم:</a:t>
            </a:r>
          </a:p>
          <a:p>
            <a:r>
              <a:rPr lang="ar-JO" baseline="0" dirty="0"/>
              <a:t>الشكل 14: اطلب </a:t>
            </a:r>
            <a:r>
              <a:rPr lang="ar-JO" baseline="0" dirty="0" err="1"/>
              <a:t>الى</a:t>
            </a:r>
            <a:r>
              <a:rPr lang="ar-JO" baseline="0" dirty="0"/>
              <a:t> الطلبة كتابة الصيغة الكيميائية لفوق أكسيد الهيدروجين، مؤكدا على مدى سهولة كتابة الصيغة الكيميائية للمركبات بدلا من كتابتها بالكلمات.</a:t>
            </a:r>
          </a:p>
        </p:txBody>
      </p:sp>
      <p:sp>
        <p:nvSpPr>
          <p:cNvPr id="4" name="عنصر نائب لرقم الشريحة 3"/>
          <p:cNvSpPr>
            <a:spLocks noGrp="1"/>
          </p:cNvSpPr>
          <p:nvPr>
            <p:ph type="sldNum" sz="quarter" idx="10"/>
          </p:nvPr>
        </p:nvSpPr>
        <p:spPr/>
        <p:txBody>
          <a:bodyPr/>
          <a:lstStyle/>
          <a:p>
            <a:fld id="{FA0A3252-18C8-49BC-8631-C57D875A1311}" type="slidenum">
              <a:rPr lang="ar-JO" smtClean="0"/>
              <a:pPr/>
              <a:t>28</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6F46C94-4BF8-4911-97D8-4FD03F1A0F58}" type="slidenum">
              <a:rPr lang="ar-SA"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defRPr/>
            </a:pPr>
            <a:fld id="{C6F46C94-4BF8-4911-97D8-4FD03F1A0F58}" type="slidenum">
              <a:rPr lang="ar-SA" smtClean="0"/>
              <a:pPr>
                <a:defRPr/>
              </a:pPr>
              <a:t>5</a:t>
            </a:fld>
            <a:endParaRPr lang="en-US"/>
          </a:p>
        </p:txBody>
      </p:sp>
    </p:spTree>
    <p:extLst>
      <p:ext uri="{BB962C8B-B14F-4D97-AF65-F5344CB8AC3E}">
        <p14:creationId xmlns:p14="http://schemas.microsoft.com/office/powerpoint/2010/main" val="1323091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JO" dirty="0" err="1"/>
              <a:t>اجابة</a:t>
            </a:r>
            <a:r>
              <a:rPr lang="ar-JO" baseline="0" dirty="0"/>
              <a:t> السؤال:</a:t>
            </a:r>
          </a:p>
          <a:p>
            <a:r>
              <a:rPr lang="ar-JO" baseline="0" dirty="0"/>
              <a:t>82، 92، 55، 10 على التوالي من اليسار </a:t>
            </a:r>
            <a:r>
              <a:rPr lang="ar-JO" baseline="0" dirty="0" err="1"/>
              <a:t>الى</a:t>
            </a:r>
            <a:r>
              <a:rPr lang="ar-JO" baseline="0" dirty="0"/>
              <a:t> اليمين.</a:t>
            </a:r>
            <a:endParaRPr lang="ar-JO" dirty="0"/>
          </a:p>
        </p:txBody>
      </p:sp>
      <p:sp>
        <p:nvSpPr>
          <p:cNvPr id="4" name="عنصر نائب لرقم الشريحة 3"/>
          <p:cNvSpPr>
            <a:spLocks noGrp="1"/>
          </p:cNvSpPr>
          <p:nvPr>
            <p:ph type="sldNum" sz="quarter" idx="10"/>
          </p:nvPr>
        </p:nvSpPr>
        <p:spPr/>
        <p:txBody>
          <a:bodyPr/>
          <a:lstStyle/>
          <a:p>
            <a:fld id="{FA0A3252-18C8-49BC-8631-C57D875A1311}" type="slidenum">
              <a:rPr lang="ar-JO" smtClean="0"/>
              <a:pPr/>
              <a:t>10</a:t>
            </a:fld>
            <a:endParaRPr lang="ar-J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JO" dirty="0"/>
              <a:t>استخدام الصور </a:t>
            </a:r>
            <a:r>
              <a:rPr lang="ar-JO" dirty="0" err="1"/>
              <a:t>و</a:t>
            </a:r>
            <a:r>
              <a:rPr lang="ar-JO" dirty="0"/>
              <a:t> الأشكال:</a:t>
            </a:r>
          </a:p>
          <a:p>
            <a:r>
              <a:rPr lang="ar-JO" dirty="0"/>
              <a:t>الشكل 9: اطلب </a:t>
            </a:r>
            <a:r>
              <a:rPr lang="ar-JO" dirty="0" err="1"/>
              <a:t>الى</a:t>
            </a:r>
            <a:r>
              <a:rPr lang="ar-JO" dirty="0"/>
              <a:t> الطلبة تحديد ثلاث </a:t>
            </a:r>
            <a:r>
              <a:rPr lang="ar-JO" dirty="0" err="1"/>
              <a:t>فروقات</a:t>
            </a:r>
            <a:r>
              <a:rPr lang="ar-JO" dirty="0"/>
              <a:t> بين نظائر الهيدروجين، ثم وضح للطلبة أن معظم العناصر لها نظائر، وللتوسع اطلب </a:t>
            </a:r>
            <a:r>
              <a:rPr lang="ar-JO" dirty="0" err="1"/>
              <a:t>الى</a:t>
            </a:r>
            <a:r>
              <a:rPr lang="ar-JO" dirty="0"/>
              <a:t> الطلبة البحث عن نظائر بعض العناصر ورسم</a:t>
            </a:r>
            <a:r>
              <a:rPr lang="ar-JO" baseline="0" dirty="0"/>
              <a:t> </a:t>
            </a:r>
            <a:r>
              <a:rPr lang="ar-JO" baseline="0" dirty="0" err="1"/>
              <a:t>ذراتها</a:t>
            </a:r>
            <a:r>
              <a:rPr lang="ar-JO" baseline="0" dirty="0"/>
              <a:t> المختلفة ومن الأمثلة على ذلك:</a:t>
            </a:r>
          </a:p>
          <a:p>
            <a:r>
              <a:rPr lang="ar-JO" baseline="0" dirty="0"/>
              <a:t>الكربون 12 ( 6بروتون، 6 نيترون).</a:t>
            </a:r>
          </a:p>
          <a:p>
            <a:r>
              <a:rPr lang="ar-JO" baseline="0" dirty="0"/>
              <a:t>الكربون 13 ( 6بروتون، 7 نيترون)</a:t>
            </a:r>
          </a:p>
          <a:p>
            <a:r>
              <a:rPr lang="ar-JO" baseline="0" dirty="0"/>
              <a:t>الكربون 14 ( 6 بروتون، 8 نيترون)</a:t>
            </a:r>
          </a:p>
          <a:p>
            <a:r>
              <a:rPr lang="ar-JO" baseline="0" dirty="0"/>
              <a:t>ذكر الطلبة أن جميع نظائر العنصر لها العدد نفسه من البروتونات.</a:t>
            </a:r>
            <a:endParaRPr lang="ar-JO" dirty="0"/>
          </a:p>
        </p:txBody>
      </p:sp>
      <p:sp>
        <p:nvSpPr>
          <p:cNvPr id="4" name="عنصر نائب لرقم الشريحة 3"/>
          <p:cNvSpPr>
            <a:spLocks noGrp="1"/>
          </p:cNvSpPr>
          <p:nvPr>
            <p:ph type="sldNum" sz="quarter" idx="10"/>
          </p:nvPr>
        </p:nvSpPr>
        <p:spPr/>
        <p:txBody>
          <a:bodyPr/>
          <a:lstStyle/>
          <a:p>
            <a:fld id="{FA0A3252-18C8-49BC-8631-C57D875A1311}" type="slidenum">
              <a:rPr lang="ar-JO" smtClean="0"/>
              <a:pPr/>
              <a:t>11</a:t>
            </a:fld>
            <a:endParaRPr lang="ar-J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JO" dirty="0" err="1"/>
              <a:t>اجابة</a:t>
            </a:r>
            <a:r>
              <a:rPr lang="ar-JO" baseline="0" dirty="0"/>
              <a:t> السؤال:</a:t>
            </a:r>
          </a:p>
          <a:p>
            <a:r>
              <a:rPr lang="ar-JO" baseline="0" dirty="0" err="1"/>
              <a:t>عناصرلها</a:t>
            </a:r>
            <a:r>
              <a:rPr lang="ar-JO" baseline="0" dirty="0"/>
              <a:t> خصائص فلزية </a:t>
            </a:r>
            <a:r>
              <a:rPr lang="ar-JO" baseline="0" dirty="0" err="1"/>
              <a:t>ولافلزية</a:t>
            </a:r>
            <a:r>
              <a:rPr lang="ar-JO" baseline="0" dirty="0"/>
              <a:t>.</a:t>
            </a:r>
            <a:endParaRPr lang="ar-JO" dirty="0"/>
          </a:p>
        </p:txBody>
      </p:sp>
      <p:sp>
        <p:nvSpPr>
          <p:cNvPr id="4" name="عنصر نائب لرقم الشريحة 3"/>
          <p:cNvSpPr>
            <a:spLocks noGrp="1"/>
          </p:cNvSpPr>
          <p:nvPr>
            <p:ph type="sldNum" sz="quarter" idx="10"/>
          </p:nvPr>
        </p:nvSpPr>
        <p:spPr/>
        <p:txBody>
          <a:bodyPr/>
          <a:lstStyle/>
          <a:p>
            <a:fld id="{FA0A3252-18C8-49BC-8631-C57D875A1311}" type="slidenum">
              <a:rPr lang="ar-JO" smtClean="0"/>
              <a:pPr/>
              <a:t>16</a:t>
            </a:fld>
            <a:endParaRPr lang="ar-J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JO" dirty="0" err="1"/>
              <a:t>اجابة</a:t>
            </a:r>
            <a:r>
              <a:rPr lang="ar-JO" baseline="0" dirty="0"/>
              <a:t> السؤال:</a:t>
            </a:r>
          </a:p>
          <a:p>
            <a:r>
              <a:rPr lang="ar-JO" baseline="0" dirty="0" err="1"/>
              <a:t>عناصرلها</a:t>
            </a:r>
            <a:r>
              <a:rPr lang="ar-JO" baseline="0" dirty="0"/>
              <a:t> خصائص فلزية </a:t>
            </a:r>
            <a:r>
              <a:rPr lang="ar-JO" baseline="0" dirty="0" err="1"/>
              <a:t>ولافلزية</a:t>
            </a:r>
            <a:r>
              <a:rPr lang="ar-JO" baseline="0" dirty="0"/>
              <a:t>.</a:t>
            </a:r>
            <a:endParaRPr lang="ar-JO" dirty="0"/>
          </a:p>
        </p:txBody>
      </p:sp>
      <p:sp>
        <p:nvSpPr>
          <p:cNvPr id="4" name="عنصر نائب لرقم الشريحة 3"/>
          <p:cNvSpPr>
            <a:spLocks noGrp="1"/>
          </p:cNvSpPr>
          <p:nvPr>
            <p:ph type="sldNum" sz="quarter" idx="10"/>
          </p:nvPr>
        </p:nvSpPr>
        <p:spPr/>
        <p:txBody>
          <a:bodyPr/>
          <a:lstStyle/>
          <a:p>
            <a:fld id="{FA0A3252-18C8-49BC-8631-C57D875A1311}" type="slidenum">
              <a:rPr lang="ar-JO" smtClean="0"/>
              <a:pPr/>
              <a:t>17</a:t>
            </a:fld>
            <a:endParaRPr lang="ar-J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JO" dirty="0"/>
              <a:t>للمعلم:</a:t>
            </a:r>
          </a:p>
          <a:p>
            <a:r>
              <a:rPr lang="ar-JO" dirty="0"/>
              <a:t>الصيغ الكيميائية: تبين الصيغ البنائية</a:t>
            </a:r>
            <a:r>
              <a:rPr lang="ar-JO" baseline="0" dirty="0"/>
              <a:t> نوع الروابط المشتركة بين العناصر، مثل(</a:t>
            </a:r>
            <a:r>
              <a:rPr lang="en-US" baseline="0" dirty="0"/>
              <a:t>H-O-O-H</a:t>
            </a:r>
            <a:r>
              <a:rPr lang="ar-JO" b="1" dirty="0">
                <a:cs typeface="Simplified Arabic" pitchFamily="2" charset="-78"/>
              </a:rPr>
              <a:t> </a:t>
            </a:r>
            <a:r>
              <a:rPr lang="ar-JO" baseline="0" dirty="0"/>
              <a:t>) أما الصيغ الجزيئية فتبين عدد ذرات كل عنصر في المركب، مثل( </a:t>
            </a:r>
            <a:r>
              <a:rPr lang="en-US" baseline="0" dirty="0"/>
              <a:t>H</a:t>
            </a:r>
            <a:r>
              <a:rPr lang="en-US" baseline="-25000" dirty="0"/>
              <a:t>2</a:t>
            </a:r>
            <a:r>
              <a:rPr lang="en-US" baseline="0" dirty="0"/>
              <a:t>O</a:t>
            </a:r>
            <a:r>
              <a:rPr lang="en-US" baseline="-25000" dirty="0"/>
              <a:t>2</a:t>
            </a:r>
            <a:r>
              <a:rPr lang="ar-JO" baseline="0" dirty="0"/>
              <a:t>) وتبين الصيغ التجريبية أنواع </a:t>
            </a:r>
            <a:r>
              <a:rPr lang="ar-JO" baseline="0" dirty="0" err="1"/>
              <a:t>الذرات</a:t>
            </a:r>
            <a:r>
              <a:rPr lang="ar-JO" baseline="0" dirty="0"/>
              <a:t> الموجودة، ونسبه في المركب في أبسط صورة، مثل (  </a:t>
            </a:r>
            <a:r>
              <a:rPr lang="en-US" baseline="0" dirty="0"/>
              <a:t>HO</a:t>
            </a:r>
            <a:r>
              <a:rPr lang="ar-JO" baseline="0" dirty="0"/>
              <a:t>   ).</a:t>
            </a:r>
          </a:p>
          <a:p>
            <a:r>
              <a:rPr lang="ar-JO" baseline="0" dirty="0"/>
              <a:t>استخدام الصور والرسوم:</a:t>
            </a:r>
          </a:p>
          <a:p>
            <a:r>
              <a:rPr lang="ar-JO" baseline="0" dirty="0"/>
              <a:t>الشكل 14: اطلب </a:t>
            </a:r>
            <a:r>
              <a:rPr lang="ar-JO" baseline="0" dirty="0" err="1"/>
              <a:t>الى</a:t>
            </a:r>
            <a:r>
              <a:rPr lang="ar-JO" baseline="0" dirty="0"/>
              <a:t> الطلبة كتابة الصيغة الكيميائية لفوق أكسيد الهيدروجين، مؤكدا على مدى سهولة كتابة الصيغة الكيميائية للمركبات بدلا من كتابتها بالكلمات.</a:t>
            </a:r>
          </a:p>
        </p:txBody>
      </p:sp>
      <p:sp>
        <p:nvSpPr>
          <p:cNvPr id="4" name="عنصر نائب لرقم الشريحة 3"/>
          <p:cNvSpPr>
            <a:spLocks noGrp="1"/>
          </p:cNvSpPr>
          <p:nvPr>
            <p:ph type="sldNum" sz="quarter" idx="10"/>
          </p:nvPr>
        </p:nvSpPr>
        <p:spPr/>
        <p:txBody>
          <a:bodyPr/>
          <a:lstStyle/>
          <a:p>
            <a:fld id="{FA0A3252-18C8-49BC-8631-C57D875A1311}" type="slidenum">
              <a:rPr lang="ar-JO" smtClean="0"/>
              <a:pPr/>
              <a:t>20</a:t>
            </a:fld>
            <a:endParaRPr lang="ar-J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JO" dirty="0" err="1"/>
              <a:t>اجابة</a:t>
            </a:r>
            <a:r>
              <a:rPr lang="ar-JO" dirty="0"/>
              <a:t> السؤال:</a:t>
            </a:r>
          </a:p>
          <a:p>
            <a:r>
              <a:rPr lang="en-US" dirty="0"/>
              <a:t>C</a:t>
            </a:r>
            <a:r>
              <a:rPr lang="en-US" baseline="-25000" dirty="0"/>
              <a:t>3</a:t>
            </a:r>
            <a:r>
              <a:rPr lang="en-US" dirty="0"/>
              <a:t>H</a:t>
            </a:r>
            <a:r>
              <a:rPr lang="en-US" baseline="-25000" dirty="0"/>
              <a:t>8</a:t>
            </a:r>
            <a:endParaRPr lang="ar-JO" baseline="-25000" dirty="0"/>
          </a:p>
        </p:txBody>
      </p:sp>
      <p:sp>
        <p:nvSpPr>
          <p:cNvPr id="4" name="عنصر نائب لرقم الشريحة 3"/>
          <p:cNvSpPr>
            <a:spLocks noGrp="1"/>
          </p:cNvSpPr>
          <p:nvPr>
            <p:ph type="sldNum" sz="quarter" idx="10"/>
          </p:nvPr>
        </p:nvSpPr>
        <p:spPr/>
        <p:txBody>
          <a:bodyPr/>
          <a:lstStyle/>
          <a:p>
            <a:fld id="{FA0A3252-18C8-49BC-8631-C57D875A1311}" type="slidenum">
              <a:rPr lang="ar-JO" smtClean="0"/>
              <a:pPr/>
              <a:t>21</a:t>
            </a:fld>
            <a:endParaRPr lang="ar-J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A2D45A2B-7F49-4D31-8DE8-E5E7F921467F}" type="slidenum">
              <a:rPr lang="ar-SA"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660A6FB-1F57-4493-AE09-1D90D14E7F0B}" type="slidenum">
              <a:rPr lang="ar-SA"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691DE8-56B4-4059-9D5A-E77D34033D5C}" type="slidenum">
              <a:rPr lang="ar-SA"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E1BC66-3AEE-4CA2-A2A0-BD9061EF169E}" type="slidenum">
              <a:rPr lang="ar-SA"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3830E8-6BFC-4818-A84D-3C1D82A75866}" type="slidenum">
              <a:rPr lang="ar-SA"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E2BE02-641D-4CBE-AD29-010C3454FAE7}" type="slidenum">
              <a:rPr lang="ar-SA"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2AC3143-BC54-4CF3-A714-57BEC8E971E2}" type="slidenum">
              <a:rPr lang="ar-SA"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25D8C83-2D4D-4E53-90DD-3F8B482741A7}" type="slidenum">
              <a:rPr lang="ar-SA"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AF53F1D-F656-47CC-B6CC-D1B2DEC5BC24}" type="slidenum">
              <a:rPr lang="ar-SA"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60D3AD-41F9-4B17-976D-70D2DA1A9D3E}" type="slidenum">
              <a:rPr lang="ar-SA"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2FBE633D-F910-4D64-A41D-D490071BC5CB}" type="slidenum">
              <a:rPr lang="ar-SA"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B73D966F-72C0-4055-A2CB-F569C2B46090}" type="slidenum">
              <a:rPr lang="ar-SA"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gif"/><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502120" y="1761128"/>
            <a:ext cx="7924800" cy="2286000"/>
          </a:xfrm>
          <a:solidFill>
            <a:schemeClr val="accent1">
              <a:lumMod val="75000"/>
            </a:schemeClr>
          </a:solidFill>
          <a:ln>
            <a:solidFill>
              <a:schemeClr val="accent3">
                <a:lumMod val="60000"/>
                <a:lumOff val="40000"/>
              </a:schemeClr>
            </a:solidFill>
          </a:ln>
          <a:effectLst>
            <a:glow rad="228600">
              <a:schemeClr val="accent3">
                <a:satMod val="175000"/>
                <a:alpha val="40000"/>
              </a:schemeClr>
            </a:glow>
            <a:outerShdw blurRad="127000" dist="38100" dir="2700000" algn="ctr">
              <a:srgbClr val="000000">
                <a:alpha val="45000"/>
              </a:srgbClr>
            </a:outerShdw>
            <a:reflection blurRad="6350" stA="50000" endA="300" endPos="55500" dist="50800" dir="5400000" sy="-100000" algn="bl" rotWithShape="0"/>
            <a:softEdge rad="12700"/>
          </a:effectLst>
          <a:scene3d>
            <a:camera prst="perspectiveFront" fov="2700000">
              <a:rot lat="20376000" lon="1938000" rev="20112001"/>
            </a:camera>
            <a:lightRig rig="soft" dir="t">
              <a:rot lat="0" lon="0" rev="0"/>
            </a:lightRig>
          </a:scene3d>
          <a:sp3d prstMaterial="translucentPowder">
            <a:bevelT w="203200" h="50800" prst="convex"/>
          </a:sp3d>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150000"/>
              </a:lnSpc>
              <a:spcBef>
                <a:spcPts val="600"/>
              </a:spcBef>
              <a:spcAft>
                <a:spcPts val="600"/>
              </a:spcAft>
            </a:pPr>
            <a:r>
              <a:rPr lang="ar-SA" sz="4000" dirty="0">
                <a:ln w="50800"/>
                <a:solidFill>
                  <a:schemeClr val="bg2">
                    <a:lumMod val="90000"/>
                  </a:schemeClr>
                </a:solidFill>
                <a:effectLst/>
                <a:cs typeface="MCS Rika S_U normal." pitchFamily="2" charset="-78"/>
              </a:rPr>
              <a:t>ا</a:t>
            </a:r>
            <a:r>
              <a:rPr lang="ar-SA" sz="5400" dirty="0">
                <a:ln w="50800"/>
                <a:solidFill>
                  <a:schemeClr val="bg2">
                    <a:lumMod val="90000"/>
                  </a:schemeClr>
                </a:solidFill>
                <a:effectLst/>
                <a:cs typeface="MCS Rika S_U normal." pitchFamily="2" charset="-78"/>
              </a:rPr>
              <a:t>لدرس العاشر : </a:t>
            </a:r>
            <a:r>
              <a:rPr lang="ar-SA" sz="4800" dirty="0">
                <a:solidFill>
                  <a:schemeClr val="tx1"/>
                </a:solidFill>
              </a:rPr>
              <a:t>العناصر والمركبات والمخاليط</a:t>
            </a:r>
            <a:br>
              <a:rPr lang="ar-SA" sz="4800" dirty="0">
                <a:solidFill>
                  <a:schemeClr val="tx1"/>
                </a:solidFill>
              </a:rPr>
            </a:br>
            <a:endParaRPr lang="ar-SA" sz="1800" cap="none" dirty="0">
              <a:ln w="50800"/>
              <a:solidFill>
                <a:schemeClr val="tx1"/>
              </a:solidFill>
              <a:effectLst/>
              <a:cs typeface="MCS Rika S_U normal." pitchFamily="2" charset="-78"/>
            </a:endParaRPr>
          </a:p>
        </p:txBody>
      </p:sp>
      <p:sp>
        <p:nvSpPr>
          <p:cNvPr id="6" name="مستطيل 5"/>
          <p:cNvSpPr/>
          <p:nvPr/>
        </p:nvSpPr>
        <p:spPr>
          <a:xfrm rot="232785">
            <a:off x="486626" y="5224091"/>
            <a:ext cx="3796872" cy="1077218"/>
          </a:xfrm>
          <a:prstGeom prst="rect">
            <a:avLst/>
          </a:prstGeom>
          <a:solidFill>
            <a:schemeClr val="tx2">
              <a:lumMod val="60000"/>
              <a:lumOff val="40000"/>
            </a:schemeClr>
          </a:solidFill>
          <a:ln>
            <a:solidFill>
              <a:schemeClr val="accent3">
                <a:lumMod val="75000"/>
              </a:schemeClr>
            </a:solidFill>
          </a:ln>
          <a:effectLst>
            <a:glow rad="228600">
              <a:schemeClr val="accent3">
                <a:satMod val="175000"/>
                <a:alpha val="40000"/>
              </a:schemeClr>
            </a:glow>
          </a:effectLst>
          <a:scene3d>
            <a:camera prst="isometricOffAxis2Left"/>
            <a:lightRig rig="threePt" dir="t"/>
          </a:scene3d>
          <a:sp3d>
            <a:bevelT w="114300" prst="artDeco"/>
          </a:sp3d>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ar-SA" sz="3200" b="1">
              <a:ln w="50800"/>
              <a:solidFill>
                <a:srgbClr val="002060"/>
              </a:solidFill>
              <a:cs typeface="Diwani Simple Outline" pitchFamily="2" charset="-78"/>
            </a:endParaRPr>
          </a:p>
          <a:p>
            <a:pPr algn="ctr"/>
            <a:endParaRPr lang="ar-SA" sz="3200" b="1" dirty="0">
              <a:ln w="50800"/>
              <a:solidFill>
                <a:srgbClr val="002060"/>
              </a:solidFill>
              <a:cs typeface="Diwani Simple Outline" pitchFamily="2" charset="-78"/>
            </a:endParaRPr>
          </a:p>
        </p:txBody>
      </p:sp>
    </p:spTree>
    <p:extLst>
      <p:ext uri="{BB962C8B-B14F-4D97-AF65-F5344CB8AC3E}">
        <p14:creationId xmlns:p14="http://schemas.microsoft.com/office/powerpoint/2010/main" val="382103464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0"/>
          <p:cNvGrpSpPr>
            <a:grpSpLocks/>
          </p:cNvGrpSpPr>
          <p:nvPr/>
        </p:nvGrpSpPr>
        <p:grpSpPr bwMode="auto">
          <a:xfrm>
            <a:off x="-152400" y="2514600"/>
            <a:ext cx="8266579" cy="1905000"/>
            <a:chOff x="490323" y="1371600"/>
            <a:chExt cx="7453527" cy="1905000"/>
          </a:xfrm>
        </p:grpSpPr>
        <p:grpSp>
          <p:nvGrpSpPr>
            <p:cNvPr id="3" name="مجموعة 5"/>
            <p:cNvGrpSpPr>
              <a:grpSpLocks/>
            </p:cNvGrpSpPr>
            <p:nvPr/>
          </p:nvGrpSpPr>
          <p:grpSpPr bwMode="auto">
            <a:xfrm>
              <a:off x="1600200" y="1371600"/>
              <a:ext cx="6343650" cy="1905000"/>
              <a:chOff x="1600200" y="1371600"/>
              <a:chExt cx="6343650" cy="1905000"/>
            </a:xfrm>
          </p:grpSpPr>
          <p:pic>
            <p:nvPicPr>
              <p:cNvPr id="5" name="Picture 7"/>
              <p:cNvPicPr>
                <a:picLocks noChangeAspect="1" noChangeArrowheads="1"/>
              </p:cNvPicPr>
              <p:nvPr/>
            </p:nvPicPr>
            <p:blipFill>
              <a:blip r:embed="rId3" cstate="print"/>
              <a:srcRect/>
              <a:stretch>
                <a:fillRect/>
              </a:stretch>
            </p:blipFill>
            <p:spPr bwMode="auto">
              <a:xfrm>
                <a:off x="6553200" y="1371600"/>
                <a:ext cx="1390650" cy="762000"/>
              </a:xfrm>
              <a:prstGeom prst="rect">
                <a:avLst/>
              </a:prstGeom>
              <a:noFill/>
              <a:ln w="9525">
                <a:noFill/>
                <a:miter lim="800000"/>
                <a:headEnd/>
                <a:tailEnd/>
              </a:ln>
            </p:spPr>
          </p:pic>
          <p:sp>
            <p:nvSpPr>
              <p:cNvPr id="6" name="مستطيل مستدير الزوايا 5"/>
              <p:cNvSpPr/>
              <p:nvPr/>
            </p:nvSpPr>
            <p:spPr>
              <a:xfrm>
                <a:off x="1600200" y="2362200"/>
                <a:ext cx="6019800" cy="914400"/>
              </a:xfrm>
              <a:prstGeom prst="roundRect">
                <a:avLst/>
              </a:prstGeom>
              <a:solidFill>
                <a:srgbClr val="D2E4B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grpSp>
        <p:sp>
          <p:nvSpPr>
            <p:cNvPr id="4" name="مربع نص 4"/>
            <p:cNvSpPr txBox="1">
              <a:spLocks noChangeArrowheads="1"/>
            </p:cNvSpPr>
            <p:nvPr/>
          </p:nvSpPr>
          <p:spPr bwMode="auto">
            <a:xfrm>
              <a:off x="490323" y="2590800"/>
              <a:ext cx="6824877" cy="523220"/>
            </a:xfrm>
            <a:prstGeom prst="rect">
              <a:avLst/>
            </a:prstGeom>
            <a:noFill/>
            <a:ln w="9525">
              <a:noFill/>
              <a:miter lim="800000"/>
              <a:headEnd/>
              <a:tailEnd/>
            </a:ln>
          </p:spPr>
          <p:txBody>
            <a:bodyPr wrap="square">
              <a:spAutoFit/>
            </a:bodyPr>
            <a:lstStyle/>
            <a:p>
              <a:r>
                <a:rPr lang="ar-JO" sz="2800" dirty="0">
                  <a:solidFill>
                    <a:srgbClr val="FF0000"/>
                  </a:solidFill>
                  <a:cs typeface="+mj-cs"/>
                </a:rPr>
                <a:t>ما العدد الذري لكل من: </a:t>
              </a:r>
              <a:r>
                <a:rPr lang="en-US" sz="2800" dirty="0">
                  <a:solidFill>
                    <a:srgbClr val="FF0000"/>
                  </a:solidFill>
                  <a:cs typeface="+mj-cs"/>
                </a:rPr>
                <a:t>Ne-Cs-U-</a:t>
              </a:r>
              <a:r>
                <a:rPr lang="en-US" sz="2800" dirty="0" err="1">
                  <a:solidFill>
                    <a:srgbClr val="FF0000"/>
                  </a:solidFill>
                  <a:cs typeface="+mj-cs"/>
                </a:rPr>
                <a:t>Pb</a:t>
              </a:r>
              <a:r>
                <a:rPr lang="ar-SA" sz="2800" dirty="0">
                  <a:solidFill>
                    <a:srgbClr val="FF0000"/>
                  </a:solidFill>
                  <a:cs typeface="+mj-cs"/>
                </a:rPr>
                <a:t>  ؟ صفحة 108</a:t>
              </a:r>
              <a:endParaRPr lang="en-US" sz="2800" dirty="0">
                <a:solidFill>
                  <a:srgbClr val="FF0000"/>
                </a:solidFill>
                <a:cs typeface="+mj-cs"/>
              </a:endParaRPr>
            </a:p>
          </p:txBody>
        </p:sp>
      </p:grpSp>
      <p:grpSp>
        <p:nvGrpSpPr>
          <p:cNvPr id="7" name="Group 6"/>
          <p:cNvGrpSpPr>
            <a:grpSpLocks/>
          </p:cNvGrpSpPr>
          <p:nvPr/>
        </p:nvGrpSpPr>
        <p:grpSpPr bwMode="auto">
          <a:xfrm rot="-996101">
            <a:off x="850900" y="1003300"/>
            <a:ext cx="1981200" cy="1981200"/>
            <a:chOff x="431" y="618"/>
            <a:chExt cx="1242" cy="759"/>
          </a:xfrm>
        </p:grpSpPr>
        <p:pic>
          <p:nvPicPr>
            <p:cNvPr id="8" name="Picture 7"/>
            <p:cNvPicPr>
              <a:picLocks noChangeAspect="1" noChangeArrowheads="1"/>
            </p:cNvPicPr>
            <p:nvPr/>
          </p:nvPicPr>
          <p:blipFill>
            <a:blip r:embed="rId4" cstate="print"/>
            <a:srcRect/>
            <a:stretch>
              <a:fillRect/>
            </a:stretch>
          </p:blipFill>
          <p:spPr bwMode="auto">
            <a:xfrm>
              <a:off x="431" y="663"/>
              <a:ext cx="1242" cy="714"/>
            </a:xfrm>
            <a:prstGeom prst="rect">
              <a:avLst/>
            </a:prstGeom>
            <a:noFill/>
            <a:ln w="9525">
              <a:noFill/>
              <a:miter lim="800000"/>
              <a:headEnd/>
              <a:tailEnd/>
            </a:ln>
          </p:spPr>
        </p:pic>
        <p:pic>
          <p:nvPicPr>
            <p:cNvPr id="9" name="Picture 8" descr="PENCIL"/>
            <p:cNvPicPr>
              <a:picLocks noChangeAspect="1" noChangeArrowheads="1" noCrop="1"/>
            </p:cNvPicPr>
            <p:nvPr/>
          </p:nvPicPr>
          <p:blipFill>
            <a:blip r:embed="rId5" cstate="print"/>
            <a:srcRect/>
            <a:stretch>
              <a:fillRect/>
            </a:stretch>
          </p:blipFill>
          <p:spPr bwMode="auto">
            <a:xfrm>
              <a:off x="930" y="618"/>
              <a:ext cx="468" cy="456"/>
            </a:xfrm>
            <a:prstGeom prst="rect">
              <a:avLst/>
            </a:prstGeom>
            <a:noFill/>
            <a:ln w="9525">
              <a:noFill/>
              <a:miter lim="800000"/>
              <a:headEnd/>
              <a:tailEnd/>
            </a:ln>
          </p:spPr>
        </p:pic>
      </p:grpSp>
      <p:sp>
        <p:nvSpPr>
          <p:cNvPr id="10" name="مربع نص 9"/>
          <p:cNvSpPr txBox="1"/>
          <p:nvPr/>
        </p:nvSpPr>
        <p:spPr>
          <a:xfrm>
            <a:off x="1366322" y="4724399"/>
            <a:ext cx="6406078" cy="954107"/>
          </a:xfrm>
          <a:prstGeom prst="rect">
            <a:avLst/>
          </a:prstGeom>
          <a:noFill/>
        </p:spPr>
        <p:txBody>
          <a:bodyPr wrap="square" rtlCol="1">
            <a:spAutoFit/>
          </a:bodyPr>
          <a:lstStyle/>
          <a:p>
            <a:r>
              <a:rPr lang="ar-SA" sz="2800" dirty="0">
                <a:solidFill>
                  <a:schemeClr val="accent1"/>
                </a:solidFill>
                <a:cs typeface="+mj-cs"/>
              </a:rPr>
              <a:t>الجواب :</a:t>
            </a:r>
          </a:p>
          <a:p>
            <a:r>
              <a:rPr lang="en-US" sz="2800" dirty="0">
                <a:solidFill>
                  <a:schemeClr val="accent1"/>
                </a:solidFill>
                <a:cs typeface="+mj-cs"/>
              </a:rPr>
              <a:t>Ne=10   Cs=55     U=92       </a:t>
            </a:r>
            <a:r>
              <a:rPr lang="en-US" sz="2800" dirty="0" err="1">
                <a:solidFill>
                  <a:schemeClr val="accent1"/>
                </a:solidFill>
                <a:cs typeface="+mj-cs"/>
              </a:rPr>
              <a:t>Pb</a:t>
            </a:r>
            <a:r>
              <a:rPr lang="en-US" sz="2800" dirty="0">
                <a:solidFill>
                  <a:schemeClr val="accent1"/>
                </a:solidFill>
                <a:cs typeface="+mj-cs"/>
              </a:rPr>
              <a:t>=82 </a:t>
            </a:r>
          </a:p>
        </p:txBody>
      </p:sp>
    </p:spTree>
    <p:extLst>
      <p:ext uri="{BB962C8B-B14F-4D97-AF65-F5344CB8AC3E}">
        <p14:creationId xmlns:p14="http://schemas.microsoft.com/office/powerpoint/2010/main" val="305033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p:cNvGrpSpPr/>
          <p:nvPr/>
        </p:nvGrpSpPr>
        <p:grpSpPr>
          <a:xfrm>
            <a:off x="304800" y="80076"/>
            <a:ext cx="8649795" cy="6926812"/>
            <a:chOff x="827584" y="1214422"/>
            <a:chExt cx="7582995" cy="6926812"/>
          </a:xfrm>
        </p:grpSpPr>
        <p:sp>
          <p:nvSpPr>
            <p:cNvPr id="4" name="Flowchart: Card 3"/>
            <p:cNvSpPr/>
            <p:nvPr/>
          </p:nvSpPr>
          <p:spPr>
            <a:xfrm>
              <a:off x="5286380" y="1214422"/>
              <a:ext cx="3124199" cy="758124"/>
            </a:xfrm>
            <a:prstGeom prst="flowChartPunchedCard">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ar-JO" sz="3200" cap="all" dirty="0">
                  <a:ln w="9000" cmpd="sng">
                    <a:solidFill>
                      <a:prstClr val="black">
                        <a:alpha val="57000"/>
                      </a:prstClr>
                    </a:solidFill>
                    <a:prstDash val="solid"/>
                  </a:ln>
                  <a:solidFill>
                    <a:srgbClr val="7030A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النظائر والعدد الكتلي</a:t>
              </a:r>
              <a:endParaRPr lang="en-US" b="1" dirty="0">
                <a:solidFill>
                  <a:srgbClr val="7030A0"/>
                </a:solidFill>
                <a:cs typeface="Simplified Arabic" pitchFamily="2" charset="-78"/>
              </a:endParaRPr>
            </a:p>
          </p:txBody>
        </p:sp>
        <p:sp>
          <p:nvSpPr>
            <p:cNvPr id="5" name="TextBox 15"/>
            <p:cNvSpPr txBox="1">
              <a:spLocks noChangeArrowheads="1"/>
            </p:cNvSpPr>
            <p:nvPr/>
          </p:nvSpPr>
          <p:spPr bwMode="auto">
            <a:xfrm>
              <a:off x="827584" y="2201146"/>
              <a:ext cx="7397230" cy="5940088"/>
            </a:xfrm>
            <a:prstGeom prst="rect">
              <a:avLst/>
            </a:prstGeom>
            <a:noFill/>
            <a:ln w="9525">
              <a:noFill/>
              <a:miter lim="800000"/>
              <a:headEnd/>
              <a:tailEnd/>
            </a:ln>
          </p:spPr>
          <p:txBody>
            <a:bodyPr wrap="square">
              <a:spAutoFit/>
            </a:bodyPr>
            <a:lstStyle/>
            <a:p>
              <a:pPr>
                <a:defRPr/>
              </a:pPr>
              <a:r>
                <a:rPr lang="ar-JO" sz="32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النظائر: </a:t>
              </a:r>
              <a:r>
                <a:rPr lang="ar-SA" sz="32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 </a:t>
              </a:r>
              <a:r>
                <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هي ذرات لنفس العنصر تشترك في عدد البروتونات ولكنها تختلف في عدد النيوترونات .</a:t>
              </a:r>
              <a:endParaRPr lang="ar-JO"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a:defRPr/>
              </a:pPr>
              <a:endParaRPr lang="ar-JO" sz="2000" dirty="0">
                <a:latin typeface="Arial" charset="0"/>
                <a:cs typeface="Simplified Arabic" pitchFamily="2" charset="-78"/>
              </a:endParaRPr>
            </a:p>
            <a:p>
              <a:pPr>
                <a:defRPr/>
              </a:pPr>
              <a:r>
                <a:rPr lang="ar-JO" sz="32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مثال</a:t>
              </a:r>
              <a:r>
                <a:rPr lang="ar-SA" sz="32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 </a:t>
              </a:r>
              <a:r>
                <a:rPr lang="ar-JO" sz="32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a:t>
              </a:r>
              <a:r>
                <a:rPr lang="ar-SA" sz="32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 </a:t>
              </a:r>
              <a:r>
                <a:rPr lang="ar-JO" sz="22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 </a:t>
              </a:r>
              <a:r>
                <a:rPr lang="ar-JO" sz="22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الشكل التالي يبين نظائر الهيدروجين</a:t>
              </a:r>
              <a:r>
                <a:rPr lang="ar-SA" sz="22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 </a:t>
              </a:r>
              <a:r>
                <a:rPr lang="ar-JO" sz="22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حيث أن عدد البروتونات ثابت لكن الاختلاف</a:t>
              </a:r>
              <a:r>
                <a:rPr lang="ar-SA" sz="22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 </a:t>
              </a:r>
              <a:r>
                <a:rPr lang="ar-JO" sz="22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في عدد النيوترونات.</a:t>
              </a:r>
            </a:p>
            <a:p>
              <a:pPr>
                <a:defRPr/>
              </a:pPr>
              <a:endParaRPr lang="ar-JO"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a:defRPr/>
              </a:pPr>
              <a:endPar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a:defRPr/>
              </a:pPr>
              <a:endPar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a:defRPr/>
              </a:pPr>
              <a:endPar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a:defRPr/>
              </a:pPr>
              <a:endPar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a:defRPr/>
              </a:pPr>
              <a:endPar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a:defRPr/>
              </a:pPr>
              <a:endPar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a:defRPr/>
              </a:pPr>
              <a:endPar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a:defRPr/>
              </a:pPr>
              <a:endPar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a:defRPr/>
              </a:pPr>
              <a:endParaRPr lang="ar-JO"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a:defRPr/>
              </a:pPr>
              <a:r>
                <a:rPr lang="ar-JO" sz="32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العدد الكتلي: </a:t>
              </a:r>
              <a:r>
                <a:rPr lang="ar-JO"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هو مجموع عدد البروتونات والنيترونات في نواة الذرة.</a:t>
              </a:r>
              <a:endPar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a:defRPr/>
              </a:pPr>
              <a:endPar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p:txBody>
        </p:sp>
      </p:gr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2590800"/>
            <a:ext cx="9190168" cy="316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299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88259" y="838200"/>
            <a:ext cx="8839200" cy="646331"/>
          </a:xfrm>
          <a:prstGeom prst="rect">
            <a:avLst/>
          </a:prstGeom>
          <a:ln>
            <a:solidFill>
              <a:schemeClr val="tx1"/>
            </a:solidFill>
          </a:ln>
          <a:effectLst>
            <a:outerShdw blurRad="57150" dist="38100" dir="5400000" algn="ctr" rotWithShape="0">
              <a:schemeClr val="accent2">
                <a:shade val="9000"/>
                <a:alpha val="48000"/>
                <a:satMod val="105000"/>
              </a:schemeClr>
            </a:outerShdw>
            <a:reflection stA="0" endPos="650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a:spAutoFit/>
          </a:bodyPr>
          <a:lstStyle/>
          <a:p>
            <a:r>
              <a:rPr lang="ar-SA" sz="3600" b="1" cap="all" dirty="0">
                <a:ln w="9000" cmpd="sng">
                  <a:solidFill>
                    <a:schemeClr val="tx1">
                      <a:alpha val="39000"/>
                    </a:schemeClr>
                  </a:solidFill>
                  <a:prstDash val="solid"/>
                </a:ln>
                <a:solidFill>
                  <a:srgbClr val="FF0000"/>
                </a:solidFill>
                <a:effectLst>
                  <a:reflection stA="0" endPos="65000" dist="50800" dir="5400000" sy="-100000" algn="bl" rotWithShape="0"/>
                </a:effectLst>
                <a:cs typeface="DecoType Naskh" pitchFamily="2" charset="-78"/>
                <a:sym typeface="Wingdings 2"/>
              </a:rPr>
              <a:t>الكتلة الذرية : </a:t>
            </a:r>
          </a:p>
        </p:txBody>
      </p:sp>
      <p:sp>
        <p:nvSpPr>
          <p:cNvPr id="5" name="مستطيل 4"/>
          <p:cNvSpPr/>
          <p:nvPr/>
        </p:nvSpPr>
        <p:spPr>
          <a:xfrm>
            <a:off x="439271" y="868977"/>
            <a:ext cx="6743700" cy="584775"/>
          </a:xfrm>
          <a:prstGeom prst="rect">
            <a:avLst/>
          </a:prstGeom>
          <a:effectLst>
            <a:reflection stA="0" endPos="65000" dist="50800" dir="5400000" sy="-100000" algn="bl" rotWithShape="0"/>
          </a:effectLst>
        </p:spPr>
        <p:txBody>
          <a:bodyPr wrap="square">
            <a:spAutoFit/>
          </a:bodyPr>
          <a:lstStyle/>
          <a:p>
            <a:pPr lvl="0"/>
            <a:r>
              <a:rPr lang="ar-SA" sz="3200" cap="all" dirty="0">
                <a:ln w="9000" cmpd="sng">
                  <a:solidFill>
                    <a:prstClr val="black">
                      <a:alpha val="57000"/>
                    </a:prstClr>
                  </a:solidFill>
                  <a:prstDash val="solid"/>
                </a:ln>
                <a:solidFill>
                  <a:srgbClr val="0070C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هي متوسط مجموع كتل نظائر العنصر الواحد .</a:t>
            </a:r>
          </a:p>
        </p:txBody>
      </p:sp>
      <p:sp>
        <p:nvSpPr>
          <p:cNvPr id="2" name="مستطيل 1"/>
          <p:cNvSpPr/>
          <p:nvPr/>
        </p:nvSpPr>
        <p:spPr>
          <a:xfrm>
            <a:off x="1246094" y="1752600"/>
            <a:ext cx="7772400" cy="584775"/>
          </a:xfrm>
          <a:prstGeom prst="rect">
            <a:avLst/>
          </a:prstGeom>
        </p:spPr>
        <p:txBody>
          <a:bodyPr wrap="square">
            <a:spAutoFit/>
          </a:bodyPr>
          <a:lstStyle/>
          <a:p>
            <a:r>
              <a:rPr lang="ar-SA" dirty="0">
                <a:latin typeface="Calibri"/>
                <a:ea typeface="Times New Roman"/>
                <a:cs typeface="Arial"/>
              </a:rPr>
              <a:t> </a:t>
            </a:r>
            <a:r>
              <a:rPr lang="en-US" sz="3200" cap="all" dirty="0">
                <a:ln w="9000" cmpd="sng">
                  <a:solidFill>
                    <a:prstClr val="black">
                      <a:alpha val="57000"/>
                    </a:prstClr>
                  </a:solidFill>
                  <a:prstDash val="solid"/>
                </a:ln>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a:t>
            </a:r>
            <a:r>
              <a:rPr lang="ar-SA" sz="3200" cap="all" dirty="0">
                <a:ln w="9000" cmpd="sng">
                  <a:solidFill>
                    <a:prstClr val="black">
                      <a:alpha val="57000"/>
                    </a:prstClr>
                  </a:solidFill>
                  <a:prstDash val="solid"/>
                </a:ln>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  تُكتب الكتلة الذرية في أسفل رمز العنصر ضمن الجدول الدوري .</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7375"/>
            <a:ext cx="9144000" cy="452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18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729984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009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0800" y="74546"/>
            <a:ext cx="4252064"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defRPr/>
            </a:pPr>
            <a:r>
              <a:rPr lang="ar-SA" sz="4800"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sym typeface="Wingdings 2"/>
              </a:rPr>
              <a:t>تصنيف العناصر</a:t>
            </a:r>
            <a:endParaRPr lang="ar-JO" sz="48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endParaRPr>
          </a:p>
        </p:txBody>
      </p:sp>
      <p:sp>
        <p:nvSpPr>
          <p:cNvPr id="7" name="مستطيل 6"/>
          <p:cNvSpPr/>
          <p:nvPr/>
        </p:nvSpPr>
        <p:spPr>
          <a:xfrm>
            <a:off x="-29029" y="965200"/>
            <a:ext cx="9169400" cy="7232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endParaRPr lang="ar-SA" sz="9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a:p>
            <a:pPr algn="ctr"/>
            <a:r>
              <a:rPr lang="ar-SA" sz="3200" b="1" cap="all" dirty="0">
                <a:ln w="9000" cmpd="sng">
                  <a:solidFill>
                    <a:schemeClr val="tx1">
                      <a:alpha val="57000"/>
                    </a:schemeClr>
                  </a:solidFill>
                  <a:prstDash val="solid"/>
                </a:ln>
                <a:solidFill>
                  <a:schemeClr val="tx1"/>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تـُقسم العناصر إلى ثلاث مجموعات بناءً على خصائصها المتشابهة </a:t>
            </a:r>
          </a:p>
        </p:txBody>
      </p:sp>
      <p:pic>
        <p:nvPicPr>
          <p:cNvPr id="8" name="Picture 2" descr="http://www.thgaftna.com/vb/uploaded/1_01291529175.jpg"/>
          <p:cNvPicPr>
            <a:picLocks noChangeAspect="1" noChangeArrowheads="1"/>
          </p:cNvPicPr>
          <p:nvPr/>
        </p:nvPicPr>
        <p:blipFill>
          <a:blip r:embed="rId2" cstate="print"/>
          <a:srcRect/>
          <a:stretch>
            <a:fillRect/>
          </a:stretch>
        </p:blipFill>
        <p:spPr bwMode="auto">
          <a:xfrm>
            <a:off x="4482" y="1697439"/>
            <a:ext cx="9139518" cy="5320951"/>
          </a:xfrm>
          <a:prstGeom prst="rect">
            <a:avLst/>
          </a:prstGeom>
          <a:noFill/>
        </p:spPr>
      </p:pic>
    </p:spTree>
    <p:extLst>
      <p:ext uri="{BB962C8B-B14F-4D97-AF65-F5344CB8AC3E}">
        <p14:creationId xmlns:p14="http://schemas.microsoft.com/office/powerpoint/2010/main" val="140307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0" y="0"/>
            <a:ext cx="9169400" cy="80021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endParaRPr lang="ar-SA" sz="10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a:p>
            <a:pPr algn="ctr"/>
            <a:r>
              <a:rPr lang="ar-SA" sz="3600" cap="all" dirty="0">
                <a:ln w="9000" cmpd="sng">
                  <a:solidFill>
                    <a:schemeClr val="tx1">
                      <a:alpha val="57000"/>
                    </a:schemeClr>
                  </a:solidFill>
                  <a:prstDash val="solid"/>
                </a:ln>
                <a:solidFill>
                  <a:srgbClr val="C0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جدول مقارنة بين الفلزات وأشباه الفلزات واللافلزات</a:t>
            </a:r>
          </a:p>
        </p:txBody>
      </p:sp>
      <p:graphicFrame>
        <p:nvGraphicFramePr>
          <p:cNvPr id="3" name="جدول 2"/>
          <p:cNvGraphicFramePr>
            <a:graphicFrameLocks noGrp="1"/>
          </p:cNvGraphicFramePr>
          <p:nvPr>
            <p:extLst>
              <p:ext uri="{D42A27DB-BD31-4B8C-83A1-F6EECF244321}">
                <p14:modId xmlns:p14="http://schemas.microsoft.com/office/powerpoint/2010/main" val="2950712361"/>
              </p:ext>
            </p:extLst>
          </p:nvPr>
        </p:nvGraphicFramePr>
        <p:xfrm>
          <a:off x="0" y="800219"/>
          <a:ext cx="9118602" cy="3564172"/>
        </p:xfrm>
        <a:graphic>
          <a:graphicData uri="http://schemas.openxmlformats.org/drawingml/2006/table">
            <a:tbl>
              <a:tblPr rtl="1" firstRow="1" firstCol="1" bandRow="1">
                <a:tableStyleId>{073A0DAA-6AF3-43AB-8588-CEC1D06C72B9}</a:tableStyleId>
              </a:tblPr>
              <a:tblGrid>
                <a:gridCol w="2401058">
                  <a:extLst>
                    <a:ext uri="{9D8B030D-6E8A-4147-A177-3AD203B41FA5}">
                      <a16:colId xmlns:a16="http://schemas.microsoft.com/office/drawing/2014/main" val="20000"/>
                    </a:ext>
                  </a:extLst>
                </a:gridCol>
                <a:gridCol w="1914297">
                  <a:extLst>
                    <a:ext uri="{9D8B030D-6E8A-4147-A177-3AD203B41FA5}">
                      <a16:colId xmlns:a16="http://schemas.microsoft.com/office/drawing/2014/main" val="20001"/>
                    </a:ext>
                  </a:extLst>
                </a:gridCol>
                <a:gridCol w="2240687">
                  <a:extLst>
                    <a:ext uri="{9D8B030D-6E8A-4147-A177-3AD203B41FA5}">
                      <a16:colId xmlns:a16="http://schemas.microsoft.com/office/drawing/2014/main" val="20002"/>
                    </a:ext>
                  </a:extLst>
                </a:gridCol>
                <a:gridCol w="2562560">
                  <a:extLst>
                    <a:ext uri="{9D8B030D-6E8A-4147-A177-3AD203B41FA5}">
                      <a16:colId xmlns:a16="http://schemas.microsoft.com/office/drawing/2014/main" val="20003"/>
                    </a:ext>
                  </a:extLst>
                </a:gridCol>
              </a:tblGrid>
              <a:tr h="298174">
                <a:tc>
                  <a:txBody>
                    <a:bodyPr/>
                    <a:lstStyle/>
                    <a:p>
                      <a:pPr algn="ctr" rtl="1">
                        <a:spcAft>
                          <a:spcPts val="0"/>
                        </a:spcAft>
                      </a:pPr>
                      <a:r>
                        <a:rPr lang="ar-SA" sz="2800" dirty="0">
                          <a:solidFill>
                            <a:schemeClr val="accent3"/>
                          </a:solidFill>
                          <a:effectLst/>
                        </a:rPr>
                        <a:t>وجه المقارنة</a:t>
                      </a:r>
                      <a:endParaRPr lang="en-US" sz="2400" dirty="0">
                        <a:solidFill>
                          <a:schemeClr val="accent3"/>
                        </a:solidFill>
                        <a:effectLst/>
                        <a:latin typeface="Calibri"/>
                        <a:ea typeface="Times New Roman"/>
                        <a:cs typeface="Arial"/>
                      </a:endParaRPr>
                    </a:p>
                  </a:txBody>
                  <a:tcPr marL="68580" marR="68580" marT="0" marB="0"/>
                </a:tc>
                <a:tc>
                  <a:txBody>
                    <a:bodyPr/>
                    <a:lstStyle/>
                    <a:p>
                      <a:pPr algn="ctr" rtl="1">
                        <a:spcAft>
                          <a:spcPts val="0"/>
                        </a:spcAft>
                      </a:pPr>
                      <a:r>
                        <a:rPr lang="ar-SA" sz="2800" dirty="0">
                          <a:effectLst/>
                        </a:rPr>
                        <a:t>الفلزات</a:t>
                      </a:r>
                      <a:endParaRPr lang="en-US" sz="2400" dirty="0">
                        <a:effectLst/>
                        <a:latin typeface="Calibri"/>
                        <a:ea typeface="Times New Roman"/>
                        <a:cs typeface="Arial"/>
                      </a:endParaRPr>
                    </a:p>
                  </a:txBody>
                  <a:tcPr marL="68580" marR="68580" marT="0" marB="0"/>
                </a:tc>
                <a:tc>
                  <a:txBody>
                    <a:bodyPr/>
                    <a:lstStyle/>
                    <a:p>
                      <a:pPr algn="ctr" rtl="1">
                        <a:spcAft>
                          <a:spcPts val="0"/>
                        </a:spcAft>
                      </a:pPr>
                      <a:r>
                        <a:rPr lang="ar-SA" sz="2800" dirty="0">
                          <a:effectLst/>
                        </a:rPr>
                        <a:t>أشباه الفلزات</a:t>
                      </a:r>
                      <a:endParaRPr lang="en-US" sz="2400" dirty="0">
                        <a:effectLst/>
                        <a:latin typeface="Calibri"/>
                        <a:ea typeface="Times New Roman"/>
                        <a:cs typeface="Arial"/>
                      </a:endParaRPr>
                    </a:p>
                  </a:txBody>
                  <a:tcPr marL="68580" marR="68580" marT="0" marB="0"/>
                </a:tc>
                <a:tc>
                  <a:txBody>
                    <a:bodyPr/>
                    <a:lstStyle/>
                    <a:p>
                      <a:pPr algn="ctr" rtl="1">
                        <a:spcAft>
                          <a:spcPts val="0"/>
                        </a:spcAft>
                      </a:pPr>
                      <a:r>
                        <a:rPr lang="ar-SA" sz="2800" dirty="0">
                          <a:effectLst/>
                        </a:rPr>
                        <a:t>اللافلزات</a:t>
                      </a:r>
                      <a:endParaRPr lang="en-US" sz="2400" dirty="0">
                        <a:effectLst/>
                        <a:latin typeface="Calibri"/>
                        <a:ea typeface="Times New Roman"/>
                        <a:cs typeface="Arial"/>
                      </a:endParaRPr>
                    </a:p>
                  </a:txBody>
                  <a:tcPr marL="68580" marR="68580" marT="0" marB="0"/>
                </a:tc>
                <a:extLst>
                  <a:ext uri="{0D108BD9-81ED-4DB2-BD59-A6C34878D82A}">
                    <a16:rowId xmlns:a16="http://schemas.microsoft.com/office/drawing/2014/main" val="10000"/>
                  </a:ext>
                </a:extLst>
              </a:tr>
              <a:tr h="546652">
                <a:tc>
                  <a:txBody>
                    <a:bodyPr/>
                    <a:lstStyle/>
                    <a:p>
                      <a:pPr algn="ctr" rtl="1">
                        <a:spcAft>
                          <a:spcPts val="0"/>
                        </a:spcAft>
                      </a:pPr>
                      <a:r>
                        <a:rPr lang="ar-SA" sz="2000">
                          <a:effectLst/>
                        </a:rPr>
                        <a:t>البريق واللمعان</a:t>
                      </a:r>
                      <a:endParaRPr lang="en-US" sz="1800">
                        <a:effectLst/>
                        <a:latin typeface="Calibri"/>
                        <a:ea typeface="Times New Roman"/>
                        <a:cs typeface="Arial"/>
                      </a:endParaRPr>
                    </a:p>
                  </a:txBody>
                  <a:tcPr marL="68580" marR="68580" marT="0" marB="0"/>
                </a:tc>
                <a:tc>
                  <a:txBody>
                    <a:bodyPr/>
                    <a:lstStyle/>
                    <a:p>
                      <a:pPr algn="ctr" rtl="1">
                        <a:spcAft>
                          <a:spcPts val="0"/>
                        </a:spcAft>
                      </a:pPr>
                      <a:r>
                        <a:rPr lang="ar-SA" sz="1800" b="1" dirty="0">
                          <a:effectLst/>
                        </a:rPr>
                        <a:t>لها بريق ولمعان</a:t>
                      </a:r>
                      <a:endParaRPr lang="en-US" sz="1800" b="1" dirty="0">
                        <a:effectLst/>
                        <a:latin typeface="Calibri"/>
                        <a:ea typeface="Times New Roman"/>
                        <a:cs typeface="Arial"/>
                      </a:endParaRPr>
                    </a:p>
                  </a:txBody>
                  <a:tcPr marL="68580" marR="68580" marT="0" marB="0"/>
                </a:tc>
                <a:tc>
                  <a:txBody>
                    <a:bodyPr/>
                    <a:lstStyle/>
                    <a:p>
                      <a:pPr algn="ctr" rtl="1">
                        <a:spcAft>
                          <a:spcPts val="0"/>
                        </a:spcAft>
                      </a:pPr>
                      <a:r>
                        <a:rPr lang="ar-SA" sz="1800" b="1">
                          <a:effectLst/>
                        </a:rPr>
                        <a:t>بعضها له بريق ولمعان</a:t>
                      </a:r>
                      <a:endParaRPr lang="en-US" sz="1800" b="1">
                        <a:effectLst/>
                        <a:latin typeface="Calibri"/>
                        <a:ea typeface="Times New Roman"/>
                        <a:cs typeface="Arial"/>
                      </a:endParaRPr>
                    </a:p>
                  </a:txBody>
                  <a:tcPr marL="68580" marR="68580" marT="0" marB="0"/>
                </a:tc>
                <a:tc>
                  <a:txBody>
                    <a:bodyPr/>
                    <a:lstStyle/>
                    <a:p>
                      <a:pPr algn="ctr" rtl="1">
                        <a:spcAft>
                          <a:spcPts val="0"/>
                        </a:spcAft>
                      </a:pPr>
                      <a:r>
                        <a:rPr lang="ar-SA" sz="1800" b="1">
                          <a:effectLst/>
                        </a:rPr>
                        <a:t>ليس لها بريق ولمعان (معتمة)</a:t>
                      </a:r>
                      <a:endParaRPr lang="en-US" sz="1800" b="1">
                        <a:effectLst/>
                        <a:latin typeface="Calibri"/>
                        <a:ea typeface="Times New Roman"/>
                        <a:cs typeface="Arial"/>
                      </a:endParaRPr>
                    </a:p>
                  </a:txBody>
                  <a:tcPr marL="68580" marR="68580" marT="0" marB="0"/>
                </a:tc>
                <a:extLst>
                  <a:ext uri="{0D108BD9-81ED-4DB2-BD59-A6C34878D82A}">
                    <a16:rowId xmlns:a16="http://schemas.microsoft.com/office/drawing/2014/main" val="10001"/>
                  </a:ext>
                </a:extLst>
              </a:tr>
              <a:tr h="596348">
                <a:tc>
                  <a:txBody>
                    <a:bodyPr/>
                    <a:lstStyle/>
                    <a:p>
                      <a:pPr algn="ctr" rtl="1">
                        <a:spcAft>
                          <a:spcPts val="0"/>
                        </a:spcAft>
                      </a:pPr>
                      <a:r>
                        <a:rPr lang="ar-SA" sz="2000">
                          <a:effectLst/>
                        </a:rPr>
                        <a:t>التوصيل للحرارة والكهرباء</a:t>
                      </a:r>
                      <a:endParaRPr lang="en-US" sz="1800">
                        <a:effectLst/>
                        <a:latin typeface="Calibri"/>
                        <a:ea typeface="Times New Roman"/>
                        <a:cs typeface="Arial"/>
                      </a:endParaRPr>
                    </a:p>
                  </a:txBody>
                  <a:tcPr marL="68580" marR="68580" marT="0" marB="0"/>
                </a:tc>
                <a:tc>
                  <a:txBody>
                    <a:bodyPr/>
                    <a:lstStyle/>
                    <a:p>
                      <a:pPr algn="ctr" rtl="1">
                        <a:spcAft>
                          <a:spcPts val="0"/>
                        </a:spcAft>
                      </a:pPr>
                      <a:r>
                        <a:rPr lang="ar-SA" sz="1800" b="1">
                          <a:effectLst/>
                        </a:rPr>
                        <a:t>جيدة التوصيل</a:t>
                      </a:r>
                      <a:endParaRPr lang="en-US" sz="1800" b="1">
                        <a:effectLst/>
                        <a:latin typeface="Calibri"/>
                        <a:ea typeface="Times New Roman"/>
                        <a:cs typeface="Arial"/>
                      </a:endParaRPr>
                    </a:p>
                  </a:txBody>
                  <a:tcPr marL="68580" marR="68580" marT="0" marB="0"/>
                </a:tc>
                <a:tc>
                  <a:txBody>
                    <a:bodyPr/>
                    <a:lstStyle/>
                    <a:p>
                      <a:pPr algn="ctr" rtl="1">
                        <a:spcAft>
                          <a:spcPts val="0"/>
                        </a:spcAft>
                      </a:pPr>
                      <a:r>
                        <a:rPr lang="ar-SA" sz="1800" b="1">
                          <a:effectLst/>
                        </a:rPr>
                        <a:t>متوسطة التوصيل</a:t>
                      </a:r>
                      <a:endParaRPr lang="en-US" sz="1800" b="1">
                        <a:effectLst/>
                        <a:latin typeface="Calibri"/>
                        <a:ea typeface="Times New Roman"/>
                        <a:cs typeface="Arial"/>
                      </a:endParaRPr>
                    </a:p>
                  </a:txBody>
                  <a:tcPr marL="68580" marR="68580" marT="0" marB="0"/>
                </a:tc>
                <a:tc>
                  <a:txBody>
                    <a:bodyPr/>
                    <a:lstStyle/>
                    <a:p>
                      <a:pPr algn="ctr" rtl="1">
                        <a:spcAft>
                          <a:spcPts val="0"/>
                        </a:spcAft>
                      </a:pPr>
                      <a:r>
                        <a:rPr lang="ar-SA" sz="1800" b="1">
                          <a:effectLst/>
                        </a:rPr>
                        <a:t>ضعيفة التوصيل</a:t>
                      </a:r>
                      <a:endParaRPr lang="en-US" sz="1800" b="1">
                        <a:effectLst/>
                        <a:latin typeface="Calibri"/>
                        <a:ea typeface="Times New Roman"/>
                        <a:cs typeface="Arial"/>
                      </a:endParaRPr>
                    </a:p>
                  </a:txBody>
                  <a:tcPr marL="68580" marR="68580" marT="0" marB="0"/>
                </a:tc>
                <a:extLst>
                  <a:ext uri="{0D108BD9-81ED-4DB2-BD59-A6C34878D82A}">
                    <a16:rowId xmlns:a16="http://schemas.microsoft.com/office/drawing/2014/main" val="10002"/>
                  </a:ext>
                </a:extLst>
              </a:tr>
              <a:tr h="546652">
                <a:tc>
                  <a:txBody>
                    <a:bodyPr/>
                    <a:lstStyle/>
                    <a:p>
                      <a:pPr algn="ctr" rtl="1">
                        <a:spcAft>
                          <a:spcPts val="0"/>
                        </a:spcAft>
                      </a:pPr>
                      <a:r>
                        <a:rPr lang="ar-SA" sz="2000">
                          <a:effectLst/>
                        </a:rPr>
                        <a:t>قابلية الطرق والسحب</a:t>
                      </a:r>
                      <a:endParaRPr lang="en-US" sz="1800">
                        <a:effectLst/>
                        <a:latin typeface="Calibri"/>
                        <a:ea typeface="Times New Roman"/>
                        <a:cs typeface="Arial"/>
                      </a:endParaRPr>
                    </a:p>
                  </a:txBody>
                  <a:tcPr marL="68580" marR="68580" marT="0" marB="0"/>
                </a:tc>
                <a:tc>
                  <a:txBody>
                    <a:bodyPr/>
                    <a:lstStyle/>
                    <a:p>
                      <a:pPr algn="ctr" rtl="1">
                        <a:spcAft>
                          <a:spcPts val="0"/>
                        </a:spcAft>
                      </a:pPr>
                      <a:r>
                        <a:rPr lang="ar-SA" sz="1800" b="1">
                          <a:effectLst/>
                        </a:rPr>
                        <a:t>قابلة للطرق والسحب</a:t>
                      </a:r>
                      <a:endParaRPr lang="en-US" sz="1800" b="1">
                        <a:effectLst/>
                        <a:latin typeface="Calibri"/>
                        <a:ea typeface="Times New Roman"/>
                        <a:cs typeface="Arial"/>
                      </a:endParaRPr>
                    </a:p>
                  </a:txBody>
                  <a:tcPr marL="68580" marR="68580" marT="0" marB="0"/>
                </a:tc>
                <a:tc>
                  <a:txBody>
                    <a:bodyPr/>
                    <a:lstStyle/>
                    <a:p>
                      <a:pPr algn="ctr" rtl="1">
                        <a:spcAft>
                          <a:spcPts val="0"/>
                        </a:spcAft>
                      </a:pPr>
                      <a:r>
                        <a:rPr lang="ar-SA" sz="1800" b="1">
                          <a:effectLst/>
                        </a:rPr>
                        <a:t>بعضها قابل للطرق والسحب</a:t>
                      </a:r>
                      <a:endParaRPr lang="en-US" sz="1800" b="1">
                        <a:effectLst/>
                        <a:latin typeface="Calibri"/>
                        <a:ea typeface="Times New Roman"/>
                        <a:cs typeface="Arial"/>
                      </a:endParaRPr>
                    </a:p>
                  </a:txBody>
                  <a:tcPr marL="68580" marR="68580" marT="0" marB="0"/>
                </a:tc>
                <a:tc>
                  <a:txBody>
                    <a:bodyPr/>
                    <a:lstStyle/>
                    <a:p>
                      <a:pPr algn="ctr" rtl="1">
                        <a:spcAft>
                          <a:spcPts val="0"/>
                        </a:spcAft>
                      </a:pPr>
                      <a:r>
                        <a:rPr lang="ar-SA" sz="1800" b="1">
                          <a:effectLst/>
                        </a:rPr>
                        <a:t>غير قابلة للطرق والسحب</a:t>
                      </a:r>
                      <a:endParaRPr lang="en-US" sz="1800" b="1">
                        <a:effectLst/>
                        <a:latin typeface="Calibri"/>
                        <a:ea typeface="Times New Roman"/>
                        <a:cs typeface="Arial"/>
                      </a:endParaRPr>
                    </a:p>
                  </a:txBody>
                  <a:tcPr marL="68580" marR="68580" marT="0" marB="0"/>
                </a:tc>
                <a:extLst>
                  <a:ext uri="{0D108BD9-81ED-4DB2-BD59-A6C34878D82A}">
                    <a16:rowId xmlns:a16="http://schemas.microsoft.com/office/drawing/2014/main" val="10003"/>
                  </a:ext>
                </a:extLst>
              </a:tr>
              <a:tr h="546652">
                <a:tc>
                  <a:txBody>
                    <a:bodyPr/>
                    <a:lstStyle/>
                    <a:p>
                      <a:pPr algn="ctr" rtl="1">
                        <a:spcAft>
                          <a:spcPts val="0"/>
                        </a:spcAft>
                      </a:pPr>
                      <a:r>
                        <a:rPr lang="ar-SA" sz="2000" dirty="0">
                          <a:effectLst/>
                        </a:rPr>
                        <a:t>حالتها في الطبيعة</a:t>
                      </a:r>
                      <a:endParaRPr lang="en-US" sz="1800" dirty="0">
                        <a:effectLst/>
                        <a:latin typeface="Calibri"/>
                        <a:ea typeface="Times New Roman"/>
                        <a:cs typeface="Arial"/>
                      </a:endParaRPr>
                    </a:p>
                  </a:txBody>
                  <a:tcPr marL="68580" marR="68580" marT="0" marB="0"/>
                </a:tc>
                <a:tc>
                  <a:txBody>
                    <a:bodyPr/>
                    <a:lstStyle/>
                    <a:p>
                      <a:pPr algn="ctr" rtl="1">
                        <a:spcAft>
                          <a:spcPts val="0"/>
                        </a:spcAft>
                      </a:pPr>
                      <a:r>
                        <a:rPr lang="ar-SA" sz="1800" b="1">
                          <a:effectLst/>
                        </a:rPr>
                        <a:t>صلبة ماعدا الزئبق</a:t>
                      </a:r>
                      <a:endParaRPr lang="en-US" sz="1800" b="1">
                        <a:effectLst/>
                        <a:latin typeface="Calibri"/>
                        <a:ea typeface="Times New Roman"/>
                        <a:cs typeface="Arial"/>
                      </a:endParaRPr>
                    </a:p>
                  </a:txBody>
                  <a:tcPr marL="68580" marR="68580" marT="0" marB="0"/>
                </a:tc>
                <a:tc>
                  <a:txBody>
                    <a:bodyPr/>
                    <a:lstStyle/>
                    <a:p>
                      <a:pPr algn="ctr" rtl="1">
                        <a:spcAft>
                          <a:spcPts val="0"/>
                        </a:spcAft>
                      </a:pPr>
                      <a:r>
                        <a:rPr lang="ar-SA" sz="1800" b="1">
                          <a:effectLst/>
                        </a:rPr>
                        <a:t>جميعها صلبة</a:t>
                      </a:r>
                      <a:endParaRPr lang="en-US" sz="1800" b="1">
                        <a:effectLst/>
                        <a:latin typeface="Calibri"/>
                        <a:ea typeface="Times New Roman"/>
                        <a:cs typeface="Arial"/>
                      </a:endParaRPr>
                    </a:p>
                  </a:txBody>
                  <a:tcPr marL="68580" marR="68580" marT="0" marB="0"/>
                </a:tc>
                <a:tc>
                  <a:txBody>
                    <a:bodyPr/>
                    <a:lstStyle/>
                    <a:p>
                      <a:pPr algn="ctr" rtl="1">
                        <a:spcAft>
                          <a:spcPts val="0"/>
                        </a:spcAft>
                      </a:pPr>
                      <a:r>
                        <a:rPr lang="ar-SA" sz="1600" b="1" dirty="0">
                          <a:effectLst/>
                        </a:rPr>
                        <a:t>معظمها غازي والصلبة منها هش</a:t>
                      </a:r>
                      <a:endParaRPr lang="en-US" sz="1600" b="1" dirty="0">
                        <a:effectLst/>
                        <a:latin typeface="Calibri"/>
                        <a:ea typeface="Times New Roman"/>
                        <a:cs typeface="Arial"/>
                      </a:endParaRPr>
                    </a:p>
                  </a:txBody>
                  <a:tcPr marL="68580" marR="68580" marT="0" marB="0"/>
                </a:tc>
                <a:extLst>
                  <a:ext uri="{0D108BD9-81ED-4DB2-BD59-A6C34878D82A}">
                    <a16:rowId xmlns:a16="http://schemas.microsoft.com/office/drawing/2014/main" val="10004"/>
                  </a:ext>
                </a:extLst>
              </a:tr>
              <a:tr h="596348">
                <a:tc>
                  <a:txBody>
                    <a:bodyPr/>
                    <a:lstStyle/>
                    <a:p>
                      <a:pPr algn="ctr" rtl="1">
                        <a:spcAft>
                          <a:spcPts val="0"/>
                        </a:spcAft>
                      </a:pPr>
                      <a:r>
                        <a:rPr lang="ar-SA" sz="2000">
                          <a:effectLst/>
                        </a:rPr>
                        <a:t>مكانها في الجدول الدوري</a:t>
                      </a:r>
                      <a:endParaRPr lang="en-US" sz="1800">
                        <a:effectLst/>
                        <a:latin typeface="Calibri"/>
                        <a:ea typeface="Times New Roman"/>
                        <a:cs typeface="Arial"/>
                      </a:endParaRPr>
                    </a:p>
                  </a:txBody>
                  <a:tcPr marL="68580" marR="68580" marT="0" marB="0"/>
                </a:tc>
                <a:tc>
                  <a:txBody>
                    <a:bodyPr/>
                    <a:lstStyle/>
                    <a:p>
                      <a:pPr algn="ctr" rtl="1">
                        <a:spcAft>
                          <a:spcPts val="0"/>
                        </a:spcAft>
                      </a:pPr>
                      <a:r>
                        <a:rPr lang="ar-SA" sz="1800" b="1" dirty="0">
                          <a:effectLst/>
                        </a:rPr>
                        <a:t>الجانب الأيسر</a:t>
                      </a:r>
                      <a:endParaRPr lang="en-US" sz="1800" b="1" dirty="0">
                        <a:effectLst/>
                        <a:latin typeface="Calibri"/>
                        <a:ea typeface="Times New Roman"/>
                        <a:cs typeface="Arial"/>
                      </a:endParaRPr>
                    </a:p>
                  </a:txBody>
                  <a:tcPr marL="68580" marR="68580" marT="0" marB="0"/>
                </a:tc>
                <a:tc>
                  <a:txBody>
                    <a:bodyPr/>
                    <a:lstStyle/>
                    <a:p>
                      <a:pPr algn="ctr" rtl="1">
                        <a:spcAft>
                          <a:spcPts val="0"/>
                        </a:spcAft>
                      </a:pPr>
                      <a:r>
                        <a:rPr lang="ar-SA" sz="1800" b="1">
                          <a:effectLst/>
                        </a:rPr>
                        <a:t>بين الفلزات واللافلزات</a:t>
                      </a:r>
                      <a:endParaRPr lang="en-US" sz="1800" b="1">
                        <a:effectLst/>
                        <a:latin typeface="Calibri"/>
                        <a:ea typeface="Times New Roman"/>
                        <a:cs typeface="Arial"/>
                      </a:endParaRPr>
                    </a:p>
                  </a:txBody>
                  <a:tcPr marL="68580" marR="68580" marT="0" marB="0"/>
                </a:tc>
                <a:tc>
                  <a:txBody>
                    <a:bodyPr/>
                    <a:lstStyle/>
                    <a:p>
                      <a:pPr algn="ctr" rtl="1">
                        <a:spcAft>
                          <a:spcPts val="0"/>
                        </a:spcAft>
                      </a:pPr>
                      <a:r>
                        <a:rPr lang="ar-SA" sz="1800" b="1">
                          <a:effectLst/>
                        </a:rPr>
                        <a:t>الجانب الأيمن ماعدا الهيدروجين</a:t>
                      </a:r>
                      <a:endParaRPr lang="en-US" sz="1800" b="1">
                        <a:effectLst/>
                        <a:latin typeface="Calibri"/>
                        <a:ea typeface="Times New Roman"/>
                        <a:cs typeface="Arial"/>
                      </a:endParaRPr>
                    </a:p>
                  </a:txBody>
                  <a:tcPr marL="68580" marR="68580" marT="0" marB="0"/>
                </a:tc>
                <a:extLst>
                  <a:ext uri="{0D108BD9-81ED-4DB2-BD59-A6C34878D82A}">
                    <a16:rowId xmlns:a16="http://schemas.microsoft.com/office/drawing/2014/main" val="10005"/>
                  </a:ext>
                </a:extLst>
              </a:tr>
              <a:tr h="298174">
                <a:tc>
                  <a:txBody>
                    <a:bodyPr/>
                    <a:lstStyle/>
                    <a:p>
                      <a:pPr algn="ctr" rtl="1">
                        <a:spcAft>
                          <a:spcPts val="0"/>
                        </a:spcAft>
                      </a:pPr>
                      <a:r>
                        <a:rPr lang="ar-SA" sz="2000">
                          <a:effectLst/>
                        </a:rPr>
                        <a:t>أمثلة</a:t>
                      </a:r>
                      <a:endParaRPr lang="en-US" sz="1800">
                        <a:effectLst/>
                        <a:latin typeface="Calibri"/>
                        <a:ea typeface="Times New Roman"/>
                        <a:cs typeface="Arial"/>
                      </a:endParaRPr>
                    </a:p>
                  </a:txBody>
                  <a:tcPr marL="68580" marR="68580" marT="0" marB="0"/>
                </a:tc>
                <a:tc>
                  <a:txBody>
                    <a:bodyPr/>
                    <a:lstStyle/>
                    <a:p>
                      <a:pPr algn="ctr" rtl="1">
                        <a:spcAft>
                          <a:spcPts val="0"/>
                        </a:spcAft>
                      </a:pPr>
                      <a:r>
                        <a:rPr lang="ar-SA" sz="1600" b="1" dirty="0">
                          <a:effectLst/>
                        </a:rPr>
                        <a:t>الحديد-النحاس-الذهب</a:t>
                      </a:r>
                      <a:endParaRPr lang="en-US" sz="2000" b="1" dirty="0">
                        <a:effectLst/>
                        <a:latin typeface="Calibri"/>
                        <a:ea typeface="Times New Roman"/>
                        <a:cs typeface="Arial"/>
                      </a:endParaRPr>
                    </a:p>
                  </a:txBody>
                  <a:tcPr marL="68580" marR="68580" marT="0" marB="0"/>
                </a:tc>
                <a:tc>
                  <a:txBody>
                    <a:bodyPr/>
                    <a:lstStyle/>
                    <a:p>
                      <a:pPr algn="ctr" rtl="1">
                        <a:spcAft>
                          <a:spcPts val="0"/>
                        </a:spcAft>
                      </a:pPr>
                      <a:r>
                        <a:rPr lang="ar-SA" sz="1800" b="1">
                          <a:effectLst/>
                        </a:rPr>
                        <a:t>السليكون</a:t>
                      </a:r>
                      <a:endParaRPr lang="en-US" sz="1800" b="1">
                        <a:effectLst/>
                        <a:latin typeface="Calibri"/>
                        <a:ea typeface="Times New Roman"/>
                        <a:cs typeface="Arial"/>
                      </a:endParaRPr>
                    </a:p>
                  </a:txBody>
                  <a:tcPr marL="68580" marR="68580" marT="0" marB="0"/>
                </a:tc>
                <a:tc>
                  <a:txBody>
                    <a:bodyPr/>
                    <a:lstStyle/>
                    <a:p>
                      <a:pPr algn="ctr" rtl="1">
                        <a:spcAft>
                          <a:spcPts val="0"/>
                        </a:spcAft>
                      </a:pPr>
                      <a:r>
                        <a:rPr lang="ar-SA" sz="1800" b="1" dirty="0">
                          <a:effectLst/>
                        </a:rPr>
                        <a:t>الاكسجين-الهيدروجين-الكلور</a:t>
                      </a:r>
                      <a:endParaRPr lang="en-US" sz="1800" b="1" dirty="0">
                        <a:effectLst/>
                        <a:latin typeface="Calibri"/>
                        <a:ea typeface="Times New Roman"/>
                        <a:cs typeface="Arial"/>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52369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0"/>
          <p:cNvGrpSpPr>
            <a:grpSpLocks/>
          </p:cNvGrpSpPr>
          <p:nvPr/>
        </p:nvGrpSpPr>
        <p:grpSpPr bwMode="auto">
          <a:xfrm>
            <a:off x="1752600" y="2514600"/>
            <a:ext cx="6343650" cy="1905000"/>
            <a:chOff x="1600200" y="1371600"/>
            <a:chExt cx="6343650" cy="1905000"/>
          </a:xfrm>
        </p:grpSpPr>
        <p:grpSp>
          <p:nvGrpSpPr>
            <p:cNvPr id="3" name="مجموعة 5"/>
            <p:cNvGrpSpPr>
              <a:grpSpLocks/>
            </p:cNvGrpSpPr>
            <p:nvPr/>
          </p:nvGrpSpPr>
          <p:grpSpPr bwMode="auto">
            <a:xfrm>
              <a:off x="1600200" y="1371600"/>
              <a:ext cx="6343650" cy="1905000"/>
              <a:chOff x="1600200" y="1371600"/>
              <a:chExt cx="6343650" cy="1905000"/>
            </a:xfrm>
          </p:grpSpPr>
          <p:pic>
            <p:nvPicPr>
              <p:cNvPr id="5" name="Picture 7"/>
              <p:cNvPicPr>
                <a:picLocks noChangeAspect="1" noChangeArrowheads="1"/>
              </p:cNvPicPr>
              <p:nvPr/>
            </p:nvPicPr>
            <p:blipFill>
              <a:blip r:embed="rId3" cstate="print"/>
              <a:srcRect/>
              <a:stretch>
                <a:fillRect/>
              </a:stretch>
            </p:blipFill>
            <p:spPr bwMode="auto">
              <a:xfrm>
                <a:off x="6553200" y="1371600"/>
                <a:ext cx="1390650" cy="762000"/>
              </a:xfrm>
              <a:prstGeom prst="rect">
                <a:avLst/>
              </a:prstGeom>
              <a:noFill/>
              <a:ln w="9525">
                <a:noFill/>
                <a:miter lim="800000"/>
                <a:headEnd/>
                <a:tailEnd/>
              </a:ln>
            </p:spPr>
          </p:pic>
          <p:sp>
            <p:nvSpPr>
              <p:cNvPr id="6" name="مستطيل مستدير الزوايا 5"/>
              <p:cNvSpPr/>
              <p:nvPr/>
            </p:nvSpPr>
            <p:spPr>
              <a:xfrm>
                <a:off x="1600200" y="2362200"/>
                <a:ext cx="6019800" cy="914400"/>
              </a:xfrm>
              <a:prstGeom prst="roundRect">
                <a:avLst/>
              </a:prstGeom>
              <a:solidFill>
                <a:srgbClr val="D2E4B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grpSp>
        <p:sp>
          <p:nvSpPr>
            <p:cNvPr id="4" name="مربع نص 4"/>
            <p:cNvSpPr txBox="1">
              <a:spLocks noChangeArrowheads="1"/>
            </p:cNvSpPr>
            <p:nvPr/>
          </p:nvSpPr>
          <p:spPr bwMode="auto">
            <a:xfrm>
              <a:off x="3124200" y="2590800"/>
              <a:ext cx="4191000" cy="523220"/>
            </a:xfrm>
            <a:prstGeom prst="rect">
              <a:avLst/>
            </a:prstGeom>
            <a:noFill/>
            <a:ln w="9525">
              <a:noFill/>
              <a:miter lim="800000"/>
              <a:headEnd/>
              <a:tailEnd/>
            </a:ln>
          </p:spPr>
          <p:txBody>
            <a:bodyPr>
              <a:spAutoFit/>
            </a:bodyPr>
            <a:lstStyle/>
            <a:p>
              <a:r>
                <a:rPr lang="ar-JO" sz="2800" dirty="0">
                  <a:cs typeface="Simplified Arabic" pitchFamily="2" charset="-78"/>
                </a:rPr>
                <a:t>ما أشباه الفلزات؟</a:t>
              </a:r>
              <a:r>
                <a:rPr lang="ar-SA" sz="2800" dirty="0">
                  <a:cs typeface="Simplified Arabic" pitchFamily="2" charset="-78"/>
                </a:rPr>
                <a:t>  صفحة 112</a:t>
              </a:r>
              <a:endParaRPr lang="ar-JO" sz="2800" dirty="0">
                <a:cs typeface="Simplified Arabic" pitchFamily="2" charset="-78"/>
              </a:endParaRPr>
            </a:p>
          </p:txBody>
        </p:sp>
      </p:grpSp>
      <p:pic>
        <p:nvPicPr>
          <p:cNvPr id="12" name="Picture 2" descr="C:\Users\laila.yahya\Desktop\ef1070a3d1899550.jpg"/>
          <p:cNvPicPr>
            <a:picLocks noChangeAspect="1" noChangeArrowheads="1"/>
          </p:cNvPicPr>
          <p:nvPr/>
        </p:nvPicPr>
        <p:blipFill>
          <a:blip r:embed="rId4" cstate="print"/>
          <a:srcRect/>
          <a:stretch>
            <a:fillRect/>
          </a:stretch>
        </p:blipFill>
        <p:spPr bwMode="auto">
          <a:xfrm>
            <a:off x="685800" y="1143000"/>
            <a:ext cx="1676400" cy="1644408"/>
          </a:xfrm>
          <a:prstGeom prst="roundRect">
            <a:avLst>
              <a:gd name="adj" fmla="val 9752"/>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21421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0"/>
          <p:cNvGrpSpPr>
            <a:grpSpLocks/>
          </p:cNvGrpSpPr>
          <p:nvPr/>
        </p:nvGrpSpPr>
        <p:grpSpPr bwMode="auto">
          <a:xfrm>
            <a:off x="1691680" y="2514600"/>
            <a:ext cx="6404570" cy="3896856"/>
            <a:chOff x="1539280" y="1371600"/>
            <a:chExt cx="6404570" cy="3896856"/>
          </a:xfrm>
        </p:grpSpPr>
        <p:grpSp>
          <p:nvGrpSpPr>
            <p:cNvPr id="3" name="مجموعة 5"/>
            <p:cNvGrpSpPr>
              <a:grpSpLocks/>
            </p:cNvGrpSpPr>
            <p:nvPr/>
          </p:nvGrpSpPr>
          <p:grpSpPr bwMode="auto">
            <a:xfrm>
              <a:off x="1600200" y="1371600"/>
              <a:ext cx="6343650" cy="1905000"/>
              <a:chOff x="1600200" y="1371600"/>
              <a:chExt cx="6343650" cy="1905000"/>
            </a:xfrm>
          </p:grpSpPr>
          <p:pic>
            <p:nvPicPr>
              <p:cNvPr id="5" name="Picture 7"/>
              <p:cNvPicPr>
                <a:picLocks noChangeAspect="1" noChangeArrowheads="1"/>
              </p:cNvPicPr>
              <p:nvPr/>
            </p:nvPicPr>
            <p:blipFill>
              <a:blip r:embed="rId3" cstate="print"/>
              <a:srcRect/>
              <a:stretch>
                <a:fillRect/>
              </a:stretch>
            </p:blipFill>
            <p:spPr bwMode="auto">
              <a:xfrm>
                <a:off x="6553200" y="1371600"/>
                <a:ext cx="1390650" cy="762000"/>
              </a:xfrm>
              <a:prstGeom prst="rect">
                <a:avLst/>
              </a:prstGeom>
              <a:noFill/>
              <a:ln w="9525">
                <a:noFill/>
                <a:miter lim="800000"/>
                <a:headEnd/>
                <a:tailEnd/>
              </a:ln>
            </p:spPr>
          </p:pic>
          <p:sp>
            <p:nvSpPr>
              <p:cNvPr id="6" name="مستطيل مستدير الزوايا 5"/>
              <p:cNvSpPr/>
              <p:nvPr/>
            </p:nvSpPr>
            <p:spPr>
              <a:xfrm>
                <a:off x="1600200" y="2362200"/>
                <a:ext cx="6019800" cy="914400"/>
              </a:xfrm>
              <a:prstGeom prst="roundRect">
                <a:avLst/>
              </a:prstGeom>
              <a:solidFill>
                <a:srgbClr val="D2E4B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grpSp>
        <p:sp>
          <p:nvSpPr>
            <p:cNvPr id="4" name="مربع نص 4"/>
            <p:cNvSpPr txBox="1">
              <a:spLocks noChangeArrowheads="1"/>
            </p:cNvSpPr>
            <p:nvPr/>
          </p:nvSpPr>
          <p:spPr bwMode="auto">
            <a:xfrm>
              <a:off x="1539280" y="2590800"/>
              <a:ext cx="5775920" cy="2677656"/>
            </a:xfrm>
            <a:prstGeom prst="rect">
              <a:avLst/>
            </a:prstGeom>
            <a:noFill/>
            <a:ln w="9525">
              <a:noFill/>
              <a:miter lim="800000"/>
              <a:headEnd/>
              <a:tailEnd/>
            </a:ln>
          </p:spPr>
          <p:txBody>
            <a:bodyPr wrap="square">
              <a:spAutoFit/>
            </a:bodyPr>
            <a:lstStyle/>
            <a:p>
              <a:r>
                <a:rPr lang="ar-JO" sz="2800" dirty="0">
                  <a:cs typeface="Simplified Arabic" pitchFamily="2" charset="-78"/>
                </a:rPr>
                <a:t>ما أشباه الفلزات؟</a:t>
              </a:r>
              <a:r>
                <a:rPr lang="ar-SA" sz="2800" dirty="0">
                  <a:cs typeface="Simplified Arabic" pitchFamily="2" charset="-78"/>
                </a:rPr>
                <a:t> </a:t>
              </a:r>
              <a:r>
                <a:rPr lang="ar-SA" sz="2800">
                  <a:cs typeface="Simplified Arabic" pitchFamily="2" charset="-78"/>
                </a:rPr>
                <a:t>صفحة 112</a:t>
              </a:r>
              <a:endParaRPr lang="ar-SA" sz="2800" dirty="0">
                <a:cs typeface="Simplified Arabic" pitchFamily="2" charset="-78"/>
              </a:endParaRPr>
            </a:p>
            <a:p>
              <a:endParaRPr lang="ar-SA" sz="2800" dirty="0">
                <a:cs typeface="Simplified Arabic" pitchFamily="2" charset="-78"/>
              </a:endParaRPr>
            </a:p>
            <a:p>
              <a:r>
                <a:rPr lang="ar-SA" sz="2800" dirty="0">
                  <a:solidFill>
                    <a:srgbClr val="FF0000"/>
                  </a:solidFill>
                  <a:cs typeface="Simplified Arabic" pitchFamily="2" charset="-78"/>
                </a:rPr>
                <a:t>الجواب:</a:t>
              </a:r>
            </a:p>
            <a:p>
              <a:pPr algn="ctr"/>
              <a:r>
                <a:rPr lang="ar-SA" sz="2800" dirty="0">
                  <a:solidFill>
                    <a:srgbClr val="00B050"/>
                  </a:solidFill>
                  <a:cs typeface="Simplified Arabic" pitchFamily="2" charset="-78"/>
                </a:rPr>
                <a:t>عناصر لها بعض خواص الفلزات وبعض خواص اللافلزات .</a:t>
              </a:r>
            </a:p>
            <a:p>
              <a:endParaRPr lang="ar-JO" sz="2800" dirty="0">
                <a:cs typeface="Simplified Arabic" pitchFamily="2" charset="-78"/>
              </a:endParaRPr>
            </a:p>
          </p:txBody>
        </p:sp>
      </p:grpSp>
      <p:pic>
        <p:nvPicPr>
          <p:cNvPr id="12" name="Picture 2" descr="C:\Users\laila.yahya\Desktop\ef1070a3d1899550.jpg"/>
          <p:cNvPicPr>
            <a:picLocks noChangeAspect="1" noChangeArrowheads="1"/>
          </p:cNvPicPr>
          <p:nvPr/>
        </p:nvPicPr>
        <p:blipFill>
          <a:blip r:embed="rId4" cstate="print"/>
          <a:srcRect/>
          <a:stretch>
            <a:fillRect/>
          </a:stretch>
        </p:blipFill>
        <p:spPr bwMode="auto">
          <a:xfrm>
            <a:off x="685800" y="1143000"/>
            <a:ext cx="1676400" cy="1644408"/>
          </a:xfrm>
          <a:prstGeom prst="roundRect">
            <a:avLst>
              <a:gd name="adj" fmla="val 9752"/>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43178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0800" y="74546"/>
            <a:ext cx="4252064"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defRPr/>
            </a:pPr>
            <a:r>
              <a:rPr lang="ar-SA" sz="4800"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sym typeface="Wingdings 2"/>
              </a:rPr>
              <a:t>المركب</a:t>
            </a:r>
            <a:endParaRPr lang="ar-JO" sz="48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endParaRPr>
          </a:p>
        </p:txBody>
      </p:sp>
      <p:sp>
        <p:nvSpPr>
          <p:cNvPr id="5" name="مستطيل 4"/>
          <p:cNvSpPr/>
          <p:nvPr/>
        </p:nvSpPr>
        <p:spPr>
          <a:xfrm>
            <a:off x="-29029" y="5411450"/>
            <a:ext cx="9169400" cy="1477328"/>
          </a:xfrm>
          <a:prstGeom prst="rect">
            <a:avLst/>
          </a:prstGeom>
          <a:solidFill>
            <a:srgbClr val="000000"/>
          </a:solidFill>
        </p:spPr>
        <p:style>
          <a:lnRef idx="1">
            <a:schemeClr val="accent2"/>
          </a:lnRef>
          <a:fillRef idx="2">
            <a:schemeClr val="accent2"/>
          </a:fillRef>
          <a:effectRef idx="1">
            <a:schemeClr val="accent2"/>
          </a:effectRef>
          <a:fontRef idx="minor">
            <a:schemeClr val="dk1"/>
          </a:fontRef>
        </p:style>
        <p:txBody>
          <a:bodyPr wrap="square">
            <a:spAutoFit/>
          </a:bodyPr>
          <a:lstStyle/>
          <a:p>
            <a:endParaRPr lang="ar-SA"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endParaRPr>
          </a:p>
          <a:p>
            <a:r>
              <a:rPr lang="ar-SA" sz="28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أمثلة على المركبات : ملح الطعام  </a:t>
            </a:r>
            <a:r>
              <a:rPr lang="en-US" sz="2800" b="1" cap="all" dirty="0" err="1">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NaCl</a:t>
            </a:r>
            <a:r>
              <a:rPr lang="en-US" sz="28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  ، </a:t>
            </a:r>
            <a:r>
              <a:rPr lang="ar-SA" sz="28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الماء </a:t>
            </a:r>
            <a:r>
              <a:rPr lang="en-US" sz="28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H</a:t>
            </a:r>
            <a:r>
              <a:rPr lang="en-US"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2</a:t>
            </a:r>
            <a:r>
              <a:rPr lang="en-US" sz="28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O  ، </a:t>
            </a:r>
            <a:r>
              <a:rPr lang="ar-SA" sz="28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ثاني أكسيد الكربون  </a:t>
            </a:r>
            <a:r>
              <a:rPr lang="en-US" sz="28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CO</a:t>
            </a:r>
            <a:r>
              <a:rPr lang="en-US" sz="20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2</a:t>
            </a:r>
            <a:r>
              <a:rPr lang="en-US" sz="28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  .</a:t>
            </a:r>
            <a:endParaRPr lang="ar-SA" sz="28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endParaRPr>
          </a:p>
          <a:p>
            <a:r>
              <a:rPr lang="ar-SA" sz="16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 </a:t>
            </a:r>
          </a:p>
          <a:p>
            <a:endParaRPr lang="ar-SA" sz="28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endParaRPr>
          </a:p>
        </p:txBody>
      </p:sp>
      <p:sp>
        <p:nvSpPr>
          <p:cNvPr id="7" name="مستطيل 6"/>
          <p:cNvSpPr/>
          <p:nvPr/>
        </p:nvSpPr>
        <p:spPr>
          <a:xfrm>
            <a:off x="-29029" y="965200"/>
            <a:ext cx="9169400" cy="7232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endParaRPr lang="ar-SA" sz="9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a:p>
            <a:r>
              <a:rPr lang="ar-SA" sz="3200" b="1" cap="all" dirty="0">
                <a:ln w="9000" cmpd="sng">
                  <a:solidFill>
                    <a:schemeClr val="tx1">
                      <a:alpha val="57000"/>
                    </a:schemeClr>
                  </a:solidFill>
                  <a:prstDash val="solid"/>
                </a:ln>
                <a:solidFill>
                  <a:schemeClr val="tx1"/>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تعريف المركب : </a:t>
            </a:r>
          </a:p>
        </p:txBody>
      </p:sp>
      <p:sp>
        <p:nvSpPr>
          <p:cNvPr id="9" name="مربع نص 8"/>
          <p:cNvSpPr txBox="1"/>
          <p:nvPr/>
        </p:nvSpPr>
        <p:spPr>
          <a:xfrm>
            <a:off x="0" y="1093120"/>
            <a:ext cx="7391400" cy="553998"/>
          </a:xfrm>
          <a:prstGeom prst="rect">
            <a:avLst/>
          </a:prstGeom>
          <a:noFill/>
        </p:spPr>
        <p:txBody>
          <a:bodyPr wrap="square" rtlCol="1">
            <a:spAutoFit/>
          </a:bodyPr>
          <a:lstStyle/>
          <a:p>
            <a:r>
              <a:rPr lang="ar-SA" sz="30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هو مادة ناتجة عن اتحاد كيميائي بين عنصرين أو أكثر بنسب وزنية ثابته .</a:t>
            </a:r>
          </a:p>
        </p:txBody>
      </p:sp>
      <p:sp>
        <p:nvSpPr>
          <p:cNvPr id="3" name="مربع نص 2"/>
          <p:cNvSpPr txBox="1"/>
          <p:nvPr/>
        </p:nvSpPr>
        <p:spPr>
          <a:xfrm>
            <a:off x="1" y="4563034"/>
            <a:ext cx="9157600" cy="584775"/>
          </a:xfrm>
          <a:prstGeom prst="rect">
            <a:avLst/>
          </a:prstGeom>
          <a:noFill/>
        </p:spPr>
        <p:txBody>
          <a:bodyPr wrap="square" rtlCol="1">
            <a:spAutoFit/>
          </a:bodyPr>
          <a:lstStyle/>
          <a:p>
            <a:r>
              <a:rPr lang="ar-SA" sz="32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         </a:t>
            </a:r>
            <a:r>
              <a:rPr lang="ar-SA" sz="3200" cap="all" dirty="0">
                <a:ln w="9000" cmpd="sng">
                  <a:solidFill>
                    <a:schemeClr val="tx1">
                      <a:alpha val="57000"/>
                    </a:schemeClr>
                  </a:solidFill>
                  <a:prstDash val="solid"/>
                </a:ln>
                <a:solidFill>
                  <a:schemeClr val="bg1"/>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ملـــــح</a:t>
            </a:r>
            <a:r>
              <a:rPr lang="ar-SA" sz="3200" cap="all" dirty="0">
                <a:ln w="9000" cmpd="sng">
                  <a:solidFill>
                    <a:schemeClr val="tx1">
                      <a:alpha val="57000"/>
                    </a:schemeClr>
                  </a:solidFill>
                  <a:prstDash val="solid"/>
                </a:ln>
                <a:solidFill>
                  <a:srgbClr val="FFFF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 </a:t>
            </a:r>
            <a:r>
              <a:rPr lang="ar-SA" sz="32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 </a:t>
            </a:r>
            <a:r>
              <a:rPr lang="ar-SA" dirty="0"/>
              <a:t>                                </a:t>
            </a:r>
            <a:r>
              <a:rPr lang="ar-SA" sz="3200" cap="all" dirty="0">
                <a:ln w="9000" cmpd="sng">
                  <a:solidFill>
                    <a:schemeClr val="tx1">
                      <a:alpha val="57000"/>
                    </a:schemeClr>
                  </a:solidFill>
                  <a:prstDash val="solid"/>
                </a:ln>
                <a:solidFill>
                  <a:schemeClr val="accent3"/>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مـــــــــــــــاء</a:t>
            </a:r>
            <a:r>
              <a:rPr lang="ar-SA" dirty="0"/>
              <a:t>                          </a:t>
            </a:r>
            <a:r>
              <a:rPr lang="ar-SA" sz="3200" cap="all" dirty="0">
                <a:ln w="9000" cmpd="sng">
                  <a:solidFill>
                    <a:schemeClr val="tx1">
                      <a:alpha val="57000"/>
                    </a:schemeClr>
                  </a:solidFill>
                  <a:prstDash val="solid"/>
                </a:ln>
                <a:solidFill>
                  <a:schemeClr val="bg1">
                    <a:lumMod val="85000"/>
                  </a:schemeClr>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ثاني أكسيد الكربون</a:t>
            </a:r>
            <a:endParaRPr lang="ar-SA" dirty="0"/>
          </a:p>
        </p:txBody>
      </p:sp>
      <p:pic>
        <p:nvPicPr>
          <p:cNvPr id="2050" name="Picture 2" descr="http://chriskresser.com/wp-content/uploads/Salt-Chip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3905" y="1705534"/>
            <a:ext cx="2883696"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www.a2gov.org/government/publicservices/water_treatment/PublishingImages/water_dr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9" y="1705534"/>
            <a:ext cx="322590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powsaco.com/static/images/922adecc2cc5a0a24575ee866fdd9af6Y28yX3VpdHN0b290LTEucG5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719064"/>
            <a:ext cx="3047998"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4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5400" y="-22412"/>
            <a:ext cx="9169400" cy="2554545"/>
          </a:xfrm>
          <a:prstGeom prst="rect">
            <a:avLst/>
          </a:prstGeom>
          <a:solidFill>
            <a:srgbClr val="000000"/>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a:endParaRPr lang="ar-SA" sz="40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endParaRPr>
          </a:p>
          <a:p>
            <a:pPr marL="571500" indent="-571500" algn="ctr">
              <a:buFont typeface="Wingdings 2" pitchFamily="18" charset="2"/>
              <a:buChar char="D"/>
            </a:pPr>
            <a:r>
              <a:rPr lang="ar-SA" sz="40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يختلف خصائص المركب (الماء) عن خصائص العناصر المكونة له (الهيدروجين والاكسجين) .</a:t>
            </a:r>
          </a:p>
          <a:p>
            <a:pPr marL="571500" indent="-571500" algn="ctr">
              <a:buFont typeface="Wingdings 2" pitchFamily="18" charset="2"/>
              <a:buChar char="D"/>
            </a:pPr>
            <a:endParaRPr lang="ar-SA" sz="40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38400"/>
            <a:ext cx="9143999"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37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nvGraphicFramePr>
        <p:xfrm>
          <a:off x="381000" y="762000"/>
          <a:ext cx="8458200" cy="5943600"/>
        </p:xfrm>
        <a:graphic>
          <a:graphicData uri="http://schemas.openxmlformats.org/drawingml/2006/table">
            <a:tbl>
              <a:tblPr firstRow="1" bandRow="1">
                <a:effectLst/>
                <a:tableStyleId>{5C22544A-7EE6-4342-B048-85BDC9FD1C3A}</a:tableStyleId>
              </a:tblPr>
              <a:tblGrid>
                <a:gridCol w="2514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222433">
                <a:tc rowSpan="2">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tc rowSpan="2">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tc>
                  <a:txBody>
                    <a:bodyPr/>
                    <a:lstStyle/>
                    <a:p>
                      <a:endParaRPr lang="ar-JO" dirty="0"/>
                    </a:p>
                    <a:p>
                      <a:endParaRPr lang="ar-JO" dirty="0"/>
                    </a:p>
                    <a:p>
                      <a:endParaRPr lang="ar-JO" sz="2800" dirty="0">
                        <a:solidFill>
                          <a:srgbClr val="C00000"/>
                        </a:solidFill>
                      </a:endParaRPr>
                    </a:p>
                    <a:p>
                      <a:endParaRPr lang="en-US"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extLst>
                  <a:ext uri="{0D108BD9-81ED-4DB2-BD59-A6C34878D82A}">
                    <a16:rowId xmlns:a16="http://schemas.microsoft.com/office/drawing/2014/main" val="10000"/>
                  </a:ext>
                </a:extLst>
              </a:tr>
              <a:tr h="2721167">
                <a:tc vMerge="1">
                  <a:txBody>
                    <a:bodyPr/>
                    <a:lstStyle/>
                    <a:p>
                      <a:endParaRPr lang="en-US"/>
                    </a:p>
                  </a:txBody>
                  <a:tcPr/>
                </a:tc>
                <a:tc vMerge="1">
                  <a:txBody>
                    <a:bodyPr/>
                    <a:lstStyle/>
                    <a:p>
                      <a:pPr rtl="1"/>
                      <a:endParaRPr lang="ar-SA"/>
                    </a:p>
                  </a:txBody>
                  <a:tcPr/>
                </a:tc>
                <a:tc>
                  <a:txBody>
                    <a:bodyPr/>
                    <a:lstStyle/>
                    <a:p>
                      <a:endParaRPr lang="ar-JO" b="1" dirty="0">
                        <a:solidFill>
                          <a:srgbClr val="C00000"/>
                        </a:solidFill>
                      </a:endParaRPr>
                    </a:p>
                    <a:p>
                      <a:endParaRPr lang="en-US" b="1"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extLst>
                  <a:ext uri="{0D108BD9-81ED-4DB2-BD59-A6C34878D82A}">
                    <a16:rowId xmlns:a16="http://schemas.microsoft.com/office/drawing/2014/main" val="10001"/>
                  </a:ext>
                </a:extLst>
              </a:tr>
            </a:tbl>
          </a:graphicData>
        </a:graphic>
      </p:graphicFrame>
      <p:sp>
        <p:nvSpPr>
          <p:cNvPr id="39" name="Rectangle 38"/>
          <p:cNvSpPr/>
          <p:nvPr/>
        </p:nvSpPr>
        <p:spPr>
          <a:xfrm>
            <a:off x="5867400" y="1219200"/>
            <a:ext cx="2819400" cy="533400"/>
          </a:xfrm>
          <a:prstGeom prst="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dirty="0">
                <a:solidFill>
                  <a:srgbClr val="C00000"/>
                </a:solidFill>
              </a:rPr>
              <a:t>الأهداف</a:t>
            </a:r>
            <a:endParaRPr lang="en-US" sz="3200" b="1" dirty="0">
              <a:solidFill>
                <a:srgbClr val="C00000"/>
              </a:solidFill>
            </a:endParaRPr>
          </a:p>
        </p:txBody>
      </p:sp>
      <p:sp>
        <p:nvSpPr>
          <p:cNvPr id="40" name="Rectangle 39"/>
          <p:cNvSpPr/>
          <p:nvPr/>
        </p:nvSpPr>
        <p:spPr>
          <a:xfrm>
            <a:off x="381000" y="1219200"/>
            <a:ext cx="2438400" cy="533400"/>
          </a:xfrm>
          <a:prstGeom prst="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dirty="0">
                <a:solidFill>
                  <a:srgbClr val="C00000"/>
                </a:solidFill>
              </a:rPr>
              <a:t>المفردات الجديدة</a:t>
            </a:r>
            <a:endParaRPr lang="en-US" sz="3200" b="1" dirty="0">
              <a:solidFill>
                <a:srgbClr val="C00000"/>
              </a:solidFill>
            </a:endParaRPr>
          </a:p>
        </p:txBody>
      </p:sp>
      <p:sp>
        <p:nvSpPr>
          <p:cNvPr id="42" name="Rounded Rectangle 41"/>
          <p:cNvSpPr/>
          <p:nvPr/>
        </p:nvSpPr>
        <p:spPr>
          <a:xfrm>
            <a:off x="5867400" y="1905000"/>
            <a:ext cx="2819400" cy="4648200"/>
          </a:xfrm>
          <a:prstGeom prst="roundRect">
            <a:avLst>
              <a:gd name="adj" fmla="val 5651"/>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ounded Rectangle 42"/>
          <p:cNvSpPr/>
          <p:nvPr/>
        </p:nvSpPr>
        <p:spPr>
          <a:xfrm>
            <a:off x="2971800" y="4648200"/>
            <a:ext cx="2743200" cy="1905000"/>
          </a:xfrm>
          <a:prstGeom prst="roundRect">
            <a:avLst>
              <a:gd name="adj" fmla="val 5651"/>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bwMode="auto">
          <a:xfrm>
            <a:off x="29980" y="381000"/>
            <a:ext cx="9144000" cy="695010"/>
          </a:xfrm>
          <a:prstGeom prst="roundRect">
            <a:avLst>
              <a:gd name="adj" fmla="val 11947"/>
            </a:avLst>
          </a:prstGeom>
          <a:solidFill>
            <a:srgbClr val="5EB919"/>
          </a:solidFill>
          <a:ln w="12700">
            <a:noFill/>
          </a:ln>
          <a:effectLst>
            <a:outerShdw blurRad="149987" dist="250190" dir="8460000" algn="ctr">
              <a:srgbClr val="000000">
                <a:alpha val="2800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ar-JO" sz="1600" dirty="0">
                <a:solidFill>
                  <a:schemeClr val="tx1"/>
                </a:solidFill>
              </a:rPr>
              <a:t>                                         </a:t>
            </a:r>
            <a:r>
              <a:rPr lang="ar-SA" sz="1600" dirty="0">
                <a:solidFill>
                  <a:schemeClr val="tx1"/>
                </a:solidFill>
              </a:rPr>
              <a:t>                                                                                                                       </a:t>
            </a:r>
            <a:r>
              <a:rPr lang="ar-JO" sz="1600" dirty="0">
                <a:solidFill>
                  <a:schemeClr val="tx1"/>
                </a:solidFill>
              </a:rPr>
              <a:t> </a:t>
            </a:r>
            <a:endParaRPr lang="ar-SA" sz="1600" dirty="0">
              <a:solidFill>
                <a:schemeClr val="tx1"/>
              </a:solidFill>
            </a:endParaRPr>
          </a:p>
          <a:p>
            <a:pPr lvl="0">
              <a:defRPr/>
            </a:pPr>
            <a:r>
              <a:rPr lang="ar-SA" sz="1600" b="1" dirty="0">
                <a:solidFill>
                  <a:schemeClr val="tx1"/>
                </a:solidFill>
              </a:rPr>
              <a:t>                                                        </a:t>
            </a:r>
            <a:r>
              <a:rPr lang="ar-JO" b="1" dirty="0">
                <a:solidFill>
                  <a:schemeClr val="bg1"/>
                </a:solidFill>
              </a:rPr>
              <a:t>الدرس </a:t>
            </a:r>
            <a:r>
              <a:rPr lang="en-US" b="1" dirty="0">
                <a:solidFill>
                  <a:schemeClr val="bg1"/>
                </a:solidFill>
              </a:rPr>
              <a:t>      </a:t>
            </a:r>
            <a:r>
              <a:rPr lang="ar-JO" b="1" dirty="0">
                <a:solidFill>
                  <a:schemeClr val="bg1"/>
                </a:solidFill>
              </a:rPr>
              <a:t>     </a:t>
            </a:r>
            <a:r>
              <a:rPr lang="ar-SA" b="1" dirty="0">
                <a:solidFill>
                  <a:schemeClr val="bg1"/>
                </a:solidFill>
              </a:rPr>
              <a:t>   العناصر والمركبات والمخاليط</a:t>
            </a:r>
            <a:endParaRPr lang="ar-SA" dirty="0"/>
          </a:p>
          <a:p>
            <a:pPr>
              <a:defRPr/>
            </a:pPr>
            <a:endParaRPr lang="ar-JO" sz="2800" b="1" dirty="0"/>
          </a:p>
        </p:txBody>
      </p:sp>
      <p:sp>
        <p:nvSpPr>
          <p:cNvPr id="44" name="Oval 43"/>
          <p:cNvSpPr/>
          <p:nvPr/>
        </p:nvSpPr>
        <p:spPr>
          <a:xfrm flipH="1">
            <a:off x="4601980" y="432670"/>
            <a:ext cx="706290" cy="441791"/>
          </a:xfrm>
          <a:prstGeom prst="ellipse">
            <a:avLst/>
          </a:prstGeom>
          <a:solidFill>
            <a:srgbClr val="FFD3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solidFill>
                  <a:schemeClr val="tx1"/>
                </a:solidFill>
              </a:rPr>
              <a:t>10</a:t>
            </a:r>
            <a:endParaRPr lang="ar-JO" sz="2800" dirty="0">
              <a:solidFill>
                <a:schemeClr val="tx1"/>
              </a:solidFill>
            </a:endParaRPr>
          </a:p>
        </p:txBody>
      </p:sp>
      <p:sp>
        <p:nvSpPr>
          <p:cNvPr id="13" name="TextBox 12"/>
          <p:cNvSpPr txBox="1"/>
          <p:nvPr/>
        </p:nvSpPr>
        <p:spPr>
          <a:xfrm>
            <a:off x="5791200" y="1821945"/>
            <a:ext cx="2971800" cy="3046988"/>
          </a:xfrm>
          <a:prstGeom prst="rect">
            <a:avLst/>
          </a:prstGeom>
          <a:noFill/>
        </p:spPr>
        <p:txBody>
          <a:bodyPr wrap="square" rtlCol="0">
            <a:spAutoFit/>
          </a:bodyPr>
          <a:lstStyle/>
          <a:p>
            <a:pPr marL="268288" indent="-268288">
              <a:lnSpc>
                <a:spcPct val="150000"/>
              </a:lnSpc>
              <a:buClr>
                <a:srgbClr val="0070C0"/>
              </a:buClr>
              <a:buSzPct val="150000"/>
              <a:buFont typeface="Wingdings" pitchFamily="2" charset="2"/>
              <a:buChar char="§"/>
              <a:tabLst>
                <a:tab pos="268288" algn="l"/>
              </a:tabLst>
            </a:pPr>
            <a:r>
              <a:rPr lang="ar-SA" sz="1600" b="1" dirty="0">
                <a:solidFill>
                  <a:srgbClr val="0070C0"/>
                </a:solidFill>
              </a:rPr>
              <a:t>تصف</a:t>
            </a:r>
            <a:r>
              <a:rPr lang="ar-JO" sz="1600" b="1" dirty="0">
                <a:solidFill>
                  <a:srgbClr val="0070C0"/>
                </a:solidFill>
              </a:rPr>
              <a:t> </a:t>
            </a:r>
            <a:r>
              <a:rPr lang="ar-SA" sz="1600" dirty="0"/>
              <a:t>العلاقة بين العناصر والجدول الدوري .</a:t>
            </a:r>
          </a:p>
          <a:p>
            <a:pPr marL="268288" indent="-268288">
              <a:lnSpc>
                <a:spcPct val="150000"/>
              </a:lnSpc>
              <a:buClr>
                <a:srgbClr val="0070C0"/>
              </a:buClr>
              <a:buSzPct val="150000"/>
              <a:buFont typeface="Wingdings" pitchFamily="2" charset="2"/>
              <a:buChar char="§"/>
              <a:tabLst>
                <a:tab pos="268288" algn="l"/>
              </a:tabLst>
            </a:pPr>
            <a:r>
              <a:rPr lang="ar-SA" sz="1600" b="1" dirty="0">
                <a:solidFill>
                  <a:srgbClr val="0070C0"/>
                </a:solidFill>
              </a:rPr>
              <a:t>توضح</a:t>
            </a:r>
            <a:r>
              <a:rPr lang="ar-SA" sz="1600" dirty="0"/>
              <a:t> المقصود بكل من الكتلة الذرية والعدد الذري .</a:t>
            </a:r>
          </a:p>
          <a:p>
            <a:pPr marL="268288" indent="-268288">
              <a:lnSpc>
                <a:spcPct val="150000"/>
              </a:lnSpc>
              <a:buClr>
                <a:srgbClr val="0070C0"/>
              </a:buClr>
              <a:buSzPct val="150000"/>
              <a:buFont typeface="Wingdings" pitchFamily="2" charset="2"/>
              <a:buChar char="§"/>
              <a:tabLst>
                <a:tab pos="268288" algn="l"/>
              </a:tabLst>
            </a:pPr>
            <a:r>
              <a:rPr lang="ar-SA" sz="1600" b="1" dirty="0">
                <a:solidFill>
                  <a:srgbClr val="0070C0"/>
                </a:solidFill>
              </a:rPr>
              <a:t>تفسر</a:t>
            </a:r>
            <a:r>
              <a:rPr lang="ar-SA" sz="1600" dirty="0"/>
              <a:t> وجود النظائر .</a:t>
            </a:r>
          </a:p>
          <a:p>
            <a:pPr marL="268288" indent="-268288">
              <a:lnSpc>
                <a:spcPct val="150000"/>
              </a:lnSpc>
              <a:buClr>
                <a:srgbClr val="0070C0"/>
              </a:buClr>
              <a:buSzPct val="150000"/>
              <a:buFont typeface="Wingdings" pitchFamily="2" charset="2"/>
              <a:buChar char="§"/>
              <a:tabLst>
                <a:tab pos="268288" algn="l"/>
              </a:tabLst>
            </a:pPr>
            <a:r>
              <a:rPr lang="ar-SA" sz="1600" b="1" dirty="0">
                <a:solidFill>
                  <a:srgbClr val="0070C0"/>
                </a:solidFill>
              </a:rPr>
              <a:t>تقارن</a:t>
            </a:r>
            <a:r>
              <a:rPr lang="ar-SA" sz="1600" dirty="0"/>
              <a:t> بين كل من الفلزات واللافلزات وأشباه الفلزات .</a:t>
            </a:r>
          </a:p>
          <a:p>
            <a:pPr marL="268288" indent="-268288">
              <a:lnSpc>
                <a:spcPct val="150000"/>
              </a:lnSpc>
              <a:buClr>
                <a:srgbClr val="0070C0"/>
              </a:buClr>
              <a:buSzPct val="150000"/>
              <a:buFont typeface="Wingdings" pitchFamily="2" charset="2"/>
              <a:buChar char="§"/>
              <a:tabLst>
                <a:tab pos="268288" algn="l"/>
              </a:tabLst>
            </a:pPr>
            <a:r>
              <a:rPr lang="ar-SA" sz="1600" b="1" dirty="0">
                <a:solidFill>
                  <a:srgbClr val="0070C0"/>
                </a:solidFill>
              </a:rPr>
              <a:t>تقارن</a:t>
            </a:r>
            <a:r>
              <a:rPr lang="ar-SA" sz="1600" dirty="0"/>
              <a:t> بين أنواع مختلفة من المخاليط .</a:t>
            </a:r>
          </a:p>
        </p:txBody>
      </p:sp>
      <p:sp>
        <p:nvSpPr>
          <p:cNvPr id="25" name="Rectangle 24"/>
          <p:cNvSpPr/>
          <p:nvPr/>
        </p:nvSpPr>
        <p:spPr>
          <a:xfrm>
            <a:off x="2895600" y="4034970"/>
            <a:ext cx="2743200" cy="533400"/>
          </a:xfrm>
          <a:prstGeom prst="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dirty="0">
                <a:solidFill>
                  <a:srgbClr val="C00000"/>
                </a:solidFill>
              </a:rPr>
              <a:t>مراجعة المفردات </a:t>
            </a:r>
            <a:endParaRPr lang="en-US" sz="3200" b="1" dirty="0">
              <a:solidFill>
                <a:srgbClr val="C00000"/>
              </a:solidFill>
            </a:endParaRPr>
          </a:p>
        </p:txBody>
      </p:sp>
      <p:sp>
        <p:nvSpPr>
          <p:cNvPr id="26" name="Rectangle 25"/>
          <p:cNvSpPr/>
          <p:nvPr/>
        </p:nvSpPr>
        <p:spPr>
          <a:xfrm>
            <a:off x="2971800" y="1219200"/>
            <a:ext cx="2667000" cy="533400"/>
          </a:xfrm>
          <a:prstGeom prst="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dirty="0">
                <a:solidFill>
                  <a:srgbClr val="C00000"/>
                </a:solidFill>
              </a:rPr>
              <a:t>الأهمية</a:t>
            </a:r>
            <a:endParaRPr lang="en-US" sz="3200" b="1" dirty="0">
              <a:solidFill>
                <a:srgbClr val="C00000"/>
              </a:solidFill>
            </a:endParaRPr>
          </a:p>
        </p:txBody>
      </p:sp>
      <p:sp>
        <p:nvSpPr>
          <p:cNvPr id="53" name="Rounded Rectangle 52"/>
          <p:cNvSpPr/>
          <p:nvPr/>
        </p:nvSpPr>
        <p:spPr>
          <a:xfrm>
            <a:off x="2895600" y="1905000"/>
            <a:ext cx="2773180" cy="2057400"/>
          </a:xfrm>
          <a:prstGeom prst="roundRect">
            <a:avLst>
              <a:gd name="adj" fmla="val 5651"/>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819400" y="1905000"/>
            <a:ext cx="2819400" cy="2554545"/>
          </a:xfrm>
          <a:prstGeom prst="rect">
            <a:avLst/>
          </a:prstGeom>
          <a:noFill/>
        </p:spPr>
        <p:txBody>
          <a:bodyPr wrap="square" rtlCol="1">
            <a:spAutoFit/>
          </a:bodyPr>
          <a:lstStyle/>
          <a:p>
            <a:pPr algn="ctr"/>
            <a:r>
              <a:rPr lang="ar-SA" sz="2000" dirty="0"/>
              <a:t>جميع الأجسام مكونة من عناصر محددة في الجدول الدوري .</a:t>
            </a:r>
          </a:p>
          <a:p>
            <a:pPr algn="ctr"/>
            <a:r>
              <a:rPr lang="ar-SA" sz="2000" dirty="0"/>
              <a:t>تصنف الأطعمة التي نأكلها والمواد التي نستخدمها إلى مخاليط ومركبات .</a:t>
            </a:r>
          </a:p>
          <a:p>
            <a:pPr algn="ctr"/>
            <a:endParaRPr lang="ar-SA" sz="2000" dirty="0"/>
          </a:p>
          <a:p>
            <a:pPr algn="ctr"/>
            <a:endParaRPr lang="ar-SA" sz="2000" dirty="0"/>
          </a:p>
          <a:p>
            <a:pPr algn="ctr"/>
            <a:endParaRPr lang="ar-JO" sz="2000" dirty="0"/>
          </a:p>
        </p:txBody>
      </p:sp>
      <p:sp>
        <p:nvSpPr>
          <p:cNvPr id="56" name="Regular Pentagon 55"/>
          <p:cNvSpPr/>
          <p:nvPr/>
        </p:nvSpPr>
        <p:spPr>
          <a:xfrm flipH="1">
            <a:off x="5791200" y="533400"/>
            <a:ext cx="3048000" cy="664192"/>
          </a:xfrm>
          <a:prstGeom prst="pentagon">
            <a:avLst/>
          </a:prstGeom>
          <a:solidFill>
            <a:srgbClr val="FFD3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800" b="1" dirty="0">
                <a:solidFill>
                  <a:schemeClr val="tx1"/>
                </a:solidFill>
              </a:rPr>
              <a:t>في هذا الدرس</a:t>
            </a:r>
          </a:p>
        </p:txBody>
      </p:sp>
      <p:sp>
        <p:nvSpPr>
          <p:cNvPr id="17" name="Rounded Rectangle 16"/>
          <p:cNvSpPr/>
          <p:nvPr/>
        </p:nvSpPr>
        <p:spPr>
          <a:xfrm>
            <a:off x="427220" y="1828800"/>
            <a:ext cx="2392180" cy="4648200"/>
          </a:xfrm>
          <a:prstGeom prst="roundRect">
            <a:avLst>
              <a:gd name="adj" fmla="val 5651"/>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81000" y="1905000"/>
            <a:ext cx="2438400" cy="4593565"/>
          </a:xfrm>
          <a:prstGeom prst="rect">
            <a:avLst/>
          </a:prstGeom>
          <a:noFill/>
        </p:spPr>
        <p:txBody>
          <a:bodyPr wrap="square" rtlCol="0">
            <a:spAutoFit/>
          </a:bodyPr>
          <a:lstStyle/>
          <a:p>
            <a:pPr marL="173038" indent="-157163">
              <a:lnSpc>
                <a:spcPct val="150000"/>
              </a:lnSpc>
              <a:buClr>
                <a:srgbClr val="008000"/>
              </a:buClr>
              <a:buSzPct val="121000"/>
              <a:buFont typeface="Arial" pitchFamily="34" charset="0"/>
              <a:buChar char="•"/>
            </a:pPr>
            <a:r>
              <a:rPr lang="ar-SA" sz="1500" b="1" dirty="0"/>
              <a:t>العنصر وأمثله عليه </a:t>
            </a:r>
          </a:p>
          <a:p>
            <a:pPr marL="173038" indent="-157163">
              <a:lnSpc>
                <a:spcPct val="150000"/>
              </a:lnSpc>
              <a:buClr>
                <a:srgbClr val="008000"/>
              </a:buClr>
              <a:buSzPct val="121000"/>
              <a:buFont typeface="Arial" pitchFamily="34" charset="0"/>
              <a:buChar char="•"/>
            </a:pPr>
            <a:r>
              <a:rPr lang="ar-SA" sz="1500" b="1" dirty="0"/>
              <a:t>الجدول الدوري</a:t>
            </a:r>
          </a:p>
          <a:p>
            <a:pPr marL="173038" indent="-157163">
              <a:lnSpc>
                <a:spcPct val="150000"/>
              </a:lnSpc>
              <a:buClr>
                <a:srgbClr val="008000"/>
              </a:buClr>
              <a:buSzPct val="121000"/>
              <a:buFont typeface="Arial" pitchFamily="34" charset="0"/>
              <a:buChar char="•"/>
            </a:pPr>
            <a:r>
              <a:rPr lang="ar-SA" sz="1500" b="1" dirty="0"/>
              <a:t>العدد الذري</a:t>
            </a:r>
          </a:p>
          <a:p>
            <a:pPr marL="173038" indent="-157163">
              <a:lnSpc>
                <a:spcPct val="150000"/>
              </a:lnSpc>
              <a:buClr>
                <a:srgbClr val="008000"/>
              </a:buClr>
              <a:buSzPct val="121000"/>
              <a:buFont typeface="Arial" pitchFamily="34" charset="0"/>
              <a:buChar char="•"/>
            </a:pPr>
            <a:r>
              <a:rPr lang="ar-SA" sz="1500" b="1" dirty="0"/>
              <a:t>النظائر</a:t>
            </a:r>
          </a:p>
          <a:p>
            <a:pPr marL="173038" indent="-157163">
              <a:lnSpc>
                <a:spcPct val="150000"/>
              </a:lnSpc>
              <a:buClr>
                <a:srgbClr val="008000"/>
              </a:buClr>
              <a:buSzPct val="121000"/>
              <a:buFont typeface="Arial" pitchFamily="34" charset="0"/>
              <a:buChar char="•"/>
            </a:pPr>
            <a:r>
              <a:rPr lang="ar-SA" sz="1500" b="1" dirty="0"/>
              <a:t>العدد الكتلي</a:t>
            </a:r>
          </a:p>
          <a:p>
            <a:pPr marL="173038" indent="-157163">
              <a:lnSpc>
                <a:spcPct val="150000"/>
              </a:lnSpc>
              <a:buClr>
                <a:srgbClr val="008000"/>
              </a:buClr>
              <a:buSzPct val="121000"/>
              <a:buFont typeface="Arial" pitchFamily="34" charset="0"/>
              <a:buChar char="•"/>
            </a:pPr>
            <a:r>
              <a:rPr lang="ar-SA" sz="1500" b="1" dirty="0"/>
              <a:t>الكتلة الذرية</a:t>
            </a:r>
          </a:p>
          <a:p>
            <a:pPr marL="173038" indent="-157163">
              <a:lnSpc>
                <a:spcPct val="150000"/>
              </a:lnSpc>
              <a:buClr>
                <a:srgbClr val="008000"/>
              </a:buClr>
              <a:buSzPct val="121000"/>
              <a:buFont typeface="Arial" pitchFamily="34" charset="0"/>
              <a:buChar char="•"/>
            </a:pPr>
            <a:r>
              <a:rPr lang="ar-SA" sz="1500" b="1" dirty="0"/>
              <a:t>خواص الفلزات</a:t>
            </a:r>
          </a:p>
          <a:p>
            <a:pPr marL="173038" indent="-157163">
              <a:lnSpc>
                <a:spcPct val="150000"/>
              </a:lnSpc>
              <a:buClr>
                <a:srgbClr val="008000"/>
              </a:buClr>
              <a:buSzPct val="121000"/>
              <a:buFont typeface="Arial" pitchFamily="34" charset="0"/>
              <a:buChar char="•"/>
            </a:pPr>
            <a:r>
              <a:rPr lang="ar-SA" sz="1500" b="1" dirty="0"/>
              <a:t>خواص أشباه الفلزات</a:t>
            </a:r>
          </a:p>
          <a:p>
            <a:pPr marL="173038" indent="-157163">
              <a:lnSpc>
                <a:spcPct val="150000"/>
              </a:lnSpc>
              <a:buClr>
                <a:srgbClr val="008000"/>
              </a:buClr>
              <a:buSzPct val="121000"/>
              <a:buFont typeface="Arial" pitchFamily="34" charset="0"/>
              <a:buChar char="•"/>
            </a:pPr>
            <a:r>
              <a:rPr lang="ar-SA" sz="1500" b="1" dirty="0"/>
              <a:t>خواص اللافلزات</a:t>
            </a:r>
          </a:p>
          <a:p>
            <a:pPr marL="173038" indent="-157163">
              <a:lnSpc>
                <a:spcPct val="150000"/>
              </a:lnSpc>
              <a:buClr>
                <a:srgbClr val="008000"/>
              </a:buClr>
              <a:buSzPct val="121000"/>
              <a:buFont typeface="Arial" pitchFamily="34" charset="0"/>
              <a:buChar char="•"/>
            </a:pPr>
            <a:r>
              <a:rPr lang="ar-SA" sz="1500" b="1" dirty="0"/>
              <a:t>المركب وأمثلة عليه</a:t>
            </a:r>
          </a:p>
          <a:p>
            <a:pPr marL="173038" indent="-157163">
              <a:lnSpc>
                <a:spcPct val="150000"/>
              </a:lnSpc>
              <a:buClr>
                <a:srgbClr val="008000"/>
              </a:buClr>
              <a:buSzPct val="121000"/>
              <a:buFont typeface="Arial" pitchFamily="34" charset="0"/>
              <a:buChar char="•"/>
            </a:pPr>
            <a:r>
              <a:rPr lang="ar-SA" sz="1500" b="1" dirty="0"/>
              <a:t>المخلوط وأمثله عليه</a:t>
            </a:r>
          </a:p>
          <a:p>
            <a:pPr marL="173038" indent="-157163">
              <a:lnSpc>
                <a:spcPct val="150000"/>
              </a:lnSpc>
              <a:buClr>
                <a:srgbClr val="008000"/>
              </a:buClr>
              <a:buSzPct val="121000"/>
              <a:buFont typeface="Arial" pitchFamily="34" charset="0"/>
              <a:buChar char="•"/>
            </a:pPr>
            <a:r>
              <a:rPr lang="ar-SA" sz="1500" b="1" dirty="0"/>
              <a:t>المخلوط المتجانس</a:t>
            </a:r>
          </a:p>
          <a:p>
            <a:pPr marL="173038" indent="-157163">
              <a:lnSpc>
                <a:spcPct val="150000"/>
              </a:lnSpc>
              <a:buClr>
                <a:srgbClr val="008000"/>
              </a:buClr>
              <a:buSzPct val="121000"/>
              <a:buFont typeface="Arial" pitchFamily="34" charset="0"/>
              <a:buChar char="•"/>
            </a:pPr>
            <a:r>
              <a:rPr lang="ar-SA" sz="1500" b="1" dirty="0"/>
              <a:t>المخلوط غير المتجانس</a:t>
            </a:r>
          </a:p>
        </p:txBody>
      </p:sp>
      <p:sp>
        <p:nvSpPr>
          <p:cNvPr id="27" name="TextBox 26"/>
          <p:cNvSpPr txBox="1"/>
          <p:nvPr/>
        </p:nvSpPr>
        <p:spPr>
          <a:xfrm>
            <a:off x="2895600" y="4725650"/>
            <a:ext cx="2667000" cy="1877437"/>
          </a:xfrm>
          <a:prstGeom prst="rect">
            <a:avLst/>
          </a:prstGeom>
          <a:noFill/>
        </p:spPr>
        <p:txBody>
          <a:bodyPr wrap="square" rtlCol="1">
            <a:spAutoFit/>
          </a:bodyPr>
          <a:lstStyle/>
          <a:p>
            <a:r>
              <a:rPr lang="ar-SA" sz="2200" b="1" dirty="0">
                <a:solidFill>
                  <a:srgbClr val="00B0F0"/>
                </a:solidFill>
              </a:rPr>
              <a:t>الصيغة الكيميائية :       </a:t>
            </a:r>
            <a:r>
              <a:rPr lang="ar-SA" dirty="0"/>
              <a:t>تبين العناصر وعدد الذرات التي يتكون منها المركب .</a:t>
            </a:r>
          </a:p>
          <a:p>
            <a:endParaRPr lang="ar-SA" dirty="0">
              <a:solidFill>
                <a:schemeClr val="tx1">
                  <a:lumMod val="95000"/>
                  <a:lumOff val="5000"/>
                </a:schemeClr>
              </a:solidFill>
            </a:endParaRPr>
          </a:p>
          <a:p>
            <a:r>
              <a:rPr lang="ar-SA" sz="2200" b="1" dirty="0">
                <a:solidFill>
                  <a:srgbClr val="00B0F0"/>
                </a:solidFill>
              </a:rPr>
              <a:t>الكتلة :                   </a:t>
            </a:r>
            <a:r>
              <a:rPr lang="ar-SA" dirty="0">
                <a:solidFill>
                  <a:schemeClr val="tx1">
                    <a:lumMod val="95000"/>
                    <a:lumOff val="5000"/>
                  </a:schemeClr>
                </a:solidFill>
              </a:rPr>
              <a:t>مقدار ما </a:t>
            </a:r>
            <a:r>
              <a:rPr lang="ar-SA" dirty="0" err="1">
                <a:solidFill>
                  <a:schemeClr val="tx1">
                    <a:lumMod val="95000"/>
                    <a:lumOff val="5000"/>
                  </a:schemeClr>
                </a:solidFill>
              </a:rPr>
              <a:t>يحويه</a:t>
            </a:r>
            <a:r>
              <a:rPr lang="ar-SA" dirty="0">
                <a:solidFill>
                  <a:schemeClr val="tx1">
                    <a:lumMod val="95000"/>
                    <a:lumOff val="5000"/>
                  </a:schemeClr>
                </a:solidFill>
              </a:rPr>
              <a:t> الجسم من مادة .</a:t>
            </a:r>
            <a:endParaRPr lang="ar-JO" dirty="0">
              <a:solidFill>
                <a:schemeClr val="tx1">
                  <a:lumMod val="95000"/>
                  <a:lumOff val="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ard 8"/>
          <p:cNvSpPr/>
          <p:nvPr/>
        </p:nvSpPr>
        <p:spPr>
          <a:xfrm>
            <a:off x="2667000" y="304800"/>
            <a:ext cx="4419600" cy="838200"/>
          </a:xfrm>
          <a:prstGeom prst="flowChartPunchedCard">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ar-JO" sz="3200" b="1" dirty="0">
                <a:solidFill>
                  <a:srgbClr val="FFFF00"/>
                </a:solidFill>
                <a:cs typeface="Simplified Arabic" pitchFamily="2" charset="-78"/>
              </a:rPr>
              <a:t>الصيغ الكيميائية للمركبات</a:t>
            </a:r>
            <a:endParaRPr lang="en-US" sz="3200" b="1" dirty="0">
              <a:solidFill>
                <a:srgbClr val="FFFF00"/>
              </a:solidFill>
              <a:cs typeface="Simplified Arabic" pitchFamily="2" charset="-78"/>
            </a:endParaRPr>
          </a:p>
        </p:txBody>
      </p:sp>
      <p:sp>
        <p:nvSpPr>
          <p:cNvPr id="8" name="مستطيل 7"/>
          <p:cNvSpPr/>
          <p:nvPr/>
        </p:nvSpPr>
        <p:spPr>
          <a:xfrm>
            <a:off x="304800" y="1524000"/>
            <a:ext cx="8610600" cy="1015663"/>
          </a:xfrm>
          <a:prstGeom prst="rect">
            <a:avLst/>
          </a:prstGeom>
          <a:ln>
            <a:solidFill>
              <a:schemeClr val="tx1">
                <a:lumMod val="95000"/>
                <a:lumOff val="5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a:endParaRPr lang="ar-SA" sz="16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a:p>
            <a:pPr lvl="0"/>
            <a:r>
              <a:rPr lang="ar-SA" sz="28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a:t>
            </a:r>
            <a:r>
              <a:rPr lang="ar-SA" sz="2800" b="1"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الصيغة الكيميائية : </a:t>
            </a:r>
            <a:r>
              <a:rPr lang="ar-SA" sz="28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هو توضيح للعناصر التي تكون المركب ، وعدد ذرات كلاً منها .</a:t>
            </a:r>
          </a:p>
          <a:p>
            <a:pPr lvl="0"/>
            <a:endParaRPr lang="ar-SA" sz="14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p:txBody>
      </p:sp>
      <p:sp>
        <p:nvSpPr>
          <p:cNvPr id="11" name="مستطيل 10"/>
          <p:cNvSpPr/>
          <p:nvPr/>
        </p:nvSpPr>
        <p:spPr>
          <a:xfrm>
            <a:off x="304800" y="3124200"/>
            <a:ext cx="8496300" cy="161582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endParaRPr lang="ar-SA" sz="3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a:p>
            <a:pPr algn="ctr"/>
            <a:endParaRPr lang="ar-SA" sz="2000" b="1" cap="all" dirty="0">
              <a:ln w="9000" cmpd="sng">
                <a:solidFill>
                  <a:schemeClr val="tx1">
                    <a:alpha val="57000"/>
                  </a:schemeClr>
                </a:solidFill>
                <a:prstDash val="solid"/>
              </a:ln>
              <a:solidFill>
                <a:srgbClr val="CC3399"/>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a:p>
            <a:pPr algn="ctr"/>
            <a:r>
              <a:rPr lang="ar-SA" sz="2800" cap="all" dirty="0">
                <a:ln w="9000" cmpd="sng">
                  <a:solidFill>
                    <a:schemeClr val="tx1">
                      <a:alpha val="57000"/>
                    </a:schemeClr>
                  </a:solidFill>
                  <a:prstDash val="solid"/>
                </a:ln>
                <a:solidFill>
                  <a:srgbClr val="CC3399"/>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          </a:t>
            </a:r>
            <a:r>
              <a:rPr lang="ar-SA" sz="2400" cap="all" dirty="0">
                <a:ln w="9000" cmpd="sng">
                  <a:solidFill>
                    <a:schemeClr val="tx1">
                      <a:alpha val="57000"/>
                    </a:schemeClr>
                  </a:solidFill>
                  <a:prstDash val="solid"/>
                </a:ln>
                <a:solidFill>
                  <a:srgbClr val="CC3399"/>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  مثال :الصيغة الكيميائية لمركب الماء  </a:t>
            </a:r>
            <a:r>
              <a:rPr lang="en-US" sz="2400" cap="all" dirty="0">
                <a:ln w="9000" cmpd="sng">
                  <a:solidFill>
                    <a:schemeClr val="tx1">
                      <a:alpha val="57000"/>
                    </a:schemeClr>
                  </a:solidFill>
                  <a:prstDash val="solid"/>
                </a:ln>
                <a:solidFill>
                  <a:srgbClr val="CC3399"/>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H</a:t>
            </a:r>
            <a:r>
              <a:rPr lang="en-US" sz="1600" cap="all" dirty="0">
                <a:ln w="9000" cmpd="sng">
                  <a:solidFill>
                    <a:schemeClr val="tx1">
                      <a:alpha val="57000"/>
                    </a:schemeClr>
                  </a:solidFill>
                  <a:prstDash val="solid"/>
                </a:ln>
                <a:solidFill>
                  <a:srgbClr val="CC3399"/>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2</a:t>
            </a:r>
            <a:r>
              <a:rPr lang="en-US" sz="2400" cap="all" dirty="0">
                <a:ln w="9000" cmpd="sng">
                  <a:solidFill>
                    <a:schemeClr val="tx1">
                      <a:alpha val="57000"/>
                    </a:schemeClr>
                  </a:solidFill>
                  <a:prstDash val="solid"/>
                </a:ln>
                <a:solidFill>
                  <a:srgbClr val="CC3399"/>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O </a:t>
            </a:r>
            <a:r>
              <a:rPr lang="ar-SA" sz="2400" cap="all" dirty="0">
                <a:ln w="9000" cmpd="sng">
                  <a:solidFill>
                    <a:schemeClr val="tx1">
                      <a:alpha val="57000"/>
                    </a:schemeClr>
                  </a:solidFill>
                  <a:prstDash val="solid"/>
                </a:ln>
                <a:solidFill>
                  <a:srgbClr val="CC3399"/>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يدل على أن الماء مكون من ذرتين </a:t>
            </a:r>
          </a:p>
          <a:p>
            <a:pPr algn="ctr"/>
            <a:r>
              <a:rPr lang="ar-SA" sz="2400" cap="all" dirty="0">
                <a:ln w="9000" cmpd="sng">
                  <a:solidFill>
                    <a:schemeClr val="tx1">
                      <a:alpha val="57000"/>
                    </a:schemeClr>
                  </a:solidFill>
                  <a:prstDash val="solid"/>
                </a:ln>
                <a:solidFill>
                  <a:srgbClr val="CC3399"/>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                         هيدروجين وذرة واحدة أكسجين . فالرقم السفلي يدل على عدد ذرات العنصر في </a:t>
            </a:r>
          </a:p>
          <a:p>
            <a:pPr algn="ctr"/>
            <a:r>
              <a:rPr lang="ar-SA" sz="2400" cap="all" dirty="0">
                <a:ln w="9000" cmpd="sng">
                  <a:solidFill>
                    <a:schemeClr val="tx1">
                      <a:alpha val="57000"/>
                    </a:schemeClr>
                  </a:solidFill>
                  <a:prstDash val="solid"/>
                </a:ln>
                <a:solidFill>
                  <a:srgbClr val="CC3399"/>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                         المركب ، وإذا لم يوجد رقم فهذا يدل على وجود ذرة واحدة للعنصر في المركب .</a:t>
            </a:r>
            <a:endParaRPr lang="ar-SA" sz="1100" cap="all" dirty="0">
              <a:ln w="9000" cmpd="sng">
                <a:solidFill>
                  <a:schemeClr val="tx1">
                    <a:alpha val="57000"/>
                  </a:schemeClr>
                </a:solidFill>
                <a:prstDash val="solid"/>
              </a:ln>
              <a:solidFill>
                <a:srgbClr val="CC3399"/>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p:txBody>
      </p:sp>
    </p:spTree>
    <p:extLst>
      <p:ext uri="{BB962C8B-B14F-4D97-AF65-F5344CB8AC3E}">
        <p14:creationId xmlns:p14="http://schemas.microsoft.com/office/powerpoint/2010/main" val="338872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0"/>
          <p:cNvGrpSpPr>
            <a:grpSpLocks/>
          </p:cNvGrpSpPr>
          <p:nvPr/>
        </p:nvGrpSpPr>
        <p:grpSpPr bwMode="auto">
          <a:xfrm>
            <a:off x="1752600" y="2514600"/>
            <a:ext cx="6343650" cy="1905000"/>
            <a:chOff x="1600200" y="1371600"/>
            <a:chExt cx="6343650" cy="1905000"/>
          </a:xfrm>
        </p:grpSpPr>
        <p:grpSp>
          <p:nvGrpSpPr>
            <p:cNvPr id="3" name="مجموعة 5"/>
            <p:cNvGrpSpPr>
              <a:grpSpLocks/>
            </p:cNvGrpSpPr>
            <p:nvPr/>
          </p:nvGrpSpPr>
          <p:grpSpPr bwMode="auto">
            <a:xfrm>
              <a:off x="1600200" y="1371600"/>
              <a:ext cx="6343650" cy="1905000"/>
              <a:chOff x="1600200" y="1371600"/>
              <a:chExt cx="6343650" cy="1905000"/>
            </a:xfrm>
          </p:grpSpPr>
          <p:pic>
            <p:nvPicPr>
              <p:cNvPr id="5" name="Picture 7"/>
              <p:cNvPicPr>
                <a:picLocks noChangeAspect="1" noChangeArrowheads="1"/>
              </p:cNvPicPr>
              <p:nvPr/>
            </p:nvPicPr>
            <p:blipFill>
              <a:blip r:embed="rId3" cstate="print"/>
              <a:srcRect/>
              <a:stretch>
                <a:fillRect/>
              </a:stretch>
            </p:blipFill>
            <p:spPr bwMode="auto">
              <a:xfrm>
                <a:off x="6553200" y="1371600"/>
                <a:ext cx="1390650" cy="762000"/>
              </a:xfrm>
              <a:prstGeom prst="rect">
                <a:avLst/>
              </a:prstGeom>
              <a:noFill/>
              <a:ln w="9525">
                <a:noFill/>
                <a:miter lim="800000"/>
                <a:headEnd/>
                <a:tailEnd/>
              </a:ln>
            </p:spPr>
          </p:pic>
          <p:sp>
            <p:nvSpPr>
              <p:cNvPr id="6" name="مستطيل مستدير الزوايا 5"/>
              <p:cNvSpPr/>
              <p:nvPr/>
            </p:nvSpPr>
            <p:spPr>
              <a:xfrm>
                <a:off x="1600200" y="2362200"/>
                <a:ext cx="6019800" cy="914400"/>
              </a:xfrm>
              <a:prstGeom prst="roundRect">
                <a:avLst/>
              </a:prstGeom>
              <a:solidFill>
                <a:srgbClr val="D2E4B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grpSp>
        <p:sp>
          <p:nvSpPr>
            <p:cNvPr id="4" name="مربع نص 4"/>
            <p:cNvSpPr txBox="1">
              <a:spLocks noChangeArrowheads="1"/>
            </p:cNvSpPr>
            <p:nvPr/>
          </p:nvSpPr>
          <p:spPr bwMode="auto">
            <a:xfrm>
              <a:off x="1776394" y="2500314"/>
              <a:ext cx="5548322" cy="707886"/>
            </a:xfrm>
            <a:prstGeom prst="rect">
              <a:avLst/>
            </a:prstGeom>
            <a:noFill/>
            <a:ln w="9525">
              <a:noFill/>
              <a:miter lim="800000"/>
              <a:headEnd/>
              <a:tailEnd/>
            </a:ln>
          </p:spPr>
          <p:txBody>
            <a:bodyPr wrap="square">
              <a:spAutoFit/>
            </a:bodyPr>
            <a:lstStyle/>
            <a:p>
              <a:r>
                <a:rPr lang="ar-JO" sz="2000" b="1" dirty="0">
                  <a:solidFill>
                    <a:srgbClr val="FF0000"/>
                  </a:solidFill>
                  <a:cs typeface="Simplified Arabic" pitchFamily="2" charset="-78"/>
                </a:rPr>
                <a:t>يتكون البروبان من 3 ذرات كربون و8 ذرات هيدروجين، اكتب الصيغة الكيميائية </a:t>
              </a:r>
              <a:r>
                <a:rPr lang="ar-JO" sz="2000" b="1" dirty="0" err="1">
                  <a:solidFill>
                    <a:srgbClr val="FF0000"/>
                  </a:solidFill>
                  <a:cs typeface="Simplified Arabic" pitchFamily="2" charset="-78"/>
                </a:rPr>
                <a:t>للبروبان</a:t>
              </a:r>
              <a:r>
                <a:rPr lang="ar-JO" sz="2000" b="1" dirty="0">
                  <a:solidFill>
                    <a:srgbClr val="FF0000"/>
                  </a:solidFill>
                  <a:cs typeface="Simplified Arabic" pitchFamily="2" charset="-78"/>
                </a:rPr>
                <a:t>.</a:t>
              </a:r>
              <a:r>
                <a:rPr lang="ar-SA" sz="2000" b="1" dirty="0">
                  <a:solidFill>
                    <a:srgbClr val="FF0000"/>
                  </a:solidFill>
                  <a:cs typeface="Simplified Arabic" pitchFamily="2" charset="-78"/>
                </a:rPr>
                <a:t> صفحة 114</a:t>
              </a:r>
              <a:endParaRPr lang="ar-JO" sz="2000" b="1" dirty="0">
                <a:solidFill>
                  <a:srgbClr val="FF0000"/>
                </a:solidFill>
                <a:cs typeface="Simplified Arabic" pitchFamily="2" charset="-78"/>
              </a:endParaRPr>
            </a:p>
          </p:txBody>
        </p:sp>
      </p:grpSp>
      <p:pic>
        <p:nvPicPr>
          <p:cNvPr id="7" name="Picture 61" descr="MCj04344030000[1]"/>
          <p:cNvPicPr>
            <a:picLocks noChangeAspect="1" noChangeArrowheads="1"/>
          </p:cNvPicPr>
          <p:nvPr/>
        </p:nvPicPr>
        <p:blipFill>
          <a:blip r:embed="rId4" cstate="print"/>
          <a:srcRect/>
          <a:stretch>
            <a:fillRect/>
          </a:stretch>
        </p:blipFill>
        <p:spPr bwMode="auto">
          <a:xfrm>
            <a:off x="990600" y="1295400"/>
            <a:ext cx="1295400" cy="1219200"/>
          </a:xfrm>
          <a:prstGeom prst="rect">
            <a:avLst/>
          </a:prstGeom>
          <a:noFill/>
          <a:ln w="9525">
            <a:noFill/>
            <a:miter lim="800000"/>
            <a:headEnd/>
            <a:tailEnd/>
          </a:ln>
        </p:spPr>
      </p:pic>
    </p:spTree>
    <p:extLst>
      <p:ext uri="{BB962C8B-B14F-4D97-AF65-F5344CB8AC3E}">
        <p14:creationId xmlns:p14="http://schemas.microsoft.com/office/powerpoint/2010/main" val="4265939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0"/>
          <p:cNvGrpSpPr>
            <a:grpSpLocks/>
          </p:cNvGrpSpPr>
          <p:nvPr/>
        </p:nvGrpSpPr>
        <p:grpSpPr bwMode="auto">
          <a:xfrm>
            <a:off x="1752600" y="2514600"/>
            <a:ext cx="6343650" cy="4134665"/>
            <a:chOff x="1600200" y="1371600"/>
            <a:chExt cx="6343650" cy="4134665"/>
          </a:xfrm>
        </p:grpSpPr>
        <p:grpSp>
          <p:nvGrpSpPr>
            <p:cNvPr id="3" name="مجموعة 5"/>
            <p:cNvGrpSpPr>
              <a:grpSpLocks/>
            </p:cNvGrpSpPr>
            <p:nvPr/>
          </p:nvGrpSpPr>
          <p:grpSpPr bwMode="auto">
            <a:xfrm>
              <a:off x="1600200" y="1371600"/>
              <a:ext cx="6343650" cy="1905000"/>
              <a:chOff x="1600200" y="1371600"/>
              <a:chExt cx="6343650" cy="1905000"/>
            </a:xfrm>
          </p:grpSpPr>
          <p:pic>
            <p:nvPicPr>
              <p:cNvPr id="5" name="Picture 7"/>
              <p:cNvPicPr>
                <a:picLocks noChangeAspect="1" noChangeArrowheads="1"/>
              </p:cNvPicPr>
              <p:nvPr/>
            </p:nvPicPr>
            <p:blipFill>
              <a:blip r:embed="rId3" cstate="print"/>
              <a:srcRect/>
              <a:stretch>
                <a:fillRect/>
              </a:stretch>
            </p:blipFill>
            <p:spPr bwMode="auto">
              <a:xfrm>
                <a:off x="6553200" y="1371600"/>
                <a:ext cx="1390650" cy="762000"/>
              </a:xfrm>
              <a:prstGeom prst="rect">
                <a:avLst/>
              </a:prstGeom>
              <a:noFill/>
              <a:ln w="9525">
                <a:noFill/>
                <a:miter lim="800000"/>
                <a:headEnd/>
                <a:tailEnd/>
              </a:ln>
            </p:spPr>
          </p:pic>
          <p:sp>
            <p:nvSpPr>
              <p:cNvPr id="6" name="مستطيل مستدير الزوايا 5"/>
              <p:cNvSpPr/>
              <p:nvPr/>
            </p:nvSpPr>
            <p:spPr>
              <a:xfrm>
                <a:off x="1600200" y="2362200"/>
                <a:ext cx="6019800" cy="914400"/>
              </a:xfrm>
              <a:prstGeom prst="roundRect">
                <a:avLst/>
              </a:prstGeom>
              <a:solidFill>
                <a:srgbClr val="D2E4B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grpSp>
        <p:sp>
          <p:nvSpPr>
            <p:cNvPr id="4" name="مربع نص 4"/>
            <p:cNvSpPr txBox="1">
              <a:spLocks noChangeArrowheads="1"/>
            </p:cNvSpPr>
            <p:nvPr/>
          </p:nvSpPr>
          <p:spPr bwMode="auto">
            <a:xfrm>
              <a:off x="1776394" y="2500314"/>
              <a:ext cx="5548322" cy="3005951"/>
            </a:xfrm>
            <a:prstGeom prst="rect">
              <a:avLst/>
            </a:prstGeom>
            <a:noFill/>
            <a:ln w="9525">
              <a:noFill/>
              <a:miter lim="800000"/>
              <a:headEnd/>
              <a:tailEnd/>
            </a:ln>
          </p:spPr>
          <p:txBody>
            <a:bodyPr wrap="square">
              <a:spAutoFit/>
            </a:bodyPr>
            <a:lstStyle/>
            <a:p>
              <a:r>
                <a:rPr lang="ar-JO" sz="2000" b="1" dirty="0">
                  <a:solidFill>
                    <a:srgbClr val="FF0000"/>
                  </a:solidFill>
                  <a:cs typeface="Simplified Arabic" pitchFamily="2" charset="-78"/>
                </a:rPr>
                <a:t>يتكون البروبان من 3 ذرات كربون و8 ذرات هيدروجين، اكتب الصيغة الكيميائية </a:t>
              </a:r>
              <a:r>
                <a:rPr lang="ar-JO" sz="2000" b="1" dirty="0" err="1">
                  <a:solidFill>
                    <a:srgbClr val="FF0000"/>
                  </a:solidFill>
                  <a:cs typeface="Simplified Arabic" pitchFamily="2" charset="-78"/>
                </a:rPr>
                <a:t>للبروبان</a:t>
              </a:r>
              <a:r>
                <a:rPr lang="ar-JO" sz="2000" b="1" dirty="0">
                  <a:solidFill>
                    <a:srgbClr val="FF0000"/>
                  </a:solidFill>
                  <a:cs typeface="Simplified Arabic" pitchFamily="2" charset="-78"/>
                </a:rPr>
                <a:t>.</a:t>
              </a:r>
              <a:r>
                <a:rPr lang="ar-SA" sz="2000" b="1" dirty="0">
                  <a:solidFill>
                    <a:srgbClr val="FF0000"/>
                  </a:solidFill>
                  <a:cs typeface="Simplified Arabic" pitchFamily="2" charset="-78"/>
                </a:rPr>
                <a:t> صفحة 114</a:t>
              </a:r>
            </a:p>
            <a:p>
              <a:endParaRPr lang="ar-SA" sz="2000" b="1" dirty="0">
                <a:cs typeface="Simplified Arabic" pitchFamily="2" charset="-78"/>
              </a:endParaRPr>
            </a:p>
            <a:p>
              <a:endParaRPr lang="ar-SA" sz="2000" b="1" dirty="0">
                <a:cs typeface="Simplified Arabic" pitchFamily="2" charset="-78"/>
              </a:endParaRPr>
            </a:p>
            <a:p>
              <a:r>
                <a:rPr lang="ar-SA" sz="3600" b="1" dirty="0">
                  <a:solidFill>
                    <a:srgbClr val="00B050"/>
                  </a:solidFill>
                  <a:cs typeface="Simplified Arabic" pitchFamily="2" charset="-78"/>
                </a:rPr>
                <a:t>الجواب :  </a:t>
              </a:r>
              <a:r>
                <a:rPr lang="en-US" sz="3600" dirty="0">
                  <a:solidFill>
                    <a:schemeClr val="tx2"/>
                  </a:solidFill>
                </a:rPr>
                <a:t>C</a:t>
              </a:r>
              <a:r>
                <a:rPr lang="en-US" sz="3600" baseline="-25000" dirty="0">
                  <a:solidFill>
                    <a:schemeClr val="tx2"/>
                  </a:solidFill>
                </a:rPr>
                <a:t>3</a:t>
              </a:r>
              <a:r>
                <a:rPr lang="en-US" sz="3600" dirty="0">
                  <a:solidFill>
                    <a:schemeClr val="tx2"/>
                  </a:solidFill>
                </a:rPr>
                <a:t>H</a:t>
              </a:r>
              <a:r>
                <a:rPr lang="en-US" sz="3600" baseline="-25000" dirty="0">
                  <a:solidFill>
                    <a:schemeClr val="tx2"/>
                  </a:solidFill>
                </a:rPr>
                <a:t>8</a:t>
              </a:r>
              <a:endParaRPr lang="ar-JO" sz="3600" baseline="-25000" dirty="0">
                <a:solidFill>
                  <a:schemeClr val="tx2"/>
                </a:solidFill>
              </a:endParaRPr>
            </a:p>
            <a:p>
              <a:endParaRPr lang="ar-JO" sz="2000" baseline="-25000" dirty="0"/>
            </a:p>
            <a:p>
              <a:endParaRPr lang="ar-SA" sz="2000" b="1" dirty="0">
                <a:cs typeface="Simplified Arabic" pitchFamily="2" charset="-78"/>
              </a:endParaRPr>
            </a:p>
            <a:p>
              <a:endParaRPr lang="ar-SA" sz="2000" b="1" dirty="0">
                <a:cs typeface="Simplified Arabic" pitchFamily="2" charset="-78"/>
              </a:endParaRPr>
            </a:p>
            <a:p>
              <a:endParaRPr lang="ar-SA" sz="2000" b="1" dirty="0">
                <a:cs typeface="Simplified Arabic" pitchFamily="2" charset="-78"/>
              </a:endParaRPr>
            </a:p>
          </p:txBody>
        </p:sp>
      </p:grpSp>
      <p:pic>
        <p:nvPicPr>
          <p:cNvPr id="7" name="Picture 61" descr="MCj04344030000[1]"/>
          <p:cNvPicPr>
            <a:picLocks noChangeAspect="1" noChangeArrowheads="1"/>
          </p:cNvPicPr>
          <p:nvPr/>
        </p:nvPicPr>
        <p:blipFill>
          <a:blip r:embed="rId4" cstate="print"/>
          <a:srcRect/>
          <a:stretch>
            <a:fillRect/>
          </a:stretch>
        </p:blipFill>
        <p:spPr bwMode="auto">
          <a:xfrm>
            <a:off x="990600" y="1295400"/>
            <a:ext cx="1295400" cy="1219200"/>
          </a:xfrm>
          <a:prstGeom prst="rect">
            <a:avLst/>
          </a:prstGeom>
          <a:noFill/>
          <a:ln w="9525">
            <a:noFill/>
            <a:miter lim="800000"/>
            <a:headEnd/>
            <a:tailEnd/>
          </a:ln>
        </p:spPr>
      </p:pic>
    </p:spTree>
    <p:extLst>
      <p:ext uri="{BB962C8B-B14F-4D97-AF65-F5344CB8AC3E}">
        <p14:creationId xmlns:p14="http://schemas.microsoft.com/office/powerpoint/2010/main" val="3837348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0800" y="74546"/>
            <a:ext cx="4252064"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defRPr/>
            </a:pPr>
            <a:r>
              <a:rPr lang="ar-SA" sz="4800"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sym typeface="Wingdings 2"/>
              </a:rPr>
              <a:t>المخلـــــــــــــــــــــوط</a:t>
            </a:r>
            <a:endParaRPr lang="ar-JO" sz="48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endParaRPr>
          </a:p>
        </p:txBody>
      </p:sp>
      <p:sp>
        <p:nvSpPr>
          <p:cNvPr id="5" name="مستطيل 4"/>
          <p:cNvSpPr/>
          <p:nvPr/>
        </p:nvSpPr>
        <p:spPr>
          <a:xfrm>
            <a:off x="-29029" y="5411450"/>
            <a:ext cx="9169400" cy="1508105"/>
          </a:xfrm>
          <a:prstGeom prst="rect">
            <a:avLst/>
          </a:prstGeom>
          <a:solidFill>
            <a:srgbClr val="000000"/>
          </a:solidFill>
        </p:spPr>
        <p:style>
          <a:lnRef idx="1">
            <a:schemeClr val="accent2"/>
          </a:lnRef>
          <a:fillRef idx="2">
            <a:schemeClr val="accent2"/>
          </a:fillRef>
          <a:effectRef idx="1">
            <a:schemeClr val="accent2"/>
          </a:effectRef>
          <a:fontRef idx="minor">
            <a:schemeClr val="dk1"/>
          </a:fontRef>
        </p:style>
        <p:txBody>
          <a:bodyPr wrap="square">
            <a:spAutoFit/>
          </a:bodyPr>
          <a:lstStyle/>
          <a:p>
            <a:endParaRPr lang="ar-SA" sz="40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endParaRPr>
          </a:p>
          <a:p>
            <a:r>
              <a:rPr lang="ar-SA" sz="24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أمثلة على المخاليط : (خليط جامد=الملح مع الرمل) ، (خليط سائل=السكر مع الماء) ، (خليط غاز=الهواء) .</a:t>
            </a:r>
            <a:r>
              <a:rPr lang="ar-SA" sz="14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 </a:t>
            </a:r>
          </a:p>
          <a:p>
            <a:endParaRPr lang="ar-SA" sz="28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endParaRPr>
          </a:p>
        </p:txBody>
      </p:sp>
      <p:sp>
        <p:nvSpPr>
          <p:cNvPr id="7" name="مستطيل 6"/>
          <p:cNvSpPr/>
          <p:nvPr/>
        </p:nvSpPr>
        <p:spPr>
          <a:xfrm>
            <a:off x="-29029" y="965200"/>
            <a:ext cx="9169400" cy="10926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endParaRPr lang="ar-SA" sz="9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a:p>
            <a:r>
              <a:rPr lang="ar-SA" sz="3200" b="1" cap="all" dirty="0">
                <a:ln w="9000" cmpd="sng">
                  <a:solidFill>
                    <a:schemeClr val="tx1">
                      <a:alpha val="57000"/>
                    </a:schemeClr>
                  </a:solidFill>
                  <a:prstDash val="solid"/>
                </a:ln>
                <a:solidFill>
                  <a:schemeClr val="tx1"/>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تعريف المخلوط :</a:t>
            </a:r>
          </a:p>
          <a:p>
            <a:r>
              <a:rPr lang="ar-SA" sz="2400" b="1" cap="all" dirty="0">
                <a:ln w="9000" cmpd="sng">
                  <a:solidFill>
                    <a:schemeClr val="tx1">
                      <a:alpha val="57000"/>
                    </a:schemeClr>
                  </a:solidFill>
                  <a:prstDash val="solid"/>
                </a:ln>
                <a:solidFill>
                  <a:schemeClr val="tx1"/>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   </a:t>
            </a:r>
          </a:p>
        </p:txBody>
      </p:sp>
      <p:sp>
        <p:nvSpPr>
          <p:cNvPr id="9" name="مربع نص 8"/>
          <p:cNvSpPr txBox="1"/>
          <p:nvPr/>
        </p:nvSpPr>
        <p:spPr>
          <a:xfrm>
            <a:off x="76200" y="1157559"/>
            <a:ext cx="7162800" cy="830997"/>
          </a:xfrm>
          <a:prstGeom prst="rect">
            <a:avLst/>
          </a:prstGeom>
          <a:noFill/>
        </p:spPr>
        <p:txBody>
          <a:bodyPr wrap="square" rtlCol="1">
            <a:spAutoFit/>
          </a:bodyPr>
          <a:lstStyle/>
          <a:p>
            <a:r>
              <a:rPr lang="ar-SA" sz="24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هو مادة ناتجة عن مزج أثنين أو أكثر من العناصر أو المركبات ، دون أن تتحد كيميائياً ،   </a:t>
            </a:r>
          </a:p>
          <a:p>
            <a:r>
              <a:rPr lang="ar-SA" sz="24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 وتوجد مع بعضها بأي نسبة ، ويحتفظ كلاً منها بخواصه المميزة .</a:t>
            </a:r>
          </a:p>
        </p:txBody>
      </p:sp>
      <p:sp>
        <p:nvSpPr>
          <p:cNvPr id="3" name="مربع نص 2"/>
          <p:cNvSpPr txBox="1"/>
          <p:nvPr/>
        </p:nvSpPr>
        <p:spPr>
          <a:xfrm>
            <a:off x="1" y="4563034"/>
            <a:ext cx="9157600" cy="584775"/>
          </a:xfrm>
          <a:prstGeom prst="rect">
            <a:avLst/>
          </a:prstGeom>
          <a:noFill/>
        </p:spPr>
        <p:txBody>
          <a:bodyPr wrap="square" rtlCol="1">
            <a:spAutoFit/>
          </a:bodyPr>
          <a:lstStyle/>
          <a:p>
            <a:r>
              <a:rPr lang="ar-SA" sz="32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      </a:t>
            </a:r>
            <a:r>
              <a:rPr lang="ar-SA" sz="3200" cap="all" dirty="0">
                <a:ln w="9000" cmpd="sng">
                  <a:solidFill>
                    <a:schemeClr val="tx1">
                      <a:alpha val="57000"/>
                    </a:schemeClr>
                  </a:solidFill>
                  <a:prstDash val="solid"/>
                </a:ln>
                <a:solidFill>
                  <a:schemeClr val="bg1"/>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ملح + </a:t>
            </a:r>
            <a:r>
              <a:rPr lang="ar-SA" sz="3200" cap="all" dirty="0">
                <a:ln w="9000" cmpd="sng">
                  <a:solidFill>
                    <a:schemeClr val="tx1">
                      <a:alpha val="57000"/>
                    </a:schemeClr>
                  </a:solidFill>
                  <a:prstDash val="solid"/>
                </a:ln>
                <a:solidFill>
                  <a:schemeClr val="accent6">
                    <a:lumMod val="75000"/>
                  </a:schemeClr>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رمل</a:t>
            </a:r>
            <a:r>
              <a:rPr lang="ar-SA" sz="3200" cap="all" dirty="0">
                <a:ln w="9000" cmpd="sng">
                  <a:solidFill>
                    <a:schemeClr val="tx1">
                      <a:alpha val="57000"/>
                    </a:schemeClr>
                  </a:solidFill>
                  <a:prstDash val="solid"/>
                </a:ln>
                <a:solidFill>
                  <a:srgbClr val="FFFF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 </a:t>
            </a:r>
            <a:r>
              <a:rPr lang="ar-SA" sz="32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 </a:t>
            </a:r>
            <a:r>
              <a:rPr lang="ar-SA" dirty="0"/>
              <a:t>                            </a:t>
            </a:r>
            <a:r>
              <a:rPr lang="ar-SA" sz="3200" cap="all" dirty="0">
                <a:ln w="9000" cmpd="sng">
                  <a:solidFill>
                    <a:schemeClr val="tx1">
                      <a:alpha val="57000"/>
                    </a:schemeClr>
                  </a:solidFill>
                  <a:prstDash val="solid"/>
                </a:ln>
                <a:solidFill>
                  <a:schemeClr val="accent3"/>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ماء + </a:t>
            </a:r>
            <a:r>
              <a:rPr lang="ar-SA" sz="3200" cap="all" dirty="0">
                <a:ln w="9000" cmpd="sng">
                  <a:solidFill>
                    <a:schemeClr val="tx1">
                      <a:alpha val="57000"/>
                    </a:schemeClr>
                  </a:solidFill>
                  <a:prstDash val="solid"/>
                </a:ln>
                <a:solidFill>
                  <a:schemeClr val="bg1"/>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سكر</a:t>
            </a:r>
            <a:r>
              <a:rPr lang="ar-SA" dirty="0"/>
              <a:t>                               </a:t>
            </a:r>
            <a:r>
              <a:rPr lang="ar-SA" sz="3200" cap="all" dirty="0">
                <a:ln w="9000" cmpd="sng">
                  <a:solidFill>
                    <a:schemeClr val="tx1">
                      <a:alpha val="57000"/>
                    </a:schemeClr>
                  </a:solidFill>
                  <a:prstDash val="solid"/>
                </a:ln>
                <a:solidFill>
                  <a:schemeClr val="bg1">
                    <a:lumMod val="85000"/>
                  </a:schemeClr>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هــــــــــــــــــــــواء</a:t>
            </a:r>
            <a:endParaRPr lang="ar-SA" dirty="0"/>
          </a:p>
        </p:txBody>
      </p:sp>
      <p:pic>
        <p:nvPicPr>
          <p:cNvPr id="1026" name="Picture 2" descr="http://threepinkdots.files.wordpress.com/2009/09/p90403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071254"/>
            <a:ext cx="3044371" cy="25205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wochums.com/wp-content/uploads/2012/10/sugar-to-wa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5652" y="2084700"/>
            <a:ext cx="3356901" cy="25071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1.bp.blogspot.com/-TnOCyTEW1nA/Tf9i7K_KogI/AAAAAAAAAkA/fTnMPaU5pLI/s1600/spacesuit_press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071254"/>
            <a:ext cx="2725651" cy="252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26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69400" cy="89255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endParaRPr lang="ar-SA" sz="1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a:p>
            <a:pPr lvl="0"/>
            <a:r>
              <a:rPr lang="ar-SA" sz="40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فصل المخاليط: </a:t>
            </a:r>
            <a:r>
              <a:rPr lang="ar-SA" sz="2400" cap="all" dirty="0">
                <a:ln w="12700" cmpd="sng">
                  <a:solidFill>
                    <a:prstClr val="black">
                      <a:alpha val="21000"/>
                    </a:prstClr>
                  </a:solidFill>
                  <a:prstDash val="solid"/>
                </a:ln>
                <a:solidFill>
                  <a:srgbClr val="FF66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من طرق فصل المخاليط ..</a:t>
            </a:r>
          </a:p>
          <a:p>
            <a:pPr lvl="0"/>
            <a:endParaRPr lang="ar-SA" sz="1100" cap="all" dirty="0">
              <a:ln w="12700" cmpd="sng">
                <a:solidFill>
                  <a:prstClr val="black">
                    <a:alpha val="21000"/>
                  </a:prstClr>
                </a:solidFill>
                <a:prstDash val="solid"/>
              </a:ln>
              <a:solidFill>
                <a:srgbClr val="FF66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p:txBody>
      </p:sp>
      <p:sp>
        <p:nvSpPr>
          <p:cNvPr id="5" name="TextBox 15"/>
          <p:cNvSpPr txBox="1">
            <a:spLocks noChangeArrowheads="1"/>
          </p:cNvSpPr>
          <p:nvPr/>
        </p:nvSpPr>
        <p:spPr bwMode="auto">
          <a:xfrm>
            <a:off x="0" y="892552"/>
            <a:ext cx="9169400" cy="19389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noFill/>
            <a:miter lim="800000"/>
            <a:headEnd/>
            <a:tailEnd/>
          </a:ln>
        </p:spPr>
        <p:txBody>
          <a:bodyPr wrap="square">
            <a:spAutoFit/>
          </a:bodyPr>
          <a:lstStyle/>
          <a:p>
            <a:pPr marL="342900" indent="-342900">
              <a:buFont typeface="Wingdings 2" pitchFamily="18" charset="2"/>
              <a:buChar char="D"/>
            </a:pPr>
            <a:r>
              <a:rPr lang="ar-JO"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أولا ً : استخدام سائل ،، مثلاً يمكن فصل مخلوط الملح والرمل عن طريق أضافة الماء فيذوب الملح ، ثم يتم ترشيح المخلوط فينفصل الرمل ، ومن ثم نبخر الماء فيبقى الملح .</a:t>
            </a:r>
          </a:p>
          <a:p>
            <a:pPr marL="342900" indent="-342900">
              <a:buFont typeface="Wingdings 2" pitchFamily="18" charset="2"/>
              <a:buChar char="D"/>
            </a:pPr>
            <a:endParaRPr lang="ar-JO"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marL="342900" indent="-342900">
              <a:buFont typeface="Wingdings 2" pitchFamily="18" charset="2"/>
              <a:buChar char="D"/>
            </a:pPr>
            <a:r>
              <a:rPr lang="ar-JO"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ثانيا: استخدام مناخل أو مرشحات ذات ثقوب متفاوتة السعة كما يحدث عند فصل خليط من الكرات الزجاجية والحصى والرمل.</a:t>
            </a:r>
          </a:p>
        </p:txBody>
      </p:sp>
      <p:pic>
        <p:nvPicPr>
          <p:cNvPr id="2050" name="Picture 2" descr="http://cnx.org/content/m20271/latest/graphic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818096"/>
            <a:ext cx="2696882" cy="40399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mghs.sa.edu.au/Internet/Curriculum/Science/Year8/Resources/MixingAndSeparating/distilla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831543"/>
            <a:ext cx="3276600" cy="40340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4.bp.blogspot.com/-6xl21p1l0BM/TYMZVN2myuI/AAAAAAAAAK8/lrsMcL0h-lQ/s320/magnetic-separation-proce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831544"/>
            <a:ext cx="3200400" cy="4026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422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475" y="2362201"/>
            <a:ext cx="4200525" cy="4504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www.bolandcell.co.za/images/regenkit/REGEN-CENTRILAB-8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9" y="2362201"/>
            <a:ext cx="4978402" cy="4495800"/>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2895600" y="0"/>
            <a:ext cx="6273800" cy="89255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endParaRPr lang="ar-SA" sz="1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a:p>
            <a:pPr lvl="0" algn="ctr"/>
            <a:r>
              <a:rPr lang="ar-SA" sz="40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الدم مخلوط يمكن فصله عن طريق جهاز خاص</a:t>
            </a:r>
            <a:endParaRPr lang="ar-SA" sz="2400" cap="all" dirty="0">
              <a:ln w="12700" cmpd="sng">
                <a:solidFill>
                  <a:prstClr val="black">
                    <a:alpha val="21000"/>
                  </a:prstClr>
                </a:solidFill>
                <a:prstDash val="solid"/>
              </a:ln>
              <a:solidFill>
                <a:srgbClr val="FF66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a:p>
            <a:pPr lvl="0"/>
            <a:endParaRPr lang="ar-SA" sz="1100" cap="all" dirty="0">
              <a:ln w="12700" cmpd="sng">
                <a:solidFill>
                  <a:prstClr val="black">
                    <a:alpha val="21000"/>
                  </a:prstClr>
                </a:solidFill>
                <a:prstDash val="solid"/>
              </a:ln>
              <a:solidFill>
                <a:srgbClr val="FF66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p:txBody>
      </p:sp>
      <p:pic>
        <p:nvPicPr>
          <p:cNvPr id="3078" name="Picture 6" descr="Selphyl 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0" y="4238625"/>
            <a:ext cx="26193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1.bp.blogspot.com/-SkOY4rZr46g/T85S5OAPZXI/AAAAAAAAAdQ/fJlT74lgG9k/s1600/centrifug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0" y="74902"/>
            <a:ext cx="260873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745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0"/>
          <p:cNvGrpSpPr>
            <a:grpSpLocks/>
          </p:cNvGrpSpPr>
          <p:nvPr/>
        </p:nvGrpSpPr>
        <p:grpSpPr bwMode="auto">
          <a:xfrm>
            <a:off x="1331640" y="2514600"/>
            <a:ext cx="6764610" cy="2287253"/>
            <a:chOff x="1179240" y="1371600"/>
            <a:chExt cx="6764610" cy="2287253"/>
          </a:xfrm>
        </p:grpSpPr>
        <p:grpSp>
          <p:nvGrpSpPr>
            <p:cNvPr id="3" name="مجموعة 5"/>
            <p:cNvGrpSpPr>
              <a:grpSpLocks/>
            </p:cNvGrpSpPr>
            <p:nvPr/>
          </p:nvGrpSpPr>
          <p:grpSpPr bwMode="auto">
            <a:xfrm>
              <a:off x="1600200" y="1371600"/>
              <a:ext cx="6343650" cy="1905000"/>
              <a:chOff x="1600200" y="1371600"/>
              <a:chExt cx="6343650" cy="1905000"/>
            </a:xfrm>
          </p:grpSpPr>
          <p:pic>
            <p:nvPicPr>
              <p:cNvPr id="5" name="Picture 7"/>
              <p:cNvPicPr>
                <a:picLocks noChangeAspect="1" noChangeArrowheads="1"/>
              </p:cNvPicPr>
              <p:nvPr/>
            </p:nvPicPr>
            <p:blipFill>
              <a:blip r:embed="rId3" cstate="print"/>
              <a:srcRect/>
              <a:stretch>
                <a:fillRect/>
              </a:stretch>
            </p:blipFill>
            <p:spPr bwMode="auto">
              <a:xfrm>
                <a:off x="6553200" y="1371600"/>
                <a:ext cx="1390650" cy="762000"/>
              </a:xfrm>
              <a:prstGeom prst="rect">
                <a:avLst/>
              </a:prstGeom>
              <a:noFill/>
              <a:ln w="9525">
                <a:noFill/>
                <a:miter lim="800000"/>
                <a:headEnd/>
                <a:tailEnd/>
              </a:ln>
            </p:spPr>
          </p:pic>
          <p:sp>
            <p:nvSpPr>
              <p:cNvPr id="6" name="مستطيل مستدير الزوايا 5"/>
              <p:cNvSpPr/>
              <p:nvPr/>
            </p:nvSpPr>
            <p:spPr>
              <a:xfrm>
                <a:off x="1600200" y="2362200"/>
                <a:ext cx="6019800" cy="914400"/>
              </a:xfrm>
              <a:prstGeom prst="roundRect">
                <a:avLst/>
              </a:prstGeom>
              <a:solidFill>
                <a:srgbClr val="D2E4B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grpSp>
        <p:sp>
          <p:nvSpPr>
            <p:cNvPr id="4" name="مربع نص 4"/>
            <p:cNvSpPr txBox="1">
              <a:spLocks noChangeArrowheads="1"/>
            </p:cNvSpPr>
            <p:nvPr/>
          </p:nvSpPr>
          <p:spPr bwMode="auto">
            <a:xfrm>
              <a:off x="1179240" y="2643190"/>
              <a:ext cx="6145476" cy="1015663"/>
            </a:xfrm>
            <a:prstGeom prst="rect">
              <a:avLst/>
            </a:prstGeom>
            <a:noFill/>
            <a:ln w="9525">
              <a:noFill/>
              <a:miter lim="800000"/>
              <a:headEnd/>
              <a:tailEnd/>
            </a:ln>
          </p:spPr>
          <p:txBody>
            <a:bodyPr wrap="square">
              <a:spAutoFit/>
            </a:bodyPr>
            <a:lstStyle/>
            <a:p>
              <a:r>
                <a:rPr lang="ar-JO" sz="2000" b="1" dirty="0">
                  <a:cs typeface="Simplified Arabic" pitchFamily="2" charset="-78"/>
                </a:rPr>
                <a:t>ما العلاقة بين نسب المخاليط وهويتها؟</a:t>
              </a:r>
              <a:r>
                <a:rPr lang="ar-SA" sz="2000" b="1" dirty="0">
                  <a:cs typeface="Simplified Arabic" pitchFamily="2" charset="-78"/>
                </a:rPr>
                <a:t> صفحة 115</a:t>
              </a:r>
            </a:p>
            <a:p>
              <a:endParaRPr lang="ar-SA" sz="2000" b="1" dirty="0">
                <a:cs typeface="Simplified Arabic" pitchFamily="2" charset="-78"/>
              </a:endParaRPr>
            </a:p>
            <a:p>
              <a:endParaRPr lang="ar-SA" sz="2000" b="1" dirty="0">
                <a:cs typeface="Simplified Arabic" pitchFamily="2" charset="-78"/>
              </a:endParaRPr>
            </a:p>
          </p:txBody>
        </p:sp>
      </p:grpSp>
      <p:pic>
        <p:nvPicPr>
          <p:cNvPr id="7" name="Picture 2" descr="C:\Users\Kraishan\Desktop\thinking.gif"/>
          <p:cNvPicPr>
            <a:picLocks noChangeAspect="1" noChangeArrowheads="1"/>
          </p:cNvPicPr>
          <p:nvPr/>
        </p:nvPicPr>
        <p:blipFill>
          <a:blip r:embed="rId4" cstate="print"/>
          <a:srcRect/>
          <a:stretch>
            <a:fillRect/>
          </a:stretch>
        </p:blipFill>
        <p:spPr bwMode="auto">
          <a:xfrm rot="20831795">
            <a:off x="891537" y="1087861"/>
            <a:ext cx="1636713" cy="1782763"/>
          </a:xfrm>
          <a:prstGeom prst="rect">
            <a:avLst/>
          </a:prstGeom>
          <a:noFill/>
          <a:ln w="9525">
            <a:noFill/>
            <a:miter lim="800000"/>
            <a:headEnd/>
            <a:tailEnd/>
          </a:ln>
        </p:spPr>
      </p:pic>
    </p:spTree>
    <p:extLst>
      <p:ext uri="{BB962C8B-B14F-4D97-AF65-F5344CB8AC3E}">
        <p14:creationId xmlns:p14="http://schemas.microsoft.com/office/powerpoint/2010/main" val="1338767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0"/>
          <p:cNvGrpSpPr>
            <a:grpSpLocks/>
          </p:cNvGrpSpPr>
          <p:nvPr/>
        </p:nvGrpSpPr>
        <p:grpSpPr bwMode="auto">
          <a:xfrm>
            <a:off x="381000" y="2514600"/>
            <a:ext cx="7715250" cy="2964361"/>
            <a:chOff x="228600" y="1371600"/>
            <a:chExt cx="7715250" cy="2964361"/>
          </a:xfrm>
        </p:grpSpPr>
        <p:grpSp>
          <p:nvGrpSpPr>
            <p:cNvPr id="3" name="مجموعة 5"/>
            <p:cNvGrpSpPr>
              <a:grpSpLocks/>
            </p:cNvGrpSpPr>
            <p:nvPr/>
          </p:nvGrpSpPr>
          <p:grpSpPr bwMode="auto">
            <a:xfrm>
              <a:off x="1600200" y="1371600"/>
              <a:ext cx="6343650" cy="1905000"/>
              <a:chOff x="1600200" y="1371600"/>
              <a:chExt cx="6343650" cy="1905000"/>
            </a:xfrm>
          </p:grpSpPr>
          <p:pic>
            <p:nvPicPr>
              <p:cNvPr id="5" name="Picture 7"/>
              <p:cNvPicPr>
                <a:picLocks noChangeAspect="1" noChangeArrowheads="1"/>
              </p:cNvPicPr>
              <p:nvPr/>
            </p:nvPicPr>
            <p:blipFill>
              <a:blip r:embed="rId3" cstate="print"/>
              <a:srcRect/>
              <a:stretch>
                <a:fillRect/>
              </a:stretch>
            </p:blipFill>
            <p:spPr bwMode="auto">
              <a:xfrm>
                <a:off x="6553200" y="1371600"/>
                <a:ext cx="1390650" cy="762000"/>
              </a:xfrm>
              <a:prstGeom prst="rect">
                <a:avLst/>
              </a:prstGeom>
              <a:noFill/>
              <a:ln w="9525">
                <a:noFill/>
                <a:miter lim="800000"/>
                <a:headEnd/>
                <a:tailEnd/>
              </a:ln>
            </p:spPr>
          </p:pic>
          <p:sp>
            <p:nvSpPr>
              <p:cNvPr id="6" name="مستطيل مستدير الزوايا 5"/>
              <p:cNvSpPr/>
              <p:nvPr/>
            </p:nvSpPr>
            <p:spPr>
              <a:xfrm>
                <a:off x="1600200" y="2362200"/>
                <a:ext cx="6019800" cy="914400"/>
              </a:xfrm>
              <a:prstGeom prst="roundRect">
                <a:avLst/>
              </a:prstGeom>
              <a:solidFill>
                <a:srgbClr val="D2E4B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grpSp>
        <p:sp>
          <p:nvSpPr>
            <p:cNvPr id="4" name="مربع نص 4"/>
            <p:cNvSpPr txBox="1">
              <a:spLocks noChangeArrowheads="1"/>
            </p:cNvSpPr>
            <p:nvPr/>
          </p:nvSpPr>
          <p:spPr bwMode="auto">
            <a:xfrm>
              <a:off x="228600" y="2643190"/>
              <a:ext cx="7096116" cy="1692771"/>
            </a:xfrm>
            <a:prstGeom prst="rect">
              <a:avLst/>
            </a:prstGeom>
            <a:noFill/>
            <a:ln w="9525">
              <a:noFill/>
              <a:miter lim="800000"/>
              <a:headEnd/>
              <a:tailEnd/>
            </a:ln>
          </p:spPr>
          <p:txBody>
            <a:bodyPr wrap="square">
              <a:spAutoFit/>
            </a:bodyPr>
            <a:lstStyle/>
            <a:p>
              <a:r>
                <a:rPr lang="ar-JO" sz="2000" b="1" dirty="0">
                  <a:cs typeface="Simplified Arabic" pitchFamily="2" charset="-78"/>
                </a:rPr>
                <a:t>ما العلاقة بين نسب المخاليط وهويتها؟</a:t>
              </a:r>
              <a:r>
                <a:rPr lang="ar-SA" sz="2000" b="1" dirty="0">
                  <a:cs typeface="Simplified Arabic" pitchFamily="2" charset="-78"/>
                </a:rPr>
                <a:t> صفحة 115</a:t>
              </a:r>
            </a:p>
            <a:p>
              <a:endParaRPr lang="ar-SA" sz="2000" b="1" dirty="0">
                <a:cs typeface="Simplified Arabic" pitchFamily="2" charset="-78"/>
              </a:endParaRPr>
            </a:p>
            <a:p>
              <a:endParaRPr lang="ar-SA" sz="2000" b="1" dirty="0">
                <a:cs typeface="Simplified Arabic" pitchFamily="2" charset="-78"/>
              </a:endParaRPr>
            </a:p>
            <a:p>
              <a:r>
                <a:rPr lang="ar-SA" sz="2400" b="1" dirty="0">
                  <a:solidFill>
                    <a:srgbClr val="C00000"/>
                  </a:solidFill>
                  <a:cs typeface="Simplified Arabic" pitchFamily="2" charset="-78"/>
                </a:rPr>
                <a:t>الجواب : </a:t>
              </a:r>
              <a:r>
                <a:rPr lang="ar-JO" sz="2400" dirty="0">
                  <a:solidFill>
                    <a:srgbClr val="C00000"/>
                  </a:solidFill>
                </a:rPr>
                <a:t>يمكن أن تتغير النسب دون أن احداث تغيير في هوية المخلوط.</a:t>
              </a:r>
            </a:p>
            <a:p>
              <a:endParaRPr lang="ar-JO" sz="2000" b="1" dirty="0">
                <a:cs typeface="Simplified Arabic" pitchFamily="2" charset="-78"/>
              </a:endParaRPr>
            </a:p>
          </p:txBody>
        </p:sp>
      </p:grpSp>
      <p:pic>
        <p:nvPicPr>
          <p:cNvPr id="7" name="Picture 2" descr="C:\Users\Kraishan\Desktop\thinking.gif"/>
          <p:cNvPicPr>
            <a:picLocks noChangeAspect="1" noChangeArrowheads="1"/>
          </p:cNvPicPr>
          <p:nvPr/>
        </p:nvPicPr>
        <p:blipFill>
          <a:blip r:embed="rId4" cstate="print"/>
          <a:srcRect/>
          <a:stretch>
            <a:fillRect/>
          </a:stretch>
        </p:blipFill>
        <p:spPr bwMode="auto">
          <a:xfrm rot="20831795">
            <a:off x="891537" y="1087861"/>
            <a:ext cx="1636713" cy="1782763"/>
          </a:xfrm>
          <a:prstGeom prst="rect">
            <a:avLst/>
          </a:prstGeom>
          <a:noFill/>
          <a:ln w="9525">
            <a:noFill/>
            <a:miter lim="800000"/>
            <a:headEnd/>
            <a:tailEnd/>
          </a:ln>
        </p:spPr>
      </p:pic>
    </p:spTree>
    <p:extLst>
      <p:ext uri="{BB962C8B-B14F-4D97-AF65-F5344CB8AC3E}">
        <p14:creationId xmlns:p14="http://schemas.microsoft.com/office/powerpoint/2010/main" val="2726565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ard 8"/>
          <p:cNvSpPr/>
          <p:nvPr/>
        </p:nvSpPr>
        <p:spPr>
          <a:xfrm>
            <a:off x="2667000" y="76200"/>
            <a:ext cx="4419600" cy="838200"/>
          </a:xfrm>
          <a:prstGeom prst="flowChartPunchedCard">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ar-SA" sz="4000" b="1" dirty="0">
                <a:solidFill>
                  <a:srgbClr val="FFFF00"/>
                </a:solidFill>
                <a:cs typeface="Simplified Arabic" pitchFamily="2" charset="-78"/>
              </a:rPr>
              <a:t>أنواع المخاليط</a:t>
            </a:r>
            <a:endParaRPr lang="en-US" sz="4000" b="1" dirty="0">
              <a:solidFill>
                <a:srgbClr val="FFFF00"/>
              </a:solidFill>
              <a:cs typeface="Simplified Arabic" pitchFamily="2" charset="-78"/>
            </a:endParaRPr>
          </a:p>
        </p:txBody>
      </p:sp>
      <p:sp>
        <p:nvSpPr>
          <p:cNvPr id="8" name="مستطيل 7"/>
          <p:cNvSpPr/>
          <p:nvPr/>
        </p:nvSpPr>
        <p:spPr>
          <a:xfrm>
            <a:off x="152400" y="1066800"/>
            <a:ext cx="8745071" cy="938719"/>
          </a:xfrm>
          <a:prstGeom prst="rect">
            <a:avLst/>
          </a:prstGeom>
          <a:ln>
            <a:solidFill>
              <a:schemeClr val="tx1">
                <a:lumMod val="95000"/>
                <a:lumOff val="5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a:endParaRPr lang="ar-SA" sz="2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a:p>
            <a:pPr lvl="0"/>
            <a:r>
              <a:rPr lang="ar-SA" sz="28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a:t>
            </a:r>
            <a:r>
              <a:rPr lang="ar-SA" sz="2800" b="1"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المخلوط المتجانس : </a:t>
            </a:r>
            <a:r>
              <a:rPr lang="ar-SA" sz="24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هو مخلوط لا يمكن التمييز بين مكوناته ، وتكون جميع أجزاؤه متماثلة في الخواص   </a:t>
            </a:r>
          </a:p>
          <a:p>
            <a:pPr lvl="0"/>
            <a:r>
              <a:rPr lang="ar-SA" sz="24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مثل : مخلوط عصير الفاكهة ، والمشروبات الغازية .</a:t>
            </a:r>
          </a:p>
        </p:txBody>
      </p:sp>
      <p:sp>
        <p:nvSpPr>
          <p:cNvPr id="5" name="مستطيل 4"/>
          <p:cNvSpPr/>
          <p:nvPr/>
        </p:nvSpPr>
        <p:spPr>
          <a:xfrm>
            <a:off x="205068" y="4000499"/>
            <a:ext cx="8701368" cy="969496"/>
          </a:xfrm>
          <a:prstGeom prst="rect">
            <a:avLst/>
          </a:prstGeom>
          <a:ln>
            <a:solidFill>
              <a:schemeClr val="tx1">
                <a:lumMod val="95000"/>
                <a:lumOff val="5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a:endParaRPr lang="ar-SA" sz="9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a:p>
            <a:pPr lvl="0"/>
            <a:r>
              <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a:t>
            </a:r>
            <a:r>
              <a:rPr lang="ar-SA" sz="2400" b="1"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المخلوط  غير المتجانس : </a:t>
            </a:r>
            <a:r>
              <a:rPr lang="ar-SA" sz="24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هو مخلوط يمكن التمييز بين مكوناته ، وتكون جميع أجزاؤه غير متماثلة في الخواص  </a:t>
            </a:r>
          </a:p>
          <a:p>
            <a:pPr lvl="0"/>
            <a:r>
              <a:rPr lang="ar-SA" sz="24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مثل : مخلوط سلطة الخضار أو سلطة الفاكهة أو الحصى والرمل .</a:t>
            </a:r>
          </a:p>
        </p:txBody>
      </p:sp>
      <p:pic>
        <p:nvPicPr>
          <p:cNvPr id="4100" name="Picture 4" descr="http://dizzyfrinks.com/wp-content/uploads/2010/11/pepsi%20c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41378"/>
            <a:ext cx="1905000" cy="190499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businessitch.com/wp-content/uploads/2012/06/Fruit-Jui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041378"/>
            <a:ext cx="3258671" cy="184740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green sal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5110161"/>
            <a:ext cx="2381250" cy="157162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i-cdn.apartmenttherapy.com/uimages/kitchen/2009-07-08-FruitSala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038724"/>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31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circle(in)">
                                      <p:cBhvr>
                                        <p:cTn id="17" dur="2000"/>
                                        <p:tgtEl>
                                          <p:spTgt spid="410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circle(in)">
                                      <p:cBhvr>
                                        <p:cTn id="22" dur="2000"/>
                                        <p:tgtEl>
                                          <p:spTgt spid="410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104"/>
                                        </p:tgtEl>
                                        <p:attrNameLst>
                                          <p:attrName>style.visibility</p:attrName>
                                        </p:attrNameLst>
                                      </p:cBhvr>
                                      <p:to>
                                        <p:strVal val="visible"/>
                                      </p:to>
                                    </p:set>
                                    <p:animEffect transition="in" filter="circle(in)">
                                      <p:cBhvr>
                                        <p:cTn id="32" dur="2000"/>
                                        <p:tgtEl>
                                          <p:spTgt spid="410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106"/>
                                        </p:tgtEl>
                                        <p:attrNameLst>
                                          <p:attrName>style.visibility</p:attrName>
                                        </p:attrNameLst>
                                      </p:cBhvr>
                                      <p:to>
                                        <p:strVal val="visible"/>
                                      </p:to>
                                    </p:set>
                                    <p:animEffect transition="in" filter="circle(in)">
                                      <p:cBhvr>
                                        <p:cTn id="37" dur="20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1000100" y="1357298"/>
          <a:ext cx="7500990"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owchart: Card 3"/>
          <p:cNvSpPr/>
          <p:nvPr/>
        </p:nvSpPr>
        <p:spPr>
          <a:xfrm>
            <a:off x="5500694" y="857232"/>
            <a:ext cx="3124199" cy="533400"/>
          </a:xfrm>
          <a:prstGeom prst="flowChartPunchedCard">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ar-JO" sz="2400" b="1" dirty="0">
                <a:solidFill>
                  <a:schemeClr val="tx1">
                    <a:lumMod val="85000"/>
                    <a:lumOff val="15000"/>
                  </a:schemeClr>
                </a:solidFill>
                <a:cs typeface="Simplified Arabic" pitchFamily="2" charset="-78"/>
              </a:rPr>
              <a:t>خلاصة الدرس</a:t>
            </a:r>
            <a:endParaRPr lang="en-US" sz="2400" b="1" dirty="0">
              <a:solidFill>
                <a:schemeClr val="tx1">
                  <a:lumMod val="85000"/>
                  <a:lumOff val="15000"/>
                </a:schemeClr>
              </a:solidFill>
              <a:cs typeface="Simplified Arabic" pitchFamily="2" charset="-78"/>
            </a:endParaRPr>
          </a:p>
        </p:txBody>
      </p:sp>
    </p:spTree>
    <p:extLst>
      <p:ext uri="{BB962C8B-B14F-4D97-AF65-F5344CB8AC3E}">
        <p14:creationId xmlns:p14="http://schemas.microsoft.com/office/powerpoint/2010/main" val="12028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04926771"/>
              </p:ext>
            </p:extLst>
          </p:nvPr>
        </p:nvGraphicFramePr>
        <p:xfrm>
          <a:off x="419100" y="1058057"/>
          <a:ext cx="8458200" cy="5410200"/>
        </p:xfrm>
        <a:graphic>
          <a:graphicData uri="http://schemas.openxmlformats.org/drawingml/2006/table">
            <a:tbl>
              <a:tblPr firstRow="1" bandRow="1">
                <a:effectLst/>
                <a:tableStyleId>{5C22544A-7EE6-4342-B048-85BDC9FD1C3A}</a:tableStyleId>
              </a:tblPr>
              <a:tblGrid>
                <a:gridCol w="8458200">
                  <a:extLst>
                    <a:ext uri="{9D8B030D-6E8A-4147-A177-3AD203B41FA5}">
                      <a16:colId xmlns:a16="http://schemas.microsoft.com/office/drawing/2014/main" val="20000"/>
                    </a:ext>
                  </a:extLst>
                </a:gridCol>
              </a:tblGrid>
              <a:tr h="5410200">
                <a:tc>
                  <a:txBody>
                    <a:bodyPr/>
                    <a:lstStyle/>
                    <a:p>
                      <a:endParaRPr lang="ar-JO" dirty="0"/>
                    </a:p>
                    <a:p>
                      <a:endParaRPr lang="ar-JO" dirty="0"/>
                    </a:p>
                    <a:p>
                      <a:endParaRPr lang="ar-JO" sz="2800" dirty="0">
                        <a:solidFill>
                          <a:srgbClr val="C00000"/>
                        </a:solidFill>
                      </a:endParaRPr>
                    </a:p>
                    <a:p>
                      <a:endParaRPr lang="en-US" dirty="0">
                        <a:solidFill>
                          <a:srgbClr val="C00000"/>
                        </a:solidFill>
                      </a:endParaRPr>
                    </a:p>
                    <a:p>
                      <a:endParaRPr lang="ar-JO" b="1" dirty="0">
                        <a:solidFill>
                          <a:srgbClr val="C00000"/>
                        </a:solidFill>
                      </a:endParaRPr>
                    </a:p>
                    <a:p>
                      <a:endParaRPr lang="en-US" b="1"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extLst>
                  <a:ext uri="{0D108BD9-81ED-4DB2-BD59-A6C34878D82A}">
                    <a16:rowId xmlns:a16="http://schemas.microsoft.com/office/drawing/2014/main" val="10000"/>
                  </a:ext>
                </a:extLst>
              </a:tr>
            </a:tbl>
          </a:graphicData>
        </a:graphic>
      </p:graphicFrame>
      <p:sp>
        <p:nvSpPr>
          <p:cNvPr id="3" name="Rounded Rectangle 2"/>
          <p:cNvSpPr/>
          <p:nvPr/>
        </p:nvSpPr>
        <p:spPr bwMode="auto">
          <a:xfrm>
            <a:off x="0" y="609600"/>
            <a:ext cx="9144000" cy="394648"/>
          </a:xfrm>
          <a:prstGeom prst="roundRect">
            <a:avLst>
              <a:gd name="adj" fmla="val 11947"/>
            </a:avLst>
          </a:prstGeom>
          <a:solidFill>
            <a:srgbClr val="5EB919"/>
          </a:solidFill>
          <a:ln w="12700">
            <a:noFill/>
          </a:ln>
          <a:effectLst>
            <a:outerShdw blurRad="149987" dist="250190" dir="8460000" algn="ctr">
              <a:srgbClr val="000000">
                <a:alpha val="2800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ar-JO" sz="2400" dirty="0">
                <a:solidFill>
                  <a:schemeClr val="tx1"/>
                </a:solidFill>
              </a:rPr>
              <a:t>                                     </a:t>
            </a:r>
            <a:r>
              <a:rPr lang="ar-JO" sz="2000" b="1" dirty="0">
                <a:solidFill>
                  <a:schemeClr val="bg1"/>
                </a:solidFill>
              </a:rPr>
              <a:t>ا</a:t>
            </a:r>
            <a:r>
              <a:rPr lang="ar-SA" sz="2000" b="1" dirty="0">
                <a:solidFill>
                  <a:schemeClr val="bg1"/>
                </a:solidFill>
              </a:rPr>
              <a:t>لدرس             العناصر والمركبات والمخاليط</a:t>
            </a:r>
            <a:endParaRPr lang="ar-SA" dirty="0"/>
          </a:p>
        </p:txBody>
      </p:sp>
      <p:sp>
        <p:nvSpPr>
          <p:cNvPr id="4" name="Oval 3"/>
          <p:cNvSpPr/>
          <p:nvPr/>
        </p:nvSpPr>
        <p:spPr>
          <a:xfrm flipH="1">
            <a:off x="4572000" y="634628"/>
            <a:ext cx="762000" cy="508371"/>
          </a:xfrm>
          <a:prstGeom prst="ellipse">
            <a:avLst/>
          </a:prstGeom>
          <a:solidFill>
            <a:srgbClr val="FFD3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solidFill>
                  <a:schemeClr val="tx1"/>
                </a:solidFill>
              </a:rPr>
              <a:t>10</a:t>
            </a:r>
            <a:endParaRPr lang="ar-JO" sz="2800" dirty="0">
              <a:solidFill>
                <a:schemeClr val="tx1"/>
              </a:solidFill>
            </a:endParaRPr>
          </a:p>
        </p:txBody>
      </p:sp>
      <p:graphicFrame>
        <p:nvGraphicFramePr>
          <p:cNvPr id="5" name="Diagram 4"/>
          <p:cNvGraphicFramePr/>
          <p:nvPr>
            <p:extLst>
              <p:ext uri="{D42A27DB-BD31-4B8C-83A1-F6EECF244321}">
                <p14:modId xmlns:p14="http://schemas.microsoft.com/office/powerpoint/2010/main" val="1202335096"/>
              </p:ext>
            </p:extLst>
          </p:nvPr>
        </p:nvGraphicFramePr>
        <p:xfrm>
          <a:off x="381000" y="1197592"/>
          <a:ext cx="8305800" cy="5127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gular Pentagon 5"/>
          <p:cNvSpPr/>
          <p:nvPr/>
        </p:nvSpPr>
        <p:spPr>
          <a:xfrm flipH="1">
            <a:off x="6096000" y="416833"/>
            <a:ext cx="3048000" cy="816592"/>
          </a:xfrm>
          <a:prstGeom prst="pentagon">
            <a:avLst/>
          </a:prstGeom>
          <a:solidFill>
            <a:srgbClr val="FFD3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800" b="1" dirty="0">
                <a:solidFill>
                  <a:schemeClr val="tx1"/>
                </a:solidFill>
              </a:rPr>
              <a:t>شرح الدرس</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5"/>
          <p:cNvGrpSpPr/>
          <p:nvPr/>
        </p:nvGrpSpPr>
        <p:grpSpPr>
          <a:xfrm>
            <a:off x="785786" y="1500174"/>
            <a:ext cx="7543800" cy="4317625"/>
            <a:chOff x="785786" y="1500174"/>
            <a:chExt cx="7543800" cy="4317625"/>
          </a:xfrm>
        </p:grpSpPr>
        <p:grpSp>
          <p:nvGrpSpPr>
            <p:cNvPr id="2" name="مجموعة 1"/>
            <p:cNvGrpSpPr/>
            <p:nvPr/>
          </p:nvGrpSpPr>
          <p:grpSpPr>
            <a:xfrm>
              <a:off x="785786" y="1500174"/>
              <a:ext cx="7543800" cy="4095768"/>
              <a:chOff x="838200" y="1905000"/>
              <a:chExt cx="7543800" cy="3581400"/>
            </a:xfrm>
          </p:grpSpPr>
          <p:sp>
            <p:nvSpPr>
              <p:cNvPr id="3" name="Round Diagonal Corner Rectangle 3"/>
              <p:cNvSpPr/>
              <p:nvPr/>
            </p:nvSpPr>
            <p:spPr bwMode="auto">
              <a:xfrm>
                <a:off x="838200" y="1905000"/>
                <a:ext cx="7543800" cy="3581400"/>
              </a:xfrm>
              <a:prstGeom prst="round2DiagRect">
                <a:avLst/>
              </a:prstGeom>
              <a:solidFill>
                <a:schemeClr val="accent1">
                  <a:lumMod val="90000"/>
                  <a:alpha val="50000"/>
                </a:schemeClr>
              </a:solidFill>
              <a:ln w="9525" cap="flat" cmpd="sng" algn="ctr">
                <a:solidFill>
                  <a:schemeClr val="tx1"/>
                </a:solidFill>
                <a:prstDash val="solid"/>
                <a:round/>
                <a:headEnd type="none" w="med" len="med"/>
                <a:tailEnd type="none" w="med" len="med"/>
              </a:ln>
              <a:effectLst/>
            </p:spPr>
            <p:txBody>
              <a:bodyPr/>
              <a:lstStyle/>
              <a:p>
                <a:pPr>
                  <a:defRPr/>
                </a:pPr>
                <a:endParaRPr lang="ar-JO" sz="2000" dirty="0">
                  <a:effectLst>
                    <a:outerShdw blurRad="38100" dist="38100" dir="2700000" algn="tl">
                      <a:srgbClr val="FFFFFF"/>
                    </a:outerShdw>
                  </a:effectLst>
                  <a:latin typeface="Arial" charset="0"/>
                  <a:cs typeface="Arial" charset="0"/>
                </a:endParaRPr>
              </a:p>
              <a:p>
                <a:pPr>
                  <a:defRPr/>
                </a:pPr>
                <a:endParaRPr lang="ar-JO" sz="2000" dirty="0">
                  <a:effectLst>
                    <a:outerShdw blurRad="38100" dist="38100" dir="2700000" algn="tl">
                      <a:srgbClr val="FFFFFF"/>
                    </a:outerShdw>
                  </a:effectLst>
                  <a:latin typeface="Arial" charset="0"/>
                  <a:cs typeface="Arial" charset="0"/>
                </a:endParaRPr>
              </a:p>
              <a:p>
                <a:pPr>
                  <a:defRPr/>
                </a:pPr>
                <a:endParaRPr lang="ar-JO" sz="2000" dirty="0">
                  <a:effectLst>
                    <a:outerShdw blurRad="38100" dist="38100" dir="2700000" algn="tl">
                      <a:srgbClr val="FFFFFF"/>
                    </a:outerShdw>
                  </a:effectLst>
                  <a:latin typeface="Arial" charset="0"/>
                  <a:cs typeface="Arial" charset="0"/>
                </a:endParaRPr>
              </a:p>
              <a:p>
                <a:pPr>
                  <a:defRPr/>
                </a:pPr>
                <a:endParaRPr lang="ar-JO" sz="2000" dirty="0">
                  <a:effectLst>
                    <a:outerShdw blurRad="38100" dist="38100" dir="2700000" algn="tl">
                      <a:srgbClr val="FFFFFF"/>
                    </a:outerShdw>
                  </a:effectLst>
                  <a:latin typeface="Arial" charset="0"/>
                  <a:cs typeface="Arial" charset="0"/>
                </a:endParaRPr>
              </a:p>
              <a:p>
                <a:pPr>
                  <a:defRPr/>
                </a:pPr>
                <a:endParaRPr lang="ar-JO" sz="2000" dirty="0">
                  <a:effectLst>
                    <a:outerShdw blurRad="38100" dist="38100" dir="2700000" algn="tl">
                      <a:srgbClr val="FFFFFF"/>
                    </a:outerShdw>
                  </a:effectLst>
                  <a:latin typeface="Arial" charset="0"/>
                  <a:cs typeface="Arial" charset="0"/>
                </a:endParaRPr>
              </a:p>
              <a:p>
                <a:pPr>
                  <a:defRPr/>
                </a:pPr>
                <a:endParaRPr lang="en-US" sz="2000" dirty="0">
                  <a:effectLst>
                    <a:outerShdw blurRad="38100" dist="38100" dir="2700000" algn="tl">
                      <a:srgbClr val="FFFFFF"/>
                    </a:outerShdw>
                  </a:effectLst>
                  <a:latin typeface="Arial" charset="0"/>
                  <a:cs typeface="Arial" charset="0"/>
                </a:endParaRPr>
              </a:p>
            </p:txBody>
          </p:sp>
          <p:sp>
            <p:nvSpPr>
              <p:cNvPr id="4" name="TextBox 4"/>
              <p:cNvSpPr txBox="1">
                <a:spLocks noChangeArrowheads="1"/>
              </p:cNvSpPr>
              <p:nvPr/>
            </p:nvSpPr>
            <p:spPr bwMode="auto">
              <a:xfrm>
                <a:off x="1071538" y="2214554"/>
                <a:ext cx="7162800" cy="369332"/>
              </a:xfrm>
              <a:prstGeom prst="rect">
                <a:avLst/>
              </a:prstGeom>
              <a:noFill/>
              <a:ln w="9525">
                <a:noFill/>
                <a:miter lim="800000"/>
                <a:headEnd/>
                <a:tailEnd/>
              </a:ln>
            </p:spPr>
            <p:txBody>
              <a:bodyPr>
                <a:spAutoFit/>
              </a:bodyPr>
              <a:lstStyle/>
              <a:p>
                <a:pPr>
                  <a:buFont typeface="Arial" pitchFamily="34" charset="0"/>
                  <a:buChar char="•"/>
                </a:pPr>
                <a:endParaRPr lang="en-US" b="1" dirty="0"/>
              </a:p>
            </p:txBody>
          </p:sp>
        </p:grpSp>
        <p:sp>
          <p:nvSpPr>
            <p:cNvPr id="5" name="مربع نص 4"/>
            <p:cNvSpPr txBox="1"/>
            <p:nvPr/>
          </p:nvSpPr>
          <p:spPr>
            <a:xfrm>
              <a:off x="1285852" y="1785926"/>
              <a:ext cx="6572296" cy="4031873"/>
            </a:xfrm>
            <a:prstGeom prst="rect">
              <a:avLst/>
            </a:prstGeom>
            <a:noFill/>
          </p:spPr>
          <p:txBody>
            <a:bodyPr wrap="square" rtlCol="1">
              <a:spAutoFit/>
            </a:bodyPr>
            <a:lstStyle/>
            <a:p>
              <a:pPr>
                <a:buFont typeface="Arial" pitchFamily="34" charset="0"/>
                <a:buChar char="•"/>
              </a:pPr>
              <a:r>
                <a:rPr lang="ar-JO" sz="2000" b="1" dirty="0">
                  <a:cs typeface="Simplified Arabic" pitchFamily="2" charset="-78"/>
                </a:rPr>
                <a:t>لكل عنصر :</a:t>
              </a:r>
            </a:p>
            <a:p>
              <a:pPr>
                <a:buFontTx/>
                <a:buChar char="-"/>
              </a:pPr>
              <a:r>
                <a:rPr lang="ar-JO" sz="2000" b="1" dirty="0">
                  <a:cs typeface="Simplified Arabic" pitchFamily="2" charset="-78"/>
                </a:rPr>
                <a:t>عدد ذري = عدد البروتونات في ذرة العنصر.</a:t>
              </a:r>
            </a:p>
            <a:p>
              <a:pPr>
                <a:buFontTx/>
                <a:buChar char="-"/>
              </a:pPr>
              <a:r>
                <a:rPr lang="ar-JO" sz="2000" b="1" dirty="0">
                  <a:cs typeface="Simplified Arabic" pitchFamily="2" charset="-78"/>
                </a:rPr>
                <a:t> عدد كتلي = عدد البروتونات + عدد النيترونات.</a:t>
              </a:r>
            </a:p>
            <a:p>
              <a:endParaRPr lang="ar-JO" sz="2000" b="1" dirty="0">
                <a:cs typeface="Simplified Arabic" pitchFamily="2" charset="-78"/>
              </a:endParaRPr>
            </a:p>
            <a:p>
              <a:pPr>
                <a:buFont typeface="Arial" pitchFamily="34" charset="0"/>
                <a:buChar char="•"/>
              </a:pPr>
              <a:r>
                <a:rPr lang="ar-JO" sz="2000" b="1" dirty="0">
                  <a:cs typeface="Simplified Arabic" pitchFamily="2" charset="-78"/>
                </a:rPr>
                <a:t> النظائر هي</a:t>
              </a:r>
              <a:r>
                <a:rPr lang="ar-JO" sz="2000" b="1" dirty="0">
                  <a:latin typeface="Arial" charset="0"/>
                  <a:cs typeface="Simplified Arabic" pitchFamily="2" charset="-78"/>
                </a:rPr>
                <a:t> ذرات نفس العنصر ،لها نفس العدد من البروتونات ، ولكنها تختلف في عدد النيوترونات.</a:t>
              </a:r>
            </a:p>
            <a:p>
              <a:endParaRPr lang="ar-JO" sz="2000" b="1" dirty="0">
                <a:cs typeface="Simplified Arabic" pitchFamily="2" charset="-78"/>
              </a:endParaRPr>
            </a:p>
            <a:p>
              <a:pPr>
                <a:buFont typeface="Arial" pitchFamily="34" charset="0"/>
                <a:buChar char="•"/>
              </a:pPr>
              <a:r>
                <a:rPr lang="ar-JO" sz="2000" b="1" dirty="0">
                  <a:cs typeface="Simplified Arabic" pitchFamily="2" charset="-78"/>
                </a:rPr>
                <a:t>نظمت العناصر في الجدول الدوري بناء على خصائصها.</a:t>
              </a:r>
            </a:p>
            <a:p>
              <a:endParaRPr lang="ar-JO" sz="2000" b="1" dirty="0">
                <a:cs typeface="Simplified Arabic" pitchFamily="2" charset="-78"/>
              </a:endParaRPr>
            </a:p>
            <a:p>
              <a:pPr>
                <a:buFont typeface="Arial" pitchFamily="34" charset="0"/>
                <a:buChar char="•"/>
              </a:pPr>
              <a:r>
                <a:rPr lang="ar-JO" sz="2000" b="1" dirty="0">
                  <a:cs typeface="Simplified Arabic" pitchFamily="2" charset="-78"/>
                </a:rPr>
                <a:t> لكل مركب صيغة كيميائية خاصة به توضح نوع وعدد ذرات كل عنصر في المركب.  </a:t>
              </a:r>
            </a:p>
            <a:p>
              <a:pPr>
                <a:buFont typeface="Arial" pitchFamily="34" charset="0"/>
                <a:buChar char="•"/>
              </a:pPr>
              <a:endParaRPr lang="ar-JO" b="1" dirty="0">
                <a:cs typeface="Simplified Arabic" pitchFamily="2" charset="-78"/>
              </a:endParaRPr>
            </a:p>
            <a:p>
              <a:pPr>
                <a:buFont typeface="Arial" pitchFamily="34" charset="0"/>
                <a:buChar char="•"/>
              </a:pPr>
              <a:endParaRPr lang="ar-JO" dirty="0"/>
            </a:p>
          </p:txBody>
        </p:sp>
      </p:grpSp>
    </p:spTree>
    <p:extLst>
      <p:ext uri="{BB962C8B-B14F-4D97-AF65-F5344CB8AC3E}">
        <p14:creationId xmlns:p14="http://schemas.microsoft.com/office/powerpoint/2010/main" val="1987215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54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8306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4" y="0"/>
            <a:ext cx="912934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625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0800" y="74546"/>
            <a:ext cx="4252064"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defRPr/>
            </a:pPr>
            <a:r>
              <a:rPr lang="ar-SA" sz="4800"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sym typeface="Wingdings 2"/>
              </a:rPr>
              <a:t>العنصر</a:t>
            </a:r>
            <a:endParaRPr lang="ar-JO" sz="48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endParaRPr>
          </a:p>
        </p:txBody>
      </p:sp>
      <p:sp>
        <p:nvSpPr>
          <p:cNvPr id="5" name="مستطيل 4"/>
          <p:cNvSpPr/>
          <p:nvPr/>
        </p:nvSpPr>
        <p:spPr>
          <a:xfrm>
            <a:off x="-29029" y="5411450"/>
            <a:ext cx="9169400" cy="1446550"/>
          </a:xfrm>
          <a:prstGeom prst="rect">
            <a:avLst/>
          </a:prstGeom>
          <a:solidFill>
            <a:srgbClr val="000000"/>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ar-SA" sz="44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هل الماء عنصر ؟</a:t>
            </a:r>
          </a:p>
          <a:p>
            <a:r>
              <a:rPr lang="ar-SA" sz="16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 </a:t>
            </a:r>
          </a:p>
          <a:p>
            <a:endParaRPr lang="ar-SA" sz="28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endParaRPr>
          </a:p>
        </p:txBody>
      </p:sp>
      <p:sp>
        <p:nvSpPr>
          <p:cNvPr id="7" name="مستطيل 6"/>
          <p:cNvSpPr/>
          <p:nvPr/>
        </p:nvSpPr>
        <p:spPr>
          <a:xfrm>
            <a:off x="-29029" y="965200"/>
            <a:ext cx="9169400" cy="7232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endParaRPr lang="ar-SA" sz="9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a:p>
            <a:r>
              <a:rPr lang="ar-SA" sz="3200" b="1" cap="all" dirty="0">
                <a:ln w="9000" cmpd="sng">
                  <a:solidFill>
                    <a:schemeClr val="tx1">
                      <a:alpha val="57000"/>
                    </a:schemeClr>
                  </a:solidFill>
                  <a:prstDash val="solid"/>
                </a:ln>
                <a:solidFill>
                  <a:schemeClr val="tx1"/>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تعريف العنصر : </a:t>
            </a:r>
          </a:p>
        </p:txBody>
      </p:sp>
      <p:sp>
        <p:nvSpPr>
          <p:cNvPr id="9" name="مربع نص 8"/>
          <p:cNvSpPr txBox="1"/>
          <p:nvPr/>
        </p:nvSpPr>
        <p:spPr>
          <a:xfrm>
            <a:off x="0" y="1093120"/>
            <a:ext cx="7162800" cy="584775"/>
          </a:xfrm>
          <a:prstGeom prst="rect">
            <a:avLst/>
          </a:prstGeom>
          <a:noFill/>
        </p:spPr>
        <p:txBody>
          <a:bodyPr wrap="square" rtlCol="1">
            <a:spAutoFit/>
          </a:bodyPr>
          <a:lstStyle/>
          <a:p>
            <a:r>
              <a:rPr lang="ar-SA" sz="32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هو مادة تتكون من نوع واحد من الذرات .</a:t>
            </a:r>
          </a:p>
        </p:txBody>
      </p:sp>
      <p:sp>
        <p:nvSpPr>
          <p:cNvPr id="11" name="مربع نص 10"/>
          <p:cNvSpPr txBox="1"/>
          <p:nvPr/>
        </p:nvSpPr>
        <p:spPr>
          <a:xfrm>
            <a:off x="758371" y="6145376"/>
            <a:ext cx="8382000" cy="584775"/>
          </a:xfrm>
          <a:prstGeom prst="rect">
            <a:avLst/>
          </a:prstGeom>
          <a:noFill/>
        </p:spPr>
        <p:txBody>
          <a:bodyPr wrap="square" rtlCol="1">
            <a:spAutoFit/>
          </a:bodyPr>
          <a:lstStyle/>
          <a:p>
            <a:pPr lvl="0"/>
            <a:r>
              <a:rPr lang="ar-SA" sz="3200" b="1" cap="all" dirty="0">
                <a:ln w="9000" cmpd="sng">
                  <a:solidFill>
                    <a:srgbClr val="10CF9B">
                      <a:shade val="50000"/>
                      <a:satMod val="120000"/>
                    </a:srgbClr>
                  </a:solidFill>
                  <a:prstDash val="solid"/>
                </a:ln>
                <a:solidFill>
                  <a:schemeClr val="accent4">
                    <a:lumMod val="40000"/>
                    <a:lumOff val="60000"/>
                  </a:schemeClr>
                </a:solidFill>
                <a:effectLst>
                  <a:outerShdw blurRad="50800" dist="50800" dir="5400000" algn="ctr" rotWithShape="0">
                    <a:srgbClr val="000000">
                      <a:alpha val="0"/>
                    </a:srgbClr>
                  </a:outerShdw>
                  <a:reflection blurRad="12700" stA="0" endPos="45000" dist="1000" dir="5400000" sy="-100000" algn="bl" rotWithShape="0"/>
                </a:effectLst>
                <a:latin typeface="Calibri"/>
                <a:cs typeface="DecoType Naskh" pitchFamily="2" charset="-78"/>
                <a:sym typeface="Wingdings 2"/>
              </a:rPr>
              <a:t>لا ، لأنه يتركب من نوعين من الذرات وهما الهيدروجين والأكسجين .</a:t>
            </a:r>
          </a:p>
        </p:txBody>
      </p:sp>
      <p:pic>
        <p:nvPicPr>
          <p:cNvPr id="2" name="Picture 2" descr="http://www.nygoldcashers.com/wp-content/themes/nygoldcashers/images/sell_silver.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8475"/>
            <a:ext cx="3048001" cy="28835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rizonaskiesmeteorites.com/AZ_Skies_Links/Irons/Iron-Meteor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711324"/>
            <a:ext cx="2819399" cy="28606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almstba.com/Pic/Gold-pric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711324"/>
            <a:ext cx="3290200" cy="2860675"/>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1" y="4563034"/>
            <a:ext cx="9157600" cy="584775"/>
          </a:xfrm>
          <a:prstGeom prst="rect">
            <a:avLst/>
          </a:prstGeom>
          <a:noFill/>
        </p:spPr>
        <p:txBody>
          <a:bodyPr wrap="square" rtlCol="1">
            <a:spAutoFit/>
          </a:bodyPr>
          <a:lstStyle/>
          <a:p>
            <a:r>
              <a:rPr lang="ar-SA" sz="32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            </a:t>
            </a:r>
            <a:r>
              <a:rPr lang="ar-SA" sz="3200" cap="all" dirty="0">
                <a:ln w="9000" cmpd="sng">
                  <a:solidFill>
                    <a:schemeClr val="tx1">
                      <a:alpha val="57000"/>
                    </a:schemeClr>
                  </a:solidFill>
                  <a:prstDash val="solid"/>
                </a:ln>
                <a:solidFill>
                  <a:srgbClr val="FFFF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ذهب </a:t>
            </a:r>
            <a:r>
              <a:rPr lang="ar-SA" sz="32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 </a:t>
            </a:r>
            <a:r>
              <a:rPr lang="ar-SA" dirty="0"/>
              <a:t>                                   </a:t>
            </a:r>
            <a:r>
              <a:rPr lang="ar-SA" sz="3200" cap="all" dirty="0">
                <a:ln w="9000" cmpd="sng">
                  <a:solidFill>
                    <a:schemeClr val="tx1">
                      <a:alpha val="57000"/>
                    </a:schemeClr>
                  </a:solidFill>
                  <a:prstDash val="solid"/>
                </a:ln>
                <a:solidFill>
                  <a:schemeClr val="tx1">
                    <a:lumMod val="65000"/>
                    <a:lumOff val="35000"/>
                  </a:schemeClr>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حديد</a:t>
            </a:r>
            <a:r>
              <a:rPr lang="ar-SA" dirty="0"/>
              <a:t>                                       </a:t>
            </a:r>
            <a:r>
              <a:rPr lang="ar-SA" sz="3200" cap="all" dirty="0">
                <a:ln w="9000" cmpd="sng">
                  <a:solidFill>
                    <a:schemeClr val="tx1">
                      <a:alpha val="57000"/>
                    </a:schemeClr>
                  </a:solidFill>
                  <a:prstDash val="solid"/>
                </a:ln>
                <a:solidFill>
                  <a:schemeClr val="bg1">
                    <a:lumMod val="85000"/>
                  </a:schemeClr>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فضة</a:t>
            </a:r>
            <a:r>
              <a:rPr lang="ar-SA"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0" y="0"/>
            <a:ext cx="91694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endParaRPr lang="ar-SA" sz="16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a:p>
            <a:pPr algn="ctr"/>
            <a:r>
              <a:rPr lang="ar-SA" sz="2800" b="1" cap="all" dirty="0">
                <a:ln w="9000" cmpd="sng">
                  <a:solidFill>
                    <a:schemeClr val="tx1">
                      <a:alpha val="57000"/>
                    </a:schemeClr>
                  </a:solidFill>
                  <a:prstDash val="solid"/>
                </a:ln>
                <a:solidFill>
                  <a:schemeClr val="tx1"/>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 عدد العناصر المعروفة 110 تقريباً ، ويوجد 90 عنصر بشكل طبيعي ،  و20 عنصر صناعي يحضره العلماء في المختبرات بواسطة التفاعلات النووية . </a:t>
            </a:r>
            <a:endParaRPr lang="ar-SA" sz="2400" b="1" cap="all" dirty="0">
              <a:ln w="9000" cmpd="sng">
                <a:solidFill>
                  <a:schemeClr val="tx1">
                    <a:alpha val="57000"/>
                  </a:schemeClr>
                </a:solidFill>
                <a:prstDash val="solid"/>
              </a:ln>
              <a:solidFill>
                <a:schemeClr val="tx1"/>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p:txBody>
      </p:sp>
      <p:pic>
        <p:nvPicPr>
          <p:cNvPr id="3076" name="Picture 4" descr="http://i1-news.softpedia-static.com/images/news-700/Tevatron-Particle-Accelerator-Closed-on-September-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5999"/>
            <a:ext cx="9144000" cy="459441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8" y="1200329"/>
            <a:ext cx="9151472" cy="112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30628" y="2317375"/>
            <a:ext cx="9126072" cy="584775"/>
          </a:xfrm>
          <a:prstGeom prst="rect">
            <a:avLst/>
          </a:prstGeom>
          <a:solidFill>
            <a:schemeClr val="tx1"/>
          </a:solidFill>
        </p:spPr>
        <p:txBody>
          <a:bodyPr wrap="square" rtlCol="1">
            <a:spAutoFit/>
          </a:bodyPr>
          <a:lstStyle/>
          <a:p>
            <a:pPr>
              <a:spcAft>
                <a:spcPts val="0"/>
              </a:spcAft>
            </a:pPr>
            <a:r>
              <a:rPr lang="ar-SA" sz="3200" b="1" cap="all" dirty="0">
                <a:ln w="9000" cmpd="sng">
                  <a:solidFill>
                    <a:srgbClr val="10CF9B">
                      <a:shade val="50000"/>
                      <a:satMod val="120000"/>
                    </a:srgb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Calibri"/>
                <a:cs typeface="DecoType Naskh" pitchFamily="2" charset="-78"/>
              </a:rPr>
              <a:t>أمثلة على العناصر :  </a:t>
            </a:r>
            <a:r>
              <a:rPr lang="ar-SA" sz="2400" b="1" cap="all" dirty="0">
                <a:ln w="9000" cmpd="sng">
                  <a:solidFill>
                    <a:srgbClr val="10CF9B">
                      <a:shade val="50000"/>
                      <a:satMod val="120000"/>
                    </a:srgbClr>
                  </a:solidFill>
                  <a:prstDash val="solid"/>
                </a:ln>
                <a:solidFill>
                  <a:schemeClr val="bg1"/>
                </a:solidFill>
                <a:effectLst>
                  <a:outerShdw blurRad="50800" dist="50800" dir="5400000" algn="ctr" rotWithShape="0">
                    <a:srgbClr val="000000">
                      <a:alpha val="0"/>
                    </a:srgbClr>
                  </a:outerShdw>
                  <a:reflection blurRad="12700" stA="0" endPos="45000" dist="1000" dir="5400000" sy="-100000" algn="bl" rotWithShape="0"/>
                </a:effectLst>
                <a:latin typeface="Calibri"/>
                <a:cs typeface="DecoType Naskh" pitchFamily="2" charset="-78"/>
              </a:rPr>
              <a:t>بعضها غاز مثل الاكسجين ، وبعضها سائل مثل الزئبق ، وبعضها جامد مثل الحديد. </a:t>
            </a:r>
            <a:endParaRPr lang="en-US" sz="2400" b="1" cap="all" dirty="0">
              <a:ln w="9000" cmpd="sng">
                <a:solidFill>
                  <a:srgbClr val="10CF9B">
                    <a:shade val="50000"/>
                    <a:satMod val="120000"/>
                  </a:srgbClr>
                </a:solidFill>
                <a:prstDash val="solid"/>
              </a:ln>
              <a:solidFill>
                <a:schemeClr val="bg1"/>
              </a:solidFill>
              <a:effectLst>
                <a:outerShdw blurRad="50800" dist="50800" dir="5400000" algn="ctr" rotWithShape="0">
                  <a:srgbClr val="000000">
                    <a:alpha val="0"/>
                  </a:srgbClr>
                </a:outerShdw>
                <a:reflection blurRad="12700" stA="0" endPos="45000" dist="1000" dir="5400000" sy="-100000" algn="bl" rotWithShape="0"/>
              </a:effectLst>
              <a:latin typeface="Calibri"/>
              <a:cs typeface="DecoType Naskh" pitchFamily="2" charset="-78"/>
            </a:endParaRPr>
          </a:p>
        </p:txBody>
      </p:sp>
    </p:spTree>
    <p:extLst>
      <p:ext uri="{BB962C8B-B14F-4D97-AF65-F5344CB8AC3E}">
        <p14:creationId xmlns:p14="http://schemas.microsoft.com/office/powerpoint/2010/main" val="119377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9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442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69400" cy="7232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endParaRPr lang="ar-SA" sz="1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a:p>
            <a:pPr lvl="0"/>
            <a:r>
              <a:rPr lang="ar-SA" sz="40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الجدول الدوري :</a:t>
            </a:r>
            <a:r>
              <a:rPr lang="ar-SA" sz="2800" cap="all" dirty="0">
                <a:ln w="12700" cmpd="sng">
                  <a:solidFill>
                    <a:prstClr val="black">
                      <a:alpha val="21000"/>
                    </a:prstClr>
                  </a:solidFill>
                  <a:prstDash val="solid"/>
                </a:ln>
                <a:solidFill>
                  <a:srgbClr val="FF66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هو مخطط لتنظيم العناصر وعرضها بناءً على خصائصها في صفوف وأعمدة </a:t>
            </a:r>
            <a:endParaRPr lang="ar-SA" sz="1100" cap="all" dirty="0">
              <a:ln w="12700" cmpd="sng">
                <a:solidFill>
                  <a:prstClr val="black">
                    <a:alpha val="21000"/>
                  </a:prstClr>
                </a:solidFill>
                <a:prstDash val="solid"/>
              </a:ln>
              <a:solidFill>
                <a:srgbClr val="FF66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p:txBody>
      </p:sp>
      <p:sp>
        <p:nvSpPr>
          <p:cNvPr id="5" name="TextBox 15"/>
          <p:cNvSpPr txBox="1">
            <a:spLocks noChangeArrowheads="1"/>
          </p:cNvSpPr>
          <p:nvPr/>
        </p:nvSpPr>
        <p:spPr bwMode="auto">
          <a:xfrm>
            <a:off x="0" y="732240"/>
            <a:ext cx="9169400" cy="212365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noFill/>
            <a:miter lim="800000"/>
            <a:headEnd/>
            <a:tailEnd/>
          </a:ln>
        </p:spPr>
        <p:txBody>
          <a:bodyPr wrap="square">
            <a:spAutoFit/>
          </a:bodyPr>
          <a:lstStyle/>
          <a:p>
            <a:pPr marL="342900" indent="-342900">
              <a:buFont typeface="Wingdings 2" pitchFamily="18" charset="2"/>
              <a:buChar char="D"/>
            </a:pPr>
            <a:r>
              <a:rPr lang="ar-JO"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كل عنصر بالجدول الدوري يرمز له بحرف أو حرفين.</a:t>
            </a:r>
          </a:p>
          <a:p>
            <a:endParaRPr lang="ar-JO" sz="12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r>
              <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r>
              <a:rPr lang="ar-JO"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a:t>
            </a:r>
            <a:r>
              <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r>
              <a:rPr lang="ar-JO"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 الصفوف تسمى دورات والأعمدة تسمى مجموعات . </a:t>
            </a:r>
          </a:p>
          <a:p>
            <a:endParaRPr lang="ar-JO" sz="12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r>
              <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  </a:t>
            </a:r>
            <a:r>
              <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r>
              <a:rPr lang="ar-JO"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عناصر المجموعة الواحدة لها خصائص متشابهة مرتبطة بتركيبها وتميل لتكوين روابط متشابهة.</a:t>
            </a:r>
          </a:p>
          <a:p>
            <a:pPr>
              <a:buFont typeface="Arial" pitchFamily="34" charset="0"/>
              <a:buChar char="•"/>
            </a:pPr>
            <a:endParaRPr lang="ar-JO" sz="12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r>
              <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  </a:t>
            </a:r>
            <a:r>
              <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r>
              <a:rPr lang="ar-JO"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لكل عنصر خصائص مختلفة تعتمد على عدد دقائق الذرة فيه.</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5898"/>
            <a:ext cx="9144000" cy="400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29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thgaftna.com/vb/uploaded/1_01291529175.jpg"/>
          <p:cNvPicPr>
            <a:picLocks noChangeAspect="1" noChangeArrowheads="1"/>
          </p:cNvPicPr>
          <p:nvPr/>
        </p:nvPicPr>
        <p:blipFill>
          <a:blip r:embed="rId2" cstate="print"/>
          <a:srcRect/>
          <a:stretch>
            <a:fillRect/>
          </a:stretch>
        </p:blipFill>
        <p:spPr bwMode="auto">
          <a:xfrm>
            <a:off x="0" y="-1"/>
            <a:ext cx="9220200" cy="7002683"/>
          </a:xfrm>
          <a:prstGeom prst="rect">
            <a:avLst/>
          </a:prstGeom>
          <a:noFill/>
        </p:spPr>
      </p:pic>
    </p:spTree>
    <p:extLst>
      <p:ext uri="{BB962C8B-B14F-4D97-AF65-F5344CB8AC3E}">
        <p14:creationId xmlns:p14="http://schemas.microsoft.com/office/powerpoint/2010/main" val="186663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62000" y="1143000"/>
            <a:ext cx="7772400" cy="4643454"/>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anchor="ctr"/>
          <a:lstStyle/>
          <a:p>
            <a:pPr>
              <a:lnSpc>
                <a:spcPct val="90000"/>
              </a:lnSpc>
              <a:spcBef>
                <a:spcPct val="20000"/>
              </a:spcBef>
              <a:buClr>
                <a:schemeClr val="hlink"/>
              </a:buClr>
              <a:buFont typeface="Wingdings" pitchFamily="2" charset="2"/>
              <a:buNone/>
              <a:defRPr/>
            </a:pPr>
            <a:endParaRPr lang="en-US" sz="1600" b="1" dirty="0">
              <a:solidFill>
                <a:schemeClr val="tx1">
                  <a:lumMod val="95000"/>
                  <a:lumOff val="5000"/>
                </a:schemeClr>
              </a:solidFill>
              <a:latin typeface="Arial Black" pitchFamily="34" charset="0"/>
            </a:endParaRPr>
          </a:p>
        </p:txBody>
      </p:sp>
      <p:sp>
        <p:nvSpPr>
          <p:cNvPr id="8" name="Flowchart: Card 7"/>
          <p:cNvSpPr/>
          <p:nvPr/>
        </p:nvSpPr>
        <p:spPr>
          <a:xfrm>
            <a:off x="5105400" y="1371600"/>
            <a:ext cx="3124199" cy="533400"/>
          </a:xfrm>
          <a:prstGeom prst="flowChartPunchedCard">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ar-SA" sz="2400" b="1" dirty="0">
                <a:solidFill>
                  <a:schemeClr val="tx1">
                    <a:lumMod val="85000"/>
                    <a:lumOff val="15000"/>
                  </a:schemeClr>
                </a:solidFill>
                <a:cs typeface="Simplified Arabic" pitchFamily="2" charset="-78"/>
              </a:rPr>
              <a:t>العدد الذري</a:t>
            </a:r>
            <a:endParaRPr lang="en-US" sz="2400" b="1" dirty="0">
              <a:solidFill>
                <a:schemeClr val="tx1">
                  <a:lumMod val="85000"/>
                  <a:lumOff val="15000"/>
                </a:schemeClr>
              </a:solidFill>
              <a:cs typeface="Simplified Arabic" pitchFamily="2" charset="-78"/>
            </a:endParaRPr>
          </a:p>
        </p:txBody>
      </p:sp>
      <p:sp>
        <p:nvSpPr>
          <p:cNvPr id="21511" name="TextBox 15"/>
          <p:cNvSpPr txBox="1">
            <a:spLocks noChangeArrowheads="1"/>
          </p:cNvSpPr>
          <p:nvPr/>
        </p:nvSpPr>
        <p:spPr bwMode="auto">
          <a:xfrm>
            <a:off x="1331640" y="2636912"/>
            <a:ext cx="7010400" cy="3031599"/>
          </a:xfrm>
          <a:prstGeom prst="rect">
            <a:avLst/>
          </a:prstGeom>
          <a:noFill/>
          <a:ln w="9525">
            <a:noFill/>
            <a:miter lim="800000"/>
            <a:headEnd/>
            <a:tailEnd/>
          </a:ln>
        </p:spPr>
        <p:txBody>
          <a:bodyPr>
            <a:spAutoFit/>
          </a:bodyPr>
          <a:lstStyle/>
          <a:p>
            <a:pPr>
              <a:buFont typeface="Wingdings 2" pitchFamily="18" charset="2"/>
              <a:buChar char=""/>
            </a:pPr>
            <a:r>
              <a:rPr lang="ar-SA" b="1" dirty="0"/>
              <a:t>العدد الذري :</a:t>
            </a:r>
            <a:r>
              <a:rPr lang="ar-SA" dirty="0"/>
              <a:t> هو عدد البروتونات الموجودة في نواة ذرة العنصر .</a:t>
            </a:r>
          </a:p>
          <a:p>
            <a:endParaRPr lang="en-US" dirty="0"/>
          </a:p>
          <a:p>
            <a:r>
              <a:rPr lang="ar-SA" dirty="0"/>
              <a:t>               </a:t>
            </a:r>
            <a:r>
              <a:rPr lang="en-US" b="1" dirty="0">
                <a:sym typeface="Wingdings 2"/>
              </a:rPr>
              <a:t></a:t>
            </a:r>
            <a:r>
              <a:rPr lang="en-US" dirty="0"/>
              <a:t> </a:t>
            </a:r>
            <a:r>
              <a:rPr lang="ar-SA" dirty="0"/>
              <a:t> مثال : العدد الذري لذرة الكلور 17 ، وعرفنا هذا من خلال الجدول الدوري</a:t>
            </a:r>
          </a:p>
          <a:p>
            <a:r>
              <a:rPr lang="ar-SA" dirty="0"/>
              <a:t>                              حيث أن الرقم العلوي في صندوق العنصر يمثل العدد الذري .</a:t>
            </a:r>
            <a:endParaRPr lang="en-US" dirty="0"/>
          </a:p>
          <a:p>
            <a:endParaRPr lang="ar-SA" dirty="0"/>
          </a:p>
          <a:p>
            <a:r>
              <a:rPr lang="ar-SA" dirty="0"/>
              <a:t> </a:t>
            </a:r>
            <a:r>
              <a:rPr lang="en-US" b="1" dirty="0">
                <a:cs typeface="Simplified Arabic" pitchFamily="2" charset="-78"/>
              </a:rPr>
              <a:t> </a:t>
            </a:r>
            <a:r>
              <a:rPr lang="ar-JO" b="1" dirty="0">
                <a:cs typeface="Simplified Arabic" pitchFamily="2" charset="-78"/>
              </a:rPr>
              <a:t>العنصر الواحد له نفس العدد من البروتونات.</a:t>
            </a:r>
          </a:p>
          <a:p>
            <a:endParaRPr lang="ar-JO" b="1" dirty="0">
              <a:cs typeface="Simplified Arabic" pitchFamily="2" charset="-78"/>
            </a:endParaRPr>
          </a:p>
          <a:p>
            <a:pPr>
              <a:buFont typeface="Arial" pitchFamily="34" charset="0"/>
              <a:buChar char="•"/>
            </a:pPr>
            <a:r>
              <a:rPr lang="ar-JO" b="1" dirty="0">
                <a:cs typeface="Simplified Arabic" pitchFamily="2" charset="-78"/>
              </a:rPr>
              <a:t> يختلف عدد البروتونات من عنصر لآخر.</a:t>
            </a:r>
          </a:p>
          <a:p>
            <a:endParaRPr lang="en-US" dirty="0"/>
          </a:p>
          <a:p>
            <a:r>
              <a:rPr lang="ar-JO" b="1" dirty="0">
                <a:cs typeface="Simplified Arabic" pitchFamily="2" charset="-78"/>
              </a:rPr>
              <a:t>قد يختلف عدد النيوترونات من ذرة لأخرى حتى  لنفس العنصر.</a:t>
            </a:r>
          </a:p>
          <a:p>
            <a:pPr>
              <a:buFont typeface="Arial" pitchFamily="34" charset="0"/>
              <a:buChar char="•"/>
            </a:pPr>
            <a:endParaRPr lang="ar-JO" sz="1100" dirty="0"/>
          </a:p>
        </p:txBody>
      </p:sp>
      <p:sp>
        <p:nvSpPr>
          <p:cNvPr id="21513" name="Footer Placeholder 3"/>
          <p:cNvSpPr>
            <a:spLocks noGrp="1"/>
          </p:cNvSpPr>
          <p:nvPr>
            <p:ph type="ftr" sz="quarter" idx="11"/>
          </p:nvPr>
        </p:nvSpPr>
        <p:spPr bwMode="auto">
          <a:xfrm>
            <a:off x="3962400" y="6643688"/>
            <a:ext cx="2895600" cy="214312"/>
          </a:xfrm>
          <a:solidFill>
            <a:srgbClr val="FFFFE7">
              <a:alpha val="30196"/>
            </a:srgbClr>
          </a:solidFill>
          <a:ln>
            <a:miter lim="800000"/>
            <a:headEnd/>
            <a:tailEnd/>
          </a:ln>
        </p:spPr>
        <p:txBody>
          <a:bodyPr wrap="square" lIns="91440" tIns="45720" rIns="91440" bIns="45720" numCol="1" anchorCtr="0" compatLnSpc="1">
            <a:prstTxWarp prst="textNoShape">
              <a:avLst/>
            </a:prstTxWarp>
          </a:bodyPr>
          <a:lstStyle/>
          <a:p>
            <a:r>
              <a:rPr lang="ar-JO">
                <a:latin typeface="Arial" pitchFamily="34" charset="0"/>
                <a:cs typeface="Arial" pitchFamily="34" charset="0"/>
              </a:rPr>
              <a:t> الفصل (4) .... الدّرس (2)</a:t>
            </a:r>
            <a:endParaRPr lang="en-US" dirty="0">
              <a:latin typeface="Arial" pitchFamily="34" charset="0"/>
              <a:cs typeface="Arial" pitchFamily="34" charset="0"/>
            </a:endParaRPr>
          </a:p>
        </p:txBody>
      </p:sp>
      <p:pic>
        <p:nvPicPr>
          <p:cNvPr id="9" name="Picture 4"/>
          <p:cNvPicPr>
            <a:picLocks noChangeAspect="1" noChangeArrowheads="1"/>
          </p:cNvPicPr>
          <p:nvPr/>
        </p:nvPicPr>
        <p:blipFill>
          <a:blip r:embed="rId2" cstate="print"/>
          <a:srcRect/>
          <a:stretch>
            <a:fillRect/>
          </a:stretch>
        </p:blipFill>
        <p:spPr bwMode="auto">
          <a:xfrm>
            <a:off x="0" y="0"/>
            <a:ext cx="3391484" cy="2636912"/>
          </a:xfrm>
          <a:prstGeom prst="rect">
            <a:avLst/>
          </a:prstGeom>
          <a:noFill/>
          <a:ln w="9525">
            <a:noFill/>
            <a:miter lim="800000"/>
            <a:headEnd/>
            <a:tailEnd/>
          </a:ln>
        </p:spPr>
      </p:pic>
      <p:pic>
        <p:nvPicPr>
          <p:cNvPr id="1026" name="Picture 2" descr="http://www.google.com.sa/url?sa=i&amp;source=images&amp;cd=&amp;docid=J3jAO_bEqe65aM&amp;tbnid=v6eiWCIv2PbmJM:&amp;ved=0CAUQjBwwAA&amp;url=http%3A%2F%2Fwww.chem4kids.com%2Ffiles%2Fart%2Fatom_struct1.gif&amp;ei=CAyRUt6zGc-ShQejzICACg&amp;psig=AFQjCNEHz3DzGyWvgyp-1kl_ZMQyY8BXDQ&amp;ust=13853239124797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962401"/>
            <a:ext cx="289560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05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8" presetClass="entr" presetSubtype="3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out)">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18328</TotalTime>
  <Words>1416</Words>
  <Application>Microsoft Office PowerPoint</Application>
  <PresentationFormat>عرض على الشاشة (4:3)</PresentationFormat>
  <Paragraphs>262</Paragraphs>
  <Slides>32</Slides>
  <Notes>13</Notes>
  <HiddenSlides>0</HiddenSlides>
  <MMClips>0</MMClips>
  <ScaleCrop>false</ScaleCrop>
  <HeadingPairs>
    <vt:vector size="4" baseType="variant">
      <vt:variant>
        <vt:lpstr>نسق</vt:lpstr>
      </vt:variant>
      <vt:variant>
        <vt:i4>1</vt:i4>
      </vt:variant>
      <vt:variant>
        <vt:lpstr>عناوين الشرائح</vt:lpstr>
      </vt:variant>
      <vt:variant>
        <vt:i4>32</vt:i4>
      </vt:variant>
    </vt:vector>
  </HeadingPairs>
  <TitlesOfParts>
    <vt:vector size="33" baseType="lpstr">
      <vt:lpstr>تدفق</vt:lpstr>
      <vt:lpstr>الدرس العاشر : العناصر والمركبات والمخاليط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Laila Yahya</dc:creator>
  <cp:lastModifiedBy>ساره الدوسري</cp:lastModifiedBy>
  <cp:revision>1507</cp:revision>
  <cp:lastPrinted>1601-01-01T00:00:00Z</cp:lastPrinted>
  <dcterms:created xsi:type="dcterms:W3CDTF">1601-01-01T00:00:00Z</dcterms:created>
  <dcterms:modified xsi:type="dcterms:W3CDTF">2020-10-31T19:06:30Z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