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7" r:id="rId2"/>
    <p:sldId id="277" r:id="rId3"/>
    <p:sldId id="263" r:id="rId4"/>
    <p:sldId id="256" r:id="rId5"/>
    <p:sldId id="272" r:id="rId6"/>
    <p:sldId id="273" r:id="rId7"/>
    <p:sldId id="286" r:id="rId8"/>
    <p:sldId id="276" r:id="rId9"/>
    <p:sldId id="265" r:id="rId10"/>
    <p:sldId id="266" r:id="rId11"/>
    <p:sldId id="267" r:id="rId12"/>
    <p:sldId id="275" r:id="rId13"/>
    <p:sldId id="270" r:id="rId14"/>
    <p:sldId id="288" r:id="rId15"/>
    <p:sldId id="271" r:id="rId16"/>
    <p:sldId id="274" r:id="rId17"/>
    <p:sldId id="268" r:id="rId18"/>
    <p:sldId id="264" r:id="rId19"/>
    <p:sldId id="282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56" r:id="rId31"/>
    <p:sldId id="36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D6B77"/>
    <a:srgbClr val="FFFFFF"/>
    <a:srgbClr val="FC832E"/>
    <a:srgbClr val="FEFE7C"/>
    <a:srgbClr val="EDF173"/>
    <a:srgbClr val="E4F060"/>
    <a:srgbClr val="FEF943"/>
    <a:srgbClr val="FF9C6A"/>
    <a:srgbClr val="F79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0" y="68"/>
      </p:cViewPr>
      <p:guideLst>
        <p:guide orient="horz" pos="216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230D54-3904-48A4-A534-5E9F9B869600}" type="doc">
      <dgm:prSet loTypeId="urn:microsoft.com/office/officeart/2005/8/layout/hierarchy2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pPr rtl="1"/>
          <a:endParaRPr lang="ar-SA"/>
        </a:p>
      </dgm:t>
    </dgm:pt>
    <dgm:pt modelId="{73EB571B-7196-453B-A222-2760C6958016}">
      <dgm:prSet phldrT="[نص]" custT="1"/>
      <dgm:spPr/>
      <dgm:t>
        <a:bodyPr/>
        <a:lstStyle/>
        <a:p>
          <a:pPr rtl="1"/>
          <a:r>
            <a:rPr lang="ar-SA" sz="4400" b="1" dirty="0">
              <a:cs typeface="Akhbar MT" pitchFamily="2" charset="-78"/>
            </a:rPr>
            <a:t>الخواص الفلزية </a:t>
          </a:r>
        </a:p>
      </dgm:t>
    </dgm:pt>
    <dgm:pt modelId="{0F79B2A5-1546-40BC-9933-D4D46810A9F7}" type="parTrans" cxnId="{B8EBA9BA-4CC3-447D-9131-5523DCA9337C}">
      <dgm:prSet/>
      <dgm:spPr/>
      <dgm:t>
        <a:bodyPr/>
        <a:lstStyle/>
        <a:p>
          <a:pPr rtl="1"/>
          <a:endParaRPr lang="ar-SA"/>
        </a:p>
      </dgm:t>
    </dgm:pt>
    <dgm:pt modelId="{15F002BB-6C7E-4EBE-9FAA-FB2625A2DE4B}" type="sibTrans" cxnId="{B8EBA9BA-4CC3-447D-9131-5523DCA9337C}">
      <dgm:prSet/>
      <dgm:spPr/>
      <dgm:t>
        <a:bodyPr/>
        <a:lstStyle/>
        <a:p>
          <a:pPr rtl="1"/>
          <a:endParaRPr lang="ar-SA"/>
        </a:p>
      </dgm:t>
    </dgm:pt>
    <dgm:pt modelId="{73E74473-C25D-4354-A268-8FB833ADE9CC}">
      <dgm:prSet phldrT="[نص]" custT="1"/>
      <dgm:spPr/>
      <dgm:t>
        <a:bodyPr/>
        <a:lstStyle/>
        <a:p>
          <a:pPr rtl="1"/>
          <a:r>
            <a:rPr lang="ar-SA" sz="4400" b="1" dirty="0">
              <a:cs typeface="Akhbar MT" pitchFamily="2" charset="-78"/>
            </a:rPr>
            <a:t>فلز</a:t>
          </a:r>
        </a:p>
      </dgm:t>
    </dgm:pt>
    <dgm:pt modelId="{413A174F-4B4D-456E-A62F-0D668F2CAB86}" type="parTrans" cxnId="{AD6A3C32-073A-472D-AE92-3B5F290AF80F}">
      <dgm:prSet/>
      <dgm:spPr/>
      <dgm:t>
        <a:bodyPr/>
        <a:lstStyle/>
        <a:p>
          <a:pPr rtl="1"/>
          <a:endParaRPr lang="ar-SA"/>
        </a:p>
      </dgm:t>
    </dgm:pt>
    <dgm:pt modelId="{CE0D915C-FE19-4967-AFE9-4A8B55F98213}" type="sibTrans" cxnId="{AD6A3C32-073A-472D-AE92-3B5F290AF80F}">
      <dgm:prSet/>
      <dgm:spPr/>
      <dgm:t>
        <a:bodyPr/>
        <a:lstStyle/>
        <a:p>
          <a:pPr rtl="1"/>
          <a:endParaRPr lang="ar-SA"/>
        </a:p>
      </dgm:t>
    </dgm:pt>
    <dgm:pt modelId="{1AC796FB-D9D1-4633-8802-58A37871450B}">
      <dgm:prSet phldrT="[نص]" custT="1"/>
      <dgm:spPr/>
      <dgm:t>
        <a:bodyPr/>
        <a:lstStyle/>
        <a:p>
          <a:pPr rtl="1"/>
          <a:r>
            <a:rPr lang="ar-SA" sz="4400" b="1" dirty="0">
              <a:cs typeface="Akhbar MT" pitchFamily="2" charset="-78"/>
            </a:rPr>
            <a:t>اشباه الفلز</a:t>
          </a:r>
        </a:p>
      </dgm:t>
    </dgm:pt>
    <dgm:pt modelId="{2DA91EE9-AAC4-4E04-A4E0-6E113BEAB1F2}" type="parTrans" cxnId="{33F9A645-4131-4814-BA86-4BA552172F88}">
      <dgm:prSet/>
      <dgm:spPr/>
      <dgm:t>
        <a:bodyPr/>
        <a:lstStyle/>
        <a:p>
          <a:pPr rtl="1"/>
          <a:endParaRPr lang="ar-SA"/>
        </a:p>
      </dgm:t>
    </dgm:pt>
    <dgm:pt modelId="{7B8EFF32-E742-43B6-B1AE-9437A218BD24}" type="sibTrans" cxnId="{33F9A645-4131-4814-BA86-4BA552172F88}">
      <dgm:prSet/>
      <dgm:spPr/>
      <dgm:t>
        <a:bodyPr/>
        <a:lstStyle/>
        <a:p>
          <a:pPr rtl="1"/>
          <a:endParaRPr lang="ar-SA"/>
        </a:p>
      </dgm:t>
    </dgm:pt>
    <dgm:pt modelId="{9464447D-0395-48C9-8F28-67D9E5D69ABD}">
      <dgm:prSet phldrT="[نص]" custT="1"/>
      <dgm:spPr/>
      <dgm:t>
        <a:bodyPr/>
        <a:lstStyle/>
        <a:p>
          <a:pPr rtl="1"/>
          <a:r>
            <a:rPr lang="ar-SA" sz="4400" b="1" dirty="0">
              <a:cs typeface="Akhbar MT" pitchFamily="2" charset="-78"/>
            </a:rPr>
            <a:t>لافلز </a:t>
          </a:r>
        </a:p>
      </dgm:t>
    </dgm:pt>
    <dgm:pt modelId="{112AA189-4927-4BC5-96A2-15E3ED44B285}" type="parTrans" cxnId="{2EC8B7A8-A84D-43F7-A4DA-7B5E279CD4E4}">
      <dgm:prSet/>
      <dgm:spPr/>
      <dgm:t>
        <a:bodyPr/>
        <a:lstStyle/>
        <a:p>
          <a:pPr rtl="1"/>
          <a:endParaRPr lang="ar-SA"/>
        </a:p>
      </dgm:t>
    </dgm:pt>
    <dgm:pt modelId="{BD811C2F-B9B8-4B2C-A472-AB12DCF63440}" type="sibTrans" cxnId="{2EC8B7A8-A84D-43F7-A4DA-7B5E279CD4E4}">
      <dgm:prSet/>
      <dgm:spPr/>
      <dgm:t>
        <a:bodyPr/>
        <a:lstStyle/>
        <a:p>
          <a:pPr rtl="1"/>
          <a:endParaRPr lang="ar-SA"/>
        </a:p>
      </dgm:t>
    </dgm:pt>
    <dgm:pt modelId="{06D62311-BE03-4F11-9ED8-488CFD14E7D0}" type="pres">
      <dgm:prSet presAssocID="{FD230D54-3904-48A4-A534-5E9F9B86960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1BEBD1-1667-45CE-89A9-2DA4E6E4F88C}" type="pres">
      <dgm:prSet presAssocID="{73EB571B-7196-453B-A222-2760C6958016}" presName="root1" presStyleCnt="0"/>
      <dgm:spPr/>
    </dgm:pt>
    <dgm:pt modelId="{C5DB1843-73E0-44E7-8797-D6646D8DF985}" type="pres">
      <dgm:prSet presAssocID="{73EB571B-7196-453B-A222-2760C6958016}" presName="LevelOneTextNode" presStyleLbl="node0" presStyleIdx="0" presStyleCnt="1" custScaleY="43639">
        <dgm:presLayoutVars>
          <dgm:chPref val="3"/>
        </dgm:presLayoutVars>
      </dgm:prSet>
      <dgm:spPr/>
    </dgm:pt>
    <dgm:pt modelId="{38A5D337-2345-4E48-BFF5-299138A8BFEF}" type="pres">
      <dgm:prSet presAssocID="{73EB571B-7196-453B-A222-2760C6958016}" presName="level2hierChild" presStyleCnt="0"/>
      <dgm:spPr/>
    </dgm:pt>
    <dgm:pt modelId="{0FE2492A-EF9F-4286-9C6D-609464E8B54F}" type="pres">
      <dgm:prSet presAssocID="{413A174F-4B4D-456E-A62F-0D668F2CAB86}" presName="conn2-1" presStyleLbl="parChTrans1D2" presStyleIdx="0" presStyleCnt="3"/>
      <dgm:spPr/>
    </dgm:pt>
    <dgm:pt modelId="{3FB4D8EB-0C4F-4EAE-B97E-6962F82630C6}" type="pres">
      <dgm:prSet presAssocID="{413A174F-4B4D-456E-A62F-0D668F2CAB86}" presName="connTx" presStyleLbl="parChTrans1D2" presStyleIdx="0" presStyleCnt="3"/>
      <dgm:spPr/>
    </dgm:pt>
    <dgm:pt modelId="{700B08F9-9954-4AF0-9D93-24A1232040BE}" type="pres">
      <dgm:prSet presAssocID="{73E74473-C25D-4354-A268-8FB833ADE9CC}" presName="root2" presStyleCnt="0"/>
      <dgm:spPr/>
    </dgm:pt>
    <dgm:pt modelId="{3FFAEC13-A166-4D94-86E5-E11D8AE98748}" type="pres">
      <dgm:prSet presAssocID="{73E74473-C25D-4354-A268-8FB833ADE9CC}" presName="LevelTwoTextNode" presStyleLbl="node2" presStyleIdx="0" presStyleCnt="3" custScaleY="43639">
        <dgm:presLayoutVars>
          <dgm:chPref val="3"/>
        </dgm:presLayoutVars>
      </dgm:prSet>
      <dgm:spPr/>
    </dgm:pt>
    <dgm:pt modelId="{175181AF-A042-400C-B763-FA469DD7285E}" type="pres">
      <dgm:prSet presAssocID="{73E74473-C25D-4354-A268-8FB833ADE9CC}" presName="level3hierChild" presStyleCnt="0"/>
      <dgm:spPr/>
    </dgm:pt>
    <dgm:pt modelId="{FA05E9BA-C548-4009-A31E-B24393147763}" type="pres">
      <dgm:prSet presAssocID="{2DA91EE9-AAC4-4E04-A4E0-6E113BEAB1F2}" presName="conn2-1" presStyleLbl="parChTrans1D2" presStyleIdx="1" presStyleCnt="3"/>
      <dgm:spPr/>
    </dgm:pt>
    <dgm:pt modelId="{39601DD7-D671-4563-BF71-B71E9C212F49}" type="pres">
      <dgm:prSet presAssocID="{2DA91EE9-AAC4-4E04-A4E0-6E113BEAB1F2}" presName="connTx" presStyleLbl="parChTrans1D2" presStyleIdx="1" presStyleCnt="3"/>
      <dgm:spPr/>
    </dgm:pt>
    <dgm:pt modelId="{D9733169-8466-4E39-97C9-DB1F44CAF847}" type="pres">
      <dgm:prSet presAssocID="{1AC796FB-D9D1-4633-8802-58A37871450B}" presName="root2" presStyleCnt="0"/>
      <dgm:spPr/>
    </dgm:pt>
    <dgm:pt modelId="{1016D177-D83A-4A91-82C5-85C31638E250}" type="pres">
      <dgm:prSet presAssocID="{1AC796FB-D9D1-4633-8802-58A37871450B}" presName="LevelTwoTextNode" presStyleLbl="node2" presStyleIdx="1" presStyleCnt="3" custScaleY="43639" custLinFactNeighborX="-2252" custLinFactNeighborY="5665">
        <dgm:presLayoutVars>
          <dgm:chPref val="3"/>
        </dgm:presLayoutVars>
      </dgm:prSet>
      <dgm:spPr/>
    </dgm:pt>
    <dgm:pt modelId="{FE291845-EA3A-436C-A6AE-691364CC79F1}" type="pres">
      <dgm:prSet presAssocID="{1AC796FB-D9D1-4633-8802-58A37871450B}" presName="level3hierChild" presStyleCnt="0"/>
      <dgm:spPr/>
    </dgm:pt>
    <dgm:pt modelId="{54A57A87-55EA-4F14-B2A8-FA4B8F095F10}" type="pres">
      <dgm:prSet presAssocID="{112AA189-4927-4BC5-96A2-15E3ED44B285}" presName="conn2-1" presStyleLbl="parChTrans1D2" presStyleIdx="2" presStyleCnt="3"/>
      <dgm:spPr/>
    </dgm:pt>
    <dgm:pt modelId="{ECA22ACD-E845-4C1E-AC26-6C14D3514782}" type="pres">
      <dgm:prSet presAssocID="{112AA189-4927-4BC5-96A2-15E3ED44B285}" presName="connTx" presStyleLbl="parChTrans1D2" presStyleIdx="2" presStyleCnt="3"/>
      <dgm:spPr/>
    </dgm:pt>
    <dgm:pt modelId="{A649F4A4-E9E6-48AE-8329-37A4B620B6A6}" type="pres">
      <dgm:prSet presAssocID="{9464447D-0395-48C9-8F28-67D9E5D69ABD}" presName="root2" presStyleCnt="0"/>
      <dgm:spPr/>
    </dgm:pt>
    <dgm:pt modelId="{13CEC401-320A-43BE-98E0-31B89A4C2862}" type="pres">
      <dgm:prSet presAssocID="{9464447D-0395-48C9-8F28-67D9E5D69ABD}" presName="LevelTwoTextNode" presStyleLbl="node2" presStyleIdx="2" presStyleCnt="3" custScaleY="43639" custLinFactNeighborX="-7109" custLinFactNeighborY="18046">
        <dgm:presLayoutVars>
          <dgm:chPref val="3"/>
        </dgm:presLayoutVars>
      </dgm:prSet>
      <dgm:spPr/>
    </dgm:pt>
    <dgm:pt modelId="{8DA1DC6B-C441-477C-8F9C-F1817E1D00D9}" type="pres">
      <dgm:prSet presAssocID="{9464447D-0395-48C9-8F28-67D9E5D69ABD}" presName="level3hierChild" presStyleCnt="0"/>
      <dgm:spPr/>
    </dgm:pt>
  </dgm:ptLst>
  <dgm:cxnLst>
    <dgm:cxn modelId="{31966A25-E513-4429-8BED-68A3B153E47B}" type="presOf" srcId="{73E74473-C25D-4354-A268-8FB833ADE9CC}" destId="{3FFAEC13-A166-4D94-86E5-E11D8AE98748}" srcOrd="0" destOrd="0" presId="urn:microsoft.com/office/officeart/2005/8/layout/hierarchy2"/>
    <dgm:cxn modelId="{AD6A3C32-073A-472D-AE92-3B5F290AF80F}" srcId="{73EB571B-7196-453B-A222-2760C6958016}" destId="{73E74473-C25D-4354-A268-8FB833ADE9CC}" srcOrd="0" destOrd="0" parTransId="{413A174F-4B4D-456E-A62F-0D668F2CAB86}" sibTransId="{CE0D915C-FE19-4967-AFE9-4A8B55F98213}"/>
    <dgm:cxn modelId="{A3E7CB36-3052-43D3-A457-A065A430F046}" type="presOf" srcId="{112AA189-4927-4BC5-96A2-15E3ED44B285}" destId="{54A57A87-55EA-4F14-B2A8-FA4B8F095F10}" srcOrd="0" destOrd="0" presId="urn:microsoft.com/office/officeart/2005/8/layout/hierarchy2"/>
    <dgm:cxn modelId="{33F9A645-4131-4814-BA86-4BA552172F88}" srcId="{73EB571B-7196-453B-A222-2760C6958016}" destId="{1AC796FB-D9D1-4633-8802-58A37871450B}" srcOrd="1" destOrd="0" parTransId="{2DA91EE9-AAC4-4E04-A4E0-6E113BEAB1F2}" sibTransId="{7B8EFF32-E742-43B6-B1AE-9437A218BD24}"/>
    <dgm:cxn modelId="{66EF707B-F9D5-43E6-978B-9FE61012C588}" type="presOf" srcId="{413A174F-4B4D-456E-A62F-0D668F2CAB86}" destId="{0FE2492A-EF9F-4286-9C6D-609464E8B54F}" srcOrd="0" destOrd="0" presId="urn:microsoft.com/office/officeart/2005/8/layout/hierarchy2"/>
    <dgm:cxn modelId="{B74AB196-B925-4DCE-897F-147C4BFDF7C3}" type="presOf" srcId="{413A174F-4B4D-456E-A62F-0D668F2CAB86}" destId="{3FB4D8EB-0C4F-4EAE-B97E-6962F82630C6}" srcOrd="1" destOrd="0" presId="urn:microsoft.com/office/officeart/2005/8/layout/hierarchy2"/>
    <dgm:cxn modelId="{D2450499-A741-40DA-9333-601D8798DFD1}" type="presOf" srcId="{9464447D-0395-48C9-8F28-67D9E5D69ABD}" destId="{13CEC401-320A-43BE-98E0-31B89A4C2862}" srcOrd="0" destOrd="0" presId="urn:microsoft.com/office/officeart/2005/8/layout/hierarchy2"/>
    <dgm:cxn modelId="{E900959D-4D6F-4A89-9B91-23C51FB1DB21}" type="presOf" srcId="{2DA91EE9-AAC4-4E04-A4E0-6E113BEAB1F2}" destId="{FA05E9BA-C548-4009-A31E-B24393147763}" srcOrd="0" destOrd="0" presId="urn:microsoft.com/office/officeart/2005/8/layout/hierarchy2"/>
    <dgm:cxn modelId="{2EC8B7A8-A84D-43F7-A4DA-7B5E279CD4E4}" srcId="{73EB571B-7196-453B-A222-2760C6958016}" destId="{9464447D-0395-48C9-8F28-67D9E5D69ABD}" srcOrd="2" destOrd="0" parTransId="{112AA189-4927-4BC5-96A2-15E3ED44B285}" sibTransId="{BD811C2F-B9B8-4B2C-A472-AB12DCF63440}"/>
    <dgm:cxn modelId="{B8EBA9BA-4CC3-447D-9131-5523DCA9337C}" srcId="{FD230D54-3904-48A4-A534-5E9F9B869600}" destId="{73EB571B-7196-453B-A222-2760C6958016}" srcOrd="0" destOrd="0" parTransId="{0F79B2A5-1546-40BC-9933-D4D46810A9F7}" sibTransId="{15F002BB-6C7E-4EBE-9FAA-FB2625A2DE4B}"/>
    <dgm:cxn modelId="{CA4FD9BB-0B5D-4493-8EB0-8E0893D88EAB}" type="presOf" srcId="{112AA189-4927-4BC5-96A2-15E3ED44B285}" destId="{ECA22ACD-E845-4C1E-AC26-6C14D3514782}" srcOrd="1" destOrd="0" presId="urn:microsoft.com/office/officeart/2005/8/layout/hierarchy2"/>
    <dgm:cxn modelId="{42D7F3C3-01D0-4803-8BAD-23AB44717CB9}" type="presOf" srcId="{73EB571B-7196-453B-A222-2760C6958016}" destId="{C5DB1843-73E0-44E7-8797-D6646D8DF985}" srcOrd="0" destOrd="0" presId="urn:microsoft.com/office/officeart/2005/8/layout/hierarchy2"/>
    <dgm:cxn modelId="{428A8DC5-7CA0-47B3-A3BE-7334E5DEC27A}" type="presOf" srcId="{1AC796FB-D9D1-4633-8802-58A37871450B}" destId="{1016D177-D83A-4A91-82C5-85C31638E250}" srcOrd="0" destOrd="0" presId="urn:microsoft.com/office/officeart/2005/8/layout/hierarchy2"/>
    <dgm:cxn modelId="{E061C3F4-62AF-4048-ADA9-F0A8C6938598}" type="presOf" srcId="{2DA91EE9-AAC4-4E04-A4E0-6E113BEAB1F2}" destId="{39601DD7-D671-4563-BF71-B71E9C212F49}" srcOrd="1" destOrd="0" presId="urn:microsoft.com/office/officeart/2005/8/layout/hierarchy2"/>
    <dgm:cxn modelId="{3F7758FB-AD72-48C2-9305-A4EBE4CE6718}" type="presOf" srcId="{FD230D54-3904-48A4-A534-5E9F9B869600}" destId="{06D62311-BE03-4F11-9ED8-488CFD14E7D0}" srcOrd="0" destOrd="0" presId="urn:microsoft.com/office/officeart/2005/8/layout/hierarchy2"/>
    <dgm:cxn modelId="{5D488CE5-7A74-49F7-98F5-718B3E549848}" type="presParOf" srcId="{06D62311-BE03-4F11-9ED8-488CFD14E7D0}" destId="{3C1BEBD1-1667-45CE-89A9-2DA4E6E4F88C}" srcOrd="0" destOrd="0" presId="urn:microsoft.com/office/officeart/2005/8/layout/hierarchy2"/>
    <dgm:cxn modelId="{8E2B05E2-B2B4-40B6-AEE4-028DF7D26C7B}" type="presParOf" srcId="{3C1BEBD1-1667-45CE-89A9-2DA4E6E4F88C}" destId="{C5DB1843-73E0-44E7-8797-D6646D8DF985}" srcOrd="0" destOrd="0" presId="urn:microsoft.com/office/officeart/2005/8/layout/hierarchy2"/>
    <dgm:cxn modelId="{4949B479-4409-4A1D-B57D-C397A31DD9CE}" type="presParOf" srcId="{3C1BEBD1-1667-45CE-89A9-2DA4E6E4F88C}" destId="{38A5D337-2345-4E48-BFF5-299138A8BFEF}" srcOrd="1" destOrd="0" presId="urn:microsoft.com/office/officeart/2005/8/layout/hierarchy2"/>
    <dgm:cxn modelId="{C24DE83A-7C38-4B22-B840-41CB67299FC0}" type="presParOf" srcId="{38A5D337-2345-4E48-BFF5-299138A8BFEF}" destId="{0FE2492A-EF9F-4286-9C6D-609464E8B54F}" srcOrd="0" destOrd="0" presId="urn:microsoft.com/office/officeart/2005/8/layout/hierarchy2"/>
    <dgm:cxn modelId="{EB2CE30A-8E1D-42B8-BBF2-8F11356FDA87}" type="presParOf" srcId="{0FE2492A-EF9F-4286-9C6D-609464E8B54F}" destId="{3FB4D8EB-0C4F-4EAE-B97E-6962F82630C6}" srcOrd="0" destOrd="0" presId="urn:microsoft.com/office/officeart/2005/8/layout/hierarchy2"/>
    <dgm:cxn modelId="{391CF733-7017-4688-AD7B-D37252657891}" type="presParOf" srcId="{38A5D337-2345-4E48-BFF5-299138A8BFEF}" destId="{700B08F9-9954-4AF0-9D93-24A1232040BE}" srcOrd="1" destOrd="0" presId="urn:microsoft.com/office/officeart/2005/8/layout/hierarchy2"/>
    <dgm:cxn modelId="{9DEA63E6-94D7-4321-9544-6C367C0412C7}" type="presParOf" srcId="{700B08F9-9954-4AF0-9D93-24A1232040BE}" destId="{3FFAEC13-A166-4D94-86E5-E11D8AE98748}" srcOrd="0" destOrd="0" presId="urn:microsoft.com/office/officeart/2005/8/layout/hierarchy2"/>
    <dgm:cxn modelId="{43EE3C18-56C4-4F3A-A125-D0E650CC4433}" type="presParOf" srcId="{700B08F9-9954-4AF0-9D93-24A1232040BE}" destId="{175181AF-A042-400C-B763-FA469DD7285E}" srcOrd="1" destOrd="0" presId="urn:microsoft.com/office/officeart/2005/8/layout/hierarchy2"/>
    <dgm:cxn modelId="{F925646D-6901-4AF8-B8E8-A6CFAB904B23}" type="presParOf" srcId="{38A5D337-2345-4E48-BFF5-299138A8BFEF}" destId="{FA05E9BA-C548-4009-A31E-B24393147763}" srcOrd="2" destOrd="0" presId="urn:microsoft.com/office/officeart/2005/8/layout/hierarchy2"/>
    <dgm:cxn modelId="{86605E12-FEBE-45B5-9E7E-C528E5002A41}" type="presParOf" srcId="{FA05E9BA-C548-4009-A31E-B24393147763}" destId="{39601DD7-D671-4563-BF71-B71E9C212F49}" srcOrd="0" destOrd="0" presId="urn:microsoft.com/office/officeart/2005/8/layout/hierarchy2"/>
    <dgm:cxn modelId="{5C40168D-3531-40D7-A3A8-5388DE2A041A}" type="presParOf" srcId="{38A5D337-2345-4E48-BFF5-299138A8BFEF}" destId="{D9733169-8466-4E39-97C9-DB1F44CAF847}" srcOrd="3" destOrd="0" presId="urn:microsoft.com/office/officeart/2005/8/layout/hierarchy2"/>
    <dgm:cxn modelId="{A8D5C845-0E9C-47AA-9AEA-9B02A2E18598}" type="presParOf" srcId="{D9733169-8466-4E39-97C9-DB1F44CAF847}" destId="{1016D177-D83A-4A91-82C5-85C31638E250}" srcOrd="0" destOrd="0" presId="urn:microsoft.com/office/officeart/2005/8/layout/hierarchy2"/>
    <dgm:cxn modelId="{D819526E-CF0C-4011-8F19-FF3BB49B777C}" type="presParOf" srcId="{D9733169-8466-4E39-97C9-DB1F44CAF847}" destId="{FE291845-EA3A-436C-A6AE-691364CC79F1}" srcOrd="1" destOrd="0" presId="urn:microsoft.com/office/officeart/2005/8/layout/hierarchy2"/>
    <dgm:cxn modelId="{8833E07B-CB63-4586-BCF5-04950A884B40}" type="presParOf" srcId="{38A5D337-2345-4E48-BFF5-299138A8BFEF}" destId="{54A57A87-55EA-4F14-B2A8-FA4B8F095F10}" srcOrd="4" destOrd="0" presId="urn:microsoft.com/office/officeart/2005/8/layout/hierarchy2"/>
    <dgm:cxn modelId="{EBA866B8-A33C-4421-8161-07EABA451556}" type="presParOf" srcId="{54A57A87-55EA-4F14-B2A8-FA4B8F095F10}" destId="{ECA22ACD-E845-4C1E-AC26-6C14D3514782}" srcOrd="0" destOrd="0" presId="urn:microsoft.com/office/officeart/2005/8/layout/hierarchy2"/>
    <dgm:cxn modelId="{1931853B-F2E7-43BB-8E00-736BB282CB08}" type="presParOf" srcId="{38A5D337-2345-4E48-BFF5-299138A8BFEF}" destId="{A649F4A4-E9E6-48AE-8329-37A4B620B6A6}" srcOrd="5" destOrd="0" presId="urn:microsoft.com/office/officeart/2005/8/layout/hierarchy2"/>
    <dgm:cxn modelId="{7EF345D4-D5C3-473A-9DC8-B1F5B41D658C}" type="presParOf" srcId="{A649F4A4-E9E6-48AE-8329-37A4B620B6A6}" destId="{13CEC401-320A-43BE-98E0-31B89A4C2862}" srcOrd="0" destOrd="0" presId="urn:microsoft.com/office/officeart/2005/8/layout/hierarchy2"/>
    <dgm:cxn modelId="{C18AC355-A6E0-453D-A6B4-74591D41CBF3}" type="presParOf" srcId="{A649F4A4-E9E6-48AE-8329-37A4B620B6A6}" destId="{8DA1DC6B-C441-477C-8F9C-F1817E1D00D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B1843-73E0-44E7-8797-D6646D8DF985}">
      <dsp:nvSpPr>
        <dsp:cNvPr id="0" name=""/>
        <dsp:cNvSpPr/>
      </dsp:nvSpPr>
      <dsp:spPr>
        <a:xfrm>
          <a:off x="10312" y="2340794"/>
          <a:ext cx="3378073" cy="7370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cs typeface="Akhbar MT" pitchFamily="2" charset="-78"/>
            </a:rPr>
            <a:t>الخواص الفلزية </a:t>
          </a:r>
        </a:p>
      </dsp:txBody>
      <dsp:txXfrm>
        <a:off x="31900" y="2362382"/>
        <a:ext cx="3334897" cy="693902"/>
      </dsp:txXfrm>
    </dsp:sp>
    <dsp:sp modelId="{0FE2492A-EF9F-4286-9C6D-609464E8B54F}">
      <dsp:nvSpPr>
        <dsp:cNvPr id="0" name=""/>
        <dsp:cNvSpPr/>
      </dsp:nvSpPr>
      <dsp:spPr>
        <a:xfrm rot="19425543">
          <a:off x="3226327" y="2186062"/>
          <a:ext cx="1675344" cy="56107"/>
        </a:xfrm>
        <a:custGeom>
          <a:avLst/>
          <a:gdLst/>
          <a:ahLst/>
          <a:cxnLst/>
          <a:rect l="0" t="0" r="0" b="0"/>
          <a:pathLst>
            <a:path>
              <a:moveTo>
                <a:pt x="0" y="28053"/>
              </a:moveTo>
              <a:lnTo>
                <a:pt x="1675344" y="28053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00" kern="1200"/>
        </a:p>
      </dsp:txBody>
      <dsp:txXfrm>
        <a:off x="4022116" y="2172232"/>
        <a:ext cx="83767" cy="83767"/>
      </dsp:txXfrm>
    </dsp:sp>
    <dsp:sp modelId="{3FFAEC13-A166-4D94-86E5-E11D8AE98748}">
      <dsp:nvSpPr>
        <dsp:cNvPr id="0" name=""/>
        <dsp:cNvSpPr/>
      </dsp:nvSpPr>
      <dsp:spPr>
        <a:xfrm>
          <a:off x="4739614" y="1350360"/>
          <a:ext cx="3378073" cy="7370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cs typeface="Akhbar MT" pitchFamily="2" charset="-78"/>
            </a:rPr>
            <a:t>فلز</a:t>
          </a:r>
        </a:p>
      </dsp:txBody>
      <dsp:txXfrm>
        <a:off x="4761202" y="1371948"/>
        <a:ext cx="3334897" cy="693902"/>
      </dsp:txXfrm>
    </dsp:sp>
    <dsp:sp modelId="{FA05E9BA-C548-4009-A31E-B24393147763}">
      <dsp:nvSpPr>
        <dsp:cNvPr id="0" name=""/>
        <dsp:cNvSpPr/>
      </dsp:nvSpPr>
      <dsp:spPr>
        <a:xfrm rot="257476">
          <a:off x="3386592" y="2729121"/>
          <a:ext cx="1278739" cy="56107"/>
        </a:xfrm>
        <a:custGeom>
          <a:avLst/>
          <a:gdLst/>
          <a:ahLst/>
          <a:cxnLst/>
          <a:rect l="0" t="0" r="0" b="0"/>
          <a:pathLst>
            <a:path>
              <a:moveTo>
                <a:pt x="0" y="28053"/>
              </a:moveTo>
              <a:lnTo>
                <a:pt x="1278739" y="28053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500" kern="1200"/>
        </a:p>
      </dsp:txBody>
      <dsp:txXfrm>
        <a:off x="3993994" y="2725206"/>
        <a:ext cx="63936" cy="63936"/>
      </dsp:txXfrm>
    </dsp:sp>
    <dsp:sp modelId="{1016D177-D83A-4A91-82C5-85C31638E250}">
      <dsp:nvSpPr>
        <dsp:cNvPr id="0" name=""/>
        <dsp:cNvSpPr/>
      </dsp:nvSpPr>
      <dsp:spPr>
        <a:xfrm>
          <a:off x="4663540" y="2436478"/>
          <a:ext cx="3378073" cy="7370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cs typeface="Akhbar MT" pitchFamily="2" charset="-78"/>
            </a:rPr>
            <a:t>اشباه الفلز</a:t>
          </a:r>
        </a:p>
      </dsp:txBody>
      <dsp:txXfrm>
        <a:off x="4685128" y="2458066"/>
        <a:ext cx="3334897" cy="693902"/>
      </dsp:txXfrm>
    </dsp:sp>
    <dsp:sp modelId="{54A57A87-55EA-4F14-B2A8-FA4B8F095F10}">
      <dsp:nvSpPr>
        <dsp:cNvPr id="0" name=""/>
        <dsp:cNvSpPr/>
      </dsp:nvSpPr>
      <dsp:spPr>
        <a:xfrm rot="2962579">
          <a:off x="3090676" y="3328898"/>
          <a:ext cx="1706500" cy="56107"/>
        </a:xfrm>
        <a:custGeom>
          <a:avLst/>
          <a:gdLst/>
          <a:ahLst/>
          <a:cxnLst/>
          <a:rect l="0" t="0" r="0" b="0"/>
          <a:pathLst>
            <a:path>
              <a:moveTo>
                <a:pt x="0" y="28053"/>
              </a:moveTo>
              <a:lnTo>
                <a:pt x="1706500" y="28053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600" kern="1200"/>
        </a:p>
      </dsp:txBody>
      <dsp:txXfrm>
        <a:off x="3901263" y="3314289"/>
        <a:ext cx="85325" cy="85325"/>
      </dsp:txXfrm>
    </dsp:sp>
    <dsp:sp modelId="{13CEC401-320A-43BE-98E0-31B89A4C2862}">
      <dsp:nvSpPr>
        <dsp:cNvPr id="0" name=""/>
        <dsp:cNvSpPr/>
      </dsp:nvSpPr>
      <dsp:spPr>
        <a:xfrm>
          <a:off x="4499467" y="3636031"/>
          <a:ext cx="3378073" cy="7370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b="1" kern="1200" dirty="0">
              <a:cs typeface="Akhbar MT" pitchFamily="2" charset="-78"/>
            </a:rPr>
            <a:t>لافلز </a:t>
          </a:r>
        </a:p>
      </dsp:txBody>
      <dsp:txXfrm>
        <a:off x="4521055" y="3657619"/>
        <a:ext cx="3334897" cy="693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image" Target="../media/image59.wmf"/><Relationship Id="rId18" Type="http://schemas.openxmlformats.org/officeDocument/2006/relationships/image" Target="../media/image64.wmf"/><Relationship Id="rId3" Type="http://schemas.openxmlformats.org/officeDocument/2006/relationships/image" Target="../media/image49.wmf"/><Relationship Id="rId21" Type="http://schemas.openxmlformats.org/officeDocument/2006/relationships/image" Target="../media/image67.wmf"/><Relationship Id="rId7" Type="http://schemas.openxmlformats.org/officeDocument/2006/relationships/image" Target="../media/image53.wmf"/><Relationship Id="rId12" Type="http://schemas.openxmlformats.org/officeDocument/2006/relationships/image" Target="../media/image58.wmf"/><Relationship Id="rId17" Type="http://schemas.openxmlformats.org/officeDocument/2006/relationships/image" Target="../media/image63.wmf"/><Relationship Id="rId25" Type="http://schemas.openxmlformats.org/officeDocument/2006/relationships/image" Target="../media/image71.wmf"/><Relationship Id="rId2" Type="http://schemas.openxmlformats.org/officeDocument/2006/relationships/image" Target="../media/image48.wmf"/><Relationship Id="rId16" Type="http://schemas.openxmlformats.org/officeDocument/2006/relationships/image" Target="../media/image62.wmf"/><Relationship Id="rId20" Type="http://schemas.openxmlformats.org/officeDocument/2006/relationships/image" Target="../media/image66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11" Type="http://schemas.openxmlformats.org/officeDocument/2006/relationships/image" Target="../media/image57.wmf"/><Relationship Id="rId24" Type="http://schemas.openxmlformats.org/officeDocument/2006/relationships/image" Target="../media/image70.wmf"/><Relationship Id="rId5" Type="http://schemas.openxmlformats.org/officeDocument/2006/relationships/image" Target="../media/image51.wmf"/><Relationship Id="rId15" Type="http://schemas.openxmlformats.org/officeDocument/2006/relationships/image" Target="../media/image61.wmf"/><Relationship Id="rId23" Type="http://schemas.openxmlformats.org/officeDocument/2006/relationships/image" Target="../media/image69.wmf"/><Relationship Id="rId10" Type="http://schemas.openxmlformats.org/officeDocument/2006/relationships/image" Target="../media/image56.wmf"/><Relationship Id="rId19" Type="http://schemas.openxmlformats.org/officeDocument/2006/relationships/image" Target="../media/image65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Relationship Id="rId14" Type="http://schemas.openxmlformats.org/officeDocument/2006/relationships/image" Target="../media/image60.wmf"/><Relationship Id="rId22" Type="http://schemas.openxmlformats.org/officeDocument/2006/relationships/image" Target="../media/image6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675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075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1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20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841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186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847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83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059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2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wordwall.net/ar/resource/5269310/%D8%A7%D9%84%D8%AE%D9%88%D8%A7%D8%B5-%D8%A7%D9%84%D9%81%D9%8A%D8%B2%D9%8A%D8%A7%D8%A6%D9%8A%D8%A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NucJgetMjE?feature=oembed" TargetMode="Externa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4726758/%D8%AD%D8%A7%D9%84%D8%A7%D8%AA-%D8%A7%D9%84%D9%85%D8%A7%D8%AF%D8%A9" TargetMode="External"/><Relationship Id="rId4" Type="http://schemas.openxmlformats.org/officeDocument/2006/relationships/hyperlink" Target="https://wordwall.net/ar/resource/13623064/%D8%AD%D8%A7%D9%84%D8%A7%D8%AA-%D8%A7%D9%84%D9%85%D8%A7%D8%AF%D8%A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14ECGR7tFA?feature=oembed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control" Target="../activeX/activeX25.xml"/><Relationship Id="rId39" Type="http://schemas.openxmlformats.org/officeDocument/2006/relationships/image" Target="../media/image48.wmf"/><Relationship Id="rId21" Type="http://schemas.openxmlformats.org/officeDocument/2006/relationships/control" Target="../activeX/activeX20.xml"/><Relationship Id="rId34" Type="http://schemas.openxmlformats.org/officeDocument/2006/relationships/image" Target="../media/image76.png"/><Relationship Id="rId42" Type="http://schemas.openxmlformats.org/officeDocument/2006/relationships/image" Target="../media/image51.wmf"/><Relationship Id="rId47" Type="http://schemas.openxmlformats.org/officeDocument/2006/relationships/image" Target="../media/image56.wmf"/><Relationship Id="rId50" Type="http://schemas.openxmlformats.org/officeDocument/2006/relationships/image" Target="../media/image59.wmf"/><Relationship Id="rId55" Type="http://schemas.openxmlformats.org/officeDocument/2006/relationships/image" Target="../media/image64.wmf"/><Relationship Id="rId7" Type="http://schemas.openxmlformats.org/officeDocument/2006/relationships/control" Target="../activeX/activeX6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9" Type="http://schemas.openxmlformats.org/officeDocument/2006/relationships/audio" Target="../media/audio1.wav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40" Type="http://schemas.openxmlformats.org/officeDocument/2006/relationships/image" Target="../media/image49.wmf"/><Relationship Id="rId45" Type="http://schemas.openxmlformats.org/officeDocument/2006/relationships/image" Target="../media/image54.wmf"/><Relationship Id="rId53" Type="http://schemas.openxmlformats.org/officeDocument/2006/relationships/image" Target="../media/image62.wmf"/><Relationship Id="rId58" Type="http://schemas.openxmlformats.org/officeDocument/2006/relationships/image" Target="../media/image67.wmf"/><Relationship Id="rId5" Type="http://schemas.openxmlformats.org/officeDocument/2006/relationships/control" Target="../activeX/activeX4.xml"/><Relationship Id="rId61" Type="http://schemas.openxmlformats.org/officeDocument/2006/relationships/image" Target="../media/image70.wmf"/><Relationship Id="rId19" Type="http://schemas.openxmlformats.org/officeDocument/2006/relationships/control" Target="../activeX/activeX1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control" Target="../activeX/activeX26.xml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43" Type="http://schemas.openxmlformats.org/officeDocument/2006/relationships/image" Target="../media/image52.wmf"/><Relationship Id="rId48" Type="http://schemas.openxmlformats.org/officeDocument/2006/relationships/image" Target="../media/image57.wmf"/><Relationship Id="rId56" Type="http://schemas.openxmlformats.org/officeDocument/2006/relationships/image" Target="../media/image65.wmf"/><Relationship Id="rId8" Type="http://schemas.openxmlformats.org/officeDocument/2006/relationships/control" Target="../activeX/activeX7.xml"/><Relationship Id="rId51" Type="http://schemas.openxmlformats.org/officeDocument/2006/relationships/image" Target="../media/image60.wmf"/><Relationship Id="rId3" Type="http://schemas.openxmlformats.org/officeDocument/2006/relationships/control" Target="../activeX/activeX2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33" Type="http://schemas.openxmlformats.org/officeDocument/2006/relationships/image" Target="../media/image75.png"/><Relationship Id="rId38" Type="http://schemas.openxmlformats.org/officeDocument/2006/relationships/image" Target="../media/image47.wmf"/><Relationship Id="rId46" Type="http://schemas.openxmlformats.org/officeDocument/2006/relationships/image" Target="../media/image55.wmf"/><Relationship Id="rId59" Type="http://schemas.openxmlformats.org/officeDocument/2006/relationships/image" Target="../media/image68.wmf"/><Relationship Id="rId20" Type="http://schemas.openxmlformats.org/officeDocument/2006/relationships/control" Target="../activeX/activeX19.xml"/><Relationship Id="rId41" Type="http://schemas.openxmlformats.org/officeDocument/2006/relationships/image" Target="../media/image50.wmf"/><Relationship Id="rId54" Type="http://schemas.openxmlformats.org/officeDocument/2006/relationships/image" Target="../media/image63.wmf"/><Relationship Id="rId62" Type="http://schemas.openxmlformats.org/officeDocument/2006/relationships/image" Target="../media/image71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slideLayout" Target="../slideLayouts/slideLayout1.xml"/><Relationship Id="rId36" Type="http://schemas.openxmlformats.org/officeDocument/2006/relationships/image" Target="../media/image78.png"/><Relationship Id="rId49" Type="http://schemas.openxmlformats.org/officeDocument/2006/relationships/image" Target="../media/image58.wmf"/><Relationship Id="rId57" Type="http://schemas.openxmlformats.org/officeDocument/2006/relationships/image" Target="../media/image66.wmf"/><Relationship Id="rId10" Type="http://schemas.openxmlformats.org/officeDocument/2006/relationships/control" Target="../activeX/activeX9.xml"/><Relationship Id="rId31" Type="http://schemas.openxmlformats.org/officeDocument/2006/relationships/image" Target="../media/image73.png"/><Relationship Id="rId44" Type="http://schemas.openxmlformats.org/officeDocument/2006/relationships/image" Target="../media/image53.wmf"/><Relationship Id="rId52" Type="http://schemas.openxmlformats.org/officeDocument/2006/relationships/image" Target="../media/image61.wmf"/><Relationship Id="rId60" Type="http://schemas.openxmlformats.org/officeDocument/2006/relationships/image" Target="../media/image69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LSOyCT2zFo?feature=oembed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4FFE822-D852-4903-8F4A-952866531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931" y="7295559"/>
            <a:ext cx="3616751" cy="1655762"/>
          </a:xfrm>
        </p:spPr>
        <p:txBody>
          <a:bodyPr>
            <a:normAutofit fontScale="92500" lnSpcReduction="10000"/>
          </a:bodyPr>
          <a:lstStyle/>
          <a:p>
            <a:r>
              <a:rPr lang="ar-SA" sz="3600" b="1" dirty="0">
                <a:highlight>
                  <a:srgbClr val="FFFF00"/>
                </a:highlight>
              </a:rPr>
              <a:t>حِصــة العلوم</a:t>
            </a:r>
          </a:p>
          <a:p>
            <a:pPr algn="r"/>
            <a:r>
              <a:rPr lang="ar-SA" sz="3600" b="1" dirty="0"/>
              <a:t>افتحي الكتاب صفحة 80 </a:t>
            </a:r>
          </a:p>
          <a:p>
            <a:pPr algn="r"/>
            <a:r>
              <a:rPr lang="ar-SA" sz="3600" b="1" dirty="0"/>
              <a:t>و لنستعد للدرس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C9C4AB07-980F-4139-A433-7DE52391070C}"/>
              </a:ext>
            </a:extLst>
          </p:cNvPr>
          <p:cNvGrpSpPr/>
          <p:nvPr/>
        </p:nvGrpSpPr>
        <p:grpSpPr>
          <a:xfrm>
            <a:off x="0" y="-7498"/>
            <a:ext cx="12192000" cy="6858000"/>
            <a:chOff x="0" y="0"/>
            <a:chExt cx="12192000" cy="685800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BB4CB5A4-6DF8-4E31-B0B3-EC8EAC9AC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EC9F94A2-A53B-45D6-BEBE-0C8A94C7BDAC}"/>
                </a:ext>
              </a:extLst>
            </p:cNvPr>
            <p:cNvGrpSpPr/>
            <p:nvPr/>
          </p:nvGrpSpPr>
          <p:grpSpPr>
            <a:xfrm>
              <a:off x="198437" y="1093190"/>
              <a:ext cx="11793538" cy="5617556"/>
              <a:chOff x="198437" y="948050"/>
              <a:chExt cx="11793538" cy="5617556"/>
            </a:xfrm>
          </p:grpSpPr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A9516B6D-F047-4983-831F-6B432D5BD0C3}"/>
                  </a:ext>
                </a:extLst>
              </p:cNvPr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C96AC161-34FE-4F60-8FE9-04B551A3D79B}"/>
                  </a:ext>
                </a:extLst>
              </p:cNvPr>
              <p:cNvSpPr txBox="1"/>
              <p:nvPr/>
            </p:nvSpPr>
            <p:spPr>
              <a:xfrm>
                <a:off x="6597431" y="2012461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ar-SA" altLang="zh-CN" sz="6000" b="1" spc="-150" dirty="0">
                    <a:solidFill>
                      <a:srgbClr val="FF0000"/>
                    </a:solidFill>
                    <a:latin typeface="Aldhabi" panose="01000000000000000000" pitchFamily="2" charset="-78"/>
                    <a:ea typeface="Yeseva One" panose="00000500000000000000" charset="0"/>
                    <a:cs typeface="Aldhabi" panose="01000000000000000000" pitchFamily="2" charset="-78"/>
                  </a:rPr>
                  <a:t>عزيزتي الطالبة المبدعة افتحي كتاب العلوم صفحة </a:t>
                </a:r>
                <a:r>
                  <a:rPr lang="ar-SA" altLang="zh-CN" sz="6000" b="1" dirty="0">
                    <a:solidFill>
                      <a:srgbClr val="FF0000"/>
                    </a:solidFill>
                    <a:latin typeface="Aldhabi" panose="01000000000000000000" pitchFamily="2" charset="-78"/>
                    <a:ea typeface="Yeseva One" panose="00000500000000000000" charset="0"/>
                    <a:cs typeface="Aldhabi" panose="01000000000000000000" pitchFamily="2" charset="-78"/>
                  </a:rPr>
                  <a:t>80 </a:t>
                </a:r>
                <a:endParaRPr lang="zh-CN" altLang="en-US" sz="6000" b="1" dirty="0">
                  <a:solidFill>
                    <a:srgbClr val="FF0000"/>
                  </a:solidFill>
                  <a:latin typeface="Aldhabi" panose="01000000000000000000" pitchFamily="2" charset="-78"/>
                  <a:ea typeface="Yeseva One" panose="00000500000000000000" charset="0"/>
                  <a:cs typeface="Aldhabi" panose="01000000000000000000" pitchFamily="2" charset="-78"/>
                </a:endParaRPr>
              </a:p>
            </p:txBody>
          </p:sp>
        </p:grpSp>
      </p:grpSp>
      <p:pic>
        <p:nvPicPr>
          <p:cNvPr id="9" name="Picture 2" descr="Teacher Sarah Blog | towards electronic learning. | Page 2">
            <a:extLst>
              <a:ext uri="{FF2B5EF4-FFF2-40B4-BE49-F238E27FC236}">
                <a16:creationId xmlns:a16="http://schemas.microsoft.com/office/drawing/2014/main" id="{8C242452-5F52-4470-B7C6-32D1796D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6" y="1218681"/>
            <a:ext cx="4468305" cy="53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82D6B9DA-9CD9-4DA9-9F83-8CB76F964CEA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75151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031799" y="1884050"/>
            <a:ext cx="4476094" cy="4153410"/>
            <a:chOff x="6421021" y="1628712"/>
            <a:chExt cx="5060388" cy="4695583"/>
          </a:xfrm>
        </p:grpSpPr>
        <p:sp>
          <p:nvSpPr>
            <p:cNvPr id="6" name="矩形 83"/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0D6B77"/>
              </a:solidFill>
              <a:miter lim="800000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84"/>
            <p:cNvSpPr txBox="1">
              <a:spLocks noChangeArrowheads="1"/>
            </p:cNvSpPr>
            <p:nvPr/>
          </p:nvSpPr>
          <p:spPr bwMode="auto">
            <a:xfrm>
              <a:off x="6421021" y="2158937"/>
              <a:ext cx="4962340" cy="3862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宋体" panose="02010600030101010101" pitchFamily="2" charset="-122"/>
                </a:defRPr>
              </a:lvl9pPr>
            </a:lstStyle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**الطـول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يمكن قياسه باستخدام المسطرة 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**الكتلة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التي تصف كمية المادة في الجسم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**الحجم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يعبر عن مقدار الفراغ الذي يشغله الجسم </a:t>
              </a:r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en-US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ar-SA" altLang="zh-CN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r>
                <a:rPr lang="ar-SA" altLang="zh-CN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**الكثافة </a:t>
              </a:r>
              <a:r>
                <a:rPr lang="ar-SA" altLang="zh-CN" b="1" dirty="0">
                  <a:latin typeface="Yeseva One" panose="00000500000000000000" charset="0"/>
                  <a:ea typeface="Yeseva One" panose="00000500000000000000" charset="0"/>
                  <a:sym typeface="微软雅黑" pitchFamily="34" charset="-122"/>
                </a:rPr>
                <a:t>و هي كتلة المادة الموجودة في وحدة الحجوم و هي </a:t>
              </a:r>
              <a:endParaRPr lang="zh-CN" altLang="en-US" b="1" dirty="0"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  <a:p>
              <a:pPr algn="r"/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Yeseva One" panose="00000500000000000000" charset="0"/>
                <a:ea typeface="Yeseva One" panose="00000500000000000000" charset="0"/>
                <a:sym typeface="微软雅黑" pitchFamily="34" charset="-122"/>
              </a:endParaRPr>
            </a:p>
          </p:txBody>
        </p:sp>
        <p:sp>
          <p:nvSpPr>
            <p:cNvPr id="8" name="Freeform 12"/>
            <p:cNvSpPr/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6B77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6B77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249593" y="1995440"/>
            <a:ext cx="4913958" cy="4042020"/>
            <a:chOff x="6186051" y="1854238"/>
            <a:chExt cx="4494081" cy="4042020"/>
          </a:xfrm>
        </p:grpSpPr>
        <p:grpSp>
          <p:nvGrpSpPr>
            <p:cNvPr id="11" name="组合 10"/>
            <p:cNvGrpSpPr/>
            <p:nvPr/>
          </p:nvGrpSpPr>
          <p:grpSpPr>
            <a:xfrm>
              <a:off x="6186052" y="4682268"/>
              <a:ext cx="4494080" cy="1213990"/>
              <a:chOff x="733621" y="4632910"/>
              <a:chExt cx="5212200" cy="1325181"/>
            </a:xfrm>
          </p:grpSpPr>
          <p:sp>
            <p:nvSpPr>
              <p:cNvPr id="13" name="Rectangle 3"/>
              <p:cNvSpPr/>
              <p:nvPr/>
            </p:nvSpPr>
            <p:spPr>
              <a:xfrm>
                <a:off x="733621" y="4632910"/>
                <a:ext cx="5212200" cy="1325181"/>
              </a:xfrm>
              <a:prstGeom prst="rect">
                <a:avLst/>
              </a:prstGeom>
              <a:solidFill>
                <a:srgbClr val="0D6B7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0" tIns="45709" rIns="91420" bIns="45709" rtlCol="0" anchor="ctr"/>
              <a:lstStyle/>
              <a:p>
                <a:pPr algn="ctr"/>
                <a:endParaRPr lang="en-US" dirty="0">
                  <a:latin typeface="+mn-ea"/>
                </a:endParaRPr>
              </a:p>
            </p:txBody>
          </p:sp>
          <p:sp>
            <p:nvSpPr>
              <p:cNvPr id="14" name="Subtitle 2"/>
              <p:cNvSpPr txBox="1"/>
              <p:nvPr/>
            </p:nvSpPr>
            <p:spPr>
              <a:xfrm>
                <a:off x="1247118" y="4632910"/>
                <a:ext cx="4185200" cy="948192"/>
              </a:xfrm>
              <a:prstGeom prst="rect">
                <a:avLst/>
              </a:prstGeom>
            </p:spPr>
            <p:txBody>
              <a:bodyPr vert="horz" lIns="91420" tIns="45709" rIns="91420" bIns="45709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 panose="020B0604020202090204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ar-SA" sz="2000" b="1" u="sng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أتعلمون أننا نستطيع أن نحدد الخواص الفيزيائية أيضاً عن طريق القياس أيضاً غير الحواس ؟</a:t>
                </a:r>
                <a:endParaRPr sz="2000" b="1" u="sng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 flipH="1">
              <a:off x="6186051" y="1854238"/>
              <a:ext cx="4494078" cy="2662255"/>
            </a:xfrm>
            <a:prstGeom prst="rect">
              <a:avLst/>
            </a:prstGeom>
            <a:blipFill>
              <a:blip r:embed="rId3"/>
              <a:tile tx="0" ty="0" sx="88000" sy="88000" flip="none" algn="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2" name="Picture 2" descr="دروس محوسبة للتاسع Subscribe to posts الخواص الفيزيائية للمادة تلخيص تم  الإرسال في Feb 4, 2015, 1:14 AM بواسطة חט&amp;quot;ב, זרזיר [ تم تحديث Feb 4, 2015,  1:18 AM ] هيا بنا تشاهد الفيلم التالي ومن ثم نجب عن المطلوب: شاهد الفيلم:  Nafham - نفهم 987K subscribers ...">
            <a:extLst>
              <a:ext uri="{FF2B5EF4-FFF2-40B4-BE49-F238E27FC236}">
                <a16:creationId xmlns:a16="http://schemas.microsoft.com/office/drawing/2014/main" id="{F3447652-CB13-420E-98E3-1DD3E4B1E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9"/>
          <a:stretch/>
        </p:blipFill>
        <p:spPr bwMode="auto">
          <a:xfrm>
            <a:off x="1512569" y="5312321"/>
            <a:ext cx="3217890" cy="11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الكريسماس الحاكم مجانا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5CE4ACBB-C965-4B09-ABCA-B30B8F98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2104265"/>
            <a:ext cx="2436482" cy="12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ما الفرق بين الكتلة والوزن | المرسال">
            <a:extLst>
              <a:ext uri="{FF2B5EF4-FFF2-40B4-BE49-F238E27FC236}">
                <a16:creationId xmlns:a16="http://schemas.microsoft.com/office/drawing/2014/main" id="{F792BB39-376F-4407-B04C-0D26F82F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8" y="2879694"/>
            <a:ext cx="2329200" cy="148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حجم - ويكيبيديا">
            <a:extLst>
              <a:ext uri="{FF2B5EF4-FFF2-40B4-BE49-F238E27FC236}">
                <a16:creationId xmlns:a16="http://schemas.microsoft.com/office/drawing/2014/main" id="{53235D28-C9B9-49E5-BFB4-A1CFA906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6" y="3120884"/>
            <a:ext cx="1081221" cy="17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00CD0D83-6F93-42B3-86C2-72914E8DACCB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65988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03236" y="1408024"/>
            <a:ext cx="4148879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kumimoji="1" lang="ar-SA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لنختبر ما أخذناه اليوم </a:t>
            </a:r>
            <a:endParaRPr kumimoji="1"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" name="مربع نص 1">
            <a:hlinkClick r:id="rId4"/>
            <a:extLst>
              <a:ext uri="{FF2B5EF4-FFF2-40B4-BE49-F238E27FC236}">
                <a16:creationId xmlns:a16="http://schemas.microsoft.com/office/drawing/2014/main" id="{59F70180-2220-4B24-BCEE-C1B32CD9DB55}"/>
              </a:ext>
            </a:extLst>
          </p:cNvPr>
          <p:cNvSpPr txBox="1"/>
          <p:nvPr/>
        </p:nvSpPr>
        <p:spPr>
          <a:xfrm>
            <a:off x="4497709" y="3612790"/>
            <a:ext cx="30110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highlight>
                  <a:srgbClr val="FFFF00"/>
                </a:highlight>
              </a:rPr>
              <a:t>وقت التمرين</a:t>
            </a:r>
          </a:p>
        </p:txBody>
      </p:sp>
      <p:pic>
        <p:nvPicPr>
          <p:cNvPr id="6146" name="Picture 2" descr="امتحان الدراسات العليا أربعة أو ستة دراسة صعبة, كل تجربة يجب ان تمر, مليئة  بالثقة, درجات ممتازة PNG وملف PSD للتحميل مجانا">
            <a:extLst>
              <a:ext uri="{FF2B5EF4-FFF2-40B4-BE49-F238E27FC236}">
                <a16:creationId xmlns:a16="http://schemas.microsoft.com/office/drawing/2014/main" id="{0811E1F6-1DC1-43CA-B21D-BA2D57554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38" y="973561"/>
            <a:ext cx="2825202" cy="2844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00CD7246-46E5-4BA0-A5C2-D54BEEBD0E4E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3" name="组合 32"/>
            <p:cNvGrpSpPr/>
            <p:nvPr/>
          </p:nvGrpSpPr>
          <p:grpSpPr>
            <a:xfrm>
              <a:off x="105329" y="347654"/>
              <a:ext cx="11793538" cy="6374027"/>
              <a:chOff x="105329" y="202514"/>
              <a:chExt cx="11793538" cy="6374027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05329" y="958985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6666809" y="1545529"/>
            <a:ext cx="4912806" cy="2785057"/>
          </a:xfrm>
          <a:prstGeom prst="rect">
            <a:avLst/>
          </a:prstGeom>
          <a:blipFill>
            <a:blip r:embed="rId3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5818" y="1611586"/>
            <a:ext cx="5631364" cy="2719000"/>
            <a:chOff x="1069814" y="1663661"/>
            <a:chExt cx="5631364" cy="2719000"/>
          </a:xfrm>
          <a:solidFill>
            <a:srgbClr val="0D6B77"/>
          </a:solidFill>
        </p:grpSpPr>
        <p:sp>
          <p:nvSpPr>
            <p:cNvPr id="11" name="TextBox 34"/>
            <p:cNvSpPr txBox="1"/>
            <p:nvPr/>
          </p:nvSpPr>
          <p:spPr>
            <a:xfrm>
              <a:off x="4746447" y="1663661"/>
              <a:ext cx="1954731" cy="7397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altLang="zh-CN" sz="32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ملاحظة</a:t>
              </a:r>
              <a:r>
                <a:rPr lang="ar-SA" altLang="zh-CN" sz="12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 </a:t>
              </a:r>
              <a:endParaRPr lang="en-US" altLang="zh-CN" sz="12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3" name="TextBox 36"/>
            <p:cNvSpPr txBox="1"/>
            <p:nvPr/>
          </p:nvSpPr>
          <p:spPr>
            <a:xfrm>
              <a:off x="1069814" y="2673090"/>
              <a:ext cx="2413771" cy="17095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D6B77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altLang="zh-CN" b="1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فمثلاً كثافة الماء عن درجة حرارة الغرفة 1جم/سم3 و عند تغيير الضغط و درجة الحرارة ستغير كثافته </a:t>
              </a:r>
              <a:endParaRPr lang="en-US" altLang="zh-CN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4049668" y="1771255"/>
              <a:ext cx="511044" cy="524565"/>
            </a:xfrm>
            <a:custGeom>
              <a:avLst/>
              <a:gdLst>
                <a:gd name="T0" fmla="*/ 818 w 2138"/>
                <a:gd name="T1" fmla="*/ 1635 h 2138"/>
                <a:gd name="T2" fmla="*/ 818 w 2138"/>
                <a:gd name="T3" fmla="*/ 1635 h 2138"/>
                <a:gd name="T4" fmla="*/ 1257 w 2138"/>
                <a:gd name="T5" fmla="*/ 1507 h 2138"/>
                <a:gd name="T6" fmla="*/ 1301 w 2138"/>
                <a:gd name="T7" fmla="*/ 1550 h 2138"/>
                <a:gd name="T8" fmla="*/ 1249 w 2138"/>
                <a:gd name="T9" fmla="*/ 1602 h 2138"/>
                <a:gd name="T10" fmla="*/ 1711 w 2138"/>
                <a:gd name="T11" fmla="*/ 2064 h 2138"/>
                <a:gd name="T12" fmla="*/ 1888 w 2138"/>
                <a:gd name="T13" fmla="*/ 2138 h 2138"/>
                <a:gd name="T14" fmla="*/ 2065 w 2138"/>
                <a:gd name="T15" fmla="*/ 2064 h 2138"/>
                <a:gd name="T16" fmla="*/ 2138 w 2138"/>
                <a:gd name="T17" fmla="*/ 1888 h 2138"/>
                <a:gd name="T18" fmla="*/ 2065 w 2138"/>
                <a:gd name="T19" fmla="*/ 1711 h 2138"/>
                <a:gd name="T20" fmla="*/ 1603 w 2138"/>
                <a:gd name="T21" fmla="*/ 1248 h 2138"/>
                <a:gd name="T22" fmla="*/ 1551 w 2138"/>
                <a:gd name="T23" fmla="*/ 1300 h 2138"/>
                <a:gd name="T24" fmla="*/ 1507 w 2138"/>
                <a:gd name="T25" fmla="*/ 1257 h 2138"/>
                <a:gd name="T26" fmla="*/ 1633 w 2138"/>
                <a:gd name="T27" fmla="*/ 760 h 2138"/>
                <a:gd name="T28" fmla="*/ 1396 w 2138"/>
                <a:gd name="T29" fmla="*/ 239 h 2138"/>
                <a:gd name="T30" fmla="*/ 818 w 2138"/>
                <a:gd name="T31" fmla="*/ 0 h 2138"/>
                <a:gd name="T32" fmla="*/ 240 w 2138"/>
                <a:gd name="T33" fmla="*/ 239 h 2138"/>
                <a:gd name="T34" fmla="*/ 0 w 2138"/>
                <a:gd name="T35" fmla="*/ 817 h 2138"/>
                <a:gd name="T36" fmla="*/ 240 w 2138"/>
                <a:gd name="T37" fmla="*/ 1395 h 2138"/>
                <a:gd name="T38" fmla="*/ 818 w 2138"/>
                <a:gd name="T39" fmla="*/ 1635 h 2138"/>
                <a:gd name="T40" fmla="*/ 2009 w 2138"/>
                <a:gd name="T41" fmla="*/ 1888 h 2138"/>
                <a:gd name="T42" fmla="*/ 1973 w 2138"/>
                <a:gd name="T43" fmla="*/ 1973 h 2138"/>
                <a:gd name="T44" fmla="*/ 1888 w 2138"/>
                <a:gd name="T45" fmla="*/ 2008 h 2138"/>
                <a:gd name="T46" fmla="*/ 1803 w 2138"/>
                <a:gd name="T47" fmla="*/ 1973 h 2138"/>
                <a:gd name="T48" fmla="*/ 1444 w 2138"/>
                <a:gd name="T49" fmla="*/ 1614 h 2138"/>
                <a:gd name="T50" fmla="*/ 1614 w 2138"/>
                <a:gd name="T51" fmla="*/ 1444 h 2138"/>
                <a:gd name="T52" fmla="*/ 1973 w 2138"/>
                <a:gd name="T53" fmla="*/ 1802 h 2138"/>
                <a:gd name="T54" fmla="*/ 2009 w 2138"/>
                <a:gd name="T55" fmla="*/ 1888 h 2138"/>
                <a:gd name="T56" fmla="*/ 1392 w 2138"/>
                <a:gd name="T57" fmla="*/ 1459 h 2138"/>
                <a:gd name="T58" fmla="*/ 1361 w 2138"/>
                <a:gd name="T59" fmla="*/ 1427 h 2138"/>
                <a:gd name="T60" fmla="*/ 1362 w 2138"/>
                <a:gd name="T61" fmla="*/ 1427 h 2138"/>
                <a:gd name="T62" fmla="*/ 1377 w 2138"/>
                <a:gd name="T63" fmla="*/ 1413 h 2138"/>
                <a:gd name="T64" fmla="*/ 1380 w 2138"/>
                <a:gd name="T65" fmla="*/ 1410 h 2138"/>
                <a:gd name="T66" fmla="*/ 1396 w 2138"/>
                <a:gd name="T67" fmla="*/ 1395 h 2138"/>
                <a:gd name="T68" fmla="*/ 1411 w 2138"/>
                <a:gd name="T69" fmla="*/ 1380 h 2138"/>
                <a:gd name="T70" fmla="*/ 1413 w 2138"/>
                <a:gd name="T71" fmla="*/ 1377 h 2138"/>
                <a:gd name="T72" fmla="*/ 1428 w 2138"/>
                <a:gd name="T73" fmla="*/ 1361 h 2138"/>
                <a:gd name="T74" fmla="*/ 1428 w 2138"/>
                <a:gd name="T75" fmla="*/ 1361 h 2138"/>
                <a:gd name="T76" fmla="*/ 1459 w 2138"/>
                <a:gd name="T77" fmla="*/ 1392 h 2138"/>
                <a:gd name="T78" fmla="*/ 1392 w 2138"/>
                <a:gd name="T79" fmla="*/ 1459 h 2138"/>
                <a:gd name="T80" fmla="*/ 331 w 2138"/>
                <a:gd name="T81" fmla="*/ 331 h 2138"/>
                <a:gd name="T82" fmla="*/ 818 w 2138"/>
                <a:gd name="T83" fmla="*/ 129 h 2138"/>
                <a:gd name="T84" fmla="*/ 1304 w 2138"/>
                <a:gd name="T85" fmla="*/ 331 h 2138"/>
                <a:gd name="T86" fmla="*/ 1504 w 2138"/>
                <a:gd name="T87" fmla="*/ 769 h 2138"/>
                <a:gd name="T88" fmla="*/ 1371 w 2138"/>
                <a:gd name="T89" fmla="*/ 1226 h 2138"/>
                <a:gd name="T90" fmla="*/ 1371 w 2138"/>
                <a:gd name="T91" fmla="*/ 1226 h 2138"/>
                <a:gd name="T92" fmla="*/ 1304 w 2138"/>
                <a:gd name="T93" fmla="*/ 1303 h 2138"/>
                <a:gd name="T94" fmla="*/ 1280 w 2138"/>
                <a:gd name="T95" fmla="*/ 1326 h 2138"/>
                <a:gd name="T96" fmla="*/ 1226 w 2138"/>
                <a:gd name="T97" fmla="*/ 1370 h 2138"/>
                <a:gd name="T98" fmla="*/ 818 w 2138"/>
                <a:gd name="T99" fmla="*/ 1505 h 2138"/>
                <a:gd name="T100" fmla="*/ 331 w 2138"/>
                <a:gd name="T101" fmla="*/ 1303 h 2138"/>
                <a:gd name="T102" fmla="*/ 331 w 2138"/>
                <a:gd name="T103" fmla="*/ 331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8" h="2138">
                  <a:moveTo>
                    <a:pt x="818" y="1635"/>
                  </a:moveTo>
                  <a:cubicBezTo>
                    <a:pt x="818" y="1635"/>
                    <a:pt x="818" y="1635"/>
                    <a:pt x="818" y="1635"/>
                  </a:cubicBezTo>
                  <a:cubicBezTo>
                    <a:pt x="975" y="1635"/>
                    <a:pt x="1126" y="1590"/>
                    <a:pt x="1257" y="1507"/>
                  </a:cubicBezTo>
                  <a:cubicBezTo>
                    <a:pt x="1301" y="1550"/>
                    <a:pt x="1301" y="1550"/>
                    <a:pt x="1301" y="1550"/>
                  </a:cubicBezTo>
                  <a:cubicBezTo>
                    <a:pt x="1249" y="1602"/>
                    <a:pt x="1249" y="1602"/>
                    <a:pt x="1249" y="1602"/>
                  </a:cubicBezTo>
                  <a:cubicBezTo>
                    <a:pt x="1711" y="2064"/>
                    <a:pt x="1711" y="2064"/>
                    <a:pt x="1711" y="2064"/>
                  </a:cubicBezTo>
                  <a:cubicBezTo>
                    <a:pt x="1758" y="2112"/>
                    <a:pt x="1821" y="2138"/>
                    <a:pt x="1888" y="2138"/>
                  </a:cubicBezTo>
                  <a:cubicBezTo>
                    <a:pt x="1955" y="2138"/>
                    <a:pt x="2018" y="2112"/>
                    <a:pt x="2065" y="2064"/>
                  </a:cubicBezTo>
                  <a:cubicBezTo>
                    <a:pt x="2112" y="2017"/>
                    <a:pt x="2138" y="1954"/>
                    <a:pt x="2138" y="1888"/>
                  </a:cubicBezTo>
                  <a:cubicBezTo>
                    <a:pt x="2138" y="1821"/>
                    <a:pt x="2112" y="1758"/>
                    <a:pt x="2065" y="1711"/>
                  </a:cubicBezTo>
                  <a:cubicBezTo>
                    <a:pt x="1603" y="1248"/>
                    <a:pt x="1603" y="1248"/>
                    <a:pt x="1603" y="1248"/>
                  </a:cubicBezTo>
                  <a:cubicBezTo>
                    <a:pt x="1551" y="1300"/>
                    <a:pt x="1551" y="1300"/>
                    <a:pt x="1551" y="1300"/>
                  </a:cubicBezTo>
                  <a:cubicBezTo>
                    <a:pt x="1507" y="1257"/>
                    <a:pt x="1507" y="1257"/>
                    <a:pt x="1507" y="1257"/>
                  </a:cubicBezTo>
                  <a:cubicBezTo>
                    <a:pt x="1601" y="1110"/>
                    <a:pt x="1645" y="935"/>
                    <a:pt x="1633" y="760"/>
                  </a:cubicBezTo>
                  <a:cubicBezTo>
                    <a:pt x="1619" y="563"/>
                    <a:pt x="1535" y="379"/>
                    <a:pt x="1396" y="239"/>
                  </a:cubicBezTo>
                  <a:cubicBezTo>
                    <a:pt x="1241" y="85"/>
                    <a:pt x="1036" y="0"/>
                    <a:pt x="818" y="0"/>
                  </a:cubicBezTo>
                  <a:cubicBezTo>
                    <a:pt x="599" y="0"/>
                    <a:pt x="394" y="85"/>
                    <a:pt x="240" y="239"/>
                  </a:cubicBezTo>
                  <a:cubicBezTo>
                    <a:pt x="85" y="394"/>
                    <a:pt x="0" y="599"/>
                    <a:pt x="0" y="817"/>
                  </a:cubicBezTo>
                  <a:cubicBezTo>
                    <a:pt x="0" y="1036"/>
                    <a:pt x="85" y="1241"/>
                    <a:pt x="240" y="1395"/>
                  </a:cubicBezTo>
                  <a:cubicBezTo>
                    <a:pt x="394" y="1550"/>
                    <a:pt x="599" y="1635"/>
                    <a:pt x="818" y="1635"/>
                  </a:cubicBezTo>
                  <a:close/>
                  <a:moveTo>
                    <a:pt x="2009" y="1888"/>
                  </a:moveTo>
                  <a:cubicBezTo>
                    <a:pt x="2009" y="1920"/>
                    <a:pt x="1996" y="1950"/>
                    <a:pt x="1973" y="1973"/>
                  </a:cubicBezTo>
                  <a:cubicBezTo>
                    <a:pt x="1950" y="1996"/>
                    <a:pt x="1920" y="2008"/>
                    <a:pt x="1888" y="2008"/>
                  </a:cubicBezTo>
                  <a:cubicBezTo>
                    <a:pt x="1856" y="2008"/>
                    <a:pt x="1826" y="1996"/>
                    <a:pt x="1803" y="1973"/>
                  </a:cubicBezTo>
                  <a:cubicBezTo>
                    <a:pt x="1444" y="1614"/>
                    <a:pt x="1444" y="1614"/>
                    <a:pt x="1444" y="1614"/>
                  </a:cubicBezTo>
                  <a:cubicBezTo>
                    <a:pt x="1614" y="1444"/>
                    <a:pt x="1614" y="1444"/>
                    <a:pt x="1614" y="1444"/>
                  </a:cubicBezTo>
                  <a:cubicBezTo>
                    <a:pt x="1973" y="1802"/>
                    <a:pt x="1973" y="1802"/>
                    <a:pt x="1973" y="1802"/>
                  </a:cubicBezTo>
                  <a:cubicBezTo>
                    <a:pt x="1996" y="1825"/>
                    <a:pt x="2009" y="1855"/>
                    <a:pt x="2009" y="1888"/>
                  </a:cubicBezTo>
                  <a:close/>
                  <a:moveTo>
                    <a:pt x="1392" y="1459"/>
                  </a:moveTo>
                  <a:cubicBezTo>
                    <a:pt x="1361" y="1427"/>
                    <a:pt x="1361" y="1427"/>
                    <a:pt x="1361" y="1427"/>
                  </a:cubicBezTo>
                  <a:cubicBezTo>
                    <a:pt x="1361" y="1427"/>
                    <a:pt x="1362" y="1427"/>
                    <a:pt x="1362" y="1427"/>
                  </a:cubicBezTo>
                  <a:cubicBezTo>
                    <a:pt x="1367" y="1422"/>
                    <a:pt x="1372" y="1418"/>
                    <a:pt x="1377" y="1413"/>
                  </a:cubicBezTo>
                  <a:cubicBezTo>
                    <a:pt x="1378" y="1412"/>
                    <a:pt x="1379" y="1411"/>
                    <a:pt x="1380" y="1410"/>
                  </a:cubicBezTo>
                  <a:cubicBezTo>
                    <a:pt x="1385" y="1405"/>
                    <a:pt x="1391" y="1400"/>
                    <a:pt x="1396" y="1395"/>
                  </a:cubicBezTo>
                  <a:cubicBezTo>
                    <a:pt x="1401" y="1390"/>
                    <a:pt x="1406" y="1385"/>
                    <a:pt x="1411" y="1380"/>
                  </a:cubicBezTo>
                  <a:cubicBezTo>
                    <a:pt x="1411" y="1379"/>
                    <a:pt x="1412" y="1378"/>
                    <a:pt x="1413" y="1377"/>
                  </a:cubicBezTo>
                  <a:cubicBezTo>
                    <a:pt x="1418" y="1372"/>
                    <a:pt x="1423" y="1366"/>
                    <a:pt x="1428" y="1361"/>
                  </a:cubicBezTo>
                  <a:cubicBezTo>
                    <a:pt x="1428" y="1361"/>
                    <a:pt x="1428" y="1361"/>
                    <a:pt x="1428" y="1361"/>
                  </a:cubicBezTo>
                  <a:cubicBezTo>
                    <a:pt x="1459" y="1392"/>
                    <a:pt x="1459" y="1392"/>
                    <a:pt x="1459" y="1392"/>
                  </a:cubicBezTo>
                  <a:lnTo>
                    <a:pt x="1392" y="1459"/>
                  </a:lnTo>
                  <a:close/>
                  <a:moveTo>
                    <a:pt x="331" y="331"/>
                  </a:moveTo>
                  <a:cubicBezTo>
                    <a:pt x="461" y="201"/>
                    <a:pt x="634" y="129"/>
                    <a:pt x="818" y="129"/>
                  </a:cubicBezTo>
                  <a:cubicBezTo>
                    <a:pt x="1001" y="129"/>
                    <a:pt x="1174" y="201"/>
                    <a:pt x="1304" y="331"/>
                  </a:cubicBezTo>
                  <a:cubicBezTo>
                    <a:pt x="1421" y="448"/>
                    <a:pt x="1492" y="604"/>
                    <a:pt x="1504" y="769"/>
                  </a:cubicBezTo>
                  <a:cubicBezTo>
                    <a:pt x="1515" y="932"/>
                    <a:pt x="1468" y="1095"/>
                    <a:pt x="1371" y="1226"/>
                  </a:cubicBezTo>
                  <a:cubicBezTo>
                    <a:pt x="1371" y="1226"/>
                    <a:pt x="1371" y="1226"/>
                    <a:pt x="1371" y="1226"/>
                  </a:cubicBezTo>
                  <a:cubicBezTo>
                    <a:pt x="1351" y="1253"/>
                    <a:pt x="1328" y="1279"/>
                    <a:pt x="1304" y="1303"/>
                  </a:cubicBezTo>
                  <a:cubicBezTo>
                    <a:pt x="1296" y="1311"/>
                    <a:pt x="1288" y="1319"/>
                    <a:pt x="1280" y="1326"/>
                  </a:cubicBezTo>
                  <a:cubicBezTo>
                    <a:pt x="1263" y="1342"/>
                    <a:pt x="1245" y="1357"/>
                    <a:pt x="1226" y="1370"/>
                  </a:cubicBezTo>
                  <a:cubicBezTo>
                    <a:pt x="1107" y="1458"/>
                    <a:pt x="966" y="1505"/>
                    <a:pt x="818" y="1505"/>
                  </a:cubicBezTo>
                  <a:cubicBezTo>
                    <a:pt x="634" y="1505"/>
                    <a:pt x="461" y="1433"/>
                    <a:pt x="331" y="1303"/>
                  </a:cubicBezTo>
                  <a:cubicBezTo>
                    <a:pt x="63" y="1035"/>
                    <a:pt x="63" y="599"/>
                    <a:pt x="331" y="3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>
                <a:solidFill>
                  <a:schemeClr val="bg1">
                    <a:lumMod val="65000"/>
                  </a:schemeClr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CD6DC7A-50F5-466F-9BD0-165FDBDFB8AA}"/>
              </a:ext>
            </a:extLst>
          </p:cNvPr>
          <p:cNvSpPr/>
          <p:nvPr/>
        </p:nvSpPr>
        <p:spPr>
          <a:xfrm>
            <a:off x="3525625" y="1819538"/>
            <a:ext cx="229994" cy="244932"/>
          </a:xfrm>
          <a:prstGeom prst="ellipse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دمعة 2">
            <a:extLst>
              <a:ext uri="{FF2B5EF4-FFF2-40B4-BE49-F238E27FC236}">
                <a16:creationId xmlns:a16="http://schemas.microsoft.com/office/drawing/2014/main" id="{583B306D-4803-49FB-8CEA-9BBA08CCD78D}"/>
              </a:ext>
            </a:extLst>
          </p:cNvPr>
          <p:cNvSpPr/>
          <p:nvPr/>
        </p:nvSpPr>
        <p:spPr>
          <a:xfrm>
            <a:off x="3070394" y="2556233"/>
            <a:ext cx="2510354" cy="2185948"/>
          </a:xfrm>
          <a:prstGeom prst="teardrop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الكثافة تتغير مع تغير الضغط و درجة الحرارة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316663F4-E709-4FEB-8871-94DC10099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78" t="53891" r="40000" b="38694"/>
          <a:stretch/>
        </p:blipFill>
        <p:spPr>
          <a:xfrm>
            <a:off x="4410300" y="5447515"/>
            <a:ext cx="6499830" cy="918291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1225201-BEF4-47DC-A17A-605BA9D70148}"/>
              </a:ext>
            </a:extLst>
          </p:cNvPr>
          <p:cNvSpPr/>
          <p:nvPr/>
        </p:nvSpPr>
        <p:spPr>
          <a:xfrm>
            <a:off x="5580748" y="4643074"/>
            <a:ext cx="5329382" cy="64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افتحي صفحة 82 و جاوبي على السؤال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137F85BB-5189-4AE1-8600-CA9246814B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0" t="53891" r="74758" b="38694"/>
          <a:stretch/>
        </p:blipFill>
        <p:spPr>
          <a:xfrm>
            <a:off x="1899946" y="5387648"/>
            <a:ext cx="2510354" cy="918291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A4DA5DCD-DA1D-43A1-B6C3-345EEE7E6C52}"/>
              </a:ext>
            </a:extLst>
          </p:cNvPr>
          <p:cNvSpPr/>
          <p:nvPr/>
        </p:nvSpPr>
        <p:spPr>
          <a:xfrm>
            <a:off x="1111585" y="5639504"/>
            <a:ext cx="3298715" cy="49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C4D6C414-DE52-4FEF-A932-4C577549A19B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-7712" y="0"/>
            <a:ext cx="12192000" cy="6858000"/>
            <a:chOff x="0" y="0"/>
            <a:chExt cx="12192000" cy="685800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2" name="组合 51"/>
            <p:cNvGrpSpPr/>
            <p:nvPr/>
          </p:nvGrpSpPr>
          <p:grpSpPr>
            <a:xfrm>
              <a:off x="198437" y="1093190"/>
              <a:ext cx="11793538" cy="5617556"/>
              <a:chOff x="198437" y="948050"/>
              <a:chExt cx="11793538" cy="5617556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4" name="标题 1"/>
              <p:cNvSpPr txBox="1"/>
              <p:nvPr/>
            </p:nvSpPr>
            <p:spPr>
              <a:xfrm>
                <a:off x="4372323" y="1079206"/>
                <a:ext cx="7404642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>
                  <a:defRPr/>
                </a:pPr>
                <a:r>
                  <a:rPr lang="ar-SA" altLang="zh-CN" sz="3000" b="1" spc="3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Yeseva One" panose="00000500000000000000" charset="0"/>
                    <a:ea typeface="Yeseva One" panose="00000500000000000000" charset="0"/>
                  </a:rPr>
                  <a:t>للمادة حالات ، استنتجي من خلال هذ الصور هذه الحالات : </a:t>
                </a:r>
                <a:endParaRPr lang="zh-CN" altLang="en-US" sz="3000" b="1" spc="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</p:grpSp>
      <p:pic>
        <p:nvPicPr>
          <p:cNvPr id="8194" name="Picture 2" descr="ماذا يحدث لجسمك إذا أهملت شرب الماء؟">
            <a:extLst>
              <a:ext uri="{FF2B5EF4-FFF2-40B4-BE49-F238E27FC236}">
                <a16:creationId xmlns:a16="http://schemas.microsoft.com/office/drawing/2014/main" id="{A0EFC168-A565-4287-B7D5-BF4305D8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38" y="2440017"/>
            <a:ext cx="3100372" cy="174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طاولات وكراسي الفصل الدراسي متاحة تجاريا, الجدول, طاولات وكراسي الفصول  الدراسية, ينقسم PNG صورة للتحميل مجانا">
            <a:extLst>
              <a:ext uri="{FF2B5EF4-FFF2-40B4-BE49-F238E27FC236}">
                <a16:creationId xmlns:a16="http://schemas.microsoft.com/office/drawing/2014/main" id="{918B42B1-0276-4758-8AE4-C0EB5EFDA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53" y="2725615"/>
            <a:ext cx="2444801" cy="24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العناية بالبشرة هدفك الأساسى 3 وصفات هتخلى بشرتك حكاية نامى بالزيت زيتون -  اليوم السابع">
            <a:extLst>
              <a:ext uri="{FF2B5EF4-FFF2-40B4-BE49-F238E27FC236}">
                <a16:creationId xmlns:a16="http://schemas.microsoft.com/office/drawing/2014/main" id="{764603D6-D009-4D95-B206-DE6BF455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00" y="3340362"/>
            <a:ext cx="2869177" cy="21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40976A5B-C9B4-46F2-BC49-3CD6F6B76CF2}"/>
              </a:ext>
            </a:extLst>
          </p:cNvPr>
          <p:cNvSpPr/>
          <p:nvPr/>
        </p:nvSpPr>
        <p:spPr>
          <a:xfrm>
            <a:off x="9132518" y="4468126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السائلة</a:t>
            </a:r>
          </a:p>
        </p:txBody>
      </p:sp>
      <p:sp>
        <p:nvSpPr>
          <p:cNvPr id="51" name="مخطط انسيابي: محطة طرفية 50">
            <a:extLst>
              <a:ext uri="{FF2B5EF4-FFF2-40B4-BE49-F238E27FC236}">
                <a16:creationId xmlns:a16="http://schemas.microsoft.com/office/drawing/2014/main" id="{0CB7DB58-DD27-4D27-B0D4-4AE5009E7A0C}"/>
              </a:ext>
            </a:extLst>
          </p:cNvPr>
          <p:cNvSpPr/>
          <p:nvPr/>
        </p:nvSpPr>
        <p:spPr>
          <a:xfrm>
            <a:off x="5301947" y="5454734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الصلبة</a:t>
            </a:r>
          </a:p>
        </p:txBody>
      </p:sp>
      <p:sp>
        <p:nvSpPr>
          <p:cNvPr id="55" name="مخطط انسيابي: محطة طرفية 54">
            <a:extLst>
              <a:ext uri="{FF2B5EF4-FFF2-40B4-BE49-F238E27FC236}">
                <a16:creationId xmlns:a16="http://schemas.microsoft.com/office/drawing/2014/main" id="{56747697-098D-4D6B-AD54-36A8BCF63E25}"/>
              </a:ext>
            </a:extLst>
          </p:cNvPr>
          <p:cNvSpPr/>
          <p:nvPr/>
        </p:nvSpPr>
        <p:spPr>
          <a:xfrm>
            <a:off x="1686915" y="5764810"/>
            <a:ext cx="2350607" cy="620152"/>
          </a:xfrm>
          <a:prstGeom prst="flowChartTerminator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الحالة الغازية</a:t>
            </a:r>
          </a:p>
        </p:txBody>
      </p:sp>
      <p:pic>
        <p:nvPicPr>
          <p:cNvPr id="57" name="Picture 4" descr="نصيحة اليوم : فكر بـ &amp;quot;الآن&amp;quot; | ثقافة أونلاين">
            <a:extLst>
              <a:ext uri="{FF2B5EF4-FFF2-40B4-BE49-F238E27FC236}">
                <a16:creationId xmlns:a16="http://schemas.microsoft.com/office/drawing/2014/main" id="{BE2D9B3D-5F8D-46CD-8B74-E453EE550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46" y="1364213"/>
            <a:ext cx="1293779" cy="17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1EB1FDA-B872-480D-844C-D8C644FD101A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AA2549F-CF4D-4ADB-B044-44B54F84D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13"/>
            <a:ext cx="12192000" cy="6858000"/>
          </a:xfrm>
          <a:prstGeom prst="rect">
            <a:avLst/>
          </a:prstGeom>
        </p:spPr>
      </p:pic>
      <p:sp>
        <p:nvSpPr>
          <p:cNvPr id="3" name="TextBox 36">
            <a:extLst>
              <a:ext uri="{FF2B5EF4-FFF2-40B4-BE49-F238E27FC236}">
                <a16:creationId xmlns:a16="http://schemas.microsoft.com/office/drawing/2014/main" id="{F0358927-6B8B-4AF3-8A5F-D8537BBA3FF6}"/>
              </a:ext>
            </a:extLst>
          </p:cNvPr>
          <p:cNvSpPr txBox="1"/>
          <p:nvPr/>
        </p:nvSpPr>
        <p:spPr>
          <a:xfrm>
            <a:off x="6457359" y="1473656"/>
            <a:ext cx="2813603" cy="3910686"/>
          </a:xfrm>
          <a:prstGeom prst="rect">
            <a:avLst/>
          </a:prstGeom>
          <a:solidFill>
            <a:schemeClr val="bg1"/>
          </a:solidFill>
          <a:ln w="38100">
            <a:solidFill>
              <a:srgbClr val="0D6B77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altLang="zh-CN" sz="2400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rPr>
              <a:t>هل جربتي مرة أن تغوصين داخـل عُمق البحر ؟ أن تستكشفين أسرار البحر ؟ و ترين المرجان و الأحجار ؟ أن تشعرين بالماء البارد ؟ توقعي ما هي حالاتها ؟ </a:t>
            </a:r>
            <a:endParaRPr lang="en-US" altLang="zh-CN" sz="24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4" name="وسائط عبر الإنترنت 3" title="SCUBA Diving Egypt Red Sea - Underwater Video HD">
            <a:hlinkClick r:id="" action="ppaction://media"/>
            <a:extLst>
              <a:ext uri="{FF2B5EF4-FFF2-40B4-BE49-F238E27FC236}">
                <a16:creationId xmlns:a16="http://schemas.microsoft.com/office/drawing/2014/main" id="{8836C9FD-BD65-4975-9552-3113E9E8F9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4292" y="1640908"/>
            <a:ext cx="5131324" cy="3576183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0EFBFFA-C761-4BA3-9700-DB156D5B6D1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0768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-25177"/>
            <a:ext cx="12192000" cy="6858000"/>
            <a:chOff x="0" y="0"/>
            <a:chExt cx="12192000" cy="68580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772361" y="1746816"/>
            <a:ext cx="6184959" cy="4003107"/>
            <a:chOff x="5157788" y="1381605"/>
            <a:chExt cx="7668030" cy="4718970"/>
          </a:xfrm>
        </p:grpSpPr>
        <p:sp>
          <p:nvSpPr>
            <p:cNvPr id="21" name="PA_KSO_Shape_9"/>
            <p:cNvSpPr/>
            <p:nvPr>
              <p:custDataLst>
                <p:tags r:id="rId3"/>
              </p:custDataLst>
            </p:nvPr>
          </p:nvSpPr>
          <p:spPr bwMode="auto">
            <a:xfrm>
              <a:off x="5296244" y="4588375"/>
              <a:ext cx="821956" cy="1044858"/>
            </a:xfrm>
            <a:custGeom>
              <a:avLst/>
              <a:gdLst>
                <a:gd name="T0" fmla="*/ 769455 w 4116"/>
                <a:gd name="T1" fmla="*/ 749055 h 5239"/>
                <a:gd name="T2" fmla="*/ 608652 w 4116"/>
                <a:gd name="T3" fmla="*/ 766145 h 5239"/>
                <a:gd name="T4" fmla="*/ 337614 w 4116"/>
                <a:gd name="T5" fmla="*/ 920683 h 5239"/>
                <a:gd name="T6" fmla="*/ 253575 w 4116"/>
                <a:gd name="T7" fmla="*/ 1028315 h 5239"/>
                <a:gd name="T8" fmla="*/ 196457 w 4116"/>
                <a:gd name="T9" fmla="*/ 1154127 h 5239"/>
                <a:gd name="T10" fmla="*/ 171354 w 4116"/>
                <a:gd name="T11" fmla="*/ 1294120 h 5239"/>
                <a:gd name="T12" fmla="*/ 176811 w 4116"/>
                <a:gd name="T13" fmla="*/ 1414842 h 5239"/>
                <a:gd name="T14" fmla="*/ 210645 w 4116"/>
                <a:gd name="T15" fmla="*/ 1539199 h 5239"/>
                <a:gd name="T16" fmla="*/ 269218 w 4116"/>
                <a:gd name="T17" fmla="*/ 1650103 h 5239"/>
                <a:gd name="T18" fmla="*/ 349620 w 4116"/>
                <a:gd name="T19" fmla="*/ 1745371 h 5239"/>
                <a:gd name="T20" fmla="*/ 448940 w 4116"/>
                <a:gd name="T21" fmla="*/ 1821368 h 5239"/>
                <a:gd name="T22" fmla="*/ 563539 w 4116"/>
                <a:gd name="T23" fmla="*/ 1874456 h 5239"/>
                <a:gd name="T24" fmla="*/ 689781 w 4116"/>
                <a:gd name="T25" fmla="*/ 1902091 h 5239"/>
                <a:gd name="T26" fmla="*/ 808019 w 4116"/>
                <a:gd name="T27" fmla="*/ 1902091 h 5239"/>
                <a:gd name="T28" fmla="*/ 934624 w 4116"/>
                <a:gd name="T29" fmla="*/ 1874456 h 5239"/>
                <a:gd name="T30" fmla="*/ 1048860 w 4116"/>
                <a:gd name="T31" fmla="*/ 1821368 h 5239"/>
                <a:gd name="T32" fmla="*/ 1147816 w 4116"/>
                <a:gd name="T33" fmla="*/ 1745371 h 5239"/>
                <a:gd name="T34" fmla="*/ 1228218 w 4116"/>
                <a:gd name="T35" fmla="*/ 1650103 h 5239"/>
                <a:gd name="T36" fmla="*/ 1287155 w 4116"/>
                <a:gd name="T37" fmla="*/ 1539199 h 5239"/>
                <a:gd name="T38" fmla="*/ 1320625 w 4116"/>
                <a:gd name="T39" fmla="*/ 1414842 h 5239"/>
                <a:gd name="T40" fmla="*/ 1326082 w 4116"/>
                <a:gd name="T41" fmla="*/ 1291575 h 5239"/>
                <a:gd name="T42" fmla="*/ 1296977 w 4116"/>
                <a:gd name="T43" fmla="*/ 1141400 h 5239"/>
                <a:gd name="T44" fmla="*/ 1231128 w 4116"/>
                <a:gd name="T45" fmla="*/ 1007588 h 5239"/>
                <a:gd name="T46" fmla="*/ 1134355 w 4116"/>
                <a:gd name="T47" fmla="*/ 895957 h 5239"/>
                <a:gd name="T48" fmla="*/ 1120530 w 4116"/>
                <a:gd name="T49" fmla="*/ 1326846 h 5239"/>
                <a:gd name="T50" fmla="*/ 1110708 w 4116"/>
                <a:gd name="T51" fmla="*/ 1410478 h 5239"/>
                <a:gd name="T52" fmla="*/ 1075418 w 4116"/>
                <a:gd name="T53" fmla="*/ 1503928 h 5239"/>
                <a:gd name="T54" fmla="*/ 971005 w 4116"/>
                <a:gd name="T55" fmla="*/ 1624286 h 5239"/>
                <a:gd name="T56" fmla="*/ 859316 w 4116"/>
                <a:gd name="T57" fmla="*/ 1681738 h 5239"/>
                <a:gd name="T58" fmla="*/ 777459 w 4116"/>
                <a:gd name="T59" fmla="*/ 1697374 h 5239"/>
                <a:gd name="T60" fmla="*/ 701787 w 4116"/>
                <a:gd name="T61" fmla="*/ 1695192 h 5239"/>
                <a:gd name="T62" fmla="*/ 621385 w 4116"/>
                <a:gd name="T63" fmla="*/ 1675556 h 5239"/>
                <a:gd name="T64" fmla="*/ 499509 w 4116"/>
                <a:gd name="T65" fmla="*/ 1601742 h 5239"/>
                <a:gd name="T66" fmla="*/ 406738 w 4116"/>
                <a:gd name="T67" fmla="*/ 1471203 h 5239"/>
                <a:gd name="T68" fmla="*/ 383090 w 4116"/>
                <a:gd name="T69" fmla="*/ 1392297 h 5239"/>
                <a:gd name="T70" fmla="*/ 377269 w 4116"/>
                <a:gd name="T71" fmla="*/ 1317028 h 5239"/>
                <a:gd name="T72" fmla="*/ 388911 w 4116"/>
                <a:gd name="T73" fmla="*/ 1234123 h 5239"/>
                <a:gd name="T74" fmla="*/ 431113 w 4116"/>
                <a:gd name="T75" fmla="*/ 1134491 h 5239"/>
                <a:gd name="T76" fmla="*/ 541347 w 4116"/>
                <a:gd name="T77" fmla="*/ 1018860 h 5239"/>
                <a:gd name="T78" fmla="*/ 647215 w 4116"/>
                <a:gd name="T79" fmla="*/ 969772 h 5239"/>
                <a:gd name="T80" fmla="*/ 729800 w 4116"/>
                <a:gd name="T81" fmla="*/ 955954 h 5239"/>
                <a:gd name="T82" fmla="*/ 805472 w 4116"/>
                <a:gd name="T83" fmla="*/ 959954 h 5239"/>
                <a:gd name="T84" fmla="*/ 884782 w 4116"/>
                <a:gd name="T85" fmla="*/ 981771 h 5239"/>
                <a:gd name="T86" fmla="*/ 1011388 w 4116"/>
                <a:gd name="T87" fmla="*/ 1064676 h 5239"/>
                <a:gd name="T88" fmla="*/ 1094700 w 4116"/>
                <a:gd name="T89" fmla="*/ 1190852 h 5239"/>
                <a:gd name="T90" fmla="*/ 1116165 w 4116"/>
                <a:gd name="T91" fmla="*/ 1270485 h 5239"/>
                <a:gd name="T92" fmla="*/ 0 w 4116"/>
                <a:gd name="T93" fmla="*/ 167992 h 5239"/>
                <a:gd name="T94" fmla="*/ 419835 w 4116"/>
                <a:gd name="T95" fmla="*/ 1208306 h 5239"/>
                <a:gd name="T96" fmla="*/ 410740 w 4116"/>
                <a:gd name="T97" fmla="*/ 1220669 h 5239"/>
                <a:gd name="T98" fmla="*/ 534435 w 4116"/>
                <a:gd name="T99" fmla="*/ 1599924 h 5239"/>
                <a:gd name="T100" fmla="*/ 539528 w 4116"/>
                <a:gd name="T101" fmla="*/ 1614105 h 5239"/>
                <a:gd name="T102" fmla="*/ 748718 w 4116"/>
                <a:gd name="T103" fmla="*/ 1473384 h 5239"/>
                <a:gd name="T104" fmla="*/ 954270 w 4116"/>
                <a:gd name="T105" fmla="*/ 1615923 h 5239"/>
                <a:gd name="T106" fmla="*/ 963365 w 4116"/>
                <a:gd name="T107" fmla="*/ 1603923 h 5239"/>
                <a:gd name="T108" fmla="*/ 1086332 w 4116"/>
                <a:gd name="T109" fmla="*/ 1224669 h 5239"/>
                <a:gd name="T110" fmla="*/ 1081603 w 4116"/>
                <a:gd name="T111" fmla="*/ 1210124 h 5239"/>
                <a:gd name="T112" fmla="*/ 759632 w 4116"/>
                <a:gd name="T113" fmla="*/ 977044 h 5239"/>
                <a:gd name="T114" fmla="*/ 744716 w 4116"/>
                <a:gd name="T115" fmla="*/ 972317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1200"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4" name="出品 20"/>
            <p:cNvSpPr txBox="1"/>
            <p:nvPr>
              <p:custDataLst>
                <p:tags r:id="rId4"/>
              </p:custDataLst>
            </p:nvPr>
          </p:nvSpPr>
          <p:spPr>
            <a:xfrm>
              <a:off x="5949547" y="1381605"/>
              <a:ext cx="6876271" cy="166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altLang="zh-CN" sz="2800" b="1" u="sng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هناك حالة رابعة ، افتحي صفحة 82 و اقرئي الفقرة و أستنجي ما هذه الحالة ؟ و أين تحدث؟ </a:t>
              </a:r>
              <a:r>
                <a:rPr lang="en-US" altLang="zh-CN" sz="2800" b="1" u="sng" dirty="0">
                  <a:solidFill>
                    <a:srgbClr val="FF0000"/>
                  </a:solidFill>
                  <a:latin typeface="Yeseva One" panose="00000500000000000000" charset="0"/>
                  <a:ea typeface="Yeseva One" panose="00000500000000000000" charset="0"/>
                </a:rPr>
                <a:t> </a:t>
              </a:r>
              <a:endParaRPr lang="zh-CN" altLang="en-US" sz="2800" b="1" u="sng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5" name="P品 21"/>
            <p:cNvSpPr txBox="1"/>
            <p:nvPr>
              <p:custDataLst>
                <p:tags r:id="rId5"/>
              </p:custDataLst>
            </p:nvPr>
          </p:nvSpPr>
          <p:spPr>
            <a:xfrm>
              <a:off x="5157788" y="5730938"/>
              <a:ext cx="1525230" cy="36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The Title</a:t>
              </a:r>
            </a:p>
          </p:txBody>
        </p:sp>
      </p:grpSp>
      <p:sp>
        <p:nvSpPr>
          <p:cNvPr id="31" name="PA_宝品 8">
            <a:extLst>
              <a:ext uri="{FF2B5EF4-FFF2-40B4-BE49-F238E27FC236}">
                <a16:creationId xmlns:a16="http://schemas.microsoft.com/office/drawing/2014/main" id="{70131C27-3980-43BE-9C08-55205673E1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5206" y="3845382"/>
            <a:ext cx="4297739" cy="886354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D6B7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البـــلازمــا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F0CC33D-C1AD-496D-B9CE-C2967DD26B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143" t="47613" r="22062" b="18088"/>
          <a:stretch/>
        </p:blipFill>
        <p:spPr>
          <a:xfrm>
            <a:off x="565061" y="1791986"/>
            <a:ext cx="4729859" cy="2939750"/>
          </a:xfrm>
          <a:prstGeom prst="rect">
            <a:avLst/>
          </a:prstGeom>
        </p:spPr>
      </p:pic>
      <p:sp>
        <p:nvSpPr>
          <p:cNvPr id="33" name="PA_宝品 8">
            <a:extLst>
              <a:ext uri="{FF2B5EF4-FFF2-40B4-BE49-F238E27FC236}">
                <a16:creationId xmlns:a16="http://schemas.microsoft.com/office/drawing/2014/main" id="{3AD217E4-4B0E-4EF9-B219-6EE8AE8A3B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917084" y="5237605"/>
            <a:ext cx="6475861" cy="711071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D6B7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و تحدث عند درجات حرارة عالية جداً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4" name="Picture 2" descr="Ola Eleslam: تعمل ايه لو قبلك سؤال في الامتحان معرفتهوش ؟">
            <a:extLst>
              <a:ext uri="{FF2B5EF4-FFF2-40B4-BE49-F238E27FC236}">
                <a16:creationId xmlns:a16="http://schemas.microsoft.com/office/drawing/2014/main" id="{0B8631FC-ECB2-4DA4-9E88-5A9CA08A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036" y="2521348"/>
            <a:ext cx="1818190" cy="18181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D813641E-2A0E-4A58-89F4-7FA7F671F9DC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3" name="组合 22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 flipH="1">
            <a:off x="753283" y="1778907"/>
            <a:ext cx="5586838" cy="4093526"/>
            <a:chOff x="802445" y="1951849"/>
            <a:chExt cx="5674366" cy="4335729"/>
          </a:xfrm>
        </p:grpSpPr>
        <p:sp>
          <p:nvSpPr>
            <p:cNvPr id="6" name="矩形 5"/>
            <p:cNvSpPr/>
            <p:nvPr/>
          </p:nvSpPr>
          <p:spPr>
            <a:xfrm>
              <a:off x="802445" y="1951849"/>
              <a:ext cx="5482009" cy="3346073"/>
            </a:xfrm>
            <a:prstGeom prst="rect">
              <a:avLst/>
            </a:prstGeom>
            <a:blipFill>
              <a:blip r:embed="rId3"/>
              <a:tile tx="0" ty="0" sx="88000" sy="88000" flip="none" algn="r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kumimoji="1" lang="zh-CN" altLang="en-US" sz="1100" dirty="0">
                <a:solidFill>
                  <a:prstClr val="white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02445" y="5433959"/>
              <a:ext cx="5471207" cy="853619"/>
            </a:xfrm>
            <a:prstGeom prst="rect">
              <a:avLst/>
            </a:prstGeom>
            <a:solidFill>
              <a:srgbClr val="0D6B77"/>
            </a:solidFill>
            <a:ln w="9525" cap="flat" cmpd="sng" algn="ctr">
              <a:noFill/>
              <a:prstDash val="solid"/>
            </a:ln>
            <a:effectLst/>
          </p:spPr>
          <p:txBody>
            <a:bodyPr lIns="91438" tIns="45719" rIns="91438" bIns="45719" rtlCol="0" anchor="ctr"/>
            <a:lstStyle/>
            <a:p>
              <a:pPr marL="0" marR="0" lvl="0" indent="0" algn="ctr" defTabSz="456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8" name="文本框 6"/>
            <p:cNvSpPr txBox="1"/>
            <p:nvPr/>
          </p:nvSpPr>
          <p:spPr>
            <a:xfrm>
              <a:off x="882209" y="5589241"/>
              <a:ext cx="5594602" cy="562732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456565">
                <a:lnSpc>
                  <a:spcPct val="130000"/>
                </a:lnSpc>
              </a:pPr>
              <a:r>
                <a:rPr lang="ar-SA" altLang="zh-CN" sz="2400" b="1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</a:rPr>
                <a:t>اقرئي فقرة حركة الدقائق صفحة 83 و حلي الجدول </a:t>
              </a:r>
              <a:endParaRPr lang="zh-CN" altLang="en-US" sz="2400" b="1" dirty="0">
                <a:highlight>
                  <a:srgbClr val="FFFF00"/>
                </a:highlight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pic>
        <p:nvPicPr>
          <p:cNvPr id="11266" name="Picture 2" descr="جدول مقارنة بين حالات المادة | SHMS - Saudi OER Network">
            <a:extLst>
              <a:ext uri="{FF2B5EF4-FFF2-40B4-BE49-F238E27FC236}">
                <a16:creationId xmlns:a16="http://schemas.microsoft.com/office/drawing/2014/main" id="{DC0CE465-78A3-4870-A261-AEB624380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3758" r="1995" b="5168"/>
          <a:stretch/>
        </p:blipFill>
        <p:spPr bwMode="auto">
          <a:xfrm>
            <a:off x="6783655" y="1315460"/>
            <a:ext cx="4700134" cy="51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6E47A08E-FC0F-429A-9CB0-43A4D2506C02}"/>
              </a:ext>
            </a:extLst>
          </p:cNvPr>
          <p:cNvSpPr/>
          <p:nvPr/>
        </p:nvSpPr>
        <p:spPr>
          <a:xfrm>
            <a:off x="6827895" y="3553904"/>
            <a:ext cx="3590565" cy="3101387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E813ED-0378-4B95-B4E8-D1CFE5384C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80" t="17353" r="20469" b="34570"/>
          <a:stretch/>
        </p:blipFill>
        <p:spPr>
          <a:xfrm>
            <a:off x="1163099" y="1622162"/>
            <a:ext cx="4700134" cy="3297083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086DFA9D-7B97-40C0-9912-DDE2BCA4304A}"/>
              </a:ext>
            </a:extLst>
          </p:cNvPr>
          <p:cNvSpPr txBox="1"/>
          <p:nvPr/>
        </p:nvSpPr>
        <p:spPr>
          <a:xfrm>
            <a:off x="97871" y="5635984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33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835071" y="870606"/>
            <a:ext cx="5830192" cy="2897204"/>
            <a:chOff x="5312902" y="1137300"/>
            <a:chExt cx="5830192" cy="2897204"/>
          </a:xfrm>
        </p:grpSpPr>
        <p:sp>
          <p:nvSpPr>
            <p:cNvPr id="9" name="矩形 8"/>
            <p:cNvSpPr/>
            <p:nvPr/>
          </p:nvSpPr>
          <p:spPr>
            <a:xfrm>
              <a:off x="5312902" y="1137300"/>
              <a:ext cx="414887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kumimoji="1" lang="ar-SA" altLang="zh-CN" sz="5400" spc="300" dirty="0">
                  <a:highlight>
                    <a:srgbClr val="FFFF00"/>
                  </a:highlight>
                  <a:latin typeface="Yeseva One" panose="00000500000000000000" charset="0"/>
                  <a:ea typeface="Yeseva One" panose="00000500000000000000" charset="0"/>
                </a:rPr>
                <a:t>وقت التمرين </a:t>
              </a:r>
              <a:endParaRPr kumimoji="1" lang="zh-CN" altLang="en-US" sz="5400" spc="300" dirty="0">
                <a:highlight>
                  <a:srgbClr val="FFFF00"/>
                </a:highlight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0" name="矩形 9">
              <a:hlinkClick r:id="rId4"/>
            </p:cNvPr>
            <p:cNvSpPr/>
            <p:nvPr/>
          </p:nvSpPr>
          <p:spPr>
            <a:xfrm>
              <a:off x="6890451" y="3356883"/>
              <a:ext cx="4252643" cy="67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ar-SA" altLang="zh-CN" sz="3200" b="1" u="sng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التمرين الأول </a:t>
              </a:r>
              <a:endParaRPr lang="en-US" altLang="zh-CN" sz="3200" b="1" u="sng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88E2020-27D3-49C1-B68B-6DE7341B7DAA}"/>
              </a:ext>
            </a:extLst>
          </p:cNvPr>
          <p:cNvSpPr txBox="1"/>
          <p:nvPr/>
        </p:nvSpPr>
        <p:spPr>
          <a:xfrm>
            <a:off x="3925455" y="4433455"/>
            <a:ext cx="39531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التمرين الثـاني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D8A1A91-1358-4AC0-94C5-7DBD22823A7E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0"/>
            <a:ext cx="12192000" cy="6858000"/>
          </a:xfrm>
          <a:prstGeom prst="rect">
            <a:avLst/>
          </a:prstGeom>
        </p:spPr>
      </p:pic>
      <p:sp>
        <p:nvSpPr>
          <p:cNvPr id="11" name="文本框 7"/>
          <p:cNvSpPr txBox="1">
            <a:spLocks noChangeArrowheads="1"/>
          </p:cNvSpPr>
          <p:nvPr/>
        </p:nvSpPr>
        <p:spPr bwMode="auto">
          <a:xfrm>
            <a:off x="1609417" y="3309587"/>
            <a:ext cx="827151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6600" b="1" dirty="0">
                <a:solidFill>
                  <a:srgbClr val="FFFF00"/>
                </a:solidFill>
                <a:latin typeface="Yeseva One" panose="00000500000000000000" charset="0"/>
                <a:ea typeface="Yeseva One" panose="00000500000000000000" charset="0"/>
              </a:rPr>
              <a:t>من المستحيل أن تتحول المادة إلى مادة أخرى !</a:t>
            </a:r>
            <a:endParaRPr lang="zh-CN" altLang="en-US" sz="6600" b="1" dirty="0">
              <a:solidFill>
                <a:srgbClr val="FFFF00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2050" name="Picture 2" descr="استراتيجية صح أو خطأ - wright or wrong - أ.سعود المونس Q84S@ - YouTube">
            <a:extLst>
              <a:ext uri="{FF2B5EF4-FFF2-40B4-BE49-F238E27FC236}">
                <a16:creationId xmlns:a16="http://schemas.microsoft.com/office/drawing/2014/main" id="{3BFF39FE-7DAC-4252-AAA5-2A6C1BD8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36" y="744717"/>
            <a:ext cx="3313521" cy="248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6" name="矩形 5"/>
          <p:cNvSpPr/>
          <p:nvPr/>
        </p:nvSpPr>
        <p:spPr>
          <a:xfrm flipH="1">
            <a:off x="866666" y="1424134"/>
            <a:ext cx="5362656" cy="2535124"/>
          </a:xfrm>
          <a:prstGeom prst="rect">
            <a:avLst/>
          </a:prstGeom>
          <a:blipFill>
            <a:blip r:embed="rId3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sz="1600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Rectangle 65"/>
          <p:cNvSpPr/>
          <p:nvPr/>
        </p:nvSpPr>
        <p:spPr>
          <a:xfrm>
            <a:off x="6645898" y="1395167"/>
            <a:ext cx="5025540" cy="5015060"/>
          </a:xfrm>
          <a:prstGeom prst="rect">
            <a:avLst/>
          </a:prstGeom>
          <a:noFill/>
          <a:ln w="25400" cap="flat" cmpd="sng" algn="ctr">
            <a:solidFill>
              <a:srgbClr val="0D6B7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altLang="zh-CN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</a:rPr>
              <a:t>إنني أحب الصيف ، هذا الفصل الأصفر المُشع بالنور و الدهشة ، ففي الصيف تتجلى أشعة الشمس الذهبية لتسقط على الأرض لتكتمل الأزهار و تنضج الثمار النضُرة  ، إنه فصل اكتمال الجمال و البدايات الخلابّة ، </a:t>
            </a:r>
            <a:r>
              <a:rPr lang="ar-SA" altLang="zh-CN" sz="2000" b="1" kern="0" dirty="0">
                <a:latin typeface="Yeseva One" panose="00000500000000000000" charset="0"/>
                <a:ea typeface="Yeseva One" panose="00000500000000000000" charset="0"/>
              </a:rPr>
              <a:t>و لكن و</a:t>
            </a:r>
            <a:r>
              <a:rPr kumimoji="0" lang="ar-SA" altLang="zh-CN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Yeseva One" panose="00000500000000000000" charset="0"/>
                <a:ea typeface="Yeseva One" panose="00000500000000000000" charset="0"/>
              </a:rPr>
              <a:t> برغم كل ما يملكه الصيف من مميزات إلا أنه فصل حاراً جداً ، فأرتدي الثياب الخفيفة ، و أشغل أجهزة التكييف و اشرب المشروبات الباردة و أحاول اخفائها عن أشعة الشمس حتى لا تذوب قطع الثلج الباردة ، ففي مرة خرجت إلى سطح منزلنا </a:t>
            </a:r>
            <a:r>
              <a:rPr lang="ar-SA" altLang="zh-CN" sz="2000" b="1" kern="0" dirty="0">
                <a:latin typeface="Yeseva One" panose="00000500000000000000" charset="0"/>
                <a:ea typeface="Yeseva One" panose="00000500000000000000" charset="0"/>
              </a:rPr>
              <a:t>لأذاكر مادة العلوم و  أخذت معي عصيري المثلج المفضل و هو البرتقال و حينما بدأت مذاكرتي سمعت والدتي تناديني لأساعدها في تنظيف المطبخ ، فركضت نحوها و بقينا ننظف لنصف ساعة و عندما عدت رأيت أن عصيري المثلج أصبح حاراً و ذابت قطع الثلج  </a:t>
            </a:r>
            <a:r>
              <a:rPr lang="ar-SA" altLang="zh-CN" sz="2000" b="1" kern="0" dirty="0">
                <a:latin typeface="Yeseva One" panose="00000500000000000000" charset="0"/>
                <a:ea typeface="Yeseva One" panose="00000500000000000000" charset="0"/>
                <a:sym typeface="Wingdings" panose="05000000000000000000" pitchFamily="2" charset="2"/>
              </a:rPr>
              <a:t> أعتقد  لو أنني تركته فترة طويلة سيختفي العصير ! </a:t>
            </a:r>
            <a:endParaRPr kumimoji="0" lang="zh-CN" altLang="zh-CN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87C3466A-9F3D-4D7C-910A-A3A2E676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03" y="4101903"/>
            <a:ext cx="82715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3600" b="1" dirty="0">
                <a:latin typeface="Yeseva One" panose="00000500000000000000" charset="0"/>
                <a:ea typeface="Yeseva One" panose="00000500000000000000" charset="0"/>
              </a:rPr>
              <a:t>1- ماذا حدث للعصير ؟</a:t>
            </a:r>
          </a:p>
          <a:p>
            <a:pPr algn="ctr" defTabSz="685800"/>
            <a:r>
              <a:rPr lang="ar-SA" altLang="zh-CN" sz="3600" b="1" dirty="0">
                <a:latin typeface="Yeseva One" panose="00000500000000000000" charset="0"/>
                <a:ea typeface="Yeseva One" panose="00000500000000000000" charset="0"/>
              </a:rPr>
              <a:t>2- متى تغير ؟</a:t>
            </a:r>
          </a:p>
          <a:p>
            <a:pPr algn="ctr" defTabSz="685800"/>
            <a:r>
              <a:rPr lang="ar-SA" altLang="zh-CN" sz="3600" b="1" dirty="0">
                <a:latin typeface="Yeseva One" panose="00000500000000000000" charset="0"/>
                <a:ea typeface="Yeseva One" panose="00000500000000000000" charset="0"/>
              </a:rPr>
              <a:t>3- لماذا تغير ؟</a:t>
            </a:r>
            <a:endParaRPr lang="ar-SA" altLang="zh-CN" sz="3200" b="1" dirty="0">
              <a:latin typeface="Yeseva One" panose="00000500000000000000" charset="0"/>
              <a:ea typeface="Yeseva One" panose="00000500000000000000" charset="0"/>
            </a:endParaRPr>
          </a:p>
          <a:p>
            <a:pPr algn="ctr" defTabSz="685800"/>
            <a:r>
              <a:rPr lang="ar-SA" altLang="zh-CN" sz="3200" b="1" dirty="0">
                <a:latin typeface="Yeseva One" panose="00000500000000000000" charset="0"/>
                <a:ea typeface="Yeseva One" panose="00000500000000000000" charset="0"/>
              </a:rPr>
              <a:t>4- توقعي كيف تغير؟ </a:t>
            </a:r>
            <a:endParaRPr lang="en-US" altLang="zh-CN" sz="3600" b="1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074" name="Picture 2" descr="حكاية ميكى ومينى وتورته الاصدقاء - منتدي حلاوتهم">
            <a:extLst>
              <a:ext uri="{FF2B5EF4-FFF2-40B4-BE49-F238E27FC236}">
                <a16:creationId xmlns:a16="http://schemas.microsoft.com/office/drawing/2014/main" id="{A03465B8-22B9-4647-B827-5949D1650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16" b="-459"/>
          <a:stretch/>
        </p:blipFill>
        <p:spPr bwMode="auto">
          <a:xfrm>
            <a:off x="419578" y="4408983"/>
            <a:ext cx="1830175" cy="20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-1"/>
            <a:ext cx="12192000" cy="6858000"/>
            <a:chOff x="0" y="0"/>
            <a:chExt cx="12192000" cy="68580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200025" y="325784"/>
              <a:ext cx="11793538" cy="6237708"/>
              <a:chOff x="200025" y="180644"/>
              <a:chExt cx="11793538" cy="6237708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200025" y="800796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标题 1"/>
              <p:cNvSpPr txBox="1"/>
              <p:nvPr/>
            </p:nvSpPr>
            <p:spPr>
              <a:xfrm>
                <a:off x="3007150" y="180644"/>
                <a:ext cx="5592981" cy="62015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 rtl="1">
                  <a:defRPr/>
                </a:pPr>
                <a:r>
                  <a:rPr lang="ar-SA" altLang="zh-CN" sz="32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Yeseva One" panose="00000500000000000000" charset="0"/>
                    <a:ea typeface="Yeseva One" panose="00000500000000000000" charset="0"/>
                    <a:cs typeface="Akhbar MT" pitchFamily="2" charset="-78"/>
                  </a:rPr>
                  <a:t>لنتذكر ما أخذناه سابـقاً </a:t>
                </a:r>
                <a:endParaRPr lang="zh-CN" altLang="en-US" sz="32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Yeseva One" panose="00000500000000000000" charset="0"/>
                  <a:ea typeface="Yeseva One" panose="00000500000000000000" charset="0"/>
                  <a:cs typeface="Akhbar MT" pitchFamily="2" charset="-78"/>
                </a:endParaRPr>
              </a:p>
            </p:txBody>
          </p:sp>
        </p:grpSp>
      </p:grpSp>
      <p:sp>
        <p:nvSpPr>
          <p:cNvPr id="23" name="矩形 5">
            <a:extLst>
              <a:ext uri="{FF2B5EF4-FFF2-40B4-BE49-F238E27FC236}">
                <a16:creationId xmlns:a16="http://schemas.microsoft.com/office/drawing/2014/main" id="{229BEBCB-A2B4-4A49-9196-052E9816D80A}"/>
              </a:ext>
            </a:extLst>
          </p:cNvPr>
          <p:cNvSpPr/>
          <p:nvPr/>
        </p:nvSpPr>
        <p:spPr>
          <a:xfrm flipH="1">
            <a:off x="8747790" y="1506604"/>
            <a:ext cx="3138376" cy="4879532"/>
          </a:xfrm>
          <a:prstGeom prst="rect">
            <a:avLst/>
          </a:prstGeom>
          <a:blipFill dpi="0" rotWithShape="1">
            <a:blip r:embed="rId3"/>
            <a:srcRect/>
            <a:tile tx="0" ty="0" sx="88000" sy="88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pic>
        <p:nvPicPr>
          <p:cNvPr id="1028" name="Picture 4" descr="المشعة الخصم إنصهار سكرابز شريط فيلم png - megevedesignflat.com">
            <a:extLst>
              <a:ext uri="{FF2B5EF4-FFF2-40B4-BE49-F238E27FC236}">
                <a16:creationId xmlns:a16="http://schemas.microsoft.com/office/drawing/2014/main" id="{F2CCDC57-A734-4BAF-9E4C-A1A5924A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00" y="1583586"/>
            <a:ext cx="6900421" cy="20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">
            <a:extLst>
              <a:ext uri="{FF2B5EF4-FFF2-40B4-BE49-F238E27FC236}">
                <a16:creationId xmlns:a16="http://schemas.microsoft.com/office/drawing/2014/main" id="{22EA1151-65FC-4618-A68A-9AA46C9F3134}"/>
              </a:ext>
            </a:extLst>
          </p:cNvPr>
          <p:cNvSpPr/>
          <p:nvPr/>
        </p:nvSpPr>
        <p:spPr>
          <a:xfrm>
            <a:off x="6561055" y="2100213"/>
            <a:ext cx="1045911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u="sng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الشغل </a:t>
            </a:r>
            <a:endParaRPr lang="en-US" b="1" u="sng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5" name="Oval 1">
            <a:extLst>
              <a:ext uri="{FF2B5EF4-FFF2-40B4-BE49-F238E27FC236}">
                <a16:creationId xmlns:a16="http://schemas.microsoft.com/office/drawing/2014/main" id="{F08591E1-4A46-4864-8B03-9BADBEAA2113}"/>
              </a:ext>
            </a:extLst>
          </p:cNvPr>
          <p:cNvSpPr/>
          <p:nvPr/>
        </p:nvSpPr>
        <p:spPr>
          <a:xfrm>
            <a:off x="4810027" y="2059902"/>
            <a:ext cx="1285973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u="sng" dirty="0">
                <a:latin typeface="Yeseva One" panose="00000500000000000000" charset="0"/>
                <a:ea typeface="Yeseva One" panose="00000500000000000000" charset="0"/>
              </a:rPr>
              <a:t>الفائدة الألية</a:t>
            </a:r>
            <a:endParaRPr lang="en-US" sz="2000" b="1" u="sng" dirty="0"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6" name="Oval 1">
            <a:extLst>
              <a:ext uri="{FF2B5EF4-FFF2-40B4-BE49-F238E27FC236}">
                <a16:creationId xmlns:a16="http://schemas.microsoft.com/office/drawing/2014/main" id="{2B7FED27-2647-40D2-BBF6-49789B9F15EF}"/>
              </a:ext>
            </a:extLst>
          </p:cNvPr>
          <p:cNvSpPr/>
          <p:nvPr/>
        </p:nvSpPr>
        <p:spPr>
          <a:xfrm>
            <a:off x="3069980" y="2066823"/>
            <a:ext cx="1146469" cy="1086046"/>
          </a:xfrm>
          <a:prstGeom prst="ellipse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الألة البسيطة 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B621249B-34A5-45E7-BB4F-37A50062EF55}"/>
              </a:ext>
            </a:extLst>
          </p:cNvPr>
          <p:cNvSpPr/>
          <p:nvPr/>
        </p:nvSpPr>
        <p:spPr>
          <a:xfrm>
            <a:off x="1111300" y="1590506"/>
            <a:ext cx="1760243" cy="2038679"/>
          </a:xfrm>
          <a:prstGeom prst="rect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ما معنى هذه المصطلحات ؟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31" name="Oval 1">
            <a:extLst>
              <a:ext uri="{FF2B5EF4-FFF2-40B4-BE49-F238E27FC236}">
                <a16:creationId xmlns:a16="http://schemas.microsoft.com/office/drawing/2014/main" id="{01CBCC39-8185-4B41-A158-6BCC975E308E}"/>
              </a:ext>
            </a:extLst>
          </p:cNvPr>
          <p:cNvSpPr/>
          <p:nvPr/>
        </p:nvSpPr>
        <p:spPr>
          <a:xfrm>
            <a:off x="4962268" y="3706234"/>
            <a:ext cx="3259613" cy="865315"/>
          </a:xfrm>
          <a:prstGeom prst="rect">
            <a:avLst/>
          </a:prstGeom>
          <a:solidFill>
            <a:srgbClr val="0D6B77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أجيبي</a:t>
            </a:r>
            <a:r>
              <a:rPr lang="ar-S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 على هذه الأسئلة 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2" name="Picture 4" descr="المشعة الخصم إنصهار سكرابز شريط فيلم png - megevedesignflat.com">
            <a:extLst>
              <a:ext uri="{FF2B5EF4-FFF2-40B4-BE49-F238E27FC236}">
                <a16:creationId xmlns:a16="http://schemas.microsoft.com/office/drawing/2014/main" id="{6A9B2905-08A2-438D-921E-36D886E2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3" y="4731916"/>
            <a:ext cx="6900421" cy="165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E8DAAF3-621A-4873-AD46-0E680618E781}"/>
              </a:ext>
            </a:extLst>
          </p:cNvPr>
          <p:cNvSpPr/>
          <p:nvPr/>
        </p:nvSpPr>
        <p:spPr>
          <a:xfrm>
            <a:off x="898213" y="4939645"/>
            <a:ext cx="6831765" cy="12726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- كيف تجعل الآلات البسيطة الشغل سهلا ؟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- أكمل الفراغ : (......) هي مجموعة من الآلات البسيطة 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75D90691-D3D0-4D9E-B9C9-3E0074E7CEC5}"/>
              </a:ext>
            </a:extLst>
          </p:cNvPr>
          <p:cNvSpPr txBox="1"/>
          <p:nvPr/>
        </p:nvSpPr>
        <p:spPr>
          <a:xfrm>
            <a:off x="10380628" y="5351396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-65988" y="0"/>
            <a:ext cx="12192000" cy="6858000"/>
            <a:chOff x="0" y="667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6670"/>
              <a:ext cx="12192000" cy="68580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98437" y="1093190"/>
              <a:ext cx="11793538" cy="5617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矩形 5">
            <a:extLst>
              <a:ext uri="{FF2B5EF4-FFF2-40B4-BE49-F238E27FC236}">
                <a16:creationId xmlns:a16="http://schemas.microsoft.com/office/drawing/2014/main" id="{90251BB7-E115-4804-AB2E-97D4B6BF8C3E}"/>
              </a:ext>
            </a:extLst>
          </p:cNvPr>
          <p:cNvSpPr/>
          <p:nvPr/>
        </p:nvSpPr>
        <p:spPr>
          <a:xfrm flipH="1">
            <a:off x="2007910" y="6384222"/>
            <a:ext cx="8372082" cy="126124"/>
          </a:xfrm>
          <a:prstGeom prst="rect">
            <a:avLst/>
          </a:prstGeom>
          <a:blipFill>
            <a:blip r:embed="rId8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sz="1600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8" name="矩形 5">
            <a:extLst>
              <a:ext uri="{FF2B5EF4-FFF2-40B4-BE49-F238E27FC236}">
                <a16:creationId xmlns:a16="http://schemas.microsoft.com/office/drawing/2014/main" id="{3BE6EDC5-58B6-4565-8F9D-FCE17E3FD355}"/>
              </a:ext>
            </a:extLst>
          </p:cNvPr>
          <p:cNvSpPr/>
          <p:nvPr/>
        </p:nvSpPr>
        <p:spPr>
          <a:xfrm flipH="1">
            <a:off x="1754958" y="1417867"/>
            <a:ext cx="8372082" cy="126124"/>
          </a:xfrm>
          <a:prstGeom prst="rect">
            <a:avLst/>
          </a:prstGeom>
          <a:blipFill>
            <a:blip r:embed="rId8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sz="1600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9" name="PA_宝品 8">
            <a:extLst>
              <a:ext uri="{FF2B5EF4-FFF2-40B4-BE49-F238E27FC236}">
                <a16:creationId xmlns:a16="http://schemas.microsoft.com/office/drawing/2014/main" id="{DE90B561-B6EB-4004-BE2B-09FF534AB42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4149" y="3184861"/>
            <a:ext cx="4297739" cy="886354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D6B7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تغيرات المــادة</a:t>
            </a:r>
            <a:endParaRPr lang="zh-CN" altLang="en-US" sz="3600" b="1" kern="12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3" name="سهم: بشكل U 2">
            <a:extLst>
              <a:ext uri="{FF2B5EF4-FFF2-40B4-BE49-F238E27FC236}">
                <a16:creationId xmlns:a16="http://schemas.microsoft.com/office/drawing/2014/main" id="{F86D7A43-EF32-4AA8-8F03-57769C9D7036}"/>
              </a:ext>
            </a:extLst>
          </p:cNvPr>
          <p:cNvSpPr/>
          <p:nvPr/>
        </p:nvSpPr>
        <p:spPr>
          <a:xfrm>
            <a:off x="7370618" y="1417867"/>
            <a:ext cx="1764146" cy="1877662"/>
          </a:xfrm>
          <a:prstGeom prst="utur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0" name="سهم: بشكل U 19">
            <a:extLst>
              <a:ext uri="{FF2B5EF4-FFF2-40B4-BE49-F238E27FC236}">
                <a16:creationId xmlns:a16="http://schemas.microsoft.com/office/drawing/2014/main" id="{1DA381F2-CAA6-41BC-B0E4-F921F7B45E03}"/>
              </a:ext>
            </a:extLst>
          </p:cNvPr>
          <p:cNvSpPr/>
          <p:nvPr/>
        </p:nvSpPr>
        <p:spPr>
          <a:xfrm rot="10800000">
            <a:off x="2802076" y="4071215"/>
            <a:ext cx="1764146" cy="1877662"/>
          </a:xfrm>
          <a:prstGeom prst="utur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21" name="PA_宝品 8">
            <a:extLst>
              <a:ext uri="{FF2B5EF4-FFF2-40B4-BE49-F238E27FC236}">
                <a16:creationId xmlns:a16="http://schemas.microsoft.com/office/drawing/2014/main" id="{C565435F-E0E7-49E9-8ABE-130776AE69B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43463" y="2855280"/>
            <a:ext cx="2219906" cy="141438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درجة الانصهار 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2" name="PA_宝品 8">
            <a:extLst>
              <a:ext uri="{FF2B5EF4-FFF2-40B4-BE49-F238E27FC236}">
                <a16:creationId xmlns:a16="http://schemas.microsoft.com/office/drawing/2014/main" id="{33BCD41D-9154-4D6F-BB8F-4892E60C51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63341" y="2951358"/>
            <a:ext cx="2219906" cy="141438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درجة الغليان 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6" name="PA_宝品 8">
            <a:extLst>
              <a:ext uri="{FF2B5EF4-FFF2-40B4-BE49-F238E27FC236}">
                <a16:creationId xmlns:a16="http://schemas.microsoft.com/office/drawing/2014/main" id="{BCE36067-AD8F-4AF0-A84D-C4239C7EC40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370618" y="4273798"/>
            <a:ext cx="4081224" cy="1064564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تحول المادة الصلبة إلى المادة السائلة 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7" name="PA_宝品 8">
            <a:extLst>
              <a:ext uri="{FF2B5EF4-FFF2-40B4-BE49-F238E27FC236}">
                <a16:creationId xmlns:a16="http://schemas.microsoft.com/office/drawing/2014/main" id="{BC01A790-F30D-4978-9528-4127F46A8D7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3007" y="1966373"/>
            <a:ext cx="4081224" cy="1064564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altLang="zh-CN" sz="3600" dirty="0">
                <a:latin typeface="Yeseva One" panose="00000500000000000000" charset="0"/>
                <a:ea typeface="Yeseva One" panose="00000500000000000000" charset="0"/>
              </a:rPr>
              <a:t>تحول المادة السائلة إلى المادة الغازية</a:t>
            </a:r>
            <a:endParaRPr lang="zh-CN" altLang="en-US" sz="3600" kern="1200" dirty="0">
              <a:latin typeface="Yeseva One" panose="00000500000000000000" charset="0"/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1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0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B21128C-AB55-45B8-9902-8740903E61F6}"/>
              </a:ext>
            </a:extLst>
          </p:cNvPr>
          <p:cNvSpPr txBox="1"/>
          <p:nvPr/>
        </p:nvSpPr>
        <p:spPr>
          <a:xfrm>
            <a:off x="1210889" y="1282902"/>
            <a:ext cx="725978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أنا أعتقد أن الحالة تتغير مرة واحدة و لا تتغير مرة ثانية</a:t>
            </a:r>
          </a:p>
          <a:p>
            <a:pPr algn="ctr"/>
            <a:r>
              <a:rPr lang="ar-SA" sz="2800" b="1" dirty="0"/>
              <a:t> </a:t>
            </a:r>
            <a:r>
              <a:rPr lang="ar-SA" sz="3200" b="1" u="sng" dirty="0">
                <a:solidFill>
                  <a:srgbClr val="FF0000"/>
                </a:solidFill>
              </a:rPr>
              <a:t>و انتم ماذا تعتقدون ؟ 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 descr="تنمية مهارة التفكير | Cairodar | كايرودار">
            <a:extLst>
              <a:ext uri="{FF2B5EF4-FFF2-40B4-BE49-F238E27FC236}">
                <a16:creationId xmlns:a16="http://schemas.microsoft.com/office/drawing/2014/main" id="{9763D459-7026-4A4D-AE18-56203042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55" y="3462965"/>
            <a:ext cx="16954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وسائط عبر الإنترنت 2" title="التغير في حالات المادة">
            <a:hlinkClick r:id="" action="ppaction://media"/>
            <a:extLst>
              <a:ext uri="{FF2B5EF4-FFF2-40B4-BE49-F238E27FC236}">
                <a16:creationId xmlns:a16="http://schemas.microsoft.com/office/drawing/2014/main" id="{A29E023D-46FE-4F42-AECE-F1EC6C162B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85045" y="2790912"/>
            <a:ext cx="4927763" cy="27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667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6670"/>
              <a:ext cx="12192000" cy="68580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98437" y="1093190"/>
              <a:ext cx="11793538" cy="5617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矩形 5">
            <a:extLst>
              <a:ext uri="{FF2B5EF4-FFF2-40B4-BE49-F238E27FC236}">
                <a16:creationId xmlns:a16="http://schemas.microsoft.com/office/drawing/2014/main" id="{90251BB7-E115-4804-AB2E-97D4B6BF8C3E}"/>
              </a:ext>
            </a:extLst>
          </p:cNvPr>
          <p:cNvSpPr/>
          <p:nvPr/>
        </p:nvSpPr>
        <p:spPr>
          <a:xfrm flipH="1">
            <a:off x="2007910" y="6384222"/>
            <a:ext cx="8372082" cy="126124"/>
          </a:xfrm>
          <a:prstGeom prst="rect">
            <a:avLst/>
          </a:prstGeom>
          <a:blipFill>
            <a:blip r:embed="rId3"/>
            <a:tile tx="0" ty="0" sx="88000" sy="88000" flip="none" algn="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 sz="1600" dirty="0">
              <a:solidFill>
                <a:prstClr val="white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9B6521E0-4DBF-4478-B27F-26B142E10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709607"/>
              </p:ext>
            </p:extLst>
          </p:nvPr>
        </p:nvGraphicFramePr>
        <p:xfrm>
          <a:off x="244033" y="7718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4563758-F9BD-4214-B31A-6ECE4C7B0AA3}"/>
              </a:ext>
            </a:extLst>
          </p:cNvPr>
          <p:cNvSpPr txBox="1"/>
          <p:nvPr/>
        </p:nvSpPr>
        <p:spPr>
          <a:xfrm>
            <a:off x="8771134" y="1476082"/>
            <a:ext cx="31768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: اللمعان ، وقابلية الطرق (صفائح) ، وقابلية السحب (أسلاك) ، و جيدة التوصيل الحراري و الكهربائي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9B52BAA7-8286-41A6-B1AF-2F1EC350596D}"/>
              </a:ext>
            </a:extLst>
          </p:cNvPr>
          <p:cNvCxnSpPr/>
          <p:nvPr/>
        </p:nvCxnSpPr>
        <p:spPr>
          <a:xfrm flipV="1">
            <a:off x="7242261" y="2350321"/>
            <a:ext cx="1717964" cy="2032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4A620F89-6151-43A1-B55C-81E34CF58E45}"/>
              </a:ext>
            </a:extLst>
          </p:cNvPr>
          <p:cNvCxnSpPr/>
          <p:nvPr/>
        </p:nvCxnSpPr>
        <p:spPr>
          <a:xfrm flipV="1">
            <a:off x="7241754" y="4703453"/>
            <a:ext cx="1717964" cy="2032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5759C46-1A0B-4234-A62D-C723E2196322}"/>
              </a:ext>
            </a:extLst>
          </p:cNvPr>
          <p:cNvSpPr txBox="1"/>
          <p:nvPr/>
        </p:nvSpPr>
        <p:spPr>
          <a:xfrm>
            <a:off x="8815142" y="4409036"/>
            <a:ext cx="31768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cap="all" dirty="0">
                <a:ln w="9000" cmpd="sng">
                  <a:solidFill>
                    <a:srgbClr val="10CF9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ليست لامعة ، غير قابلة للطرق و السحب و ليست جيدة التوصيل</a:t>
            </a:r>
          </a:p>
        </p:txBody>
      </p:sp>
    </p:spTree>
    <p:extLst>
      <p:ext uri="{BB962C8B-B14F-4D97-AF65-F5344CB8AC3E}">
        <p14:creationId xmlns:p14="http://schemas.microsoft.com/office/powerpoint/2010/main" val="3045153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Picture 3" descr="C:\Users\user\Desktop\سحب2.jpg">
            <a:extLst>
              <a:ext uri="{FF2B5EF4-FFF2-40B4-BE49-F238E27FC236}">
                <a16:creationId xmlns:a16="http://schemas.microsoft.com/office/drawing/2014/main" id="{6DA40ACD-7204-4168-AA60-8DCEF103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25" y="2118353"/>
            <a:ext cx="3786188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1BADD90-D76D-47DD-A5B2-F389ABB00DD7}"/>
              </a:ext>
            </a:extLst>
          </p:cNvPr>
          <p:cNvSpPr/>
          <p:nvPr/>
        </p:nvSpPr>
        <p:spPr>
          <a:xfrm>
            <a:off x="1208530" y="953016"/>
            <a:ext cx="3086377" cy="163121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ar-SA" sz="1600" cap="all" dirty="0">
              <a:ln w="9000" cmpd="sng">
                <a:solidFill>
                  <a:prstClr val="black">
                    <a:alpha val="57000"/>
                  </a:prstClr>
                </a:solidFill>
                <a:prstDash val="solid"/>
              </a:ln>
              <a:solidFill>
                <a:srgbClr val="CC0000"/>
              </a:solidFill>
              <a:effectLst>
                <a:outerShdw blurRad="50800" dist="50800" dir="5400000" algn="ctr" rotWithShape="0">
                  <a:prstClr val="black">
                    <a:alpha val="0"/>
                  </a:prstClr>
                </a:outerShdw>
                <a:reflection blurRad="12700" stA="0" endPos="45000" dist="1000" dir="5400000" sy="-100000" algn="bl" rotWithShape="0"/>
              </a:effectLst>
              <a:latin typeface="Calibri"/>
              <a:cs typeface="DecoType Naskh" pitchFamily="2" charset="-78"/>
              <a:sym typeface="Wingdings 2"/>
            </a:endParaRPr>
          </a:p>
          <a:p>
            <a:pPr algn="ctr">
              <a:defRPr/>
            </a:pPr>
            <a:r>
              <a:rPr lang="ar-SA" sz="2800" cap="all" dirty="0">
                <a:ln w="9000" cmpd="sng">
                  <a:solidFill>
                    <a:prstClr val="black">
                      <a:alpha val="57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black">
                      <a:alpha val="0"/>
                    </a:prstClr>
                  </a:outerShdw>
                  <a:reflection blurRad="12700" stA="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قابلية السحب : </a:t>
            </a:r>
            <a:r>
              <a:rPr lang="ar-SA" sz="2800" cap="all" dirty="0">
                <a:ln w="9000" cmpd="sng">
                  <a:solidFill>
                    <a:prstClr val="black">
                      <a:alpha val="57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prstClr val="black">
                      <a:alpha val="0"/>
                    </a:prstClr>
                  </a:outerShdw>
                  <a:reflection blurRad="12700" stA="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وهي امكانية سحب الفلزات على شكل أسلاك .</a:t>
            </a:r>
          </a:p>
        </p:txBody>
      </p:sp>
      <p:pic>
        <p:nvPicPr>
          <p:cNvPr id="10" name="Picture 6" descr="http://img.ehowcdn.com/article-page-main/ehow/images/a07/m1/3c/copper-cleaning-methods-800x800.jpg">
            <a:extLst>
              <a:ext uri="{FF2B5EF4-FFF2-40B4-BE49-F238E27FC236}">
                <a16:creationId xmlns:a16="http://schemas.microsoft.com/office/drawing/2014/main" id="{B16B7B43-A7AE-433B-8204-F13BD7A3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77" y="3796340"/>
            <a:ext cx="21431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wdtrade.com/productimage/1016%5C164447.jpg">
            <a:extLst>
              <a:ext uri="{FF2B5EF4-FFF2-40B4-BE49-F238E27FC236}">
                <a16:creationId xmlns:a16="http://schemas.microsoft.com/office/drawing/2014/main" id="{A32DBE1B-EF49-4682-8D83-8507835D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97" y="3544882"/>
            <a:ext cx="25050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499902CC-0ACA-4B25-BA8B-25DC256F1B3E}"/>
              </a:ext>
            </a:extLst>
          </p:cNvPr>
          <p:cNvSpPr/>
          <p:nvPr/>
        </p:nvSpPr>
        <p:spPr>
          <a:xfrm>
            <a:off x="4710719" y="999787"/>
            <a:ext cx="3769936" cy="163121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ar-SA" sz="1600" cap="all" dirty="0">
              <a:ln w="9000" cmpd="sng">
                <a:solidFill>
                  <a:prstClr val="black">
                    <a:alpha val="57000"/>
                  </a:prstClr>
                </a:solidFill>
                <a:prstDash val="solid"/>
              </a:ln>
              <a:solidFill>
                <a:srgbClr val="CC0000"/>
              </a:solidFill>
              <a:effectLst>
                <a:outerShdw blurRad="50800" dist="50800" dir="5400000" algn="ctr" rotWithShape="0">
                  <a:prstClr val="black">
                    <a:alpha val="0"/>
                  </a:prstClr>
                </a:outerShdw>
                <a:reflection blurRad="12700" stA="0" endPos="45000" dist="1000" dir="5400000" sy="-100000" algn="bl" rotWithShape="0"/>
              </a:effectLst>
              <a:latin typeface="Calibri"/>
              <a:cs typeface="DecoType Naskh" pitchFamily="2" charset="-78"/>
              <a:sym typeface="Wingdings 2"/>
            </a:endParaRPr>
          </a:p>
          <a:p>
            <a:pPr algn="ctr">
              <a:defRPr/>
            </a:pPr>
            <a:r>
              <a:rPr lang="ar-SA" sz="2800" cap="all" dirty="0">
                <a:ln w="9000" cmpd="sng">
                  <a:solidFill>
                    <a:prstClr val="black">
                      <a:alpha val="57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50800" dist="50800" dir="5400000" algn="ctr" rotWithShape="0">
                    <a:prstClr val="black">
                      <a:alpha val="0"/>
                    </a:prstClr>
                  </a:outerShdw>
                  <a:reflection blurRad="12700" stA="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قابلية الطرق : </a:t>
            </a:r>
            <a:r>
              <a:rPr lang="ar-SA" sz="2800" cap="all" dirty="0">
                <a:ln w="9000" cmpd="sng">
                  <a:solidFill>
                    <a:prstClr val="black">
                      <a:alpha val="57000"/>
                    </a:prst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prstClr val="black">
                      <a:alpha val="0"/>
                    </a:prstClr>
                  </a:outerShdw>
                  <a:reflection blurRad="12700" stA="0" endPos="45000" dist="1000" dir="5400000" sy="-100000" algn="bl" rotWithShape="0"/>
                </a:effectLst>
                <a:latin typeface="Calibri"/>
                <a:cs typeface="DecoType Naskh" pitchFamily="2" charset="-78"/>
                <a:sym typeface="Wingdings 2"/>
              </a:rPr>
              <a:t>وهي امكانية تشكيل الفلزات على شكل صفائح عن طريق طرقها  .</a:t>
            </a:r>
          </a:p>
        </p:txBody>
      </p:sp>
    </p:spTree>
    <p:extLst>
      <p:ext uri="{BB962C8B-B14F-4D97-AF65-F5344CB8AC3E}">
        <p14:creationId xmlns:p14="http://schemas.microsoft.com/office/powerpoint/2010/main" val="179851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C0F8509-8095-41A1-A14B-AEA4E2361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14" y="1206631"/>
            <a:ext cx="6815113" cy="16092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F104250-C23F-43CC-849F-0E3872495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817" y="2893204"/>
            <a:ext cx="6530908" cy="260615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B038CF6-E1BF-4664-B8F4-03A320A04A11}"/>
              </a:ext>
            </a:extLst>
          </p:cNvPr>
          <p:cNvSpPr/>
          <p:nvPr/>
        </p:nvSpPr>
        <p:spPr>
          <a:xfrm>
            <a:off x="7269018" y="4996873"/>
            <a:ext cx="1071418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9738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0668D6EE-A13D-423C-953F-F92F2F7EC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3"/>
          <a:stretch/>
        </p:blipFill>
        <p:spPr>
          <a:xfrm>
            <a:off x="1548571" y="1168925"/>
            <a:ext cx="6762032" cy="41855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5DD98F6-C20D-4A68-8C52-7A24E72EA32B}"/>
              </a:ext>
            </a:extLst>
          </p:cNvPr>
          <p:cNvSpPr/>
          <p:nvPr/>
        </p:nvSpPr>
        <p:spPr>
          <a:xfrm>
            <a:off x="6929653" y="5053434"/>
            <a:ext cx="1071418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15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81164" y="19521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20DA321-00C5-47D5-9145-DD1FFE92D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07" y="932256"/>
            <a:ext cx="5978898" cy="503252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5FCCBF8-3AB3-4CF6-9156-57D971FFB5A3}"/>
              </a:ext>
            </a:extLst>
          </p:cNvPr>
          <p:cNvSpPr/>
          <p:nvPr/>
        </p:nvSpPr>
        <p:spPr>
          <a:xfrm>
            <a:off x="1876914" y="4977352"/>
            <a:ext cx="5893077" cy="9483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737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-27328" y="-1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5DD98F6-C20D-4A68-8C52-7A24E72EA32B}"/>
              </a:ext>
            </a:extLst>
          </p:cNvPr>
          <p:cNvSpPr/>
          <p:nvPr/>
        </p:nvSpPr>
        <p:spPr>
          <a:xfrm>
            <a:off x="6929653" y="5053434"/>
            <a:ext cx="1071418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AA750CE-1324-4CCF-807F-0F1F748CE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93" y="2768563"/>
            <a:ext cx="7827390" cy="132087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4DB81FC-DD97-4FA2-9DBA-F92C8BB3D6F9}"/>
              </a:ext>
            </a:extLst>
          </p:cNvPr>
          <p:cNvSpPr/>
          <p:nvPr/>
        </p:nvSpPr>
        <p:spPr>
          <a:xfrm>
            <a:off x="2573518" y="3701508"/>
            <a:ext cx="5810540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811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5DD98F6-C20D-4A68-8C52-7A24E72EA32B}"/>
              </a:ext>
            </a:extLst>
          </p:cNvPr>
          <p:cNvSpPr/>
          <p:nvPr/>
        </p:nvSpPr>
        <p:spPr>
          <a:xfrm>
            <a:off x="6929653" y="5053434"/>
            <a:ext cx="1071418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1E715BC-7273-42E5-BA28-77623B45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875" y="1018095"/>
            <a:ext cx="7371472" cy="47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70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785093" y="699459"/>
              <a:ext cx="8111374" cy="545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5DD98F6-C20D-4A68-8C52-7A24E72EA32B}"/>
              </a:ext>
            </a:extLst>
          </p:cNvPr>
          <p:cNvSpPr/>
          <p:nvPr/>
        </p:nvSpPr>
        <p:spPr>
          <a:xfrm>
            <a:off x="6929653" y="5053434"/>
            <a:ext cx="1071418" cy="3879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BACD9C3-6FD9-4B7D-8EDC-25175B51E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790" y="858503"/>
            <a:ext cx="4708572" cy="51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2"/>
            <a:ext cx="12192000" cy="6858000"/>
          </a:xfrm>
          <a:prstGeom prst="rect">
            <a:avLst/>
          </a:prstGeom>
        </p:spPr>
      </p:pic>
      <p:sp>
        <p:nvSpPr>
          <p:cNvPr id="11" name="MH_Others_2"/>
          <p:cNvSpPr txBox="1"/>
          <p:nvPr>
            <p:custDataLst>
              <p:tags r:id="rId1"/>
            </p:custDataLst>
          </p:nvPr>
        </p:nvSpPr>
        <p:spPr>
          <a:xfrm rot="5400000">
            <a:off x="2492204" y="3297825"/>
            <a:ext cx="2151063" cy="43053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ar-SA" altLang="zh-CN" sz="2800" noProof="1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Arial" panose="020B0604020202090204" pitchFamily="34" charset="0"/>
              </a:rPr>
              <a:t>أهداف الدرس </a:t>
            </a:r>
            <a:endParaRPr lang="en-US" altLang="zh-CN" sz="2800" noProof="1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Arial" panose="020B060402020209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03976" y="1546559"/>
            <a:ext cx="3788603" cy="559315"/>
            <a:chOff x="1491415" y="2493712"/>
            <a:chExt cx="4209497" cy="621452"/>
          </a:xfrm>
        </p:grpSpPr>
        <p:sp>
          <p:nvSpPr>
            <p:cNvPr id="13" name="_14"/>
            <p:cNvSpPr txBox="1">
              <a:spLocks noChangeArrowheads="1"/>
            </p:cNvSpPr>
            <p:nvPr/>
          </p:nvSpPr>
          <p:spPr bwMode="auto">
            <a:xfrm>
              <a:off x="1491415" y="2493712"/>
              <a:ext cx="1123680" cy="621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1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843915" y="2506412"/>
              <a:ext cx="285699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نتعرف على الخواص الفيزيائية 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03976" y="2414698"/>
            <a:ext cx="3788603" cy="585441"/>
            <a:chOff x="1491415" y="2479198"/>
            <a:chExt cx="4209497" cy="650480"/>
          </a:xfrm>
        </p:grpSpPr>
        <p:sp>
          <p:nvSpPr>
            <p:cNvPr id="16" name="_14"/>
            <p:cNvSpPr txBox="1">
              <a:spLocks noChangeArrowheads="1"/>
            </p:cNvSpPr>
            <p:nvPr/>
          </p:nvSpPr>
          <p:spPr bwMode="auto">
            <a:xfrm>
              <a:off x="1491415" y="2479198"/>
              <a:ext cx="1123680" cy="650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2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843916" y="2504598"/>
              <a:ext cx="2856996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نفسر سبب اختلاف </a:t>
              </a:r>
              <a:r>
                <a:rPr lang="ar-SA" altLang="zh-CN" sz="2000" spc="300" dirty="0" err="1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كثافةالمواد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503976" y="3304429"/>
            <a:ext cx="3788603" cy="560948"/>
            <a:chOff x="1491415" y="2491898"/>
            <a:chExt cx="4209497" cy="623266"/>
          </a:xfrm>
        </p:grpSpPr>
        <p:sp>
          <p:nvSpPr>
            <p:cNvPr id="19" name="_14"/>
            <p:cNvSpPr txBox="1">
              <a:spLocks noChangeArrowheads="1"/>
            </p:cNvSpPr>
            <p:nvPr/>
          </p:nvSpPr>
          <p:spPr bwMode="auto">
            <a:xfrm>
              <a:off x="1491415" y="2493712"/>
              <a:ext cx="1123680" cy="621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3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2843915" y="2491898"/>
              <a:ext cx="285699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نصف حالات المادة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503976" y="4174202"/>
            <a:ext cx="3788603" cy="585442"/>
            <a:chOff x="1491415" y="2479197"/>
            <a:chExt cx="4209497" cy="650482"/>
          </a:xfrm>
        </p:grpSpPr>
        <p:sp>
          <p:nvSpPr>
            <p:cNvPr id="22" name="_14"/>
            <p:cNvSpPr txBox="1">
              <a:spLocks noChangeArrowheads="1"/>
            </p:cNvSpPr>
            <p:nvPr/>
          </p:nvSpPr>
          <p:spPr bwMode="auto">
            <a:xfrm>
              <a:off x="1491415" y="2479197"/>
              <a:ext cx="1123680" cy="6504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90204" pitchFamily="34" charset="0"/>
                  <a:ea typeface="微软雅黑" pitchFamily="34" charset="-122"/>
                </a:defRPr>
              </a:lvl9pPr>
            </a:lstStyle>
            <a:p>
              <a:pPr algn="dist"/>
              <a:r>
                <a:rPr lang="en-US" altLang="zh-CN" sz="1800" spc="600" dirty="0">
                  <a:solidFill>
                    <a:srgbClr val="0D6B77"/>
                  </a:solidFill>
                  <a:latin typeface="Yeseva One" panose="00000500000000000000" charset="0"/>
                  <a:ea typeface="Yeseva One" panose="00000500000000000000" charset="0"/>
                </a:rPr>
                <a:t>4</a:t>
              </a:r>
              <a:endParaRPr lang="zh-CN" altLang="zh-CN" sz="1800" spc="600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2843916" y="2515484"/>
              <a:ext cx="2856996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spcBef>
                  <a:spcPct val="50000"/>
                </a:spcBef>
              </a:pPr>
              <a:r>
                <a:rPr lang="ar-SA" altLang="zh-CN" sz="2000" spc="3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rPr>
                <a:t>نصنف المواد بناء على خواصها الفيزيائية </a:t>
              </a:r>
              <a:endParaRPr lang="zh-CN" altLang="en-US" sz="20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endParaRPr>
            </a:p>
          </p:txBody>
        </p:sp>
      </p:grpSp>
      <p:sp>
        <p:nvSpPr>
          <p:cNvPr id="25" name="Freeform 939">
            <a:extLst>
              <a:ext uri="{FF2B5EF4-FFF2-40B4-BE49-F238E27FC236}">
                <a16:creationId xmlns:a16="http://schemas.microsoft.com/office/drawing/2014/main" id="{5BFB06F3-3885-43B5-B88A-5AE961D31620}"/>
              </a:ext>
            </a:extLst>
          </p:cNvPr>
          <p:cNvSpPr>
            <a:spLocks noEditPoints="1"/>
          </p:cNvSpPr>
          <p:nvPr/>
        </p:nvSpPr>
        <p:spPr bwMode="auto">
          <a:xfrm>
            <a:off x="2413949" y="1358022"/>
            <a:ext cx="1324704" cy="1215495"/>
          </a:xfrm>
          <a:custGeom>
            <a:avLst/>
            <a:gdLst>
              <a:gd name="T0" fmla="*/ 802 w 949"/>
              <a:gd name="T1" fmla="*/ 0 h 955"/>
              <a:gd name="T2" fmla="*/ 802 w 949"/>
              <a:gd name="T3" fmla="*/ 955 h 955"/>
              <a:gd name="T4" fmla="*/ 701 w 949"/>
              <a:gd name="T5" fmla="*/ 629 h 955"/>
              <a:gd name="T6" fmla="*/ 913 w 949"/>
              <a:gd name="T7" fmla="*/ 478 h 955"/>
              <a:gd name="T8" fmla="*/ 701 w 949"/>
              <a:gd name="T9" fmla="*/ 327 h 955"/>
              <a:gd name="T10" fmla="*/ 754 w 949"/>
              <a:gd name="T11" fmla="*/ 575 h 955"/>
              <a:gd name="T12" fmla="*/ 802 w 949"/>
              <a:gd name="T13" fmla="*/ 749 h 955"/>
              <a:gd name="T14" fmla="*/ 802 w 949"/>
              <a:gd name="T15" fmla="*/ 207 h 955"/>
              <a:gd name="T16" fmla="*/ 754 w 949"/>
              <a:gd name="T17" fmla="*/ 381 h 955"/>
              <a:gd name="T18" fmla="*/ 858 w 949"/>
              <a:gd name="T19" fmla="*/ 478 h 955"/>
              <a:gd name="T20" fmla="*/ 754 w 949"/>
              <a:gd name="T21" fmla="*/ 575 h 955"/>
              <a:gd name="T22" fmla="*/ 778 w 949"/>
              <a:gd name="T23" fmla="*/ 422 h 955"/>
              <a:gd name="T24" fmla="*/ 778 w 949"/>
              <a:gd name="T25" fmla="*/ 533 h 955"/>
              <a:gd name="T26" fmla="*/ 831 w 949"/>
              <a:gd name="T27" fmla="*/ 478 h 955"/>
              <a:gd name="T28" fmla="*/ 185 w 949"/>
              <a:gd name="T29" fmla="*/ 534 h 955"/>
              <a:gd name="T30" fmla="*/ 578 w 949"/>
              <a:gd name="T31" fmla="*/ 564 h 955"/>
              <a:gd name="T32" fmla="*/ 578 w 949"/>
              <a:gd name="T33" fmla="*/ 400 h 955"/>
              <a:gd name="T34" fmla="*/ 185 w 949"/>
              <a:gd name="T35" fmla="*/ 430 h 955"/>
              <a:gd name="T36" fmla="*/ 0 w 949"/>
              <a:gd name="T37" fmla="*/ 347 h 955"/>
              <a:gd name="T38" fmla="*/ 544 w 949"/>
              <a:gd name="T39" fmla="*/ 475 h 955"/>
              <a:gd name="T40" fmla="*/ 36 w 949"/>
              <a:gd name="T41" fmla="*/ 487 h 955"/>
              <a:gd name="T42" fmla="*/ 164 w 949"/>
              <a:gd name="T43" fmla="*/ 601 h 955"/>
              <a:gd name="T44" fmla="*/ 457 w 949"/>
              <a:gd name="T45" fmla="*/ 736 h 955"/>
              <a:gd name="T46" fmla="*/ 661 w 949"/>
              <a:gd name="T47" fmla="*/ 631 h 955"/>
              <a:gd name="T48" fmla="*/ 631 w 949"/>
              <a:gd name="T49" fmla="*/ 580 h 955"/>
              <a:gd name="T50" fmla="*/ 438 w 949"/>
              <a:gd name="T51" fmla="*/ 704 h 955"/>
              <a:gd name="T52" fmla="*/ 330 w 949"/>
              <a:gd name="T53" fmla="*/ 732 h 955"/>
              <a:gd name="T54" fmla="*/ 627 w 949"/>
              <a:gd name="T55" fmla="*/ 613 h 955"/>
              <a:gd name="T56" fmla="*/ 373 w 949"/>
              <a:gd name="T57" fmla="*/ 765 h 955"/>
              <a:gd name="T58" fmla="*/ 458 w 949"/>
              <a:gd name="T59" fmla="*/ 763 h 955"/>
              <a:gd name="T60" fmla="*/ 633 w 949"/>
              <a:gd name="T61" fmla="*/ 371 h 955"/>
              <a:gd name="T62" fmla="*/ 738 w 949"/>
              <a:gd name="T63" fmla="*/ 414 h 955"/>
              <a:gd name="T64" fmla="*/ 649 w 949"/>
              <a:gd name="T65" fmla="*/ 344 h 955"/>
              <a:gd name="T66" fmla="*/ 453 w 949"/>
              <a:gd name="T67" fmla="*/ 200 h 955"/>
              <a:gd name="T68" fmla="*/ 368 w 949"/>
              <a:gd name="T69" fmla="*/ 197 h 955"/>
              <a:gd name="T70" fmla="*/ 623 w 949"/>
              <a:gd name="T71" fmla="*/ 349 h 955"/>
              <a:gd name="T72" fmla="*/ 325 w 949"/>
              <a:gd name="T73" fmla="*/ 231 h 955"/>
              <a:gd name="T74" fmla="*/ 433 w 949"/>
              <a:gd name="T75" fmla="*/ 259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9" h="955">
                <a:moveTo>
                  <a:pt x="665" y="300"/>
                </a:moveTo>
                <a:cubicBezTo>
                  <a:pt x="687" y="124"/>
                  <a:pt x="740" y="0"/>
                  <a:pt x="802" y="0"/>
                </a:cubicBezTo>
                <a:cubicBezTo>
                  <a:pt x="883" y="0"/>
                  <a:pt x="949" y="214"/>
                  <a:pt x="949" y="478"/>
                </a:cubicBezTo>
                <a:cubicBezTo>
                  <a:pt x="949" y="741"/>
                  <a:pt x="883" y="955"/>
                  <a:pt x="802" y="955"/>
                </a:cubicBezTo>
                <a:cubicBezTo>
                  <a:pt x="740" y="955"/>
                  <a:pt x="687" y="831"/>
                  <a:pt x="665" y="655"/>
                </a:cubicBezTo>
                <a:cubicBezTo>
                  <a:pt x="678" y="647"/>
                  <a:pt x="690" y="638"/>
                  <a:pt x="701" y="629"/>
                </a:cubicBezTo>
                <a:cubicBezTo>
                  <a:pt x="719" y="752"/>
                  <a:pt x="757" y="837"/>
                  <a:pt x="802" y="837"/>
                </a:cubicBezTo>
                <a:cubicBezTo>
                  <a:pt x="863" y="837"/>
                  <a:pt x="913" y="676"/>
                  <a:pt x="913" y="478"/>
                </a:cubicBezTo>
                <a:cubicBezTo>
                  <a:pt x="913" y="279"/>
                  <a:pt x="863" y="118"/>
                  <a:pt x="802" y="118"/>
                </a:cubicBezTo>
                <a:cubicBezTo>
                  <a:pt x="757" y="118"/>
                  <a:pt x="719" y="204"/>
                  <a:pt x="701" y="327"/>
                </a:cubicBezTo>
                <a:cubicBezTo>
                  <a:pt x="690" y="317"/>
                  <a:pt x="678" y="308"/>
                  <a:pt x="665" y="300"/>
                </a:cubicBezTo>
                <a:moveTo>
                  <a:pt x="754" y="575"/>
                </a:moveTo>
                <a:cubicBezTo>
                  <a:pt x="746" y="585"/>
                  <a:pt x="738" y="595"/>
                  <a:pt x="728" y="604"/>
                </a:cubicBezTo>
                <a:cubicBezTo>
                  <a:pt x="742" y="690"/>
                  <a:pt x="770" y="749"/>
                  <a:pt x="802" y="749"/>
                </a:cubicBezTo>
                <a:cubicBezTo>
                  <a:pt x="848" y="749"/>
                  <a:pt x="886" y="627"/>
                  <a:pt x="886" y="478"/>
                </a:cubicBezTo>
                <a:cubicBezTo>
                  <a:pt x="886" y="328"/>
                  <a:pt x="848" y="207"/>
                  <a:pt x="802" y="207"/>
                </a:cubicBezTo>
                <a:cubicBezTo>
                  <a:pt x="770" y="207"/>
                  <a:pt x="742" y="265"/>
                  <a:pt x="728" y="351"/>
                </a:cubicBezTo>
                <a:cubicBezTo>
                  <a:pt x="738" y="360"/>
                  <a:pt x="746" y="370"/>
                  <a:pt x="754" y="381"/>
                </a:cubicBezTo>
                <a:cubicBezTo>
                  <a:pt x="764" y="329"/>
                  <a:pt x="782" y="295"/>
                  <a:pt x="802" y="295"/>
                </a:cubicBezTo>
                <a:cubicBezTo>
                  <a:pt x="833" y="295"/>
                  <a:pt x="858" y="377"/>
                  <a:pt x="858" y="478"/>
                </a:cubicBezTo>
                <a:cubicBezTo>
                  <a:pt x="858" y="578"/>
                  <a:pt x="833" y="660"/>
                  <a:pt x="802" y="660"/>
                </a:cubicBezTo>
                <a:cubicBezTo>
                  <a:pt x="782" y="660"/>
                  <a:pt x="764" y="626"/>
                  <a:pt x="754" y="575"/>
                </a:cubicBezTo>
                <a:moveTo>
                  <a:pt x="802" y="383"/>
                </a:moveTo>
                <a:cubicBezTo>
                  <a:pt x="792" y="383"/>
                  <a:pt x="784" y="399"/>
                  <a:pt x="778" y="422"/>
                </a:cubicBezTo>
                <a:cubicBezTo>
                  <a:pt x="786" y="440"/>
                  <a:pt x="790" y="459"/>
                  <a:pt x="790" y="478"/>
                </a:cubicBezTo>
                <a:cubicBezTo>
                  <a:pt x="790" y="497"/>
                  <a:pt x="786" y="515"/>
                  <a:pt x="778" y="533"/>
                </a:cubicBezTo>
                <a:cubicBezTo>
                  <a:pt x="784" y="556"/>
                  <a:pt x="792" y="572"/>
                  <a:pt x="802" y="572"/>
                </a:cubicBezTo>
                <a:cubicBezTo>
                  <a:pt x="818" y="572"/>
                  <a:pt x="831" y="529"/>
                  <a:pt x="831" y="478"/>
                </a:cubicBezTo>
                <a:cubicBezTo>
                  <a:pt x="831" y="426"/>
                  <a:pt x="818" y="383"/>
                  <a:pt x="802" y="383"/>
                </a:cubicBezTo>
                <a:moveTo>
                  <a:pt x="185" y="534"/>
                </a:moveTo>
                <a:cubicBezTo>
                  <a:pt x="578" y="526"/>
                  <a:pt x="578" y="526"/>
                  <a:pt x="578" y="526"/>
                </a:cubicBezTo>
                <a:cubicBezTo>
                  <a:pt x="578" y="564"/>
                  <a:pt x="578" y="564"/>
                  <a:pt x="578" y="564"/>
                </a:cubicBezTo>
                <a:cubicBezTo>
                  <a:pt x="771" y="482"/>
                  <a:pt x="771" y="482"/>
                  <a:pt x="771" y="482"/>
                </a:cubicBezTo>
                <a:cubicBezTo>
                  <a:pt x="578" y="400"/>
                  <a:pt x="578" y="400"/>
                  <a:pt x="578" y="400"/>
                </a:cubicBezTo>
                <a:cubicBezTo>
                  <a:pt x="578" y="438"/>
                  <a:pt x="578" y="438"/>
                  <a:pt x="578" y="438"/>
                </a:cubicBezTo>
                <a:cubicBezTo>
                  <a:pt x="185" y="430"/>
                  <a:pt x="185" y="430"/>
                  <a:pt x="185" y="430"/>
                </a:cubicBezTo>
                <a:cubicBezTo>
                  <a:pt x="164" y="362"/>
                  <a:pt x="164" y="362"/>
                  <a:pt x="164" y="362"/>
                </a:cubicBezTo>
                <a:cubicBezTo>
                  <a:pt x="0" y="347"/>
                  <a:pt x="0" y="347"/>
                  <a:pt x="0" y="347"/>
                </a:cubicBezTo>
                <a:cubicBezTo>
                  <a:pt x="36" y="475"/>
                  <a:pt x="36" y="475"/>
                  <a:pt x="36" y="475"/>
                </a:cubicBezTo>
                <a:cubicBezTo>
                  <a:pt x="544" y="475"/>
                  <a:pt x="544" y="475"/>
                  <a:pt x="544" y="475"/>
                </a:cubicBezTo>
                <a:cubicBezTo>
                  <a:pt x="544" y="487"/>
                  <a:pt x="544" y="487"/>
                  <a:pt x="544" y="487"/>
                </a:cubicBezTo>
                <a:cubicBezTo>
                  <a:pt x="36" y="487"/>
                  <a:pt x="36" y="487"/>
                  <a:pt x="36" y="487"/>
                </a:cubicBezTo>
                <a:cubicBezTo>
                  <a:pt x="0" y="616"/>
                  <a:pt x="0" y="616"/>
                  <a:pt x="0" y="616"/>
                </a:cubicBezTo>
                <a:cubicBezTo>
                  <a:pt x="164" y="601"/>
                  <a:pt x="164" y="601"/>
                  <a:pt x="164" y="601"/>
                </a:cubicBezTo>
                <a:lnTo>
                  <a:pt x="185" y="534"/>
                </a:lnTo>
                <a:close/>
                <a:moveTo>
                  <a:pt x="457" y="736"/>
                </a:moveTo>
                <a:cubicBezTo>
                  <a:pt x="654" y="619"/>
                  <a:pt x="654" y="619"/>
                  <a:pt x="654" y="619"/>
                </a:cubicBezTo>
                <a:cubicBezTo>
                  <a:pt x="661" y="631"/>
                  <a:pt x="661" y="631"/>
                  <a:pt x="661" y="631"/>
                </a:cubicBezTo>
                <a:cubicBezTo>
                  <a:pt x="743" y="549"/>
                  <a:pt x="743" y="549"/>
                  <a:pt x="743" y="549"/>
                </a:cubicBezTo>
                <a:cubicBezTo>
                  <a:pt x="631" y="580"/>
                  <a:pt x="631" y="580"/>
                  <a:pt x="631" y="580"/>
                </a:cubicBezTo>
                <a:cubicBezTo>
                  <a:pt x="638" y="591"/>
                  <a:pt x="638" y="591"/>
                  <a:pt x="638" y="591"/>
                </a:cubicBezTo>
                <a:cubicBezTo>
                  <a:pt x="438" y="704"/>
                  <a:pt x="438" y="704"/>
                  <a:pt x="438" y="704"/>
                </a:cubicBezTo>
                <a:cubicBezTo>
                  <a:pt x="415" y="689"/>
                  <a:pt x="415" y="689"/>
                  <a:pt x="415" y="689"/>
                </a:cubicBezTo>
                <a:cubicBezTo>
                  <a:pt x="330" y="732"/>
                  <a:pt x="330" y="732"/>
                  <a:pt x="330" y="732"/>
                </a:cubicBezTo>
                <a:cubicBezTo>
                  <a:pt x="371" y="761"/>
                  <a:pt x="371" y="761"/>
                  <a:pt x="371" y="761"/>
                </a:cubicBezTo>
                <a:cubicBezTo>
                  <a:pt x="627" y="613"/>
                  <a:pt x="627" y="613"/>
                  <a:pt x="627" y="613"/>
                </a:cubicBezTo>
                <a:cubicBezTo>
                  <a:pt x="630" y="617"/>
                  <a:pt x="630" y="617"/>
                  <a:pt x="630" y="617"/>
                </a:cubicBezTo>
                <a:cubicBezTo>
                  <a:pt x="373" y="765"/>
                  <a:pt x="373" y="765"/>
                  <a:pt x="373" y="765"/>
                </a:cubicBezTo>
                <a:cubicBezTo>
                  <a:pt x="378" y="816"/>
                  <a:pt x="378" y="816"/>
                  <a:pt x="378" y="816"/>
                </a:cubicBezTo>
                <a:cubicBezTo>
                  <a:pt x="458" y="763"/>
                  <a:pt x="458" y="763"/>
                  <a:pt x="458" y="763"/>
                </a:cubicBezTo>
                <a:lnTo>
                  <a:pt x="457" y="736"/>
                </a:lnTo>
                <a:close/>
                <a:moveTo>
                  <a:pt x="633" y="371"/>
                </a:moveTo>
                <a:cubicBezTo>
                  <a:pt x="626" y="383"/>
                  <a:pt x="626" y="383"/>
                  <a:pt x="626" y="383"/>
                </a:cubicBezTo>
                <a:cubicBezTo>
                  <a:pt x="738" y="414"/>
                  <a:pt x="738" y="414"/>
                  <a:pt x="738" y="414"/>
                </a:cubicBezTo>
                <a:cubicBezTo>
                  <a:pt x="655" y="332"/>
                  <a:pt x="655" y="332"/>
                  <a:pt x="655" y="332"/>
                </a:cubicBezTo>
                <a:cubicBezTo>
                  <a:pt x="649" y="344"/>
                  <a:pt x="649" y="344"/>
                  <a:pt x="649" y="344"/>
                </a:cubicBezTo>
                <a:cubicBezTo>
                  <a:pt x="452" y="227"/>
                  <a:pt x="452" y="227"/>
                  <a:pt x="452" y="227"/>
                </a:cubicBezTo>
                <a:cubicBezTo>
                  <a:pt x="453" y="200"/>
                  <a:pt x="453" y="200"/>
                  <a:pt x="453" y="200"/>
                </a:cubicBezTo>
                <a:cubicBezTo>
                  <a:pt x="373" y="147"/>
                  <a:pt x="373" y="147"/>
                  <a:pt x="373" y="147"/>
                </a:cubicBezTo>
                <a:cubicBezTo>
                  <a:pt x="368" y="197"/>
                  <a:pt x="368" y="197"/>
                  <a:pt x="368" y="197"/>
                </a:cubicBezTo>
                <a:cubicBezTo>
                  <a:pt x="625" y="346"/>
                  <a:pt x="625" y="346"/>
                  <a:pt x="625" y="346"/>
                </a:cubicBezTo>
                <a:cubicBezTo>
                  <a:pt x="623" y="349"/>
                  <a:pt x="623" y="349"/>
                  <a:pt x="623" y="349"/>
                </a:cubicBezTo>
                <a:cubicBezTo>
                  <a:pt x="366" y="201"/>
                  <a:pt x="366" y="201"/>
                  <a:pt x="366" y="201"/>
                </a:cubicBezTo>
                <a:cubicBezTo>
                  <a:pt x="325" y="231"/>
                  <a:pt x="325" y="231"/>
                  <a:pt x="325" y="231"/>
                </a:cubicBezTo>
                <a:cubicBezTo>
                  <a:pt x="410" y="274"/>
                  <a:pt x="410" y="274"/>
                  <a:pt x="410" y="274"/>
                </a:cubicBezTo>
                <a:cubicBezTo>
                  <a:pt x="433" y="259"/>
                  <a:pt x="433" y="259"/>
                  <a:pt x="433" y="259"/>
                </a:cubicBezTo>
                <a:lnTo>
                  <a:pt x="633" y="37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dirty="0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448E45F-F290-4248-A9CE-31B672F53F7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55A62A20-FC6C-472D-AAA0-4052381C0C4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10" y="1238066"/>
            <a:ext cx="361951" cy="361951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1CA6ECC5-6C8C-4DA9-9714-24633976D7B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22" y="1530907"/>
            <a:ext cx="309471" cy="350287"/>
          </a:xfrm>
          <a:prstGeom prst="rect">
            <a:avLst/>
          </a:prstGeom>
        </p:spPr>
      </p:pic>
      <p:pic>
        <p:nvPicPr>
          <p:cNvPr id="60" name="صورة 5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49C555E-C047-4BC1-9EF7-29B19BDD2F5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989" y="1199302"/>
            <a:ext cx="361951" cy="361951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F4C4385D-6784-4C9B-A3EC-28E52EAF580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1" y="1542478"/>
            <a:ext cx="309471" cy="350287"/>
          </a:xfrm>
          <a:prstGeom prst="rect">
            <a:avLst/>
          </a:prstGeom>
        </p:spPr>
      </p:pic>
      <p:pic>
        <p:nvPicPr>
          <p:cNvPr id="62" name="صورة 6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D50BE72A-EACE-4A3E-A9F0-63E9FF8F0BF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2" y="1212390"/>
            <a:ext cx="361951" cy="361951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id="{01EAB456-86FC-48BC-A3F0-8384C32800E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63" y="1528467"/>
            <a:ext cx="309471" cy="350287"/>
          </a:xfrm>
          <a:prstGeom prst="rect">
            <a:avLst/>
          </a:prstGeom>
        </p:spPr>
      </p:pic>
      <p:pic>
        <p:nvPicPr>
          <p:cNvPr id="64" name="صورة 6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75CFC27-DD1F-4CE6-B50A-4BA772A3A1B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73" y="1178615"/>
            <a:ext cx="361951" cy="361951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C278E124-F3EE-489C-8E75-E85BBD911B9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38" y="1496606"/>
            <a:ext cx="309471" cy="350287"/>
          </a:xfrm>
          <a:prstGeom prst="rect">
            <a:avLst/>
          </a:prstGeom>
        </p:spPr>
      </p:pic>
      <p:pic>
        <p:nvPicPr>
          <p:cNvPr id="66" name="صورة 65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3252EF0F-E3ED-454E-91F4-E02F85560F4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2" y="1188058"/>
            <a:ext cx="361951" cy="361951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8D83FDC-BF40-4761-B152-CE3B19A8FBB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25" y="1504135"/>
            <a:ext cx="309471" cy="350287"/>
          </a:xfrm>
          <a:prstGeom prst="rect">
            <a:avLst/>
          </a:prstGeom>
        </p:spPr>
      </p:pic>
      <p:pic>
        <p:nvPicPr>
          <p:cNvPr id="68" name="صورة 67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10BADF59-7837-47CD-9F43-DCFD25BA762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0" y="1188058"/>
            <a:ext cx="361951" cy="36195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611E324C-4475-42E9-ADF3-651C3605061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31" y="1504135"/>
            <a:ext cx="309471" cy="350287"/>
          </a:xfrm>
          <a:prstGeom prst="rect">
            <a:avLst/>
          </a:prstGeom>
        </p:spPr>
      </p:pic>
      <p:pic>
        <p:nvPicPr>
          <p:cNvPr id="70" name="صورة 6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686EC3F-DD9D-4C66-B6DE-0C50EC77ECC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1" y="1234266"/>
            <a:ext cx="361951" cy="361951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8522921-9288-48E5-A56B-703EAACA04F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2" y="1550343"/>
            <a:ext cx="309471" cy="350287"/>
          </a:xfrm>
          <a:prstGeom prst="rect">
            <a:avLst/>
          </a:prstGeom>
        </p:spPr>
      </p:pic>
      <p:pic>
        <p:nvPicPr>
          <p:cNvPr id="72" name="صورة 7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278CF93B-94C7-4AD2-9312-414049006A5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84" y="5040243"/>
            <a:ext cx="1481492" cy="1481492"/>
          </a:xfrm>
          <a:prstGeom prst="rect">
            <a:avLst/>
          </a:prstGeom>
        </p:spPr>
      </p:pic>
      <p:pic>
        <p:nvPicPr>
          <p:cNvPr id="74" name="صورة 7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B8173EAD-86BD-4151-8270-F7FFFF39713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02" y="3401090"/>
            <a:ext cx="361951" cy="361951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2F8D2FF0-1B80-4D93-B8EE-5FAE4D67B52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65" y="3717169"/>
            <a:ext cx="309471" cy="350287"/>
          </a:xfrm>
          <a:prstGeom prst="rect">
            <a:avLst/>
          </a:prstGeom>
        </p:spPr>
      </p:pic>
      <p:pic>
        <p:nvPicPr>
          <p:cNvPr id="76" name="صورة 75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D4F77334-0A30-4EE9-A3BE-8DA39DD2E8E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42" y="3429002"/>
            <a:ext cx="361951" cy="361951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4B2F33F5-D6A2-4B65-B5D7-88184F123F4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81" y="3760585"/>
            <a:ext cx="309471" cy="350287"/>
          </a:xfrm>
          <a:prstGeom prst="rect">
            <a:avLst/>
          </a:prstGeom>
        </p:spPr>
      </p:pic>
      <p:pic>
        <p:nvPicPr>
          <p:cNvPr id="78" name="صورة 77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B6D6E120-256B-4820-B2E2-D326E1ABC14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10" y="3436539"/>
            <a:ext cx="361951" cy="361951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B14177FC-BB7A-4024-8F94-CA6A501DC18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71" y="3752618"/>
            <a:ext cx="309471" cy="350287"/>
          </a:xfrm>
          <a:prstGeom prst="rect">
            <a:avLst/>
          </a:prstGeom>
        </p:spPr>
      </p:pic>
      <p:pic>
        <p:nvPicPr>
          <p:cNvPr id="80" name="صورة 79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0CEAC917-26A1-4505-956A-E75EFDA615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0" y="3385470"/>
            <a:ext cx="361951" cy="361951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B7B2720B-DA96-454A-8AE9-1337F169873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1" y="3701547"/>
            <a:ext cx="309471" cy="350287"/>
          </a:xfrm>
          <a:prstGeom prst="rect">
            <a:avLst/>
          </a:prstGeom>
        </p:spPr>
      </p:pic>
      <p:pic>
        <p:nvPicPr>
          <p:cNvPr id="82" name="صورة 8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E1775D45-E55D-48DA-AEC7-813ECA1300A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99" y="3373358"/>
            <a:ext cx="361951" cy="361951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694B1F05-14C4-42DB-9323-D796D95075D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3689435"/>
            <a:ext cx="309471" cy="350287"/>
          </a:xfrm>
          <a:prstGeom prst="rect">
            <a:avLst/>
          </a:prstGeom>
        </p:spPr>
      </p:pic>
      <p:pic>
        <p:nvPicPr>
          <p:cNvPr id="84" name="صورة 83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E41EDC56-51F4-4A82-B4FD-745C8DA916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3" y="3373358"/>
            <a:ext cx="361951" cy="361951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4CA97969-D6A2-4FE4-8E71-50075FBCBA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6" y="3689435"/>
            <a:ext cx="309471" cy="35028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244B6B0F-D6E5-47FE-BA5D-E12CCADDA71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10731399" y="-24374"/>
            <a:ext cx="1230479" cy="1314084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09B1DF66-38F1-429E-910F-9E4736FD94E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-26615" r="-1307" b="44612"/>
          <a:stretch/>
        </p:blipFill>
        <p:spPr>
          <a:xfrm>
            <a:off x="2121124" y="-1799981"/>
            <a:ext cx="1278901" cy="3179221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9714A9C1-BE7B-4142-8F7F-148765A68DA0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581494" y="-81868"/>
            <a:ext cx="1073335" cy="1263595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8CBD9B2B-E59A-43F5-810A-7427E1562830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01251" y="2166829"/>
            <a:ext cx="1230479" cy="1314084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CDE4A1D4-DAEA-49A6-9340-5A683BB6F3EB}"/>
              </a:ext>
            </a:extLst>
          </p:cNvPr>
          <p:cNvSpPr txBox="1"/>
          <p:nvPr/>
        </p:nvSpPr>
        <p:spPr>
          <a:xfrm>
            <a:off x="10934702" y="327111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وريف</a:t>
            </a:r>
          </a:p>
        </p:txBody>
      </p: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16C069DB-AB8A-433D-88AB-393BC677E9E9}"/>
              </a:ext>
            </a:extLst>
          </p:cNvPr>
          <p:cNvGrpSpPr/>
          <p:nvPr/>
        </p:nvGrpSpPr>
        <p:grpSpPr>
          <a:xfrm>
            <a:off x="8962772" y="-1807033"/>
            <a:ext cx="1278901" cy="3179221"/>
            <a:chOff x="8962771" y="-1807034"/>
            <a:chExt cx="1278901" cy="3179221"/>
          </a:xfrm>
        </p:grpSpPr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D73DD5AE-E20C-457A-8824-40013517C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F13FD541-2C85-4643-8C53-86753D26DEA7}"/>
                </a:ext>
              </a:extLst>
            </p:cNvPr>
            <p:cNvSpPr txBox="1"/>
            <p:nvPr/>
          </p:nvSpPr>
          <p:spPr>
            <a:xfrm>
              <a:off x="9114752" y="279016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مولان</a:t>
              </a:r>
            </a:p>
          </p:txBody>
        </p:sp>
      </p:grp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8614B8FA-175C-4FC8-A0FD-7E6FAF7118E6}"/>
              </a:ext>
            </a:extLst>
          </p:cNvPr>
          <p:cNvSpPr txBox="1"/>
          <p:nvPr/>
        </p:nvSpPr>
        <p:spPr>
          <a:xfrm>
            <a:off x="7538007" y="298198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بشرى</a:t>
            </a:r>
          </a:p>
        </p:txBody>
      </p:sp>
      <p:grpSp>
        <p:nvGrpSpPr>
          <p:cNvPr id="148" name="مجموعة 147">
            <a:extLst>
              <a:ext uri="{FF2B5EF4-FFF2-40B4-BE49-F238E27FC236}">
                <a16:creationId xmlns:a16="http://schemas.microsoft.com/office/drawing/2014/main" id="{4F262725-B0C8-452A-9E4E-7C7D486E3FFE}"/>
              </a:ext>
            </a:extLst>
          </p:cNvPr>
          <p:cNvGrpSpPr/>
          <p:nvPr/>
        </p:nvGrpSpPr>
        <p:grpSpPr>
          <a:xfrm>
            <a:off x="5563409" y="-90864"/>
            <a:ext cx="1190987" cy="1225867"/>
            <a:chOff x="5563408" y="-90864"/>
            <a:chExt cx="1190987" cy="1225866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03B088F1-28C9-42ED-B38C-BAE2B649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30" name="مربع نص 129">
              <a:extLst>
                <a:ext uri="{FF2B5EF4-FFF2-40B4-BE49-F238E27FC236}">
                  <a16:creationId xmlns:a16="http://schemas.microsoft.com/office/drawing/2014/main" id="{CA21CBBC-2F3B-4826-A766-BD7599023AA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 حازم</a:t>
              </a: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F1237E51-E956-42CC-983E-27BF9ACE7260}"/>
              </a:ext>
            </a:extLst>
          </p:cNvPr>
          <p:cNvGrpSpPr/>
          <p:nvPr/>
        </p:nvGrpSpPr>
        <p:grpSpPr>
          <a:xfrm>
            <a:off x="3893770" y="-33401"/>
            <a:ext cx="1230479" cy="1314084"/>
            <a:chOff x="3893769" y="-33401"/>
            <a:chExt cx="1230478" cy="1314084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C7737F2F-946B-4DB5-8194-3019EC2E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0B28C91C-BD1C-4D45-8078-DE244F43F846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 عبد الله</a:t>
              </a:r>
            </a:p>
          </p:txBody>
        </p:sp>
      </p:grpSp>
      <p:sp>
        <p:nvSpPr>
          <p:cNvPr id="132" name="مربع نص 131">
            <a:extLst>
              <a:ext uri="{FF2B5EF4-FFF2-40B4-BE49-F238E27FC236}">
                <a16:creationId xmlns:a16="http://schemas.microsoft.com/office/drawing/2014/main" id="{D6C99221-F347-467B-B5FF-6315F5E41138}"/>
              </a:ext>
            </a:extLst>
          </p:cNvPr>
          <p:cNvSpPr txBox="1"/>
          <p:nvPr/>
        </p:nvSpPr>
        <p:spPr>
          <a:xfrm>
            <a:off x="2398670" y="279015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العنود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5E4E7E40-0FDF-49E7-B538-32CDE253B4AE}"/>
              </a:ext>
            </a:extLst>
          </p:cNvPr>
          <p:cNvSpPr txBox="1"/>
          <p:nvPr/>
        </p:nvSpPr>
        <p:spPr>
          <a:xfrm>
            <a:off x="673001" y="384442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أسيل</a:t>
            </a:r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30AC3D06-9E67-4E87-801E-BF69C6191D1E}"/>
              </a:ext>
            </a:extLst>
          </p:cNvPr>
          <p:cNvSpPr txBox="1"/>
          <p:nvPr/>
        </p:nvSpPr>
        <p:spPr>
          <a:xfrm>
            <a:off x="9304106" y="2521987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تالا</a:t>
            </a: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72095F4C-4B3F-4D30-93DC-B0B779CA5D6E}"/>
              </a:ext>
            </a:extLst>
          </p:cNvPr>
          <p:cNvSpPr txBox="1"/>
          <p:nvPr/>
        </p:nvSpPr>
        <p:spPr>
          <a:xfrm>
            <a:off x="7537821" y="302022"/>
            <a:ext cx="7952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/>
              <a:t>بشرى</a:t>
            </a:r>
          </a:p>
        </p:txBody>
      </p:sp>
      <p:grpSp>
        <p:nvGrpSpPr>
          <p:cNvPr id="147" name="مجموعة 146">
            <a:extLst>
              <a:ext uri="{FF2B5EF4-FFF2-40B4-BE49-F238E27FC236}">
                <a16:creationId xmlns:a16="http://schemas.microsoft.com/office/drawing/2014/main" id="{F2E72025-800D-406A-B6A6-A629B40E7B98}"/>
              </a:ext>
            </a:extLst>
          </p:cNvPr>
          <p:cNvGrpSpPr/>
          <p:nvPr/>
        </p:nvGrpSpPr>
        <p:grpSpPr>
          <a:xfrm>
            <a:off x="7425623" y="-90316"/>
            <a:ext cx="1073335" cy="1263595"/>
            <a:chOff x="7425623" y="-90316"/>
            <a:chExt cx="1073334" cy="1263595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6C53D395-A7B1-4BCE-A436-1AEE7987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45" name="مربع نص 144">
              <a:extLst>
                <a:ext uri="{FF2B5EF4-FFF2-40B4-BE49-F238E27FC236}">
                  <a16:creationId xmlns:a16="http://schemas.microsoft.com/office/drawing/2014/main" id="{01B757A5-3AEE-4F28-964A-293305C3FC31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بشرى</a:t>
              </a:r>
            </a:p>
          </p:txBody>
        </p: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C99DE03E-0E0A-40A8-8B2F-D41CFD91EC00}"/>
              </a:ext>
            </a:extLst>
          </p:cNvPr>
          <p:cNvGrpSpPr/>
          <p:nvPr/>
        </p:nvGrpSpPr>
        <p:grpSpPr>
          <a:xfrm>
            <a:off x="436708" y="278173"/>
            <a:ext cx="1278901" cy="3179221"/>
            <a:chOff x="10461750" y="-826800"/>
            <a:chExt cx="1278901" cy="3179221"/>
          </a:xfrm>
        </p:grpSpPr>
        <p:pic>
          <p:nvPicPr>
            <p:cNvPr id="151" name="صورة 150">
              <a:extLst>
                <a:ext uri="{FF2B5EF4-FFF2-40B4-BE49-F238E27FC236}">
                  <a16:creationId xmlns:a16="http://schemas.microsoft.com/office/drawing/2014/main" id="{A7C19496-23F3-445E-ADAF-996F5B3E0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10461750" y="-826800"/>
              <a:ext cx="1278901" cy="3179221"/>
            </a:xfrm>
            <a:prstGeom prst="rect">
              <a:avLst/>
            </a:prstGeom>
          </p:spPr>
        </p:pic>
        <p:sp>
          <p:nvSpPr>
            <p:cNvPr id="152" name="مربع نص 151">
              <a:extLst>
                <a:ext uri="{FF2B5EF4-FFF2-40B4-BE49-F238E27FC236}">
                  <a16:creationId xmlns:a16="http://schemas.microsoft.com/office/drawing/2014/main" id="{5589A9D2-6E89-40F4-8CD7-A4E0870EB1E7}"/>
                </a:ext>
              </a:extLst>
            </p:cNvPr>
            <p:cNvSpPr txBox="1"/>
            <p:nvPr/>
          </p:nvSpPr>
          <p:spPr>
            <a:xfrm>
              <a:off x="10649135" y="1412607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نوف</a:t>
              </a:r>
            </a:p>
          </p:txBody>
        </p:sp>
      </p:grpSp>
      <p:grpSp>
        <p:nvGrpSpPr>
          <p:cNvPr id="153" name="مجموعة 152">
            <a:extLst>
              <a:ext uri="{FF2B5EF4-FFF2-40B4-BE49-F238E27FC236}">
                <a16:creationId xmlns:a16="http://schemas.microsoft.com/office/drawing/2014/main" id="{C43D52CA-2FF2-421D-B43C-BD6305A5C699}"/>
              </a:ext>
            </a:extLst>
          </p:cNvPr>
          <p:cNvGrpSpPr/>
          <p:nvPr/>
        </p:nvGrpSpPr>
        <p:grpSpPr>
          <a:xfrm>
            <a:off x="5563577" y="-91708"/>
            <a:ext cx="1190987" cy="1225867"/>
            <a:chOff x="5563408" y="-90864"/>
            <a:chExt cx="1190987" cy="1225866"/>
          </a:xfrm>
        </p:grpSpPr>
        <p:pic>
          <p:nvPicPr>
            <p:cNvPr id="154" name="صورة 153">
              <a:extLst>
                <a:ext uri="{FF2B5EF4-FFF2-40B4-BE49-F238E27FC236}">
                  <a16:creationId xmlns:a16="http://schemas.microsoft.com/office/drawing/2014/main" id="{DA81C497-8C4C-426D-9CAA-B739EDC6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55" name="مربع نص 154">
              <a:extLst>
                <a:ext uri="{FF2B5EF4-FFF2-40B4-BE49-F238E27FC236}">
                  <a16:creationId xmlns:a16="http://schemas.microsoft.com/office/drawing/2014/main" id="{4A869C18-4229-48A2-9533-926875CB242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غزلان</a:t>
              </a:r>
            </a:p>
          </p:txBody>
        </p:sp>
      </p:grpSp>
      <p:grpSp>
        <p:nvGrpSpPr>
          <p:cNvPr id="156" name="مجموعة 155">
            <a:extLst>
              <a:ext uri="{FF2B5EF4-FFF2-40B4-BE49-F238E27FC236}">
                <a16:creationId xmlns:a16="http://schemas.microsoft.com/office/drawing/2014/main" id="{3C33C564-49AF-49B7-A2AB-CFD6C0FF3577}"/>
              </a:ext>
            </a:extLst>
          </p:cNvPr>
          <p:cNvGrpSpPr/>
          <p:nvPr/>
        </p:nvGrpSpPr>
        <p:grpSpPr>
          <a:xfrm>
            <a:off x="3893938" y="-34243"/>
            <a:ext cx="1230479" cy="1314084"/>
            <a:chOff x="3893769" y="-33401"/>
            <a:chExt cx="1230478" cy="1314084"/>
          </a:xfrm>
        </p:grpSpPr>
        <p:pic>
          <p:nvPicPr>
            <p:cNvPr id="157" name="صورة 156">
              <a:extLst>
                <a:ext uri="{FF2B5EF4-FFF2-40B4-BE49-F238E27FC236}">
                  <a16:creationId xmlns:a16="http://schemas.microsoft.com/office/drawing/2014/main" id="{6A81258A-8132-4340-B339-1DB814FB2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58" name="مربع نص 157">
              <a:extLst>
                <a:ext uri="{FF2B5EF4-FFF2-40B4-BE49-F238E27FC236}">
                  <a16:creationId xmlns:a16="http://schemas.microsoft.com/office/drawing/2014/main" id="{545BBFD2-1901-49E2-8664-4F19CB00FE6A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جنى</a:t>
              </a:r>
            </a:p>
          </p:txBody>
        </p:sp>
      </p:grpSp>
      <p:grpSp>
        <p:nvGrpSpPr>
          <p:cNvPr id="159" name="مجموعة 158">
            <a:extLst>
              <a:ext uri="{FF2B5EF4-FFF2-40B4-BE49-F238E27FC236}">
                <a16:creationId xmlns:a16="http://schemas.microsoft.com/office/drawing/2014/main" id="{E1BE064E-A121-4FB0-A38E-F5C7D9BF0AF8}"/>
              </a:ext>
            </a:extLst>
          </p:cNvPr>
          <p:cNvGrpSpPr/>
          <p:nvPr/>
        </p:nvGrpSpPr>
        <p:grpSpPr>
          <a:xfrm>
            <a:off x="7425791" y="-91159"/>
            <a:ext cx="1073335" cy="1263595"/>
            <a:chOff x="7425623" y="-90316"/>
            <a:chExt cx="1073334" cy="1263595"/>
          </a:xfrm>
        </p:grpSpPr>
        <p:pic>
          <p:nvPicPr>
            <p:cNvPr id="160" name="صورة 159">
              <a:extLst>
                <a:ext uri="{FF2B5EF4-FFF2-40B4-BE49-F238E27FC236}">
                  <a16:creationId xmlns:a16="http://schemas.microsoft.com/office/drawing/2014/main" id="{B11ACE6B-A470-490F-A874-3CAA17D3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61" name="مربع نص 160">
              <a:extLst>
                <a:ext uri="{FF2B5EF4-FFF2-40B4-BE49-F238E27FC236}">
                  <a16:creationId xmlns:a16="http://schemas.microsoft.com/office/drawing/2014/main" id="{61663527-F994-4923-93EF-984064F85BDC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لمى</a:t>
              </a:r>
            </a:p>
          </p:txBody>
        </p: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4C159FED-7043-49CA-AB5E-5788AB31B55D}"/>
              </a:ext>
            </a:extLst>
          </p:cNvPr>
          <p:cNvGrpSpPr/>
          <p:nvPr/>
        </p:nvGrpSpPr>
        <p:grpSpPr>
          <a:xfrm>
            <a:off x="7361891" y="441006"/>
            <a:ext cx="1278901" cy="3179221"/>
            <a:chOff x="8962771" y="-1807034"/>
            <a:chExt cx="1278901" cy="3179221"/>
          </a:xfrm>
        </p:grpSpPr>
        <p:pic>
          <p:nvPicPr>
            <p:cNvPr id="163" name="صورة 162">
              <a:extLst>
                <a:ext uri="{FF2B5EF4-FFF2-40B4-BE49-F238E27FC236}">
                  <a16:creationId xmlns:a16="http://schemas.microsoft.com/office/drawing/2014/main" id="{C7DE675F-1E1C-4B74-A6BF-73751B46F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64" name="مربع نص 163">
              <a:extLst>
                <a:ext uri="{FF2B5EF4-FFF2-40B4-BE49-F238E27FC236}">
                  <a16:creationId xmlns:a16="http://schemas.microsoft.com/office/drawing/2014/main" id="{7D791317-6A07-4BEA-B1F6-D55E0E59C7C1}"/>
                </a:ext>
              </a:extLst>
            </p:cNvPr>
            <p:cNvSpPr txBox="1"/>
            <p:nvPr/>
          </p:nvSpPr>
          <p:spPr>
            <a:xfrm>
              <a:off x="9124900" y="382014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مياسه</a:t>
              </a:r>
            </a:p>
          </p:txBody>
        </p:sp>
      </p:grpSp>
      <p:grpSp>
        <p:nvGrpSpPr>
          <p:cNvPr id="165" name="مجموعة 164">
            <a:extLst>
              <a:ext uri="{FF2B5EF4-FFF2-40B4-BE49-F238E27FC236}">
                <a16:creationId xmlns:a16="http://schemas.microsoft.com/office/drawing/2014/main" id="{01ADA0D8-1890-4571-98AB-DBB2007BA996}"/>
              </a:ext>
            </a:extLst>
          </p:cNvPr>
          <p:cNvGrpSpPr/>
          <p:nvPr/>
        </p:nvGrpSpPr>
        <p:grpSpPr>
          <a:xfrm>
            <a:off x="3977753" y="2154839"/>
            <a:ext cx="1190987" cy="1225867"/>
            <a:chOff x="5563408" y="-90864"/>
            <a:chExt cx="1190987" cy="1225866"/>
          </a:xfrm>
        </p:grpSpPr>
        <p:pic>
          <p:nvPicPr>
            <p:cNvPr id="166" name="صورة 165">
              <a:extLst>
                <a:ext uri="{FF2B5EF4-FFF2-40B4-BE49-F238E27FC236}">
                  <a16:creationId xmlns:a16="http://schemas.microsoft.com/office/drawing/2014/main" id="{F746A168-01C3-481D-BD63-1F9C959C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67" name="مربع نص 166">
              <a:extLst>
                <a:ext uri="{FF2B5EF4-FFF2-40B4-BE49-F238E27FC236}">
                  <a16:creationId xmlns:a16="http://schemas.microsoft.com/office/drawing/2014/main" id="{B6646166-2664-4179-B82A-C3CB12C10D9C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غدي</a:t>
              </a: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A7233FB7-7EAF-4729-A8C2-93B4EC5DDAA2}"/>
              </a:ext>
            </a:extLst>
          </p:cNvPr>
          <p:cNvGrpSpPr/>
          <p:nvPr/>
        </p:nvGrpSpPr>
        <p:grpSpPr>
          <a:xfrm>
            <a:off x="2245863" y="2195111"/>
            <a:ext cx="1230479" cy="1314084"/>
            <a:chOff x="3893769" y="-33401"/>
            <a:chExt cx="1230478" cy="1314084"/>
          </a:xfrm>
        </p:grpSpPr>
        <p:pic>
          <p:nvPicPr>
            <p:cNvPr id="169" name="صورة 168">
              <a:extLst>
                <a:ext uri="{FF2B5EF4-FFF2-40B4-BE49-F238E27FC236}">
                  <a16:creationId xmlns:a16="http://schemas.microsoft.com/office/drawing/2014/main" id="{53E042F3-6922-4F07-9274-3182AF51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0" name="مربع نص 169">
              <a:extLst>
                <a:ext uri="{FF2B5EF4-FFF2-40B4-BE49-F238E27FC236}">
                  <a16:creationId xmlns:a16="http://schemas.microsoft.com/office/drawing/2014/main" id="{DD44EC26-C0A7-4F35-BD6E-F176F7571429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دانه</a:t>
              </a:r>
            </a:p>
          </p:txBody>
        </p:sp>
      </p:grpSp>
      <p:grpSp>
        <p:nvGrpSpPr>
          <p:cNvPr id="171" name="مجموعة 170">
            <a:extLst>
              <a:ext uri="{FF2B5EF4-FFF2-40B4-BE49-F238E27FC236}">
                <a16:creationId xmlns:a16="http://schemas.microsoft.com/office/drawing/2014/main" id="{A015070C-5255-4C85-880F-A71AA4BC18ED}"/>
              </a:ext>
            </a:extLst>
          </p:cNvPr>
          <p:cNvGrpSpPr/>
          <p:nvPr/>
        </p:nvGrpSpPr>
        <p:grpSpPr>
          <a:xfrm>
            <a:off x="5813790" y="2099523"/>
            <a:ext cx="1073335" cy="1263595"/>
            <a:chOff x="7425623" y="-90316"/>
            <a:chExt cx="1073334" cy="1263595"/>
          </a:xfrm>
        </p:grpSpPr>
        <p:pic>
          <p:nvPicPr>
            <p:cNvPr id="172" name="صورة 171">
              <a:extLst>
                <a:ext uri="{FF2B5EF4-FFF2-40B4-BE49-F238E27FC236}">
                  <a16:creationId xmlns:a16="http://schemas.microsoft.com/office/drawing/2014/main" id="{0CE70D0E-D212-4552-B20A-63466BF59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73" name="مربع نص 172">
              <a:extLst>
                <a:ext uri="{FF2B5EF4-FFF2-40B4-BE49-F238E27FC236}">
                  <a16:creationId xmlns:a16="http://schemas.microsoft.com/office/drawing/2014/main" id="{9731E012-3973-44B8-9647-16B8BEA3377F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أجوان</a:t>
              </a:r>
            </a:p>
          </p:txBody>
        </p:sp>
      </p:grpSp>
      <p:pic>
        <p:nvPicPr>
          <p:cNvPr id="118" name="صورة 117">
            <a:extLst>
              <a:ext uri="{FF2B5EF4-FFF2-40B4-BE49-F238E27FC236}">
                <a16:creationId xmlns:a16="http://schemas.microsoft.com/office/drawing/2014/main" id="{14602136-8887-41BA-9542-5004C84BCB7E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4950782" y="4327638"/>
            <a:ext cx="2366541" cy="2527336"/>
          </a:xfrm>
          <a:prstGeom prst="rect">
            <a:avLst/>
          </a:prstGeom>
        </p:spPr>
      </p:pic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D9A76280-D705-4F7B-AC56-93794C09B451}"/>
              </a:ext>
            </a:extLst>
          </p:cNvPr>
          <p:cNvSpPr txBox="1"/>
          <p:nvPr/>
        </p:nvSpPr>
        <p:spPr>
          <a:xfrm>
            <a:off x="5465817" y="5278563"/>
            <a:ext cx="148024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/>
              <a:t>الطالبات المتميزات لحصة اليوم</a:t>
            </a:r>
          </a:p>
        </p:txBody>
      </p:sp>
      <p:pic>
        <p:nvPicPr>
          <p:cNvPr id="122" name="صورة 121">
            <a:hlinkClick r:id="" action="ppaction://noaction" highlightClick="1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59C099CC-9762-4AA8-8E5F-3E218F7D27C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40" y="4986040"/>
            <a:ext cx="1481492" cy="148149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86" name="TextBox1" r:id="rId2" imgW="558720" imgH="552600"/>
        </mc:Choice>
        <mc:Fallback>
          <p:control name="TextBox1" r:id="rId2" imgW="558720" imgH="55260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2A42DBE6-6AC2-4169-B3D7-B6B568090B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169822" y="1255866"/>
                  <a:ext cx="560119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7" name="SpinButton1" r:id="rId3" imgW="361800" imgH="552600"/>
        </mc:Choice>
        <mc:Fallback>
          <p:control name="SpinButton1" r:id="rId3" imgW="361800" imgH="552600">
            <p:pic>
              <p:nvPicPr>
                <p:cNvPr id="8" name="SpinButton1">
                  <a:extLst>
                    <a:ext uri="{FF2B5EF4-FFF2-40B4-BE49-F238E27FC236}">
                      <a16:creationId xmlns:a16="http://schemas.microsoft.com/office/drawing/2014/main" id="{9A674EFF-8ACC-4C80-8F43-0307B8002F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07870" y="1255901"/>
                  <a:ext cx="361951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8" name="TextBox2" r:id="rId4" imgW="539640" imgH="552600"/>
        </mc:Choice>
        <mc:Fallback>
          <p:control name="TextBox2" r:id="rId4" imgW="539640" imgH="55260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E206A9DE-CDEC-4DA4-B573-58B374DA37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44355" y="1286246"/>
                  <a:ext cx="540440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9" name="SpinButton2" r:id="rId5" imgW="291960" imgH="571680"/>
        </mc:Choice>
        <mc:Fallback>
          <p:control name="SpinButton2" r:id="rId5" imgW="291960" imgH="571680">
            <p:pic>
              <p:nvPicPr>
                <p:cNvPr id="17" name="SpinButton2">
                  <a:extLst>
                    <a:ext uri="{FF2B5EF4-FFF2-40B4-BE49-F238E27FC236}">
                      <a16:creationId xmlns:a16="http://schemas.microsoft.com/office/drawing/2014/main" id="{3ED19605-66D0-426B-80CF-8F28C5EB0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186282" y="1275612"/>
                  <a:ext cx="28924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0" name="TextBox3" r:id="rId6" imgW="590400" imgH="552600"/>
        </mc:Choice>
        <mc:Fallback>
          <p:control name="TextBox3" r:id="rId6" imgW="590400" imgH="55260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4BF69D3E-4B5E-4CCE-A2C6-025A07D86E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786603" y="1255866"/>
                  <a:ext cx="593168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1" name="SpinButton3" r:id="rId7" imgW="317520" imgH="552600"/>
        </mc:Choice>
        <mc:Fallback>
          <p:control name="SpinButton3" r:id="rId7" imgW="317520" imgH="552600">
            <p:pic>
              <p:nvPicPr>
                <p:cNvPr id="19" name="SpinButton3">
                  <a:extLst>
                    <a:ext uri="{FF2B5EF4-FFF2-40B4-BE49-F238E27FC236}">
                      <a16:creationId xmlns:a16="http://schemas.microsoft.com/office/drawing/2014/main" id="{7871FAF4-C988-4776-98E9-83DA703BA2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466775" y="1254926"/>
                  <a:ext cx="316887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2" name="TextBox4" r:id="rId8" imgW="495360" imgH="584280"/>
        </mc:Choice>
        <mc:Fallback>
          <p:control name="TextBox4" r:id="rId8" imgW="495360" imgH="58428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8A96184C-1E90-43FA-A03D-1654823720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34053" y="1256271"/>
                  <a:ext cx="496489" cy="57998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3" name="SpinButton4" r:id="rId9" imgW="279360" imgH="571680"/>
        </mc:Choice>
        <mc:Fallback>
          <p:control name="SpinButton4" r:id="rId9" imgW="279360" imgH="571680">
            <p:pic>
              <p:nvPicPr>
                <p:cNvPr id="21" name="SpinButton4">
                  <a:extLst>
                    <a:ext uri="{FF2B5EF4-FFF2-40B4-BE49-F238E27FC236}">
                      <a16:creationId xmlns:a16="http://schemas.microsoft.com/office/drawing/2014/main" id="{6372004D-74C6-41D7-A8A7-5FAF9B7AD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90389" y="1254925"/>
                  <a:ext cx="28021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4" name="TextBox5" r:id="rId10" imgW="577800" imgH="552600"/>
        </mc:Choice>
        <mc:Fallback>
          <p:control name="TextBox5" r:id="rId10" imgW="577800" imgH="55260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C186C5D7-A908-4F3A-BBCE-25C6D6D757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08775" y="1256271"/>
                  <a:ext cx="57930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5" name="SpinButton5" r:id="rId11" imgW="279360" imgH="590400"/>
        </mc:Choice>
        <mc:Fallback>
          <p:control name="SpinButton5" r:id="rId11" imgW="279360" imgH="590400">
            <p:pic>
              <p:nvPicPr>
                <p:cNvPr id="23" name="SpinButton5">
                  <a:extLst>
                    <a:ext uri="{FF2B5EF4-FFF2-40B4-BE49-F238E27FC236}">
                      <a16:creationId xmlns:a16="http://schemas.microsoft.com/office/drawing/2014/main" id="{FF4ED7E3-2D09-48CB-A932-271ED4372A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136897" y="1234264"/>
                  <a:ext cx="280219" cy="5937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6" name="TextBox6" r:id="rId12" imgW="609480" imgH="552600"/>
        </mc:Choice>
        <mc:Fallback>
          <p:control name="TextBox6" r:id="rId12" imgW="609480" imgH="55260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EC6A9650-4163-4C6E-8AB2-B31532A450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53116" y="1256271"/>
                  <a:ext cx="60853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7" name="SpinButton6" r:id="rId13" imgW="279360" imgH="552600"/>
        </mc:Choice>
        <mc:Fallback>
          <p:control name="SpinButton6" r:id="rId13" imgW="279360" imgH="552600">
            <p:pic>
              <p:nvPicPr>
                <p:cNvPr id="25" name="SpinButton6">
                  <a:extLst>
                    <a:ext uri="{FF2B5EF4-FFF2-40B4-BE49-F238E27FC236}">
                      <a16:creationId xmlns:a16="http://schemas.microsoft.com/office/drawing/2014/main" id="{CE34A76D-F4F1-4474-AAA5-ED63AFDBF8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21168" y="1256271"/>
                  <a:ext cx="27781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8" name="TextBox7" r:id="rId14" imgW="558720" imgH="520560"/>
        </mc:Choice>
        <mc:Fallback>
          <p:control name="TextBox7" r:id="rId14" imgW="558720" imgH="52056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5A4D295D-AD26-4B96-A6A3-5752B4A905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75550" y="1285917"/>
                  <a:ext cx="561975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99" name="SpinButton7" r:id="rId15" imgW="336600" imgH="520560"/>
        </mc:Choice>
        <mc:Fallback>
          <p:control name="SpinButton7" r:id="rId15" imgW="336600" imgH="520560">
            <p:pic>
              <p:nvPicPr>
                <p:cNvPr id="27" name="SpinButton7">
                  <a:extLst>
                    <a:ext uri="{FF2B5EF4-FFF2-40B4-BE49-F238E27FC236}">
                      <a16:creationId xmlns:a16="http://schemas.microsoft.com/office/drawing/2014/main" id="{C41B063E-2928-4FCC-8DA4-C969C59BB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1345" y="1285917"/>
                  <a:ext cx="334204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0" name="TextBox9" r:id="rId16" imgW="539640" imgH="507960"/>
        </mc:Choice>
        <mc:Fallback>
          <p:control name="TextBox9" r:id="rId16" imgW="539640" imgH="50796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BE72C4E8-7359-41F5-B2D5-28B831B11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449907" y="3470305"/>
                  <a:ext cx="540440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1" name="SpinButton9" r:id="rId17" imgW="254160" imgH="527040"/>
        </mc:Choice>
        <mc:Fallback>
          <p:control name="SpinButton9" r:id="rId17" imgW="254160" imgH="527040">
            <p:pic>
              <p:nvPicPr>
                <p:cNvPr id="31" name="SpinButton9">
                  <a:extLst>
                    <a:ext uri="{FF2B5EF4-FFF2-40B4-BE49-F238E27FC236}">
                      <a16:creationId xmlns:a16="http://schemas.microsoft.com/office/drawing/2014/main" id="{D1AAB761-3385-4F92-925D-92BCBF43DE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196388" y="3470305"/>
                  <a:ext cx="254000" cy="5286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2" name="TextBox10" r:id="rId18" imgW="539640" imgH="507960"/>
        </mc:Choice>
        <mc:Fallback>
          <p:control name="TextBox10" r:id="rId18" imgW="539640" imgH="507960">
            <p:pic>
              <p:nvPicPr>
                <p:cNvPr id="32" name="TextBox10">
                  <a:extLst>
                    <a:ext uri="{FF2B5EF4-FFF2-40B4-BE49-F238E27FC236}">
                      <a16:creationId xmlns:a16="http://schemas.microsoft.com/office/drawing/2014/main" id="{A0794624-C56A-40FA-9AFD-FE688E8A4F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13311" y="3489355"/>
                  <a:ext cx="539751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3" name="SpinButton10" r:id="rId19" imgW="266760" imgH="488880"/>
        </mc:Choice>
        <mc:Fallback>
          <p:control name="SpinButton10" r:id="rId19" imgW="266760" imgH="488880">
            <p:pic>
              <p:nvPicPr>
                <p:cNvPr id="33" name="SpinButton10">
                  <a:extLst>
                    <a:ext uri="{FF2B5EF4-FFF2-40B4-BE49-F238E27FC236}">
                      <a16:creationId xmlns:a16="http://schemas.microsoft.com/office/drawing/2014/main" id="{5BBA8426-E310-4A24-A1B8-7FCA9A2E2C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48563" y="3489353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4" name="TextBox11" r:id="rId20" imgW="539640" imgH="507960"/>
        </mc:Choice>
        <mc:Fallback>
          <p:control name="TextBox11" r:id="rId20" imgW="539640" imgH="507960">
            <p:pic>
              <p:nvPicPr>
                <p:cNvPr id="34" name="TextBox11">
                  <a:extLst>
                    <a:ext uri="{FF2B5EF4-FFF2-40B4-BE49-F238E27FC236}">
                      <a16:creationId xmlns:a16="http://schemas.microsoft.com/office/drawing/2014/main" id="{A21132F9-3007-40A9-92BF-836209702D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0693" y="3489355"/>
                  <a:ext cx="539751" cy="5095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5" name="SpinButton11" r:id="rId21" imgW="279360" imgH="488880"/>
        </mc:Choice>
        <mc:Fallback>
          <p:control name="SpinButton11" r:id="rId21" imgW="279360" imgH="488880">
            <p:pic>
              <p:nvPicPr>
                <p:cNvPr id="35" name="SpinButton11">
                  <a:extLst>
                    <a:ext uri="{FF2B5EF4-FFF2-40B4-BE49-F238E27FC236}">
                      <a16:creationId xmlns:a16="http://schemas.microsoft.com/office/drawing/2014/main" id="{510E30EE-C289-4362-8A63-2442CCB4D9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99921" y="3489353"/>
                  <a:ext cx="280219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6" name="TextBox12" r:id="rId22" imgW="539640" imgH="488880"/>
        </mc:Choice>
        <mc:Fallback>
          <p:control name="TextBox12" r:id="rId22" imgW="539640" imgH="488880">
            <p:pic>
              <p:nvPicPr>
                <p:cNvPr id="36" name="TextBox12">
                  <a:extLst>
                    <a:ext uri="{FF2B5EF4-FFF2-40B4-BE49-F238E27FC236}">
                      <a16:creationId xmlns:a16="http://schemas.microsoft.com/office/drawing/2014/main" id="{BBFB7775-69BB-4B08-8293-8B29F4EF37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491406" y="3470304"/>
                  <a:ext cx="539751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7" name="SpinButton12" r:id="rId23" imgW="279360" imgH="488880"/>
        </mc:Choice>
        <mc:Fallback>
          <p:control name="SpinButton12" r:id="rId23" imgW="279360" imgH="488880">
            <p:pic>
              <p:nvPicPr>
                <p:cNvPr id="37" name="SpinButton12">
                  <a:extLst>
                    <a:ext uri="{FF2B5EF4-FFF2-40B4-BE49-F238E27FC236}">
                      <a16:creationId xmlns:a16="http://schemas.microsoft.com/office/drawing/2014/main" id="{87E11DC9-CE3A-48D8-B680-2833AAF8EB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206875" y="3470304"/>
                  <a:ext cx="280988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8" name="TextBox13" r:id="rId24" imgW="539640" imgH="469800"/>
        </mc:Choice>
        <mc:Fallback>
          <p:control name="TextBox13" r:id="rId24" imgW="539640" imgH="469800">
            <p:pic>
              <p:nvPicPr>
                <p:cNvPr id="38" name="TextBox13">
                  <a:extLst>
                    <a:ext uri="{FF2B5EF4-FFF2-40B4-BE49-F238E27FC236}">
                      <a16:creationId xmlns:a16="http://schemas.microsoft.com/office/drawing/2014/main" id="{AA97C5E9-E0A8-4560-B5A6-5A8EB284FD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42707" y="3470304"/>
                  <a:ext cx="539751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09" name="SpinButton13" r:id="rId25" imgW="235080" imgH="469800"/>
        </mc:Choice>
        <mc:Fallback>
          <p:control name="SpinButton13" r:id="rId25" imgW="235080" imgH="469800">
            <p:pic>
              <p:nvPicPr>
                <p:cNvPr id="39" name="SpinButton13">
                  <a:extLst>
                    <a:ext uri="{FF2B5EF4-FFF2-40B4-BE49-F238E27FC236}">
                      <a16:creationId xmlns:a16="http://schemas.microsoft.com/office/drawing/2014/main" id="{237A4934-4647-4AEB-9860-DBBF53E64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48193" y="3452048"/>
                  <a:ext cx="231775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0" name="TextBox14" r:id="rId26" imgW="546120" imgH="469800"/>
        </mc:Choice>
        <mc:Fallback>
          <p:control name="TextBox14" r:id="rId26" imgW="546120" imgH="469800">
            <p:pic>
              <p:nvPicPr>
                <p:cNvPr id="41" name="TextBox14">
                  <a:extLst>
                    <a:ext uri="{FF2B5EF4-FFF2-40B4-BE49-F238E27FC236}">
                      <a16:creationId xmlns:a16="http://schemas.microsoft.com/office/drawing/2014/main" id="{1AE1C5EF-18A7-46A3-B00B-EA1A2E48EC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70266" y="3452048"/>
                  <a:ext cx="544599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11" name="SpinButton14" r:id="rId27" imgW="235080" imgH="488880"/>
        </mc:Choice>
        <mc:Fallback>
          <p:control name="SpinButton14" r:id="rId27" imgW="235080" imgH="488880">
            <p:pic>
              <p:nvPicPr>
                <p:cNvPr id="43" name="SpinButton14">
                  <a:extLst>
                    <a:ext uri="{FF2B5EF4-FFF2-40B4-BE49-F238E27FC236}">
                      <a16:creationId xmlns:a16="http://schemas.microsoft.com/office/drawing/2014/main" id="{00B18063-549A-47C2-B8BD-58A3534C5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38214" y="3452842"/>
                  <a:ext cx="231775" cy="4889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070832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8543DF-0867-4EE0-841E-3654EBEC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SA" sz="6600" b="1" dirty="0"/>
              <a:t>عمل الأستاذة روابي </a:t>
            </a:r>
          </a:p>
        </p:txBody>
      </p:sp>
    </p:spTree>
    <p:extLst>
      <p:ext uri="{BB962C8B-B14F-4D97-AF65-F5344CB8AC3E}">
        <p14:creationId xmlns:p14="http://schemas.microsoft.com/office/powerpoint/2010/main" val="2856632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1"/>
            <a:ext cx="12192000" cy="6858000"/>
          </a:xfrm>
          <a:prstGeom prst="rect">
            <a:avLst/>
          </a:prstGeom>
        </p:spPr>
      </p:pic>
      <p:sp>
        <p:nvSpPr>
          <p:cNvPr id="4" name="文本框 7"/>
          <p:cNvSpPr txBox="1">
            <a:spLocks noChangeArrowheads="1"/>
          </p:cNvSpPr>
          <p:nvPr/>
        </p:nvSpPr>
        <p:spPr bwMode="auto">
          <a:xfrm>
            <a:off x="2365865" y="1875872"/>
            <a:ext cx="6657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4800" b="1" spc="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الخواص و التغيرات الفيزيائية </a:t>
            </a:r>
            <a:endParaRPr lang="zh-CN" altLang="en-US" sz="4000" b="1" spc="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491458" y="3629137"/>
            <a:ext cx="2969628" cy="4756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0D6B77"/>
                </a:solidFill>
                <a:uFillTx/>
                <a:latin typeface="Yeseva One" panose="00000500000000000000" charset="0"/>
                <a:ea typeface="Yeseva One" panose="00000500000000000000" charset="0"/>
              </a:rPr>
              <a:t>أنـا ألاحظ ! </a:t>
            </a:r>
            <a:endParaRPr sz="2400" b="1" dirty="0">
              <a:solidFill>
                <a:srgbClr val="0D6B77"/>
              </a:solidFill>
              <a:uFillTx/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2978024" y="1071163"/>
            <a:ext cx="546352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ar-SA" altLang="zh-CN" sz="4400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المادة و تغيراتها </a:t>
            </a:r>
            <a:endParaRPr lang="en-US" altLang="zh-CN" sz="4400" spc="3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12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pic>
        <p:nvPicPr>
          <p:cNvPr id="2052" name="Picture 4" descr="اذن كرتون">
            <a:extLst>
              <a:ext uri="{FF2B5EF4-FFF2-40B4-BE49-F238E27FC236}">
                <a16:creationId xmlns:a16="http://schemas.microsoft.com/office/drawing/2014/main" id="{AF9941F5-DD95-40C4-A92D-FB718DFE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6" y="4523668"/>
            <a:ext cx="1269476" cy="1269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سكرابز عيون بدون تحميل - منتدي بيت العز">
            <a:extLst>
              <a:ext uri="{FF2B5EF4-FFF2-40B4-BE49-F238E27FC236}">
                <a16:creationId xmlns:a16="http://schemas.microsoft.com/office/drawing/2014/main" id="{49F337F9-F085-42DF-9168-BDBB0B7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82" y="5382540"/>
            <a:ext cx="1281734" cy="8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الأنف البشري تحميل مجاني - الأنف البشري الوجه قصاصة فنية ، - الأنف صورة  بابوا نيو غينيا">
            <a:extLst>
              <a:ext uri="{FF2B5EF4-FFF2-40B4-BE49-F238E27FC236}">
                <a16:creationId xmlns:a16="http://schemas.microsoft.com/office/drawing/2014/main" id="{2BA5EA1D-2E1C-4B8B-B69A-8BBA5863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45" y="4253523"/>
            <a:ext cx="1129017" cy="112901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سكرابز ايادى - موقع بيت العز">
            <a:extLst>
              <a:ext uri="{FF2B5EF4-FFF2-40B4-BE49-F238E27FC236}">
                <a16:creationId xmlns:a16="http://schemas.microsoft.com/office/drawing/2014/main" id="{C60E89EA-A271-4011-B616-72868DE0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26" y="3730446"/>
            <a:ext cx="1270690" cy="15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صور Png فم">
            <a:extLst>
              <a:ext uri="{FF2B5EF4-FFF2-40B4-BE49-F238E27FC236}">
                <a16:creationId xmlns:a16="http://schemas.microsoft.com/office/drawing/2014/main" id="{B2726B90-208F-493A-ADAD-157082E6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29" y="5327231"/>
            <a:ext cx="1336166" cy="9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A4510F08-0709-4616-861A-0850291B9925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6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5" y="-66675"/>
            <a:ext cx="12192000" cy="6858000"/>
            <a:chOff x="0" y="0"/>
            <a:chExt cx="12192000" cy="68580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98437" y="297372"/>
              <a:ext cx="11793538" cy="6413374"/>
              <a:chOff x="198437" y="152232"/>
              <a:chExt cx="11793538" cy="6413374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5" name="标题 1"/>
              <p:cNvSpPr txBox="1"/>
              <p:nvPr/>
            </p:nvSpPr>
            <p:spPr>
              <a:xfrm>
                <a:off x="3538921" y="152232"/>
                <a:ext cx="4386985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ar-SA" altLang="zh-CN" sz="3000" b="1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المواد من حولنا </a:t>
                </a:r>
                <a:endParaRPr lang="zh-CN" altLang="en-US" sz="3000" b="1" spc="600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p:grpSp>
      </p:grpSp>
      <p:sp>
        <p:nvSpPr>
          <p:cNvPr id="6" name="矩形 5"/>
          <p:cNvSpPr/>
          <p:nvPr/>
        </p:nvSpPr>
        <p:spPr>
          <a:xfrm flipH="1">
            <a:off x="3561189" y="5358685"/>
            <a:ext cx="5243446" cy="1211205"/>
          </a:xfrm>
          <a:prstGeom prst="rect">
            <a:avLst/>
          </a:prstGeom>
          <a:blipFill dpi="0" rotWithShape="1">
            <a:blip r:embed="rId3"/>
            <a:srcRect/>
            <a:tile tx="0" ty="0" sx="88000" sy="88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E2C5D14-6E1B-4FF4-A1E5-021DEB06068B}"/>
              </a:ext>
            </a:extLst>
          </p:cNvPr>
          <p:cNvSpPr/>
          <p:nvPr/>
        </p:nvSpPr>
        <p:spPr>
          <a:xfrm>
            <a:off x="6278252" y="1248785"/>
            <a:ext cx="548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ar-SA" altLang="zh-CN" sz="2400" b="1" spc="300" dirty="0">
                <a:latin typeface="Yeseva One" panose="00000500000000000000" charset="0"/>
                <a:ea typeface="Yeseva One" panose="00000500000000000000" charset="0"/>
              </a:rPr>
              <a:t>و حتى أصف التغير الفيزيائي هُناك عدة مصطلحات يجب علي أن أفهمها </a:t>
            </a:r>
            <a:endParaRPr kumimoji="1" lang="zh-CN" altLang="en-US" sz="2400" b="1" spc="300" dirty="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4098" name="Picture 2" descr="Ola Eleslam: تعمل ايه لو قبلك سؤال في الامتحان معرفتهوش ؟">
            <a:extLst>
              <a:ext uri="{FF2B5EF4-FFF2-40B4-BE49-F238E27FC236}">
                <a16:creationId xmlns:a16="http://schemas.microsoft.com/office/drawing/2014/main" id="{CF578090-211E-46AC-9CDE-3AAC2035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85" y="1964277"/>
            <a:ext cx="2143125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3">
            <a:extLst>
              <a:ext uri="{FF2B5EF4-FFF2-40B4-BE49-F238E27FC236}">
                <a16:creationId xmlns:a16="http://schemas.microsoft.com/office/drawing/2014/main" id="{EE2B43F8-E2B0-4095-BA05-A7F515123FF1}"/>
              </a:ext>
            </a:extLst>
          </p:cNvPr>
          <p:cNvSpPr/>
          <p:nvPr/>
        </p:nvSpPr>
        <p:spPr bwMode="auto">
          <a:xfrm>
            <a:off x="8804635" y="2362010"/>
            <a:ext cx="1018850" cy="1066989"/>
          </a:xfrm>
          <a:custGeom>
            <a:avLst/>
            <a:gdLst>
              <a:gd name="T0" fmla="*/ 0 w 328"/>
              <a:gd name="T1" fmla="*/ 164 h 329"/>
              <a:gd name="T2" fmla="*/ 0 w 328"/>
              <a:gd name="T3" fmla="*/ 164 h 329"/>
              <a:gd name="T4" fmla="*/ 164 w 328"/>
              <a:gd name="T5" fmla="*/ 0 h 329"/>
              <a:gd name="T6" fmla="*/ 328 w 328"/>
              <a:gd name="T7" fmla="*/ 0 h 329"/>
              <a:gd name="T8" fmla="*/ 328 w 328"/>
              <a:gd name="T9" fmla="*/ 164 h 329"/>
              <a:gd name="T10" fmla="*/ 164 w 328"/>
              <a:gd name="T11" fmla="*/ 329 h 329"/>
              <a:gd name="T12" fmla="*/ 164 w 328"/>
              <a:gd name="T13" fmla="*/ 329 h 329"/>
              <a:gd name="T14" fmla="*/ 0 w 328"/>
              <a:gd name="T15" fmla="*/ 164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" h="329">
                <a:moveTo>
                  <a:pt x="0" y="164"/>
                </a:moveTo>
                <a:cubicBezTo>
                  <a:pt x="0" y="164"/>
                  <a:pt x="0" y="164"/>
                  <a:pt x="0" y="164"/>
                </a:cubicBezTo>
                <a:cubicBezTo>
                  <a:pt x="0" y="74"/>
                  <a:pt x="74" y="0"/>
                  <a:pt x="164" y="0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164"/>
                  <a:pt x="328" y="164"/>
                  <a:pt x="328" y="164"/>
                </a:cubicBezTo>
                <a:cubicBezTo>
                  <a:pt x="328" y="255"/>
                  <a:pt x="254" y="329"/>
                  <a:pt x="164" y="329"/>
                </a:cubicBezTo>
                <a:cubicBezTo>
                  <a:pt x="164" y="329"/>
                  <a:pt x="164" y="329"/>
                  <a:pt x="164" y="329"/>
                </a:cubicBezTo>
                <a:cubicBezTo>
                  <a:pt x="74" y="329"/>
                  <a:pt x="0" y="255"/>
                  <a:pt x="0" y="164"/>
                </a:cubicBezTo>
                <a:close/>
              </a:path>
            </a:pathLst>
          </a:custGeom>
          <a:solidFill>
            <a:srgbClr val="0D6B77"/>
          </a:solidFill>
          <a:ln w="76200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ctr"/>
            <a:endParaRPr lang="ar-SA" altLang="zh-CN" sz="24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  <a:p>
            <a:pPr algn="ctr"/>
            <a:r>
              <a:rPr lang="ar-SA" altLang="zh-CN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eseva One" panose="00000500000000000000" charset="0"/>
                <a:ea typeface="Yeseva One" panose="00000500000000000000" charset="0"/>
              </a:rPr>
              <a:t>المادة</a:t>
            </a:r>
            <a:endParaRPr lang="zh-CN" altLang="en-US" sz="1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D7646A3C-7F28-4427-8EB3-2D448AB078D7}"/>
              </a:ext>
            </a:extLst>
          </p:cNvPr>
          <p:cNvSpPr/>
          <p:nvPr/>
        </p:nvSpPr>
        <p:spPr>
          <a:xfrm>
            <a:off x="4790566" y="2620102"/>
            <a:ext cx="3741888" cy="576064"/>
          </a:xfrm>
          <a:prstGeom prst="rect">
            <a:avLst/>
          </a:prstGeom>
          <a:solidFill>
            <a:srgbClr val="FC832E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SA" altLang="zh-CN" sz="2400" b="1" dirty="0">
                <a:solidFill>
                  <a:schemeClr val="tx1"/>
                </a:solidFill>
                <a:latin typeface="Yeseva One" panose="00000500000000000000" charset="0"/>
                <a:ea typeface="Yeseva One" panose="00000500000000000000" charset="0"/>
              </a:rPr>
              <a:t>هي كُل ما له كُتلة و يشغل حيزاً</a:t>
            </a:r>
            <a:endParaRPr lang="zh-CN" altLang="en-US" sz="2400" b="1" dirty="0">
              <a:solidFill>
                <a:schemeClr val="tx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3" name="سهم: مخطط إلى اليمين 2">
            <a:extLst>
              <a:ext uri="{FF2B5EF4-FFF2-40B4-BE49-F238E27FC236}">
                <a16:creationId xmlns:a16="http://schemas.microsoft.com/office/drawing/2014/main" id="{7959494E-24EE-4C6F-97B9-E2B1877A7C05}"/>
              </a:ext>
            </a:extLst>
          </p:cNvPr>
          <p:cNvSpPr/>
          <p:nvPr/>
        </p:nvSpPr>
        <p:spPr>
          <a:xfrm rot="9031451">
            <a:off x="3171309" y="3521651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مخطط إلى اليمين 16">
            <a:extLst>
              <a:ext uri="{FF2B5EF4-FFF2-40B4-BE49-F238E27FC236}">
                <a16:creationId xmlns:a16="http://schemas.microsoft.com/office/drawing/2014/main" id="{5F0C4604-E7CA-475D-98F0-F2125594D975}"/>
              </a:ext>
            </a:extLst>
          </p:cNvPr>
          <p:cNvSpPr/>
          <p:nvPr/>
        </p:nvSpPr>
        <p:spPr>
          <a:xfrm rot="11801074">
            <a:off x="3188866" y="1963256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سهم: مخطط إلى اليمين 17">
            <a:extLst>
              <a:ext uri="{FF2B5EF4-FFF2-40B4-BE49-F238E27FC236}">
                <a16:creationId xmlns:a16="http://schemas.microsoft.com/office/drawing/2014/main" id="{B737A699-E764-49F8-A001-EE66099ED4BA}"/>
              </a:ext>
            </a:extLst>
          </p:cNvPr>
          <p:cNvSpPr/>
          <p:nvPr/>
        </p:nvSpPr>
        <p:spPr>
          <a:xfrm rot="10800000">
            <a:off x="3047348" y="2754807"/>
            <a:ext cx="1607127" cy="442834"/>
          </a:xfrm>
          <a:prstGeom prst="stripedRightArrow">
            <a:avLst/>
          </a:prstGeom>
          <a:solidFill>
            <a:srgbClr val="0D6B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محطة طرفية 3">
            <a:extLst>
              <a:ext uri="{FF2B5EF4-FFF2-40B4-BE49-F238E27FC236}">
                <a16:creationId xmlns:a16="http://schemas.microsoft.com/office/drawing/2014/main" id="{A0D3FB75-EABD-4740-941B-EDC0B1BAA23F}"/>
              </a:ext>
            </a:extLst>
          </p:cNvPr>
          <p:cNvSpPr/>
          <p:nvPr/>
        </p:nvSpPr>
        <p:spPr>
          <a:xfrm>
            <a:off x="469759" y="1663721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رؤيتها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1D5803C5-3A02-43BD-8013-BB830E8EBA0A}"/>
              </a:ext>
            </a:extLst>
          </p:cNvPr>
          <p:cNvSpPr/>
          <p:nvPr/>
        </p:nvSpPr>
        <p:spPr>
          <a:xfrm>
            <a:off x="331981" y="2675668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شمها</a:t>
            </a:r>
            <a:r>
              <a:rPr lang="ar-SA" dirty="0"/>
              <a:t>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F5F17467-DF6A-479D-8127-76F6C6F00BC1}"/>
              </a:ext>
            </a:extLst>
          </p:cNvPr>
          <p:cNvSpPr/>
          <p:nvPr/>
        </p:nvSpPr>
        <p:spPr>
          <a:xfrm>
            <a:off x="469759" y="3806846"/>
            <a:ext cx="2689367" cy="601111"/>
          </a:xfrm>
          <a:prstGeom prst="flowChartTerminator">
            <a:avLst/>
          </a:prstGeom>
          <a:solidFill>
            <a:srgbClr val="FEF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تذوقها</a:t>
            </a:r>
          </a:p>
        </p:txBody>
      </p:sp>
      <p:sp>
        <p:nvSpPr>
          <p:cNvPr id="21" name="矩形 5">
            <a:extLst>
              <a:ext uri="{FF2B5EF4-FFF2-40B4-BE49-F238E27FC236}">
                <a16:creationId xmlns:a16="http://schemas.microsoft.com/office/drawing/2014/main" id="{65201C63-6D7C-411E-873F-702B17BA9AC0}"/>
              </a:ext>
            </a:extLst>
          </p:cNvPr>
          <p:cNvSpPr/>
          <p:nvPr/>
        </p:nvSpPr>
        <p:spPr>
          <a:xfrm>
            <a:off x="7926541" y="4043192"/>
            <a:ext cx="3741888" cy="576064"/>
          </a:xfrm>
          <a:prstGeom prst="rect">
            <a:avLst/>
          </a:prstGeom>
          <a:solidFill>
            <a:srgbClr val="EDF173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altLang="zh-CN" sz="2400" b="1" dirty="0">
                <a:solidFill>
                  <a:schemeClr val="tx1"/>
                </a:solidFill>
                <a:latin typeface="Yeseva One" panose="00000500000000000000" charset="0"/>
                <a:ea typeface="Yeseva One" panose="00000500000000000000" charset="0"/>
              </a:rPr>
              <a:t>هل الهــواء يعتبر مادة ؟ </a:t>
            </a:r>
            <a:endParaRPr lang="zh-CN" altLang="en-US" sz="2400" b="1" dirty="0">
              <a:solidFill>
                <a:schemeClr val="tx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F763331-459A-4BD0-BD72-165A77FE6A8A}"/>
              </a:ext>
            </a:extLst>
          </p:cNvPr>
          <p:cNvSpPr/>
          <p:nvPr/>
        </p:nvSpPr>
        <p:spPr>
          <a:xfrm rot="206832">
            <a:off x="4234349" y="4294634"/>
            <a:ext cx="4248365" cy="818429"/>
          </a:xfrm>
          <a:prstGeom prst="rect">
            <a:avLst/>
          </a:prstGeom>
          <a:solidFill>
            <a:srgbClr val="FC8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u="sng" dirty="0">
                <a:solidFill>
                  <a:schemeClr val="bg2"/>
                </a:solidFill>
              </a:rPr>
              <a:t>نعم لإن له كُتلة و يشغل حيزا من الفراغ</a:t>
            </a:r>
          </a:p>
        </p:txBody>
      </p:sp>
      <p:pic>
        <p:nvPicPr>
          <p:cNvPr id="4100" name="Picture 4" descr="نصيحة اليوم : فكر بـ &amp;quot;الآن&amp;quot; | ثقافة أونلاين">
            <a:extLst>
              <a:ext uri="{FF2B5EF4-FFF2-40B4-BE49-F238E27FC236}">
                <a16:creationId xmlns:a16="http://schemas.microsoft.com/office/drawing/2014/main" id="{BA0B2F4E-FB98-4F0B-8B99-7831DC33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03" y="4759560"/>
            <a:ext cx="1293779" cy="17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7D4124EA-A82B-4811-93A6-64AF3C3984D8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 animBg="1"/>
      <p:bldP spid="3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35" y="-34925"/>
            <a:ext cx="12192000" cy="6858000"/>
            <a:chOff x="0" y="0"/>
            <a:chExt cx="12192000" cy="685800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36" name="组合 3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373F935-444D-44C7-8DD7-6AE24104D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6" t="55533" r="21289" b="35120"/>
          <a:stretch/>
        </p:blipFill>
        <p:spPr>
          <a:xfrm>
            <a:off x="1769189" y="3875987"/>
            <a:ext cx="8838456" cy="124433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AE41B09-0007-46E2-8FFA-CFE4C540ADB2}"/>
              </a:ext>
            </a:extLst>
          </p:cNvPr>
          <p:cNvSpPr/>
          <p:nvPr/>
        </p:nvSpPr>
        <p:spPr>
          <a:xfrm>
            <a:off x="1339273" y="3103418"/>
            <a:ext cx="5329382" cy="233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D6BD6CB4-FDF6-4142-A783-2F1AD8B9C615}"/>
              </a:ext>
            </a:extLst>
          </p:cNvPr>
          <p:cNvSpPr/>
          <p:nvPr/>
        </p:nvSpPr>
        <p:spPr>
          <a:xfrm>
            <a:off x="1574070" y="1755196"/>
            <a:ext cx="5329382" cy="1082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افتحي صفحة 81 و في  دقيقة واحدة جاوبي على السؤال </a:t>
            </a:r>
          </a:p>
        </p:txBody>
      </p:sp>
      <p:pic>
        <p:nvPicPr>
          <p:cNvPr id="7172" name="Picture 4" descr="سكرابز كتب للتصميم صور كتب لمحبى التصميم 2021 - هبه شلبي">
            <a:extLst>
              <a:ext uri="{FF2B5EF4-FFF2-40B4-BE49-F238E27FC236}">
                <a16:creationId xmlns:a16="http://schemas.microsoft.com/office/drawing/2014/main" id="{6A0DB195-EA82-40E1-8D17-B7ED9C5A5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69" y="1426517"/>
            <a:ext cx="3260927" cy="21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0C017CA-6655-4DF6-AC3F-BF2C78821D62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93C3474B-FEC2-4429-A523-339A390B21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2791346A-06A9-447F-A6CB-99990D461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8DB1EA4A-5E4C-4A21-8542-7BE68C3B88A5}"/>
                </a:ext>
              </a:extLst>
            </p:cNvPr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7" name="矩形 13">
                <a:extLst>
                  <a:ext uri="{FF2B5EF4-FFF2-40B4-BE49-F238E27FC236}">
                    <a16:creationId xmlns:a16="http://schemas.microsoft.com/office/drawing/2014/main" id="{69AD983D-E79D-45EC-A26B-7407ABF73A19}"/>
                  </a:ext>
                </a:extLst>
              </p:cNvPr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9BFFC6BD-020A-4DA8-BE67-4D00B9F02584}"/>
                  </a:ext>
                </a:extLst>
              </p:cNvPr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BA04B263-6D0B-4AEB-B699-58E5AE220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5" t="52096" r="21289" b="16426"/>
          <a:stretch/>
        </p:blipFill>
        <p:spPr>
          <a:xfrm>
            <a:off x="724629" y="1168924"/>
            <a:ext cx="10578109" cy="46945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9C007B-91E0-4B5A-811A-68DB4673A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99" t="84060" r="24613" b="11478"/>
          <a:stretch/>
        </p:blipFill>
        <p:spPr>
          <a:xfrm>
            <a:off x="1248765" y="5907750"/>
            <a:ext cx="9529836" cy="745535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68BE92D-FF23-4AAA-AB5A-A9630744A3BC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602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9" t="8549" r="8549" b="854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/>
          </p:nvGrpSpPr>
          <p:grpSpPr>
            <a:xfrm>
              <a:off x="198437" y="347654"/>
              <a:ext cx="11793538" cy="6363092"/>
              <a:chOff x="198437" y="202514"/>
              <a:chExt cx="11793538" cy="636309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98437" y="948050"/>
                <a:ext cx="11793538" cy="5617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8" name="标题 1"/>
              <p:cNvSpPr txBox="1"/>
              <p:nvPr/>
            </p:nvSpPr>
            <p:spPr>
              <a:xfrm>
                <a:off x="4325571" y="202514"/>
                <a:ext cx="3539270" cy="620152"/>
              </a:xfrm>
              <a:prstGeom prst="rect">
                <a:avLst/>
              </a:prstGeom>
            </p:spPr>
            <p:txBody>
              <a:bodyPr rtlCol="0"/>
              <a:lstStyle>
                <a:lvl1pPr algn="ctr" defTabSz="1218565" rtl="0" eaLnBrk="1" latinLnBrk="0" hangingPunct="1">
                  <a:spcBef>
                    <a:spcPct val="0"/>
                  </a:spcBef>
                  <a:buNone/>
                  <a:defRPr sz="59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dist">
                  <a:defRPr/>
                </a:pPr>
                <a:r>
                  <a:rPr lang="zh-CN" altLang="en-US" sz="3000" spc="600" dirty="0">
                    <a:solidFill>
                      <a:schemeClr val="bg1"/>
                    </a:solidFill>
                    <a:latin typeface="Yeseva One" panose="00000500000000000000" charset="0"/>
                    <a:ea typeface="Yeseva One" panose="00000500000000000000" charset="0"/>
                  </a:rPr>
                  <a:t>YOUR TITLE </a:t>
                </a:r>
              </a:p>
            </p:txBody>
          </p:sp>
        </p:grpSp>
      </p:grpSp>
      <p:sp>
        <p:nvSpPr>
          <p:cNvPr id="6" name="TextBox 44"/>
          <p:cNvSpPr txBox="1"/>
          <p:nvPr/>
        </p:nvSpPr>
        <p:spPr>
          <a:xfrm>
            <a:off x="5049178" y="3265689"/>
            <a:ext cx="148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39%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TextBox 70"/>
          <p:cNvSpPr txBox="1"/>
          <p:nvPr/>
        </p:nvSpPr>
        <p:spPr>
          <a:xfrm>
            <a:off x="3303667" y="3265689"/>
            <a:ext cx="1480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34%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2" name="TextBox 98"/>
          <p:cNvSpPr txBox="1"/>
          <p:nvPr/>
        </p:nvSpPr>
        <p:spPr>
          <a:xfrm>
            <a:off x="1423388" y="3265689"/>
            <a:ext cx="1480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27%</a:t>
            </a:r>
            <a:endParaRPr lang="zh-CN" altLang="en-US" sz="4000" b="1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5" name="L 形 14"/>
          <p:cNvSpPr/>
          <p:nvPr/>
        </p:nvSpPr>
        <p:spPr>
          <a:xfrm rot="5400000">
            <a:off x="6940641" y="2469999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0D6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 sz="1200">
              <a:solidFill>
                <a:schemeClr val="bg1">
                  <a:lumMod val="50000"/>
                </a:schemeClr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16" name="L 形 15"/>
          <p:cNvSpPr/>
          <p:nvPr/>
        </p:nvSpPr>
        <p:spPr>
          <a:xfrm rot="16200000">
            <a:off x="10896953" y="5416002"/>
            <a:ext cx="457385" cy="407148"/>
          </a:xfrm>
          <a:prstGeom prst="corner">
            <a:avLst>
              <a:gd name="adj1" fmla="val 25014"/>
              <a:gd name="adj2" fmla="val 23544"/>
            </a:avLst>
          </a:prstGeom>
          <a:solidFill>
            <a:srgbClr val="0D6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843" tIns="61422" rIns="122843" bIns="61422" rtlCol="0" anchor="ctr"/>
          <a:lstStyle/>
          <a:p>
            <a:pPr algn="ctr"/>
            <a:endParaRPr lang="zh-CN" altLang="en-US" sz="1600"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BC20CB0-A2FE-4DA8-8B16-C572A1A12A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238" t="57941" r="42179" b="14530"/>
          <a:stretch/>
        </p:blipFill>
        <p:spPr>
          <a:xfrm>
            <a:off x="7292557" y="2523684"/>
            <a:ext cx="3889564" cy="3241126"/>
          </a:xfrm>
          <a:prstGeom prst="rect">
            <a:avLst/>
          </a:prstGeom>
        </p:spPr>
      </p:pic>
      <p:pic>
        <p:nvPicPr>
          <p:cNvPr id="4" name="وسائط عبر الإنترنت 3" title="التغير الفيزيائي والتغير الكيميائي | تعليم اطفال | امرح وتعلم">
            <a:hlinkClick r:id="" action="ppaction://media"/>
            <a:extLst>
              <a:ext uri="{FF2B5EF4-FFF2-40B4-BE49-F238E27FC236}">
                <a16:creationId xmlns:a16="http://schemas.microsoft.com/office/drawing/2014/main" id="{97D6DDF7-3EC5-463A-BB2F-F95A27B60B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16507" y="2258263"/>
            <a:ext cx="5949227" cy="3361313"/>
          </a:xfrm>
          <a:prstGeom prst="rect">
            <a:avLst/>
          </a:prstGeom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638679E5-337E-4ED2-89D2-E95B416A9E19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96065" y="770184"/>
            <a:ext cx="4506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ar-SA" altLang="zh-CN" sz="2400" b="1" spc="3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</a:rPr>
              <a:t>من خلال مشاهدتك للصور و ما تعلمناه  نستطيع ان نعرف الخاصية الفيزيائية بأنها </a:t>
            </a:r>
            <a:endParaRPr kumimoji="1" lang="zh-CN" altLang="en-US" sz="2400" b="1" spc="3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8" name="文本框 283">
            <a:extLst>
              <a:ext uri="{FF2B5EF4-FFF2-40B4-BE49-F238E27FC236}">
                <a16:creationId xmlns:a16="http://schemas.microsoft.com/office/drawing/2014/main" id="{C1445287-91A2-4C56-BF75-4AB1CFD2C87D}"/>
              </a:ext>
            </a:extLst>
          </p:cNvPr>
          <p:cNvSpPr txBox="1"/>
          <p:nvPr/>
        </p:nvSpPr>
        <p:spPr>
          <a:xfrm>
            <a:off x="1602346" y="2400659"/>
            <a:ext cx="74473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altLang="zh-CN" sz="3600" b="1" dirty="0">
                <a:solidFill>
                  <a:srgbClr val="0D6B77"/>
                </a:solidFill>
                <a:latin typeface="Yeseva One" panose="00000500000000000000" charset="0"/>
                <a:ea typeface="Yeseva One" panose="00000500000000000000" charset="0"/>
              </a:rPr>
              <a:t>هي الخواص التي يمكن ملاحظتها و قياسها دون احداث تغيير في تركيب المادة</a:t>
            </a:r>
            <a:endParaRPr lang="zh-CN" altLang="en-US" sz="3600" b="1" dirty="0">
              <a:solidFill>
                <a:srgbClr val="0D6B77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sp>
        <p:nvSpPr>
          <p:cNvPr id="9" name="文本框 283">
            <a:extLst>
              <a:ext uri="{FF2B5EF4-FFF2-40B4-BE49-F238E27FC236}">
                <a16:creationId xmlns:a16="http://schemas.microsoft.com/office/drawing/2014/main" id="{F409528E-9419-476F-BDFB-59930B288426}"/>
              </a:ext>
            </a:extLst>
          </p:cNvPr>
          <p:cNvSpPr txBox="1"/>
          <p:nvPr/>
        </p:nvSpPr>
        <p:spPr>
          <a:xfrm>
            <a:off x="5711073" y="3854025"/>
            <a:ext cx="333865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altLang="zh-CN" sz="3600" b="1" dirty="0">
                <a:solidFill>
                  <a:srgbClr val="FF0000"/>
                </a:solidFill>
                <a:latin typeface="Yeseva One" panose="00000500000000000000" charset="0"/>
                <a:ea typeface="Yeseva One" panose="00000500000000000000" charset="0"/>
              </a:rPr>
              <a:t>و لكن من المُهم جداُ عدم لمس أي مادة في المختبر أو شمها أو تذوقها </a:t>
            </a:r>
            <a:endParaRPr lang="zh-CN" altLang="en-US" sz="3600" b="1" dirty="0">
              <a:solidFill>
                <a:srgbClr val="FF0000"/>
              </a:solidFill>
              <a:latin typeface="Yeseva One" panose="00000500000000000000" charset="0"/>
              <a:ea typeface="Yeseva One" panose="00000500000000000000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7AA29D-CEAD-4DEB-9333-FBE6F165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04" y="392547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9F58B771-45AA-4480-8CC0-F9568A4FC146}"/>
              </a:ext>
            </a:extLst>
          </p:cNvPr>
          <p:cNvSpPr txBox="1"/>
          <p:nvPr/>
        </p:nvSpPr>
        <p:spPr>
          <a:xfrm>
            <a:off x="10325341" y="5611312"/>
            <a:ext cx="1666634" cy="620152"/>
          </a:xfrm>
          <a:prstGeom prst="rect">
            <a:avLst/>
          </a:prstGeom>
        </p:spPr>
        <p:txBody>
          <a:bodyPr rtlCol="0"/>
          <a:lstStyle>
            <a:lvl1pPr algn="ctr" defTabSz="121856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defRPr/>
            </a:pPr>
            <a:r>
              <a:rPr lang="ar-SA" altLang="zh-CN" sz="6000" b="1" spc="-150" dirty="0" err="1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أ.روابي</a:t>
            </a:r>
            <a:r>
              <a:rPr lang="ar-SA" altLang="zh-CN" sz="6000" b="1" spc="-150" dirty="0">
                <a:solidFill>
                  <a:srgbClr val="E6E6E6"/>
                </a:solidFill>
                <a:latin typeface="Aldhabi" panose="01000000000000000000" pitchFamily="2" charset="-78"/>
                <a:ea typeface="Yeseva One" panose="00000500000000000000" charset="0"/>
                <a:cs typeface="Aldhabi" panose="01000000000000000000" pitchFamily="2" charset="-78"/>
              </a:rPr>
              <a:t> </a:t>
            </a:r>
            <a:endParaRPr lang="zh-CN" altLang="en-US" sz="6000" b="1" dirty="0">
              <a:solidFill>
                <a:srgbClr val="E6E6E6"/>
              </a:solidFill>
              <a:latin typeface="Aldhabi" panose="01000000000000000000" pitchFamily="2" charset="-78"/>
              <a:ea typeface="Yeseva One" panose="00000500000000000000" charset="0"/>
              <a:cs typeface="Aldhabi" panose="010000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817</Words>
  <Application>Microsoft Office PowerPoint</Application>
  <PresentationFormat>شاشة عريضة</PresentationFormat>
  <Paragraphs>165</Paragraphs>
  <Slides>31</Slides>
  <Notes>26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9" baseType="lpstr">
      <vt:lpstr>等线</vt:lpstr>
      <vt:lpstr>等线 Light</vt:lpstr>
      <vt:lpstr>Akhbar MT</vt:lpstr>
      <vt:lpstr>Aldhabi</vt:lpstr>
      <vt:lpstr>Arial</vt:lpstr>
      <vt:lpstr>Calibri</vt:lpstr>
      <vt:lpstr>Yeseva One</vt:lpstr>
      <vt:lpstr>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عمل الأستاذة روابي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A.R.A هُم</cp:lastModifiedBy>
  <cp:revision>286</cp:revision>
  <dcterms:created xsi:type="dcterms:W3CDTF">2021-05-11T15:22:37Z</dcterms:created>
  <dcterms:modified xsi:type="dcterms:W3CDTF">2021-10-12T18:49:09Z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2052-3.4.0.5283</vt:lpwstr>
  </property>
</Properties>
</file>