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8.xml" ContentType="application/vnd.openxmlformats-officedocument.presentationml.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663" r:id="rId5"/>
  </p:sldMasterIdLst>
  <p:notesMasterIdLst>
    <p:notesMasterId r:id="rId29"/>
  </p:notesMasterIdLst>
  <p:sldIdLst>
    <p:sldId id="342" r:id="rId6"/>
    <p:sldId id="360" r:id="rId7"/>
    <p:sldId id="318" r:id="rId8"/>
    <p:sldId id="341" r:id="rId9"/>
    <p:sldId id="344" r:id="rId10"/>
    <p:sldId id="345" r:id="rId11"/>
    <p:sldId id="346" r:id="rId12"/>
    <p:sldId id="343" r:id="rId13"/>
    <p:sldId id="372" r:id="rId14"/>
    <p:sldId id="371" r:id="rId15"/>
    <p:sldId id="276" r:id="rId16"/>
    <p:sldId id="367" r:id="rId17"/>
    <p:sldId id="369" r:id="rId18"/>
    <p:sldId id="354" r:id="rId19"/>
    <p:sldId id="370" r:id="rId20"/>
    <p:sldId id="361" r:id="rId21"/>
    <p:sldId id="350" r:id="rId22"/>
    <p:sldId id="281" r:id="rId23"/>
    <p:sldId id="357" r:id="rId24"/>
    <p:sldId id="358" r:id="rId25"/>
    <p:sldId id="359" r:id="rId26"/>
    <p:sldId id="339" r:id="rId27"/>
    <p:sldId id="353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وديان الردادي" initials="وديان" lastIdx="1" clrIdx="0">
    <p:extLst>
      <p:ext uri="{19B8F6BF-5375-455C-9EA6-DF929625EA0E}">
        <p15:presenceInfo xmlns:p15="http://schemas.microsoft.com/office/powerpoint/2012/main" userId="وديان الرداد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3"/>
    <a:srgbClr val="D9D9D7"/>
    <a:srgbClr val="E4E4E2"/>
    <a:srgbClr val="EDBBC7"/>
    <a:srgbClr val="820000"/>
    <a:srgbClr val="4369AA"/>
    <a:srgbClr val="E0E0DE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25" autoAdjust="0"/>
    <p:restoredTop sz="94660"/>
  </p:normalViewPr>
  <p:slideViewPr>
    <p:cSldViewPr snapToGrid="0">
      <p:cViewPr>
        <p:scale>
          <a:sx n="63" d="100"/>
          <a:sy n="63" d="100"/>
        </p:scale>
        <p:origin x="4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4.43732" units="1/cm"/>
          <inkml:channelProperty channel="Y" name="resolution" value="585.1428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07:06:33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22935 15192 1972 0,'0'0'0'0,"0"0"0"0,0 0 0 15,0 0 32-15,0 0 0 0,0 0 1 0,0 0-1 0,0 0-18 16,0 0 0-16,0 0 1 0,0 0 0 0,0 0 18 16,-43-6 2-16,30 6-1 0</inkml:trace>
  <inkml:trace contextRef="#ctx0" brushRef="#br0" timeOffset="6544.8">20041 16051 326 0,'0'0'0'0,"0"0"0"0</inkml:trace>
  <inkml:trace contextRef="#ctx0" brushRef="#br0" timeOffset="21894.06">18772 15928 1054 0,'0'0'0'0,"0"0"0"15,0 0 0-15,0 0 54 0,0 0 1 0,0 0 0 16,0 0 0-16,0 0-38 0,0 0 1 0,0 0-1 15,0 0 1-15,0 0 36 0,0 0 1 0,0 0-2 16,0 0 2-16,0 0-38 0,0 0 1 0,0 0-1 0,0 0 1 16,0 0 3-16,0 0 2 0,0 0-1 0,0 0 1 15,0 0-12-15,0 0 0 0,0 0 0 0,0 0 2 16,0 0-5-16,0 0 1 0,0 0-2 0,0 0 2 16,0 0-3-16,0 0 0 0,-30 12-1 0,17-3 1 0,-2-3-3 15,-1-2 2-15,1 2-1 0</inkml:trace>
  <inkml:trace contextRef="#ctx0" brushRef="#br0" timeOffset="22317.23">18345 15578 1658 0,'0'0'0'0,"0"0"0"0,0 0 0 16,0 0 33-16,0 0 0 0,0 0 1 0,0 0 0 15,0 31-20-15,0-25 1 0,0 1-1 0,0-1 1 0,0 3 41 16,0 3 0-16,0-2 0 0,0 2 2 15,0 7-42-15,0-1 2 0,-6-2-1 0,-6 2 1 0,-4 4 5 16,4-4 0-16,6-5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07C6FE-8032-40FA-B27D-2FA186DDB10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87D3B6-A128-4369-9CE1-F8696E42D9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19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0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7D3B6-A128-4369-9CE1-F8696E42D93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28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7D3B6-A128-4369-9CE1-F8696E42D93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402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7D3B6-A128-4369-9CE1-F8696E42D93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02342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108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7D3B6-A128-4369-9CE1-F8696E42D93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52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e677296701_6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e677296701_6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67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6E63DB-3FB4-4031-AC41-E456C292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26E715-B1DC-42E0-9170-515C229D2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4FDE9C-F216-444B-906E-47F39F1D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1CCC4C-E442-4D9E-9A6A-95149B82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78C1CC-BE7D-4119-86B3-E70F0370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87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0EE9F5-51F8-4DEA-8C17-7746BD35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21063B7-8B8A-4401-A1D3-9310278BD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C79EE5-AD24-404D-A04F-90705AA4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52174D-2BD5-41A9-A16E-34F2D5B5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07B89F-E5FA-4223-AE8E-BC13CC7E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2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BB19189-2F45-4958-9082-01919ECDB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F84A6B-F05E-442A-A772-E38DEE97D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8C6B3C-7326-47E0-8A94-5542E4BF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52DE77-E45C-4984-B4D7-6B8810C6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972342-5510-4646-B35C-121EB59B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753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53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974" y="103978"/>
            <a:ext cx="11937481" cy="5743327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5159467" y="1735367"/>
            <a:ext cx="6038400" cy="28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6334667" y="4718700"/>
            <a:ext cx="48632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9156233" y="719333"/>
            <a:ext cx="20416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82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234201" y="521036"/>
            <a:ext cx="11009703" cy="6207299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172667" y="2835751"/>
            <a:ext cx="605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8930633" y="1320167"/>
            <a:ext cx="2310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939667" y="4982300"/>
            <a:ext cx="42928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46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337297" y="343597"/>
            <a:ext cx="6148980" cy="5858727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950967" y="2005251"/>
            <a:ext cx="4227200" cy="1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950967" y="3645951"/>
            <a:ext cx="4227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2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2278A5DC-A7B8-426B-9A47-1113634140A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12513" y="327025"/>
            <a:ext cx="88106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14">
            <a:extLst>
              <a:ext uri="{FF2B5EF4-FFF2-40B4-BE49-F238E27FC236}">
                <a16:creationId xmlns:a16="http://schemas.microsoft.com/office/drawing/2014/main" id="{0D518758-38AD-4BC4-A86E-B0131D4191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6138" y="46038"/>
            <a:ext cx="1185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600" b="1">
                <a:solidFill>
                  <a:srgbClr val="7F7F7F"/>
                </a:solidFill>
                <a:latin typeface="UTM Neo Sans Intel"/>
              </a:rPr>
              <a:t>vbatu.net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4E91D-6439-47F9-9784-3D3B6036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9C9D-7EFA-4B93-8F07-A0DE41EFA34F}" type="datetime1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7B6A-378F-44DF-A8BF-5C3B21A4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76BF-A99D-4D3A-BB20-7725B820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138" y="293688"/>
            <a:ext cx="1150937" cy="568325"/>
          </a:xfrm>
        </p:spPr>
        <p:txBody>
          <a:bodyPr/>
          <a:lstStyle>
            <a:lvl1pPr>
              <a:defRPr sz="4800">
                <a:solidFill>
                  <a:srgbClr val="0070C0"/>
                </a:solidFill>
                <a:latin typeface="UTM Magnesium"/>
              </a:defRPr>
            </a:lvl1pPr>
          </a:lstStyle>
          <a:p>
            <a:fld id="{EA881393-88E8-47BC-ADC0-316069A877C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21397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974" y="103978"/>
            <a:ext cx="11937481" cy="5743327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5159467" y="1735367"/>
            <a:ext cx="6038400" cy="28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6334667" y="4718700"/>
            <a:ext cx="48632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9156233" y="719333"/>
            <a:ext cx="20416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711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105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337297" y="343597"/>
            <a:ext cx="6148980" cy="5858727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950967" y="2005251"/>
            <a:ext cx="4227200" cy="1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950967" y="3645951"/>
            <a:ext cx="4227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02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8D9CA1-A478-4D29-A29E-6429AA13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A9CA7F-AC63-43FB-97E7-11C2E85CF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C3AA79-4311-4E60-B7A5-F2F7C080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5D1671-AC5B-47DA-9822-A7A3E95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65069E-5A7C-4720-BE2F-B809B123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828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0248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110922" y="152577"/>
            <a:ext cx="1341996" cy="1248387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322868" y="5902686"/>
            <a:ext cx="748795" cy="763468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468933" y="1915142"/>
            <a:ext cx="11630088" cy="4773697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2564367" y="2058600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3839967" y="24300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3839967" y="18645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2564367" y="36577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3839967" y="40436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3839967" y="34781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2564367" y="52590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3839967" y="56571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3839967" y="50917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10934987" y="4673184"/>
            <a:ext cx="1951048" cy="1049033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934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978440" y="4818863"/>
            <a:ext cx="1120880" cy="1779099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590328" y="4534163"/>
            <a:ext cx="1121225" cy="1731797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410289" y="366271"/>
            <a:ext cx="11833267" cy="6484608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737200" y="1932984"/>
            <a:ext cx="6717600" cy="1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2641000" y="3457800"/>
            <a:ext cx="6910000" cy="1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10098022" y="551993"/>
            <a:ext cx="1669965" cy="1027913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4381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313861" y="130079"/>
            <a:ext cx="1679724" cy="1354088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10435632" y="5312475"/>
            <a:ext cx="1455889" cy="1354336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11241033" y="206454"/>
            <a:ext cx="1185540" cy="1575797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381992"/>
            <a:ext cx="12044353" cy="6531403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4028400" y="2773300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4028385" y="5100033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668400" y="1417567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668399" y="3749600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8847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10135710" y="114102"/>
            <a:ext cx="1612732" cy="1300084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408458" y="5494623"/>
            <a:ext cx="1398193" cy="1300664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229119" y="-109833"/>
            <a:ext cx="1315272" cy="1748236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10228" y="381992"/>
            <a:ext cx="12044353" cy="6531403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6591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424529" y="5183123"/>
            <a:ext cx="925099" cy="1428868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9426529" y="142756"/>
            <a:ext cx="2484355" cy="6358507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5270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234201" y="521036"/>
            <a:ext cx="11009703" cy="6207299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172667" y="2835751"/>
            <a:ext cx="605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8930633" y="1320167"/>
            <a:ext cx="2310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939667" y="4982300"/>
            <a:ext cx="42928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06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EEE158-F21B-49D9-BCE7-BD41E01D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744207-3D7A-435B-92D8-52019727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126116-FFC7-4131-BB8F-310EB95F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52A8E2-5CA3-4334-AD0C-667FDA03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60245A-963E-43C2-BB39-2D06CDB9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48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6C1C4A-B732-4C34-A505-92A9FAB2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364B89-A722-4308-AF26-57232B6A9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DE342C-8C0D-43D1-BD36-06C13735A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0104EF-62DC-4DF3-ABD3-E8887546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F5EAE2-4461-443E-8F2C-7A5ACFA2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187A52-6285-421E-88E3-3AAE09F9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24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E0B0CB-FEDE-4635-95BF-A5518EDB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5B0ABD-EA9C-4718-BB19-EB9D374A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76177D6-56DC-44AB-B627-6DD12DF1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31B8D1-B725-4CB6-A229-2D6752BB5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924B9F3-0698-4494-BC0C-7C1FDD0CD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0BB93CD-A149-45F5-93F2-4FD1D3CF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7D316F7-FE14-43BC-96FD-3D0925C0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BD30DEF-54E4-419F-BE54-A20F861A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9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674CD8-184E-41DA-9E04-3D17C60B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5BFCA22-5089-499A-B11C-A577C335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8A4481-4102-4DB8-AD86-4BBD1BE5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F49E81-8B70-4738-9E28-8A99423A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6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0E5F60-CDAC-443F-B01B-DD013DE7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5D6294F-AEC8-4DA8-989D-7CF39DBE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23C9C6-8FB7-4A65-B1D6-F7E8ACF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50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7426F-B42D-46B1-AD1E-81A403C0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35922B-76F7-48F6-B125-0C059813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52E445-5F17-47B5-8DA0-4784ED5CF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E345F1-E416-4296-88E5-B796149C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9E145E-91CB-45A2-92EC-D45D2C65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D40165-84BC-4799-B454-D467F7EC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826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6C05A1-8129-40A0-B135-A09FBFD7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B00C8E7-9491-4AEE-8109-5F3EEBA4A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E04690-E916-4FE7-B9C8-ACBC5E301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3F0F61-BE14-4BFB-ACE7-EA14F88A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C306A4-5629-442C-95D3-626B1BD3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AE7166-50E5-4C23-B6EE-48A6613B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43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192661E-CEE7-4A17-A434-A231FCF3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03DF72-7C07-4937-BEAF-EDF0560A0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49014F-4177-4B96-ADAD-B7BDE6935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4C20-0DAA-4A4D-BD56-DBBCBB9D53AB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EFC141-6095-4C85-9538-074343AD9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DFD102-01EF-472E-8026-0FF9947D1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3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86" r:id="rId15"/>
    <p:sldLayoutId id="2147483687" r:id="rId1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1765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slide" Target="slide2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f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28.xml"/><Relationship Id="rId11" Type="http://schemas.openxmlformats.org/officeDocument/2006/relationships/image" Target="../media/image80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slide" Target="slide19.xml"/><Relationship Id="rId4" Type="http://schemas.openxmlformats.org/officeDocument/2006/relationships/image" Target="../media/image5.jfif"/><Relationship Id="rId9" Type="http://schemas.openxmlformats.org/officeDocument/2006/relationships/image" Target="../media/image8.png"/><Relationship Id="rId14" Type="http://schemas.openxmlformats.org/officeDocument/2006/relationships/image" Target="../media/image9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.jfif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0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openxmlformats.org/officeDocument/2006/relationships/image" Target="../media/image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9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6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5.jfif"/><Relationship Id="rId10" Type="http://schemas.openxmlformats.org/officeDocument/2006/relationships/image" Target="../media/image23.jpeg"/><Relationship Id="rId4" Type="http://schemas.openxmlformats.org/officeDocument/2006/relationships/slide" Target="slide22.xml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42"/>
          <p:cNvGrpSpPr/>
          <p:nvPr/>
        </p:nvGrpSpPr>
        <p:grpSpPr>
          <a:xfrm rot="1273946">
            <a:off x="2315195" y="574298"/>
            <a:ext cx="565925" cy="2034509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2194318" y="5325726"/>
            <a:ext cx="666745" cy="1561577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1812174" y="2967308"/>
            <a:ext cx="1188111" cy="1339336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3468191" y="1399076"/>
            <a:ext cx="981621" cy="850437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 rot="-1617717">
            <a:off x="469276" y="3564213"/>
            <a:ext cx="1307897" cy="2075939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ABA714-BF63-4184-AFC6-21378599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34" y="170959"/>
            <a:ext cx="9659516" cy="72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5AF489-37BB-4274-8370-AB2338CB00ED}"/>
              </a:ext>
            </a:extLst>
          </p:cNvPr>
          <p:cNvSpPr txBox="1"/>
          <p:nvPr/>
        </p:nvSpPr>
        <p:spPr>
          <a:xfrm>
            <a:off x="5462092" y="767447"/>
            <a:ext cx="3561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باسم الله الرحمن الرحيم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453E90-709E-4C75-9EAF-375A7E1C2A50}"/>
              </a:ext>
            </a:extLst>
          </p:cNvPr>
          <p:cNvSpPr txBox="1"/>
          <p:nvPr/>
        </p:nvSpPr>
        <p:spPr>
          <a:xfrm>
            <a:off x="8327923" y="1280100"/>
            <a:ext cx="3445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التاريخ : 27 /  2/ 1443 هـ</a:t>
            </a:r>
          </a:p>
          <a:p>
            <a:pPr algn="r"/>
            <a:r>
              <a:rPr lang="ar-SA" sz="2400" dirty="0"/>
              <a:t>الحصة : الثالثة</a:t>
            </a:r>
            <a:endParaRPr lang="en-US" sz="2400" dirty="0"/>
          </a:p>
          <a:p>
            <a:pPr algn="r"/>
            <a:r>
              <a:rPr lang="ar-SA" sz="2400" dirty="0"/>
              <a:t>المادة : علوم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784A8D-D46F-4546-AF8C-8B4847EDAFE8}"/>
              </a:ext>
            </a:extLst>
          </p:cNvPr>
          <p:cNvSpPr txBox="1"/>
          <p:nvPr/>
        </p:nvSpPr>
        <p:spPr>
          <a:xfrm>
            <a:off x="5332726" y="2358335"/>
            <a:ext cx="531495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200" dirty="0">
              <a:solidFill>
                <a:srgbClr val="FF000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</a:rPr>
              <a:t>عنوان الدرس : الشغل والآلات البسيطة </a:t>
            </a:r>
          </a:p>
        </p:txBody>
      </p:sp>
      <p:grpSp>
        <p:nvGrpSpPr>
          <p:cNvPr id="81" name="Google Shape;1296;p45">
            <a:extLst>
              <a:ext uri="{FF2B5EF4-FFF2-40B4-BE49-F238E27FC236}">
                <a16:creationId xmlns:a16="http://schemas.microsoft.com/office/drawing/2014/main" id="{AEB9DD00-6DA5-49F1-B0ED-E273FAA330B5}"/>
              </a:ext>
            </a:extLst>
          </p:cNvPr>
          <p:cNvGrpSpPr/>
          <p:nvPr/>
        </p:nvGrpSpPr>
        <p:grpSpPr>
          <a:xfrm rot="20387593">
            <a:off x="322382" y="744845"/>
            <a:ext cx="1546053" cy="1753889"/>
            <a:chOff x="1728250" y="237500"/>
            <a:chExt cx="4090750" cy="5095875"/>
          </a:xfrm>
        </p:grpSpPr>
        <p:sp>
          <p:nvSpPr>
            <p:cNvPr id="82" name="Google Shape;1297;p45">
              <a:extLst>
                <a:ext uri="{FF2B5EF4-FFF2-40B4-BE49-F238E27FC236}">
                  <a16:creationId xmlns:a16="http://schemas.microsoft.com/office/drawing/2014/main" id="{873BD4FC-F813-4247-8976-9B978AA819BF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3" name="Google Shape;1298;p45">
              <a:extLst>
                <a:ext uri="{FF2B5EF4-FFF2-40B4-BE49-F238E27FC236}">
                  <a16:creationId xmlns:a16="http://schemas.microsoft.com/office/drawing/2014/main" id="{E566769C-1AE0-492B-9B35-1A7620496B00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4" name="Google Shape;1299;p45">
              <a:extLst>
                <a:ext uri="{FF2B5EF4-FFF2-40B4-BE49-F238E27FC236}">
                  <a16:creationId xmlns:a16="http://schemas.microsoft.com/office/drawing/2014/main" id="{2B301C1D-261D-4852-92FF-A6FB00CD512A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5" name="Google Shape;1300;p45">
              <a:extLst>
                <a:ext uri="{FF2B5EF4-FFF2-40B4-BE49-F238E27FC236}">
                  <a16:creationId xmlns:a16="http://schemas.microsoft.com/office/drawing/2014/main" id="{CB472B6B-E44E-4AD9-AF47-9E59ADDBEAFD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6" name="Google Shape;1301;p45">
              <a:extLst>
                <a:ext uri="{FF2B5EF4-FFF2-40B4-BE49-F238E27FC236}">
                  <a16:creationId xmlns:a16="http://schemas.microsoft.com/office/drawing/2014/main" id="{A76710D7-9CF3-4314-A18B-28800C32C3DC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7" name="Google Shape;1302;p45">
              <a:extLst>
                <a:ext uri="{FF2B5EF4-FFF2-40B4-BE49-F238E27FC236}">
                  <a16:creationId xmlns:a16="http://schemas.microsoft.com/office/drawing/2014/main" id="{22B8B0FA-8448-4914-92C9-0122D0CF5CBF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8" name="Google Shape;1303;p45">
              <a:extLst>
                <a:ext uri="{FF2B5EF4-FFF2-40B4-BE49-F238E27FC236}">
                  <a16:creationId xmlns:a16="http://schemas.microsoft.com/office/drawing/2014/main" id="{0AC05289-5302-4A22-BE28-822DFE3E01A5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9" name="Google Shape;1304;p45">
              <a:extLst>
                <a:ext uri="{FF2B5EF4-FFF2-40B4-BE49-F238E27FC236}">
                  <a16:creationId xmlns:a16="http://schemas.microsoft.com/office/drawing/2014/main" id="{E6811926-069F-4EB1-9CEF-68889DC81E8A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0" name="Google Shape;1305;p45">
              <a:extLst>
                <a:ext uri="{FF2B5EF4-FFF2-40B4-BE49-F238E27FC236}">
                  <a16:creationId xmlns:a16="http://schemas.microsoft.com/office/drawing/2014/main" id="{3CE03D0F-94DF-4B2B-8BB8-95DFBC3DE3D9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1" name="Google Shape;1306;p45">
              <a:extLst>
                <a:ext uri="{FF2B5EF4-FFF2-40B4-BE49-F238E27FC236}">
                  <a16:creationId xmlns:a16="http://schemas.microsoft.com/office/drawing/2014/main" id="{3CE142C4-2BC2-46F0-8879-59487C1E90FB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2" name="Google Shape;1307;p45">
              <a:extLst>
                <a:ext uri="{FF2B5EF4-FFF2-40B4-BE49-F238E27FC236}">
                  <a16:creationId xmlns:a16="http://schemas.microsoft.com/office/drawing/2014/main" id="{EAECC73F-8BCE-4B6F-9436-0359E658E08D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3" name="Google Shape;1308;p45">
              <a:extLst>
                <a:ext uri="{FF2B5EF4-FFF2-40B4-BE49-F238E27FC236}">
                  <a16:creationId xmlns:a16="http://schemas.microsoft.com/office/drawing/2014/main" id="{ADDEAC70-5EE3-474D-A2D9-DA73A600852A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4" name="Google Shape;1309;p45">
              <a:extLst>
                <a:ext uri="{FF2B5EF4-FFF2-40B4-BE49-F238E27FC236}">
                  <a16:creationId xmlns:a16="http://schemas.microsoft.com/office/drawing/2014/main" id="{7D5369E6-422D-4943-8131-46CE1263DBFF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5" name="Google Shape;1310;p45">
              <a:extLst>
                <a:ext uri="{FF2B5EF4-FFF2-40B4-BE49-F238E27FC236}">
                  <a16:creationId xmlns:a16="http://schemas.microsoft.com/office/drawing/2014/main" id="{FB3AB321-BFAD-42C8-A1C5-63579119713D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6" name="Google Shape;1311;p45">
              <a:extLst>
                <a:ext uri="{FF2B5EF4-FFF2-40B4-BE49-F238E27FC236}">
                  <a16:creationId xmlns:a16="http://schemas.microsoft.com/office/drawing/2014/main" id="{4D9AA47E-88C3-46C3-B352-160E6B208581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7" name="Google Shape;1312;p45">
              <a:extLst>
                <a:ext uri="{FF2B5EF4-FFF2-40B4-BE49-F238E27FC236}">
                  <a16:creationId xmlns:a16="http://schemas.microsoft.com/office/drawing/2014/main" id="{2DF9A00B-6184-4979-B243-28D8107ABC5B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8" name="Google Shape;1313;p45">
              <a:extLst>
                <a:ext uri="{FF2B5EF4-FFF2-40B4-BE49-F238E27FC236}">
                  <a16:creationId xmlns:a16="http://schemas.microsoft.com/office/drawing/2014/main" id="{2E9EE004-0953-4B8E-B740-F0A4F5A001C1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9" name="Google Shape;1314;p45">
              <a:extLst>
                <a:ext uri="{FF2B5EF4-FFF2-40B4-BE49-F238E27FC236}">
                  <a16:creationId xmlns:a16="http://schemas.microsoft.com/office/drawing/2014/main" id="{4BA668BD-4C8B-4D62-BDDC-BBEB296D2F4E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0" name="Google Shape;1315;p45">
              <a:extLst>
                <a:ext uri="{FF2B5EF4-FFF2-40B4-BE49-F238E27FC236}">
                  <a16:creationId xmlns:a16="http://schemas.microsoft.com/office/drawing/2014/main" id="{AAB2F331-8D6A-4CF3-9A8A-EE67EB0D709A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1" name="Google Shape;1316;p45">
              <a:extLst>
                <a:ext uri="{FF2B5EF4-FFF2-40B4-BE49-F238E27FC236}">
                  <a16:creationId xmlns:a16="http://schemas.microsoft.com/office/drawing/2014/main" id="{FB90ADDB-5176-422E-AAE0-C2E77D9E042A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2" name="Google Shape;1317;p45">
              <a:extLst>
                <a:ext uri="{FF2B5EF4-FFF2-40B4-BE49-F238E27FC236}">
                  <a16:creationId xmlns:a16="http://schemas.microsoft.com/office/drawing/2014/main" id="{61294EE2-2951-4A0C-B1B9-95F5A725D05F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3" name="Google Shape;1318;p45">
              <a:extLst>
                <a:ext uri="{FF2B5EF4-FFF2-40B4-BE49-F238E27FC236}">
                  <a16:creationId xmlns:a16="http://schemas.microsoft.com/office/drawing/2014/main" id="{8B128B92-881E-4BB2-B6B1-1C7D812131E1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4" name="Google Shape;1319;p45">
              <a:extLst>
                <a:ext uri="{FF2B5EF4-FFF2-40B4-BE49-F238E27FC236}">
                  <a16:creationId xmlns:a16="http://schemas.microsoft.com/office/drawing/2014/main" id="{0B6134C3-43E5-4F97-BBA4-4223DF84C6F7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5" name="Google Shape;1320;p45">
              <a:extLst>
                <a:ext uri="{FF2B5EF4-FFF2-40B4-BE49-F238E27FC236}">
                  <a16:creationId xmlns:a16="http://schemas.microsoft.com/office/drawing/2014/main" id="{EC66DF7A-6E4E-453A-BACD-413364D7B2EF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6" name="Google Shape;1321;p45">
              <a:extLst>
                <a:ext uri="{FF2B5EF4-FFF2-40B4-BE49-F238E27FC236}">
                  <a16:creationId xmlns:a16="http://schemas.microsoft.com/office/drawing/2014/main" id="{3F3F98CC-9649-42A3-861B-7F6D6EED68B4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7" name="Google Shape;1322;p45">
              <a:extLst>
                <a:ext uri="{FF2B5EF4-FFF2-40B4-BE49-F238E27FC236}">
                  <a16:creationId xmlns:a16="http://schemas.microsoft.com/office/drawing/2014/main" id="{0F3A2A34-C9FB-4B1A-878B-CFE07D4AE659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8" name="Google Shape;1323;p45">
              <a:extLst>
                <a:ext uri="{FF2B5EF4-FFF2-40B4-BE49-F238E27FC236}">
                  <a16:creationId xmlns:a16="http://schemas.microsoft.com/office/drawing/2014/main" id="{973D2D2D-1277-4364-ACBA-C05F69CE3BEA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9" name="Google Shape;1324;p45">
              <a:extLst>
                <a:ext uri="{FF2B5EF4-FFF2-40B4-BE49-F238E27FC236}">
                  <a16:creationId xmlns:a16="http://schemas.microsoft.com/office/drawing/2014/main" id="{BA7C5470-66CF-461B-A989-D603FDF64429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0" name="Google Shape;1325;p45">
              <a:extLst>
                <a:ext uri="{FF2B5EF4-FFF2-40B4-BE49-F238E27FC236}">
                  <a16:creationId xmlns:a16="http://schemas.microsoft.com/office/drawing/2014/main" id="{C7AE8978-C823-4CD5-84CD-37064A28FD7F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F37C391-53F9-4125-BAB0-0673678B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05" y="368881"/>
            <a:ext cx="6831395" cy="47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BD1D249-328E-498A-A6F7-E05137581624}"/>
              </a:ext>
            </a:extLst>
          </p:cNvPr>
          <p:cNvSpPr/>
          <p:nvPr/>
        </p:nvSpPr>
        <p:spPr>
          <a:xfrm>
            <a:off x="5360605" y="1519810"/>
            <a:ext cx="6512560" cy="2936240"/>
          </a:xfrm>
          <a:prstGeom prst="rect">
            <a:avLst/>
          </a:prstGeom>
          <a:solidFill>
            <a:srgbClr val="E5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FD719B-4C6D-482C-8985-9EBF80F63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4895" t="22500" r="22941" b="10000"/>
          <a:stretch/>
        </p:blipFill>
        <p:spPr bwMode="auto">
          <a:xfrm>
            <a:off x="32419" y="0"/>
            <a:ext cx="26822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5C89923-579D-4924-8D5D-E84548EB5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7369" t="42500" r="58705" b="18526"/>
          <a:stretch/>
        </p:blipFill>
        <p:spPr bwMode="auto">
          <a:xfrm>
            <a:off x="2749249" y="3952240"/>
            <a:ext cx="2895601" cy="27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35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D34FA799-BA97-413B-B5C1-53039D766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505" y="4184548"/>
            <a:ext cx="1780304" cy="251731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EF4026A1-900F-4FD6-81AE-AC9E7DEFC1F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86397" y="5324804"/>
              <a:ext cx="1457972" cy="1421749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57972" cy="142174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صورة الشريحة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F4026A1-900F-4FD6-81AE-AC9E7DEFC1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6397" y="5324804"/>
                <a:ext cx="1457972" cy="142174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74836CBD-E905-40C8-93D1-968E2B10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69" y="0"/>
            <a:ext cx="2923803" cy="16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D1A7B22-20AE-4453-879D-C3B1F18CC28C}"/>
              </a:ext>
            </a:extLst>
          </p:cNvPr>
          <p:cNvSpPr txBox="1"/>
          <p:nvPr/>
        </p:nvSpPr>
        <p:spPr>
          <a:xfrm>
            <a:off x="2405467" y="2321004"/>
            <a:ext cx="6917672" cy="1405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لا يساوي دائما الجهد الشغل المبذول </a:t>
            </a:r>
          </a:p>
          <a:p>
            <a:pPr algn="ctr"/>
            <a:endParaRPr lang="ar-SA" sz="3200" b="1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rgbClr val="C00000"/>
                </a:solidFill>
              </a:rPr>
              <a:t>فسري هذه العبارة </a:t>
            </a:r>
            <a:endParaRPr lang="ar-SA" sz="3200" b="1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صورة الشريحة 45"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صورة الشريحة 4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3B0DBCA7-16E9-40A4-8A13-E0C3680EA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22" t="21250" r="6250" b="10000"/>
          <a:stretch/>
        </p:blipFill>
        <p:spPr bwMode="auto">
          <a:xfrm>
            <a:off x="1131577" y="-47402"/>
            <a:ext cx="69180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6BEB93D-4FC8-47DB-B517-5F35B106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12" y="1100959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A8CF6037-3446-44BB-926C-387579404D2F}"/>
              </a:ext>
            </a:extLst>
          </p:cNvPr>
          <p:cNvSpPr/>
          <p:nvPr/>
        </p:nvSpPr>
        <p:spPr>
          <a:xfrm>
            <a:off x="8668179" y="865583"/>
            <a:ext cx="1778000" cy="2103120"/>
          </a:xfrm>
          <a:prstGeom prst="wedgeEllipseCallout">
            <a:avLst>
              <a:gd name="adj1" fmla="val 68100"/>
              <a:gd name="adj2" fmla="val 21994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هل يمكن ان نحسب قيمة الشغل ؟</a:t>
            </a:r>
          </a:p>
        </p:txBody>
      </p:sp>
      <p:pic>
        <p:nvPicPr>
          <p:cNvPr id="8194" name="Picture 2" descr="العالم جيمس جول | المرسال">
            <a:extLst>
              <a:ext uri="{FF2B5EF4-FFF2-40B4-BE49-F238E27FC236}">
                <a16:creationId xmlns:a16="http://schemas.microsoft.com/office/drawing/2014/main" id="{AE17903F-FF18-469F-B3F1-7AD60E74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48" y="3977290"/>
            <a:ext cx="1952625" cy="2343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BFD532E-9CE3-48B9-96A7-14F5AA209D94}"/>
              </a:ext>
            </a:extLst>
          </p:cNvPr>
          <p:cNvSpPr/>
          <p:nvPr/>
        </p:nvSpPr>
        <p:spPr>
          <a:xfrm>
            <a:off x="4043229" y="3740558"/>
            <a:ext cx="357020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3200" dirty="0">
              <a:solidFill>
                <a:srgbClr val="820000"/>
              </a:solidFill>
            </a:endParaRPr>
          </a:p>
          <a:p>
            <a:pPr algn="ctr"/>
            <a:r>
              <a:rPr lang="ar-SA" sz="3200" dirty="0">
                <a:solidFill>
                  <a:srgbClr val="820000"/>
                </a:solidFill>
              </a:rPr>
              <a:t>ويقاس الشغل بوحدة </a:t>
            </a:r>
            <a:r>
              <a:rPr lang="ar-SA" sz="3200" dirty="0">
                <a:solidFill>
                  <a:srgbClr val="FFC000"/>
                </a:solidFill>
              </a:rPr>
              <a:t>جول </a:t>
            </a:r>
          </a:p>
          <a:p>
            <a:pPr algn="ctr"/>
            <a:r>
              <a:rPr lang="ar-SA" sz="3200" dirty="0">
                <a:solidFill>
                  <a:srgbClr val="820000"/>
                </a:solidFill>
              </a:rPr>
              <a:t>نسبة الى العالم البريطاني</a:t>
            </a:r>
          </a:p>
          <a:p>
            <a:pPr algn="ctr"/>
            <a:r>
              <a:rPr lang="ar-SA" sz="3200" dirty="0">
                <a:solidFill>
                  <a:srgbClr val="820000"/>
                </a:solidFill>
              </a:rPr>
              <a:t> جيمس </a:t>
            </a:r>
            <a:r>
              <a:rPr lang="ar-SA" sz="3200" dirty="0" err="1">
                <a:solidFill>
                  <a:srgbClr val="820000"/>
                </a:solidFill>
              </a:rPr>
              <a:t>بريسكوت</a:t>
            </a:r>
            <a:r>
              <a:rPr lang="ar-SA" sz="3200" dirty="0">
                <a:solidFill>
                  <a:srgbClr val="820000"/>
                </a:solidFill>
              </a:rPr>
              <a:t> جول</a:t>
            </a:r>
          </a:p>
          <a:p>
            <a:pPr algn="ctr"/>
            <a:r>
              <a:rPr lang="ar-SA" sz="3200" dirty="0">
                <a:solidFill>
                  <a:srgbClr val="FFC000"/>
                </a:solidFill>
              </a:rPr>
              <a:t>الجول = نيوتن </a:t>
            </a:r>
            <a:r>
              <a:rPr lang="en-US" sz="3200" dirty="0">
                <a:solidFill>
                  <a:srgbClr val="FFC000"/>
                </a:solidFill>
              </a:rPr>
              <a:t> x </a:t>
            </a:r>
            <a:r>
              <a:rPr lang="ar-SA" sz="3200" dirty="0">
                <a:solidFill>
                  <a:srgbClr val="FFC000"/>
                </a:solidFill>
              </a:rPr>
              <a:t>متر</a:t>
            </a:r>
          </a:p>
        </p:txBody>
      </p:sp>
      <p:sp>
        <p:nvSpPr>
          <p:cNvPr id="11" name="فقاعة الكلام: بيضاوية 10">
            <a:extLst>
              <a:ext uri="{FF2B5EF4-FFF2-40B4-BE49-F238E27FC236}">
                <a16:creationId xmlns:a16="http://schemas.microsoft.com/office/drawing/2014/main" id="{446B8AE0-3C4A-4F46-9327-C069CCA2598E}"/>
              </a:ext>
            </a:extLst>
          </p:cNvPr>
          <p:cNvSpPr/>
          <p:nvPr/>
        </p:nvSpPr>
        <p:spPr>
          <a:xfrm>
            <a:off x="8485793" y="2912823"/>
            <a:ext cx="1778000" cy="2103120"/>
          </a:xfrm>
          <a:prstGeom prst="wedgeEllipseCallout">
            <a:avLst>
              <a:gd name="adj1" fmla="val 74386"/>
              <a:gd name="adj2" fmla="val -42257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هل يمكنك استنتاج وحدة الشغل من القانون 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3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4F42EA-B5F3-4589-A30D-61E2C0D64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4" t="21434" r="26083" b="68832"/>
          <a:stretch/>
        </p:blipFill>
        <p:spPr>
          <a:xfrm>
            <a:off x="543481" y="643925"/>
            <a:ext cx="11105038" cy="120215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BBF0D6A-9E03-401C-879E-AD4F3E308EFD}"/>
              </a:ext>
            </a:extLst>
          </p:cNvPr>
          <p:cNvGrpSpPr/>
          <p:nvPr/>
        </p:nvGrpSpPr>
        <p:grpSpPr>
          <a:xfrm>
            <a:off x="8654400" y="-107505"/>
            <a:ext cx="3348051" cy="1006546"/>
            <a:chOff x="5957001" y="312421"/>
            <a:chExt cx="2158300" cy="1006546"/>
          </a:xfrm>
        </p:grpSpPr>
        <p:pic>
          <p:nvPicPr>
            <p:cNvPr id="19" name="صورة 18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347E6E86-66AA-409A-A2A5-E2A4AC09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4F47B42-F223-4BF2-8F14-364F3D6D9BBB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استراتيجية حل المسائل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2DB7035-6553-454E-81C1-AE235206F25D}"/>
              </a:ext>
            </a:extLst>
          </p:cNvPr>
          <p:cNvSpPr/>
          <p:nvPr/>
        </p:nvSpPr>
        <p:spPr>
          <a:xfrm>
            <a:off x="4965095" y="945599"/>
            <a:ext cx="776973" cy="46052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A326EEC-5340-4D2E-B9D4-10EA65BEE75E}"/>
              </a:ext>
            </a:extLst>
          </p:cNvPr>
          <p:cNvSpPr txBox="1"/>
          <p:nvPr/>
        </p:nvSpPr>
        <p:spPr>
          <a:xfrm>
            <a:off x="5035476" y="1111924"/>
            <a:ext cx="7769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المسافة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92DB529-CE60-4C00-B819-98307BBE40F4}"/>
              </a:ext>
            </a:extLst>
          </p:cNvPr>
          <p:cNvSpPr/>
          <p:nvPr/>
        </p:nvSpPr>
        <p:spPr>
          <a:xfrm>
            <a:off x="6096000" y="899041"/>
            <a:ext cx="1158240" cy="5486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42DD79-6AB2-416C-A35D-566E7483C53A}"/>
              </a:ext>
            </a:extLst>
          </p:cNvPr>
          <p:cNvSpPr txBox="1"/>
          <p:nvPr/>
        </p:nvSpPr>
        <p:spPr>
          <a:xfrm>
            <a:off x="6583680" y="1111924"/>
            <a:ext cx="6705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القوة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6F97119-D190-45ED-A86A-C92D9F35E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0" t="31317" r="26833" b="29482"/>
          <a:stretch/>
        </p:blipFill>
        <p:spPr>
          <a:xfrm>
            <a:off x="1757763" y="2194312"/>
            <a:ext cx="8351437" cy="37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968718-4BB9-4F89-ABC0-2A0029A26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3" t="73599" r="29418" b="21926"/>
          <a:stretch/>
        </p:blipFill>
        <p:spPr>
          <a:xfrm>
            <a:off x="491884" y="746389"/>
            <a:ext cx="10409796" cy="56348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BBF0D6A-9E03-401C-879E-AD4F3E308EFD}"/>
              </a:ext>
            </a:extLst>
          </p:cNvPr>
          <p:cNvGrpSpPr/>
          <p:nvPr/>
        </p:nvGrpSpPr>
        <p:grpSpPr>
          <a:xfrm>
            <a:off x="8654400" y="-107505"/>
            <a:ext cx="3348051" cy="1006546"/>
            <a:chOff x="5957001" y="312421"/>
            <a:chExt cx="2158300" cy="1006546"/>
          </a:xfrm>
        </p:grpSpPr>
        <p:pic>
          <p:nvPicPr>
            <p:cNvPr id="19" name="صورة 18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347E6E86-66AA-409A-A2A5-E2A4AC09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4F47B42-F223-4BF2-8F14-364F3D6D9BBB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استراتيجية حل المسائل</a:t>
              </a:r>
            </a:p>
          </p:txBody>
        </p:sp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4BFF3AC-13B4-4138-AD99-4634FB6798E7}"/>
              </a:ext>
            </a:extLst>
          </p:cNvPr>
          <p:cNvSpPr/>
          <p:nvPr/>
        </p:nvSpPr>
        <p:spPr>
          <a:xfrm>
            <a:off x="3546620" y="762817"/>
            <a:ext cx="1158240" cy="5486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46E218E-B3F3-4D1C-86C8-0C30CD2235D7}"/>
              </a:ext>
            </a:extLst>
          </p:cNvPr>
          <p:cNvSpPr txBox="1"/>
          <p:nvPr/>
        </p:nvSpPr>
        <p:spPr>
          <a:xfrm flipH="1">
            <a:off x="3684047" y="1058820"/>
            <a:ext cx="1017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القوة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3D55E0-5DD8-46E6-B3BA-3829E0BA3414}"/>
              </a:ext>
            </a:extLst>
          </p:cNvPr>
          <p:cNvSpPr/>
          <p:nvPr/>
        </p:nvSpPr>
        <p:spPr>
          <a:xfrm>
            <a:off x="6443072" y="746389"/>
            <a:ext cx="1017821" cy="5486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2FA2E7-AB4F-4213-A5D7-3DC01046D682}"/>
              </a:ext>
            </a:extLst>
          </p:cNvPr>
          <p:cNvSpPr txBox="1"/>
          <p:nvPr/>
        </p:nvSpPr>
        <p:spPr>
          <a:xfrm>
            <a:off x="6703425" y="1058820"/>
            <a:ext cx="7769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المسافة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80643AA-2E7D-47EF-A80B-2A4572764B26}"/>
              </a:ext>
            </a:extLst>
          </p:cNvPr>
          <p:cNvSpPr txBox="1"/>
          <p:nvPr/>
        </p:nvSpPr>
        <p:spPr>
          <a:xfrm>
            <a:off x="2966673" y="2828835"/>
            <a:ext cx="56877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الشغل = المسافة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 القوة </a:t>
            </a:r>
          </a:p>
          <a:p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الشغل = 10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 50 = 500 جول </a:t>
            </a:r>
          </a:p>
        </p:txBody>
      </p:sp>
    </p:spTree>
    <p:extLst>
      <p:ext uri="{BB962C8B-B14F-4D97-AF65-F5344CB8AC3E}">
        <p14:creationId xmlns:p14="http://schemas.microsoft.com/office/powerpoint/2010/main" val="12864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1DF7EED2-B01F-4345-A817-E96773140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84" t="20444" r="1855" b="55378"/>
          <a:stretch/>
        </p:blipFill>
        <p:spPr bwMode="auto">
          <a:xfrm>
            <a:off x="2570480" y="843280"/>
            <a:ext cx="7589520" cy="13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9317645-5354-4B60-9E05-D56A07789CCC}"/>
              </a:ext>
            </a:extLst>
          </p:cNvPr>
          <p:cNvGrpSpPr/>
          <p:nvPr/>
        </p:nvGrpSpPr>
        <p:grpSpPr>
          <a:xfrm>
            <a:off x="8654400" y="-107505"/>
            <a:ext cx="3348051" cy="1006546"/>
            <a:chOff x="5957001" y="312421"/>
            <a:chExt cx="2158300" cy="1006546"/>
          </a:xfrm>
        </p:grpSpPr>
        <p:pic>
          <p:nvPicPr>
            <p:cNvPr id="8" name="صورة 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F0E3E84-3D6F-43D7-B962-BEA953D0C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6598788-5D73-42A7-A60E-A878D9AA5EE9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استراتيجية حل المسائل</a:t>
              </a: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197B54-2B60-432F-B670-5AE30BD8698B}"/>
              </a:ext>
            </a:extLst>
          </p:cNvPr>
          <p:cNvSpPr txBox="1"/>
          <p:nvPr/>
        </p:nvSpPr>
        <p:spPr>
          <a:xfrm>
            <a:off x="3718513" y="2981235"/>
            <a:ext cx="56877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الشغل = المسافة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 القوة </a:t>
            </a:r>
          </a:p>
          <a:p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الشغل = 5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 8 = 40 جول </a:t>
            </a:r>
          </a:p>
        </p:txBody>
      </p:sp>
    </p:spTree>
    <p:extLst>
      <p:ext uri="{BB962C8B-B14F-4D97-AF65-F5344CB8AC3E}">
        <p14:creationId xmlns:p14="http://schemas.microsoft.com/office/powerpoint/2010/main" val="39589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CFC3CB9-532D-47A7-825D-991AE52EA224}"/>
              </a:ext>
            </a:extLst>
          </p:cNvPr>
          <p:cNvGrpSpPr/>
          <p:nvPr/>
        </p:nvGrpSpPr>
        <p:grpSpPr>
          <a:xfrm>
            <a:off x="7635706" y="2015548"/>
            <a:ext cx="1278256" cy="3355491"/>
            <a:chOff x="5477910" y="1387889"/>
            <a:chExt cx="1046658" cy="2873907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2809C8D-7FD8-4740-A7B0-DF62817E3CA7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6A25F400-368A-48E0-9006-8DFD30961C5D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577E7A2B-4C40-493F-B7B2-B93D9B09159E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FFEB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AB5D1429-B4F4-4752-A6A9-1C51218271D7}"/>
                </a:ext>
              </a:extLst>
            </p:cNvPr>
            <p:cNvSpPr txBox="1"/>
            <p:nvPr/>
          </p:nvSpPr>
          <p:spPr>
            <a:xfrm>
              <a:off x="5477910" y="1885950"/>
              <a:ext cx="1010637" cy="342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 err="1"/>
                <a:t>ماهو</a:t>
              </a:r>
              <a:r>
                <a:rPr lang="ar-SA" sz="2000" dirty="0"/>
                <a:t> الشغل 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E8134D05-FB4E-4BF4-8114-BEAFDCC50DEF}"/>
              </a:ext>
            </a:extLst>
          </p:cNvPr>
          <p:cNvSpPr/>
          <p:nvPr/>
        </p:nvSpPr>
        <p:spPr>
          <a:xfrm rot="5400000">
            <a:off x="6624413" y="3164803"/>
            <a:ext cx="3300843" cy="1369933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59DBE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D27FAD8-2183-4A33-85BE-1B771A194E3E}"/>
              </a:ext>
            </a:extLst>
          </p:cNvPr>
          <p:cNvSpPr txBox="1"/>
          <p:nvPr/>
        </p:nvSpPr>
        <p:spPr>
          <a:xfrm>
            <a:off x="7865214" y="3378269"/>
            <a:ext cx="7577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1B08C05-5E85-4BF3-A8A5-8BBD358D14AC}"/>
              </a:ext>
            </a:extLst>
          </p:cNvPr>
          <p:cNvGrpSpPr/>
          <p:nvPr/>
        </p:nvGrpSpPr>
        <p:grpSpPr>
          <a:xfrm>
            <a:off x="4661445" y="2023594"/>
            <a:ext cx="1361321" cy="3516291"/>
            <a:chOff x="5476976" y="1387889"/>
            <a:chExt cx="1114367" cy="2978090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2711937D-E683-418C-B0F1-D7CC42AE8DE1}"/>
                </a:ext>
              </a:extLst>
            </p:cNvPr>
            <p:cNvGrpSpPr/>
            <p:nvPr/>
          </p:nvGrpSpPr>
          <p:grpSpPr>
            <a:xfrm rot="5400000">
              <a:off x="4520026" y="2356160"/>
              <a:ext cx="2978090" cy="1041547"/>
              <a:chOff x="3554498" y="-596185"/>
              <a:chExt cx="4503667" cy="1425052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3AAD7DED-2DA1-4482-BB27-F77BBBB62DA6}"/>
                  </a:ext>
                </a:extLst>
              </p:cNvPr>
              <p:cNvSpPr/>
              <p:nvPr/>
            </p:nvSpPr>
            <p:spPr>
              <a:xfrm>
                <a:off x="3722473" y="-596185"/>
                <a:ext cx="4335692" cy="1417832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FD7DDE81-2B5C-41EC-95B6-2D4AF05B25C5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6C3FC6D-0C5B-4A89-B7DA-5E370B6F036A}"/>
                </a:ext>
              </a:extLst>
            </p:cNvPr>
            <p:cNvSpPr txBox="1"/>
            <p:nvPr/>
          </p:nvSpPr>
          <p:spPr>
            <a:xfrm>
              <a:off x="5476976" y="2031224"/>
              <a:ext cx="1114367" cy="16422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/>
                <a:t>يدفع رجل صندوق مسافة 3 امتار بقوة 20 نيوتن احسبي الشغل المبذول </a:t>
              </a:r>
            </a:p>
          </p:txBody>
        </p:sp>
      </p:grp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17C420C3-C7F7-4377-B3AE-374CE3FBF092}"/>
              </a:ext>
            </a:extLst>
          </p:cNvPr>
          <p:cNvSpPr/>
          <p:nvPr/>
        </p:nvSpPr>
        <p:spPr>
          <a:xfrm rot="5400000">
            <a:off x="3641628" y="3150091"/>
            <a:ext cx="3338022" cy="1370310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7AC4A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AEE780-CA92-4BE3-8BFD-1520334D0EE1}"/>
              </a:ext>
            </a:extLst>
          </p:cNvPr>
          <p:cNvSpPr txBox="1"/>
          <p:nvPr/>
        </p:nvSpPr>
        <p:spPr>
          <a:xfrm>
            <a:off x="4918079" y="3277797"/>
            <a:ext cx="7579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BC8E330-2D1B-4D49-92BD-688A3562CD8B}"/>
              </a:ext>
            </a:extLst>
          </p:cNvPr>
          <p:cNvGrpSpPr/>
          <p:nvPr/>
        </p:nvGrpSpPr>
        <p:grpSpPr>
          <a:xfrm>
            <a:off x="1351689" y="2015549"/>
            <a:ext cx="1337703" cy="3421364"/>
            <a:chOff x="5477912" y="1387889"/>
            <a:chExt cx="1102799" cy="2873907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1CF1137-AC1B-45CA-A3C8-F8022A385B15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7A68526-E3B9-4F55-94E4-983555331D6A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84CD3331-50BC-4BFB-9E4C-E7EE27B44700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EDBBC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3D27249-F4FC-4F6E-A9E2-2D2C71409E89}"/>
                </a:ext>
              </a:extLst>
            </p:cNvPr>
            <p:cNvSpPr txBox="1"/>
            <p:nvPr/>
          </p:nvSpPr>
          <p:spPr>
            <a:xfrm>
              <a:off x="5536235" y="1799584"/>
              <a:ext cx="1044476" cy="188726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رجل يدفع صخرة كبيرة ويبذل جهد كبير ولكنه لم يستطع تحريكها هل يبذل شغلا </a:t>
              </a:r>
            </a:p>
          </p:txBody>
        </p:sp>
      </p:grp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F1F42143-73F2-4F6A-B7FE-9D647AB384F4}"/>
              </a:ext>
            </a:extLst>
          </p:cNvPr>
          <p:cNvSpPr/>
          <p:nvPr/>
        </p:nvSpPr>
        <p:spPr>
          <a:xfrm rot="5400000">
            <a:off x="310904" y="3201842"/>
            <a:ext cx="3365649" cy="1360661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</a:ln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B145A84-752E-449A-853D-7B0905DEE321}"/>
              </a:ext>
            </a:extLst>
          </p:cNvPr>
          <p:cNvSpPr txBox="1"/>
          <p:nvPr/>
        </p:nvSpPr>
        <p:spPr>
          <a:xfrm>
            <a:off x="1574913" y="3277796"/>
            <a:ext cx="7526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AA87E27-0C2E-4513-84B7-1FE5DA8EEA8A}"/>
              </a:ext>
            </a:extLst>
          </p:cNvPr>
          <p:cNvGrpSpPr/>
          <p:nvPr/>
        </p:nvGrpSpPr>
        <p:grpSpPr>
          <a:xfrm>
            <a:off x="9854409" y="-282811"/>
            <a:ext cx="2196048" cy="1603441"/>
            <a:chOff x="5921444" y="297093"/>
            <a:chExt cx="2158300" cy="1006546"/>
          </a:xfrm>
        </p:grpSpPr>
        <p:pic>
          <p:nvPicPr>
            <p:cNvPr id="27" name="صورة 2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6B6A7C1-6D7F-4038-86E8-658ED6A8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44" y="297093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E4994E42-8D95-4EB2-A116-D0D74678F435}"/>
                </a:ext>
              </a:extLst>
            </p:cNvPr>
            <p:cNvSpPr txBox="1"/>
            <p:nvPr/>
          </p:nvSpPr>
          <p:spPr>
            <a:xfrm>
              <a:off x="6326224" y="642225"/>
              <a:ext cx="1348740" cy="2318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التقويم الختامي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صورة الشريحة 28">
                <a:extLst>
                  <a:ext uri="{FF2B5EF4-FFF2-40B4-BE49-F238E27FC236}">
                    <a16:creationId xmlns:a16="http://schemas.microsoft.com/office/drawing/2014/main" id="{D315C53E-3BF2-4E83-A263-D1262EEF4F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صورة الشريحة 2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315C53E-3BF2-4E83-A263-D1262EEF4F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5C2E3D83-9D1D-400B-8D94-EE063C186E4A}"/>
              </a:ext>
            </a:extLst>
          </p:cNvPr>
          <p:cNvSpPr/>
          <p:nvPr/>
        </p:nvSpPr>
        <p:spPr>
          <a:xfrm>
            <a:off x="8357419" y="636320"/>
            <a:ext cx="2595013" cy="1563027"/>
          </a:xfrm>
          <a:prstGeom prst="wedgeEllipseCallout">
            <a:avLst>
              <a:gd name="adj1" fmla="val 48211"/>
              <a:gd name="adj2" fmla="val 54499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400" b="1" kern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والان لنتحقق من فهمك </a:t>
            </a:r>
            <a:r>
              <a:rPr lang="ar-SA" sz="2400" b="1" kern="0" dirty="0" err="1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بالاجابة</a:t>
            </a:r>
            <a:r>
              <a:rPr lang="ar-SA" sz="24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 على الأسئلة التالية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84AC98FE-564A-4D41-8201-182D663C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70" y="1037194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301 L 0.00143 -0.2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9514 L -0.00065 -0.282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09699 L -0.00494 -0.28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55BCCCCC-7531-4F57-B796-6BD97F80E103}"/>
              </a:ext>
            </a:extLst>
          </p:cNvPr>
          <p:cNvSpPr/>
          <p:nvPr/>
        </p:nvSpPr>
        <p:spPr>
          <a:xfrm>
            <a:off x="5612423" y="3668851"/>
            <a:ext cx="1992085" cy="16796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EDBB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الشغل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264DD54-C774-442A-91AE-4E114FD70265}"/>
              </a:ext>
            </a:extLst>
          </p:cNvPr>
          <p:cNvGrpSpPr/>
          <p:nvPr/>
        </p:nvGrpSpPr>
        <p:grpSpPr>
          <a:xfrm>
            <a:off x="2738613" y="2179446"/>
            <a:ext cx="2520000" cy="2520000"/>
            <a:chOff x="1979039" y="1533036"/>
            <a:chExt cx="2520000" cy="2520000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25286533-AC43-46F0-9B32-BDEEE60BE313}"/>
                </a:ext>
              </a:extLst>
            </p:cNvPr>
            <p:cNvSpPr/>
            <p:nvPr/>
          </p:nvSpPr>
          <p:spPr>
            <a:xfrm rot="19133989">
              <a:off x="1979039" y="1533036"/>
              <a:ext cx="2520000" cy="2520000"/>
            </a:xfrm>
            <a:prstGeom prst="wedgeEllipseCallout">
              <a:avLst>
                <a:gd name="adj1" fmla="val 22148"/>
                <a:gd name="adj2" fmla="val 60066"/>
              </a:avLst>
            </a:prstGeom>
            <a:solidFill>
              <a:schemeClr val="bg1"/>
            </a:solidFill>
            <a:ln w="190500">
              <a:solidFill>
                <a:schemeClr val="accent6"/>
              </a:solidFill>
            </a:ln>
            <a:effectLst>
              <a:glow>
                <a:schemeClr val="bg1">
                  <a:lumMod val="50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dirty="0"/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73DD3662-C611-4F15-AC0B-E73AA4993E08}"/>
                </a:ext>
              </a:extLst>
            </p:cNvPr>
            <p:cNvSpPr txBox="1"/>
            <p:nvPr/>
          </p:nvSpPr>
          <p:spPr>
            <a:xfrm>
              <a:off x="2018260" y="2620726"/>
              <a:ext cx="225334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6">
                      <a:lumMod val="75000"/>
                    </a:schemeClr>
                  </a:solidFill>
                </a:rPr>
                <a:t>يقاس الشغل بوحد الجول 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0FEC0C8-2C99-4280-A57D-BE78B3073C0A}"/>
              </a:ext>
            </a:extLst>
          </p:cNvPr>
          <p:cNvGrpSpPr/>
          <p:nvPr/>
        </p:nvGrpSpPr>
        <p:grpSpPr>
          <a:xfrm rot="21294556">
            <a:off x="7915307" y="2266704"/>
            <a:ext cx="2520000" cy="2520000"/>
            <a:chOff x="8057615" y="1656011"/>
            <a:chExt cx="2520000" cy="2520000"/>
          </a:xfrm>
        </p:grpSpPr>
        <p:sp>
          <p:nvSpPr>
            <p:cNvPr id="40" name="Speech Bubble: Oval 16">
              <a:extLst>
                <a:ext uri="{FF2B5EF4-FFF2-40B4-BE49-F238E27FC236}">
                  <a16:creationId xmlns:a16="http://schemas.microsoft.com/office/drawing/2014/main" id="{6BC8E889-2018-4807-8C58-A1F4608633A8}"/>
                </a:ext>
              </a:extLst>
            </p:cNvPr>
            <p:cNvSpPr/>
            <p:nvPr/>
          </p:nvSpPr>
          <p:spPr>
            <a:xfrm rot="18559065">
              <a:off x="8057615" y="1656011"/>
              <a:ext cx="2520000" cy="2520000"/>
            </a:xfrm>
            <a:prstGeom prst="wedgeEllipseCallout">
              <a:avLst>
                <a:gd name="adj1" fmla="val -53448"/>
                <a:gd name="adj2" fmla="val -32917"/>
              </a:avLst>
            </a:prstGeom>
            <a:solidFill>
              <a:schemeClr val="bg1"/>
            </a:solidFill>
            <a:ln w="190500">
              <a:solidFill>
                <a:srgbClr val="CC0099"/>
              </a:solidFill>
            </a:ln>
            <a:effectLst>
              <a:glow>
                <a:schemeClr val="bg1">
                  <a:lumMod val="50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dirty="0"/>
                <a:t> </a:t>
              </a:r>
              <a:endParaRPr lang="vi-VN" dirty="0"/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8763B697-230D-4DB9-99FB-6E9562F71815}"/>
                </a:ext>
              </a:extLst>
            </p:cNvPr>
            <p:cNvSpPr txBox="1"/>
            <p:nvPr/>
          </p:nvSpPr>
          <p:spPr>
            <a:xfrm>
              <a:off x="8190943" y="2254291"/>
              <a:ext cx="2253343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6D3F65"/>
                  </a:solidFill>
                </a:rPr>
                <a:t>الشغل يحدث اذا أثرت قوة على جسم وتحرك الجسم مسافة باتجاه القوة 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1E72B14-3E9E-4982-AF4F-7D057386CF99}"/>
              </a:ext>
            </a:extLst>
          </p:cNvPr>
          <p:cNvGrpSpPr/>
          <p:nvPr/>
        </p:nvGrpSpPr>
        <p:grpSpPr>
          <a:xfrm>
            <a:off x="5276181" y="626143"/>
            <a:ext cx="2520000" cy="2520000"/>
            <a:chOff x="4994712" y="209598"/>
            <a:chExt cx="2520000" cy="2520000"/>
          </a:xfrm>
        </p:grpSpPr>
        <p:sp>
          <p:nvSpPr>
            <p:cNvPr id="42" name="Speech Bubble: Oval 15">
              <a:extLst>
                <a:ext uri="{FF2B5EF4-FFF2-40B4-BE49-F238E27FC236}">
                  <a16:creationId xmlns:a16="http://schemas.microsoft.com/office/drawing/2014/main" id="{3F96A12C-B8C0-4281-9381-AF031A19F688}"/>
                </a:ext>
              </a:extLst>
            </p:cNvPr>
            <p:cNvSpPr/>
            <p:nvPr/>
          </p:nvSpPr>
          <p:spPr>
            <a:xfrm rot="18821250">
              <a:off x="4994712" y="209598"/>
              <a:ext cx="2520000" cy="2520000"/>
            </a:xfrm>
            <a:prstGeom prst="wedgeEllipseCallout">
              <a:avLst>
                <a:gd name="adj1" fmla="val -45132"/>
                <a:gd name="adj2" fmla="val 43434"/>
              </a:avLst>
            </a:prstGeom>
            <a:solidFill>
              <a:schemeClr val="bg1"/>
            </a:solidFill>
            <a:ln w="190500">
              <a:solidFill>
                <a:srgbClr val="002060"/>
              </a:solidFill>
            </a:ln>
            <a:effectLst>
              <a:glow>
                <a:schemeClr val="bg1">
                  <a:lumMod val="50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A3D31351-4CE5-46EC-82B5-4B3A35781FCB}"/>
                </a:ext>
              </a:extLst>
            </p:cNvPr>
            <p:cNvSpPr txBox="1"/>
            <p:nvPr/>
          </p:nvSpPr>
          <p:spPr>
            <a:xfrm>
              <a:off x="5146578" y="807878"/>
              <a:ext cx="225334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17315D"/>
                  </a:solidFill>
                </a:rPr>
                <a:t>الشغل </a:t>
              </a:r>
            </a:p>
            <a:p>
              <a:pPr algn="ctr"/>
              <a:r>
                <a:rPr lang="ar-SA" sz="2000" b="1" dirty="0">
                  <a:solidFill>
                    <a:srgbClr val="17315D"/>
                  </a:solidFill>
                </a:rPr>
                <a:t>القوة </a:t>
              </a:r>
              <a:r>
                <a:rPr lang="en-US" sz="2000" b="1" dirty="0">
                  <a:solidFill>
                    <a:srgbClr val="17315D"/>
                  </a:solidFill>
                </a:rPr>
                <a:t>x</a:t>
              </a:r>
              <a:r>
                <a:rPr lang="ar-SA" sz="2000" b="1" dirty="0">
                  <a:solidFill>
                    <a:srgbClr val="17315D"/>
                  </a:solidFill>
                </a:rPr>
                <a:t> المسافة 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9921006C-4AEC-4FB9-BBF5-3E99368020D8}"/>
              </a:ext>
            </a:extLst>
          </p:cNvPr>
          <p:cNvGrpSpPr/>
          <p:nvPr/>
        </p:nvGrpSpPr>
        <p:grpSpPr>
          <a:xfrm>
            <a:off x="10221181" y="-199933"/>
            <a:ext cx="2158300" cy="1006546"/>
            <a:chOff x="5957001" y="312421"/>
            <a:chExt cx="2158300" cy="1006546"/>
          </a:xfrm>
        </p:grpSpPr>
        <p:pic>
          <p:nvPicPr>
            <p:cNvPr id="45" name="صورة 4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130CB28A-CB54-44BC-B8C0-6332E5CD0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EC5ECFC5-726B-40D2-996B-CBE9026A53BA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الخلاصة</a:t>
              </a: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64C76C7D-8749-4251-BEDF-EFF1CB115CC7}"/>
              </a:ext>
            </a:extLst>
          </p:cNvPr>
          <p:cNvGrpSpPr/>
          <p:nvPr/>
        </p:nvGrpSpPr>
        <p:grpSpPr>
          <a:xfrm>
            <a:off x="200712" y="4202143"/>
            <a:ext cx="2996590" cy="1506865"/>
            <a:chOff x="6075571" y="296170"/>
            <a:chExt cx="2158300" cy="1006546"/>
          </a:xfrm>
        </p:grpSpPr>
        <p:pic>
          <p:nvPicPr>
            <p:cNvPr id="50" name="صورة 4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0FA62E93-4BFE-48E5-B080-5C7EC68A6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571" y="29617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BF03B4A0-A933-4EC4-9B66-154A0D0BE9C9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39061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الواجب</a:t>
              </a:r>
            </a:p>
          </p:txBody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434AF1F-45FC-4DB0-B159-2ABDC48A7983}"/>
              </a:ext>
            </a:extLst>
          </p:cNvPr>
          <p:cNvSpPr txBox="1"/>
          <p:nvPr/>
        </p:nvSpPr>
        <p:spPr>
          <a:xfrm>
            <a:off x="152134" y="5384023"/>
            <a:ext cx="31765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SA" sz="2400" kern="0" dirty="0">
                <a:solidFill>
                  <a:srgbClr val="EDBBC7">
                    <a:lumMod val="75000"/>
                  </a:srgbClr>
                </a:solidFill>
                <a:latin typeface="Arial"/>
                <a:sym typeface="Arial"/>
              </a:rPr>
              <a:t>تلميذتي المجتهدة أتمنى منك حل الواجب الموجود في منصة مدرستي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80307" y="-345440"/>
            <a:ext cx="7020560" cy="6583680"/>
            <a:chOff x="1710230" y="-25908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710230" y="-259080"/>
              <a:ext cx="5265420" cy="4937760"/>
              <a:chOff x="1763570" y="-29718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570" y="-29718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2645390" y="2195599"/>
              <a:ext cx="3090301" cy="3462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حددي قوة الفعل ورد الفعل في الصورة </a:t>
              </a:r>
            </a:p>
          </p:txBody>
        </p:sp>
      </p:grpSp>
      <p:pic>
        <p:nvPicPr>
          <p:cNvPr id="1026" name="Picture 2" descr="كيف تطرق مسمار في مسمار - الصفحة الرئيسية المأجورون 2021">
            <a:extLst>
              <a:ext uri="{FF2B5EF4-FFF2-40B4-BE49-F238E27FC236}">
                <a16:creationId xmlns:a16="http://schemas.microsoft.com/office/drawing/2014/main" id="{DDECE7CC-BE40-40A6-9D07-238463303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t="-4301" r="382" b="24967"/>
          <a:stretch/>
        </p:blipFill>
        <p:spPr bwMode="auto">
          <a:xfrm rot="21280646">
            <a:off x="4740877" y="3254545"/>
            <a:ext cx="2183591" cy="23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6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2D6DB31-D8FC-4EEA-9A84-8454AFB2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" y="6438919"/>
            <a:ext cx="1390008" cy="50398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B9641AB-DC14-498A-BD56-B9985CD038A5}"/>
              </a:ext>
            </a:extLst>
          </p:cNvPr>
          <p:cNvGrpSpPr/>
          <p:nvPr/>
        </p:nvGrpSpPr>
        <p:grpSpPr>
          <a:xfrm>
            <a:off x="-195515" y="-191933"/>
            <a:ext cx="3175536" cy="1342061"/>
            <a:chOff x="5810365" y="312421"/>
            <a:chExt cx="2381652" cy="1006546"/>
          </a:xfrm>
        </p:grpSpPr>
        <p:pic>
          <p:nvPicPr>
            <p:cNvPr id="7" name="صورة 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F121183-4887-4BF1-803A-5B6112C9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93471BE-2A1F-4C38-A43F-BC78129D7C95}"/>
                </a:ext>
              </a:extLst>
            </p:cNvPr>
            <p:cNvSpPr txBox="1"/>
            <p:nvPr/>
          </p:nvSpPr>
          <p:spPr>
            <a:xfrm>
              <a:off x="5810365" y="631028"/>
              <a:ext cx="2381652" cy="3462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 defTabSz="1219170" rtl="0">
                <a:buClr>
                  <a:srgbClr val="000000"/>
                </a:buClr>
              </a:pPr>
              <a:r>
                <a:rPr lang="ar-SA" sz="2400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استراتيجية شريط الذكريات 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صورة الشريحة 13"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19315" y="4976409"/>
              <a:ext cx="1758181" cy="1714500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58181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صورة الشريحة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19315" y="4976409"/>
                <a:ext cx="1758181" cy="17145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F17B727-615A-4262-A2EA-7F51D77596FB}"/>
              </a:ext>
            </a:extLst>
          </p:cNvPr>
          <p:cNvGrpSpPr/>
          <p:nvPr/>
        </p:nvGrpSpPr>
        <p:grpSpPr>
          <a:xfrm>
            <a:off x="9458792" y="-191934"/>
            <a:ext cx="2877733" cy="1342062"/>
            <a:chOff x="5957001" y="312421"/>
            <a:chExt cx="2158300" cy="1006546"/>
          </a:xfrm>
        </p:grpSpPr>
        <p:pic>
          <p:nvPicPr>
            <p:cNvPr id="10" name="صورة 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0067B157-4D49-4CD0-A39E-120A5B02F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B17BA26-44C0-46A5-B0A1-1B5328C2DF82}"/>
                </a:ext>
              </a:extLst>
            </p:cNvPr>
            <p:cNvSpPr txBox="1"/>
            <p:nvPr/>
          </p:nvSpPr>
          <p:spPr>
            <a:xfrm>
              <a:off x="6257589" y="534013"/>
              <a:ext cx="1557123" cy="43858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l" defTabSz="1219170" rtl="0">
                <a:buClr>
                  <a:srgbClr val="000000"/>
                </a:buClr>
              </a:pPr>
              <a:r>
                <a:rPr lang="ar-SA" sz="3200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تغذية راجعة 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F7A552-E57E-430F-8B4A-4C5B8C63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574938"/>
            <a:ext cx="11023600" cy="35728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صورة الشريحة 14">
                <a:extLst>
                  <a:ext uri="{FF2B5EF4-FFF2-40B4-BE49-F238E27FC236}">
                    <a16:creationId xmlns:a16="http://schemas.microsoft.com/office/drawing/2014/main" id="{4FEC1EFD-E1E2-499A-BA76-21B01EF507D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099979">
              <a:off x="1920639" y="2805663"/>
              <a:ext cx="2488391" cy="1399720"/>
            </p:xfrm>
            <a:graphic>
              <a:graphicData uri="http://schemas.microsoft.com/office/powerpoint/2016/slidezoom">
                <pslz:sldZm>
                  <pslz:sldZmObj sldId="357" cId="3659369983">
                    <pslz:zmPr id="{BE126514-8F8D-4317-B61B-C21A3AFA8464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099979">
                          <a:off x="0" y="0"/>
                          <a:ext cx="2488391" cy="13997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صورة الشريحة 1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FEC1EFD-E1E2-499A-BA76-21B01EF507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099979">
                <a:off x="1920639" y="2805663"/>
                <a:ext cx="2488391" cy="13997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صورة الشريحة 16">
                <a:extLst>
                  <a:ext uri="{FF2B5EF4-FFF2-40B4-BE49-F238E27FC236}">
                    <a16:creationId xmlns:a16="http://schemas.microsoft.com/office/drawing/2014/main" id="{895DDEFC-6388-4289-BD26-A38833BA36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934507">
              <a:off x="4590267" y="2342279"/>
              <a:ext cx="2076093" cy="1167803"/>
            </p:xfrm>
            <a:graphic>
              <a:graphicData uri="http://schemas.microsoft.com/office/powerpoint/2016/slidezoom">
                <pslz:sldZm>
                  <pslz:sldZmObj sldId="358" cId="1188887536">
                    <pslz:zmPr id="{90451DCB-F34D-4B9C-BA80-7F7256B55A23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934507">
                          <a:off x="0" y="0"/>
                          <a:ext cx="2076093" cy="116780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صورة الشريحة 1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95DDEFC-6388-4289-BD26-A38833BA36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0934507">
                <a:off x="4590267" y="2342279"/>
                <a:ext cx="2076093" cy="11678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352094D1-717E-4A75-8D14-01415C0387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5858763"/>
                  </p:ext>
                </p:extLst>
              </p:nvPr>
            </p:nvGraphicFramePr>
            <p:xfrm>
              <a:off x="7261022" y="2312232"/>
              <a:ext cx="1985365" cy="1116768"/>
            </p:xfrm>
            <a:graphic>
              <a:graphicData uri="http://schemas.microsoft.com/office/powerpoint/2016/slidezoom">
                <pslz:sldZm>
                  <pslz:sldZmObj sldId="359" cId="3248047563">
                    <pslz:zmPr id="{478EDCC5-E7EE-4620-8154-E6F30FD5A874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5365" cy="111676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52094D1-717E-4A75-8D14-01415C038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61022" y="2312232"/>
                <a:ext cx="1985365" cy="11167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65680" y="-304800"/>
            <a:ext cx="7020560" cy="658368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382706">
              <a:off x="2908332" y="2801977"/>
              <a:ext cx="2991119" cy="500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733" dirty="0" err="1">
                  <a:solidFill>
                    <a:schemeClr val="bg2">
                      <a:lumMod val="75000"/>
                    </a:schemeClr>
                  </a:solidFill>
                </a:rPr>
                <a:t>ماهو</a:t>
              </a:r>
              <a:r>
                <a:rPr lang="ar-SA" sz="3733" dirty="0">
                  <a:solidFill>
                    <a:schemeClr val="bg2">
                      <a:lumMod val="75000"/>
                    </a:schemeClr>
                  </a:solidFill>
                </a:rPr>
                <a:t> قانون نيوتن الثاني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88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65680" y="-304800"/>
            <a:ext cx="7020560" cy="658368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2775428" y="2369493"/>
              <a:ext cx="3113084" cy="13619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2">
                      <a:lumMod val="75000"/>
                    </a:schemeClr>
                  </a:solidFill>
                </a:rPr>
                <a:t>عند التأثير بقوة مقدارها 50 نيوتن على جسم كتلته 20 كجم وجسم كتلته 10 كجم </a:t>
              </a:r>
            </a:p>
            <a:p>
              <a:pPr algn="ctr"/>
              <a:r>
                <a:rPr lang="ar-SA" sz="2800" dirty="0">
                  <a:solidFill>
                    <a:schemeClr val="bg2">
                      <a:lumMod val="75000"/>
                    </a:schemeClr>
                  </a:solidFill>
                </a:rPr>
                <a:t>ايهما يكون له تسارع أكبر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047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88038" y="157175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605622" y="244669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  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78689" y="16470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0499" y="16306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396583" y="163091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6536" y="152892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15724" y="158871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06375" y="166399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768184" y="164764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06031" y="16456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97807" y="152892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38182" y="164620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28833" y="17214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0643" y="17051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70928" y="17208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20265" y="158641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83545" y="163493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74196" y="17102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36005" y="169386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9985" y="17051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05829" y="155519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298608" y="167262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9259" y="17479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1068" y="173155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107152" y="17317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37105" y="162979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954692" y="167173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045343" y="17470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07152" y="173066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763236" y="173089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093189" y="162891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610776" y="170682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01427" y="17821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3236" y="176575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419320" y="176597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749273" y="1663996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04792" y="306200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95443" y="31372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57252" y="31209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13336" y="312115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3289" y="3019176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289998" y="306190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80649" y="31371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742459" y="31208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098543" y="312106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68464" y="294754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16942" y="306190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07593" y="31371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69403" y="31208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25487" y="312106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55440" y="301907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480661" y="2994984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71312" y="307026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3121" y="305391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89205" y="305414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19159" y="295215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044545" y="302487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196" y="310015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97005" y="308380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53089" y="308403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83043" y="298205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621154" y="302127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711805" y="309655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073615" y="308020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29699" y="308043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59652" y="297845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150613" y="300404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241264" y="30793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03073" y="306297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59157" y="306320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89111" y="296122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2278729" y="2485149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اسيل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4017229" y="254961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العنود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5776350" y="2492985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جواهر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7243666" y="249465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رفيف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8995622" y="254961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 err="1">
                <a:solidFill>
                  <a:sysClr val="windowText" lastClr="000000"/>
                </a:solidFill>
              </a:rPr>
              <a:t>ريتاج</a:t>
            </a:r>
            <a:r>
              <a:rPr lang="ar-SA" sz="2400" dirty="0">
                <a:solidFill>
                  <a:sysClr val="windowText" lastClr="000000"/>
                </a:solidFill>
              </a:rPr>
              <a:t>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10665951" y="258602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 err="1">
                <a:solidFill>
                  <a:sysClr val="windowText" lastClr="000000"/>
                </a:solidFill>
              </a:rPr>
              <a:t>ريناد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615733" y="377998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شروق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2288246" y="380803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غدي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4024143" y="3810758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غلا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5680579" y="38631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ليان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7234629" y="39321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ميار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8684231" y="390122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ندى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10289111" y="392123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يارا 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190141B9-98FF-4E55-9E08-63D4DB6D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30" y="2432869"/>
            <a:ext cx="2857500" cy="28575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1DE22C-8249-4406-B09E-5CAEE2D0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47" y="2432869"/>
            <a:ext cx="2857500" cy="28575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DB89038-33F1-4E15-8875-F50CF327E5D0}"/>
              </a:ext>
            </a:extLst>
          </p:cNvPr>
          <p:cNvSpPr txBox="1"/>
          <p:nvPr/>
        </p:nvSpPr>
        <p:spPr>
          <a:xfrm>
            <a:off x="8475407" y="1756924"/>
            <a:ext cx="20156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حسابي في </a:t>
            </a:r>
            <a:r>
              <a:rPr lang="ar-SA" dirty="0" err="1">
                <a:solidFill>
                  <a:schemeClr val="accent1">
                    <a:lumMod val="75000"/>
                  </a:schemeClr>
                </a:solidFill>
              </a:rPr>
              <a:t>التلجرام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E9B01D-AADC-4485-8180-C7AED6411356}"/>
              </a:ext>
            </a:extLst>
          </p:cNvPr>
          <p:cNvSpPr txBox="1"/>
          <p:nvPr/>
        </p:nvSpPr>
        <p:spPr>
          <a:xfrm>
            <a:off x="2109019" y="1756924"/>
            <a:ext cx="20156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حسابي في تويتر</a:t>
            </a:r>
          </a:p>
        </p:txBody>
      </p:sp>
    </p:spTree>
    <p:extLst>
      <p:ext uri="{BB962C8B-B14F-4D97-AF65-F5344CB8AC3E}">
        <p14:creationId xmlns:p14="http://schemas.microsoft.com/office/powerpoint/2010/main" val="147687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0694" y="62384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669746" y="1501018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جود سعد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1345" y="6991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3155" y="6827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59239" y="68300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9192" y="58102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78380" y="64081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69031" y="71609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30840" y="69974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8687" y="69769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60463" y="58102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00838" y="69829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91489" y="7735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553299" y="7572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33584" y="77289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83784" y="60839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846201" y="68703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52" y="76231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98661" y="74596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652641" y="7572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68485" y="60728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361264" y="72471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51915" y="79999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13724" y="7836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169808" y="7838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99761" y="68189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9017348" y="72383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107999" y="79911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69808" y="78276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825892" y="78299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155845" y="68100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673432" y="75891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64083" y="83419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125892" y="81784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481976" y="81807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11929" y="71608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67448" y="211409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58099" y="21893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19908" y="21730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75992" y="217325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5945" y="207126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52654" y="211399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43305" y="21892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05115" y="21729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1199" y="21731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91152" y="207117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79598" y="211399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70249" y="21892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532059" y="21729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88143" y="21731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18096" y="207117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43317" y="204707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33968" y="212235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95777" y="210600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1861" y="210623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81815" y="2004252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107201" y="207697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97852" y="215225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559661" y="21359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15745" y="213613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45699" y="203414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683810" y="207336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774461" y="214864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136271" y="213229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92355" y="213252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22308" y="2030544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213269" y="2056140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303920" y="213141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65729" y="211507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21813" y="211529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351767" y="201331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09114" y="3275088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99765" y="33503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1575" y="33340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17659" y="33342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2859" y="325608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069157" y="330757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1473" y="332428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521617" y="33665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77701" y="336672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07655" y="326474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2430588" y="1345366"/>
            <a:ext cx="17207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علي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4079885" y="1601703"/>
            <a:ext cx="1639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عبد الله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5818671" y="1405465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حازم</a:t>
            </a: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7579019" y="1455914"/>
            <a:ext cx="16538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بشرى</a:t>
            </a: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9109241" y="1477301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نايف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10362503" y="1475785"/>
            <a:ext cx="2676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عبد المحسن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609114" y="279015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فاطمة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2491151" y="28518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 hangingPunct="0">
              <a:buClrTx/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غيداء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4087274" y="297369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عزيزة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5570201" y="2863469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شروق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7378689" y="277996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سمر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8746887" y="295331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حنين سعود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10325483" y="283136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حنين حامد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783127" y="4189861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ليال 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2178546" y="420057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هناء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58B3A42-03C9-4660-B55B-F5EEC554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555985" y="3343388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1DD31D5-E73A-434D-B125-30817DAFA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46636" y="34186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5138FD-7FA2-47FC-B7BE-AF4635F12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008445" y="34023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5DA3DC-7D39-4C08-BD03-865AF551A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364529" y="34025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>
            <a:extLst>
              <a:ext uri="{FF2B5EF4-FFF2-40B4-BE49-F238E27FC236}">
                <a16:creationId xmlns:a16="http://schemas.microsoft.com/office/drawing/2014/main" id="{E1AD698B-D681-4315-8BBD-1A1AA598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94483" y="330056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DDE759-0A65-4F05-B6F5-840BCE0B6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283670" y="336035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5E777BC-6FD8-4A29-8E94-68B0C2C00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74321" y="34356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00B18F3-F5B8-4192-A410-CE5A5E02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36131" y="341928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7D04EFE-FC88-422B-8756-21628E175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3977" y="341723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>
            <a:extLst>
              <a:ext uri="{FF2B5EF4-FFF2-40B4-BE49-F238E27FC236}">
                <a16:creationId xmlns:a16="http://schemas.microsoft.com/office/drawing/2014/main" id="{8C7F8D20-9069-4CF5-BB0E-1D8FC6CA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65753" y="330056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8018AFE-5C53-48DD-9AAB-C8A163135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006129" y="341783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F4DE737-1D31-445E-9CF7-B6C073AF3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096780" y="349311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7D69213-BFA7-4062-AA6E-1F56CB3A1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58589" y="34767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F26D8C-9966-460C-B1AD-5C5615EF6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38875" y="349243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E85FF9F7-7090-4539-A808-BFB9D2ED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89075" y="332793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6547-76C7-4553-8C28-962A59AEC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751492" y="340657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3DE015-A077-4EEF-86AE-A6C8F7A0B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842143" y="34818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3AC7A64-B5C8-4B74-8EC0-1CC1D430B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203952" y="346550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721B9CF-1148-4E50-9C5A-56390717D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557932" y="34767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>
            <a:extLst>
              <a:ext uri="{FF2B5EF4-FFF2-40B4-BE49-F238E27FC236}">
                <a16:creationId xmlns:a16="http://schemas.microsoft.com/office/drawing/2014/main" id="{E20DC059-17F9-4413-B5F9-651D3737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73776" y="332682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F1EDA2C-6B8F-4B29-8FD8-E973F8A9C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266554" y="344425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8BC29A-8BE4-49D5-81BC-877FE6F46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357205" y="351953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222C15E-69F1-4D7E-B56C-C446412D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19015" y="350318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6B751BD-B9BF-422C-91FA-7A68E9D91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75099" y="350341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>
            <a:extLst>
              <a:ext uri="{FF2B5EF4-FFF2-40B4-BE49-F238E27FC236}">
                <a16:creationId xmlns:a16="http://schemas.microsoft.com/office/drawing/2014/main" id="{EF7ACC45-AFCF-4193-9329-322C4158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05052" y="340143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8593460" y="3879101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121251" y="1228777"/>
            <a:ext cx="2004760" cy="763745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10502901" y="-950310"/>
            <a:ext cx="1877587" cy="2338923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4673600" y="260453"/>
            <a:ext cx="3037840" cy="12457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3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الأهداف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3098800" y="2802177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ABCF122-CC22-459A-91DB-4EA5ED367303}"/>
              </a:ext>
            </a:extLst>
          </p:cNvPr>
          <p:cNvSpPr txBox="1"/>
          <p:nvPr/>
        </p:nvSpPr>
        <p:spPr>
          <a:xfrm>
            <a:off x="2677135" y="1460860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8593460" y="-3331984"/>
            <a:ext cx="1031447" cy="859236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1954980" y="4288112"/>
            <a:ext cx="7070929" cy="605927"/>
            <a:chOff x="1196340" y="2279653"/>
            <a:chExt cx="5303197" cy="454445"/>
          </a:xfrm>
        </p:grpSpPr>
        <p:cxnSp>
          <p:nvCxnSpPr>
            <p:cNvPr id="75" name="Google Shape;99;p13">
              <a:extLst>
                <a:ext uri="{FF2B5EF4-FFF2-40B4-BE49-F238E27FC236}">
                  <a16:creationId xmlns:a16="http://schemas.microsoft.com/office/drawing/2014/main" id="{3CFBAA3D-F7A0-4AE3-809C-73103048DC8C}"/>
                </a:ext>
              </a:extLst>
            </p:cNvPr>
            <p:cNvCxnSpPr/>
            <p:nvPr/>
          </p:nvCxnSpPr>
          <p:spPr>
            <a:xfrm rot="10800000">
              <a:off x="1551698" y="2734098"/>
              <a:ext cx="4595497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1196340" y="2279653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تعرف المقصود بالشغل</a:t>
              </a:r>
            </a:p>
          </p:txBody>
        </p:sp>
      </p:grpSp>
      <p:sp>
        <p:nvSpPr>
          <p:cNvPr id="85" name="Google Shape;98;p13">
            <a:extLst>
              <a:ext uri="{FF2B5EF4-FFF2-40B4-BE49-F238E27FC236}">
                <a16:creationId xmlns:a16="http://schemas.microsoft.com/office/drawing/2014/main" id="{339F862E-4A2A-4C61-9921-FCDFC6072A93}"/>
              </a:ext>
            </a:extLst>
          </p:cNvPr>
          <p:cNvSpPr txBox="1"/>
          <p:nvPr/>
        </p:nvSpPr>
        <p:spPr>
          <a:xfrm>
            <a:off x="8414506" y="1619000"/>
            <a:ext cx="6893319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defRPr/>
            </a:pPr>
            <a:endParaRPr sz="2400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3739302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صورة الشريحة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84;p13">
            <a:extLst>
              <a:ext uri="{FF2B5EF4-FFF2-40B4-BE49-F238E27FC236}">
                <a16:creationId xmlns:a16="http://schemas.microsoft.com/office/drawing/2014/main" id="{8C255C67-C695-4B97-B107-D7315315B928}"/>
              </a:ext>
            </a:extLst>
          </p:cNvPr>
          <p:cNvSpPr/>
          <p:nvPr/>
        </p:nvSpPr>
        <p:spPr>
          <a:xfrm>
            <a:off x="9669327" y="5064532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rgbClr val="BDE7F1"/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5D7190D1-B5CC-4931-9605-4CA6B42C2E3C}"/>
              </a:ext>
            </a:extLst>
          </p:cNvPr>
          <p:cNvSpPr/>
          <p:nvPr/>
        </p:nvSpPr>
        <p:spPr>
          <a:xfrm>
            <a:off x="5428067" y="3305822"/>
            <a:ext cx="3936380" cy="65312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المفردات الجديدة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3" name="Google Shape;84;p13">
            <a:extLst>
              <a:ext uri="{FF2B5EF4-FFF2-40B4-BE49-F238E27FC236}">
                <a16:creationId xmlns:a16="http://schemas.microsoft.com/office/drawing/2014/main" id="{0308D6A5-71B3-48CC-9C98-E0059A9E51C5}"/>
              </a:ext>
            </a:extLst>
          </p:cNvPr>
          <p:cNvSpPr/>
          <p:nvPr/>
        </p:nvSpPr>
        <p:spPr>
          <a:xfrm>
            <a:off x="9004389" y="3251121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8027008" y="1412373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124356" y="489977"/>
            <a:ext cx="2004760" cy="763745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10502901" y="-950310"/>
            <a:ext cx="1877587" cy="2338923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6363721" y="1660035"/>
            <a:ext cx="1727199" cy="530111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الاهمية</a:t>
            </a:r>
            <a:r>
              <a:rPr lang="ar-SA" sz="2400" dirty="0"/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2997200" y="3058206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8031931" y="-5884587"/>
            <a:ext cx="1031447" cy="859236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397724" y="2283959"/>
            <a:ext cx="7659499" cy="1312517"/>
            <a:chOff x="839092" y="2118997"/>
            <a:chExt cx="5744624" cy="984388"/>
          </a:xfrm>
        </p:grpSpPr>
        <p:sp>
          <p:nvSpPr>
            <p:cNvPr id="74" name="Google Shape;98;p13">
              <a:extLst>
                <a:ext uri="{FF2B5EF4-FFF2-40B4-BE49-F238E27FC236}">
                  <a16:creationId xmlns:a16="http://schemas.microsoft.com/office/drawing/2014/main" id="{68A43915-0950-43C3-8172-BF5E9E819C0E}"/>
                </a:ext>
              </a:extLst>
            </p:cNvPr>
            <p:cNvSpPr txBox="1"/>
            <p:nvPr/>
          </p:nvSpPr>
          <p:spPr>
            <a:xfrm>
              <a:off x="1391139" y="2734094"/>
              <a:ext cx="491661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defRPr/>
              </a:pPr>
              <a:endParaRPr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839092" y="2118997"/>
              <a:ext cx="5744624" cy="3770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667" b="1" dirty="0">
                  <a:solidFill>
                    <a:srgbClr val="820000"/>
                  </a:solidFill>
                </a:rPr>
                <a:t>تقلل الآلات البسيطة الشغل </a:t>
              </a:r>
              <a:r>
                <a:rPr lang="ar-SA" sz="2667" b="1" dirty="0" err="1">
                  <a:solidFill>
                    <a:srgbClr val="820000"/>
                  </a:solidFill>
                </a:rPr>
                <a:t>الميذول</a:t>
              </a:r>
              <a:r>
                <a:rPr lang="ar-SA" sz="2667" b="1" dirty="0">
                  <a:solidFill>
                    <a:srgbClr val="820000"/>
                  </a:solidFill>
                </a:rPr>
                <a:t> </a:t>
              </a:r>
            </a:p>
          </p:txBody>
        </p:sp>
      </p:grpSp>
      <p:grpSp>
        <p:nvGrpSpPr>
          <p:cNvPr id="62" name="Google Shape;85;p13">
            <a:extLst>
              <a:ext uri="{FF2B5EF4-FFF2-40B4-BE49-F238E27FC236}">
                <a16:creationId xmlns:a16="http://schemas.microsoft.com/office/drawing/2014/main" id="{85C5CB5C-4749-4543-91B4-12E32F4E1318}"/>
              </a:ext>
            </a:extLst>
          </p:cNvPr>
          <p:cNvGrpSpPr/>
          <p:nvPr/>
        </p:nvGrpSpPr>
        <p:grpSpPr>
          <a:xfrm>
            <a:off x="9004390" y="-4045839"/>
            <a:ext cx="1031447" cy="8592361"/>
            <a:chOff x="822635" y="-372083"/>
            <a:chExt cx="773585" cy="6444271"/>
          </a:xfrm>
        </p:grpSpPr>
        <p:sp>
          <p:nvSpPr>
            <p:cNvPr id="63" name="Google Shape;86;p13">
              <a:extLst>
                <a:ext uri="{FF2B5EF4-FFF2-40B4-BE49-F238E27FC236}">
                  <a16:creationId xmlns:a16="http://schemas.microsoft.com/office/drawing/2014/main" id="{53247DC2-2A10-4627-BE77-634B2177AA3C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87;p13">
              <a:extLst>
                <a:ext uri="{FF2B5EF4-FFF2-40B4-BE49-F238E27FC236}">
                  <a16:creationId xmlns:a16="http://schemas.microsoft.com/office/drawing/2014/main" id="{3513101E-ACDE-426E-B470-44F0FF28A8BE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CB023755-F074-44B5-B55B-BF2D7D6A0389}"/>
              </a:ext>
            </a:extLst>
          </p:cNvPr>
          <p:cNvGrpSpPr/>
          <p:nvPr/>
        </p:nvGrpSpPr>
        <p:grpSpPr>
          <a:xfrm>
            <a:off x="1531896" y="3958425"/>
            <a:ext cx="7771235" cy="2319625"/>
            <a:chOff x="164301" y="-1048376"/>
            <a:chExt cx="5828426" cy="3549611"/>
          </a:xfrm>
        </p:grpSpPr>
        <p:grpSp>
          <p:nvGrpSpPr>
            <p:cNvPr id="88" name="Google Shape;96;p13">
              <a:extLst>
                <a:ext uri="{FF2B5EF4-FFF2-40B4-BE49-F238E27FC236}">
                  <a16:creationId xmlns:a16="http://schemas.microsoft.com/office/drawing/2014/main" id="{43AF559F-D806-4529-846F-B935720AAE4C}"/>
                </a:ext>
              </a:extLst>
            </p:cNvPr>
            <p:cNvGrpSpPr/>
            <p:nvPr/>
          </p:nvGrpSpPr>
          <p:grpSpPr>
            <a:xfrm>
              <a:off x="1070965" y="-133842"/>
              <a:ext cx="4916618" cy="2635077"/>
              <a:chOff x="2348724" y="1287217"/>
              <a:chExt cx="6664643" cy="3766347"/>
            </a:xfrm>
          </p:grpSpPr>
          <p:sp>
            <p:nvSpPr>
              <p:cNvPr id="90" name="Google Shape;98;p13">
                <a:extLst>
                  <a:ext uri="{FF2B5EF4-FFF2-40B4-BE49-F238E27FC236}">
                    <a16:creationId xmlns:a16="http://schemas.microsoft.com/office/drawing/2014/main" id="{963AF4FD-62AE-4836-880F-7AD49A1A3D3F}"/>
                  </a:ext>
                </a:extLst>
              </p:cNvPr>
              <p:cNvSpPr txBox="1"/>
              <p:nvPr/>
            </p:nvSpPr>
            <p:spPr>
              <a:xfrm>
                <a:off x="2348724" y="3976609"/>
                <a:ext cx="6664643" cy="1076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defRPr/>
                </a:pPr>
                <a:endParaRPr sz="2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1" name="Google Shape;99;p13">
                <a:extLst>
                  <a:ext uri="{FF2B5EF4-FFF2-40B4-BE49-F238E27FC236}">
                    <a16:creationId xmlns:a16="http://schemas.microsoft.com/office/drawing/2014/main" id="{40EB0C08-A3B3-42EB-83F4-DAE2A7D0D815}"/>
                  </a:ext>
                </a:extLst>
              </p:cNvPr>
              <p:cNvCxnSpPr/>
              <p:nvPr/>
            </p:nvCxnSpPr>
            <p:spPr>
              <a:xfrm rot="10800000">
                <a:off x="2470485" y="1287217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204B16E5-2851-4E19-B97E-DE22673AB438}"/>
                </a:ext>
              </a:extLst>
            </p:cNvPr>
            <p:cNvSpPr txBox="1"/>
            <p:nvPr/>
          </p:nvSpPr>
          <p:spPr>
            <a:xfrm>
              <a:off x="164301" y="-1048376"/>
              <a:ext cx="5828426" cy="8948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الشغل </a:t>
              </a:r>
            </a:p>
          </p:txBody>
        </p:sp>
      </p:grpSp>
      <p:grpSp>
        <p:nvGrpSpPr>
          <p:cNvPr id="92" name="Google Shape;85;p13">
            <a:extLst>
              <a:ext uri="{FF2B5EF4-FFF2-40B4-BE49-F238E27FC236}">
                <a16:creationId xmlns:a16="http://schemas.microsoft.com/office/drawing/2014/main" id="{38B0031A-80A9-4754-9470-E3ED9160FB5B}"/>
              </a:ext>
            </a:extLst>
          </p:cNvPr>
          <p:cNvGrpSpPr/>
          <p:nvPr/>
        </p:nvGrpSpPr>
        <p:grpSpPr>
          <a:xfrm>
            <a:off x="9675057" y="-2231295"/>
            <a:ext cx="1031447" cy="8592361"/>
            <a:chOff x="822635" y="-372083"/>
            <a:chExt cx="773585" cy="6444271"/>
          </a:xfrm>
        </p:grpSpPr>
        <p:sp>
          <p:nvSpPr>
            <p:cNvPr id="93" name="Google Shape;86;p13">
              <a:extLst>
                <a:ext uri="{FF2B5EF4-FFF2-40B4-BE49-F238E27FC236}">
                  <a16:creationId xmlns:a16="http://schemas.microsoft.com/office/drawing/2014/main" id="{A0F3F2B6-9239-4BBA-9AD6-9BEFFA7B05F6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87;p13">
              <a:extLst>
                <a:ext uri="{FF2B5EF4-FFF2-40B4-BE49-F238E27FC236}">
                  <a16:creationId xmlns:a16="http://schemas.microsoft.com/office/drawing/2014/main" id="{9986B129-B57F-4820-B24A-DD23FC2E6CCD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0D2D5ABE-C6AA-4BD1-B02F-E19E42185ADB}"/>
              </a:ext>
            </a:extLst>
          </p:cNvPr>
          <p:cNvSpPr/>
          <p:nvPr/>
        </p:nvSpPr>
        <p:spPr>
          <a:xfrm>
            <a:off x="5662301" y="5110180"/>
            <a:ext cx="3936380" cy="65312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مراجعة المفردات</a:t>
            </a:r>
            <a:endParaRPr lang="ar-S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43735422-CDBF-42A1-B20A-D320800263C3}"/>
              </a:ext>
            </a:extLst>
          </p:cNvPr>
          <p:cNvGrpSpPr/>
          <p:nvPr/>
        </p:nvGrpSpPr>
        <p:grpSpPr>
          <a:xfrm>
            <a:off x="1853134" y="4953037"/>
            <a:ext cx="7348825" cy="1974399"/>
            <a:chOff x="1268238" y="1742157"/>
            <a:chExt cx="5511619" cy="1480799"/>
          </a:xfrm>
        </p:grpSpPr>
        <p:sp>
          <p:nvSpPr>
            <p:cNvPr id="108" name="Google Shape;98;p13">
              <a:extLst>
                <a:ext uri="{FF2B5EF4-FFF2-40B4-BE49-F238E27FC236}">
                  <a16:creationId xmlns:a16="http://schemas.microsoft.com/office/drawing/2014/main" id="{E854E6D9-E776-48CC-810A-FE74D1345544}"/>
                </a:ext>
              </a:extLst>
            </p:cNvPr>
            <p:cNvSpPr txBox="1"/>
            <p:nvPr/>
          </p:nvSpPr>
          <p:spPr>
            <a:xfrm>
              <a:off x="1863239" y="2392000"/>
              <a:ext cx="491661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defRPr/>
              </a:pPr>
              <a:r>
                <a:rPr lang="ar-SA" sz="3200" b="1" kern="0" dirty="0">
                  <a:solidFill>
                    <a:srgbClr val="820000"/>
                  </a:solidFill>
                </a:rPr>
                <a:t>نصف القطر : المسافة بين مركز الدائرة واي نقطة على محيطها </a:t>
              </a:r>
              <a:endParaRPr sz="3200" b="1" kern="0" dirty="0">
                <a:solidFill>
                  <a:srgbClr val="820000"/>
                </a:solidFill>
              </a:endParaRPr>
            </a:p>
          </p:txBody>
        </p: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ED78D60F-A821-431D-8565-1FD0DE6CADEE}"/>
                </a:ext>
              </a:extLst>
            </p:cNvPr>
            <p:cNvSpPr txBox="1"/>
            <p:nvPr/>
          </p:nvSpPr>
          <p:spPr>
            <a:xfrm>
              <a:off x="1268238" y="1742157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7" name="صورة الشريحة 76"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5827765"/>
                  </p:ext>
                </p:extLst>
              </p:nvPr>
            </p:nvGraphicFramePr>
            <p:xfrm>
              <a:off x="-167967" y="5653547"/>
              <a:ext cx="1148811" cy="1120269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8811" cy="112026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7" name="صورة الشريحة 7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7967" y="5653547"/>
                <a:ext cx="1148811" cy="11202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4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8" name="صورة الشريحة 37">
                <a:extLst>
                  <a:ext uri="{FF2B5EF4-FFF2-40B4-BE49-F238E27FC236}">
                    <a16:creationId xmlns:a16="http://schemas.microsoft.com/office/drawing/2014/main" id="{54D345F9-222A-421A-9116-EE473077DF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8" name="صورة الشريحة 3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4D345F9-222A-421A-9116-EE473077DF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id="{04CDC571-23B8-444C-BBBF-109469EC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419" y="1143000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فقاعة الكلام: بيضاوية 24">
            <a:extLst>
              <a:ext uri="{FF2B5EF4-FFF2-40B4-BE49-F238E27FC236}">
                <a16:creationId xmlns:a16="http://schemas.microsoft.com/office/drawing/2014/main" id="{E2929688-D9E8-48B4-A1C6-97E2F018EB05}"/>
              </a:ext>
            </a:extLst>
          </p:cNvPr>
          <p:cNvSpPr/>
          <p:nvPr/>
        </p:nvSpPr>
        <p:spPr>
          <a:xfrm>
            <a:off x="8973889" y="907624"/>
            <a:ext cx="1778000" cy="2103120"/>
          </a:xfrm>
          <a:prstGeom prst="wedgeEllipseCallout">
            <a:avLst>
              <a:gd name="adj1" fmla="val 68100"/>
              <a:gd name="adj2" fmla="val 21994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عند ذكر كلمة شغل ما الذي يتبادر الى ذهنك </a:t>
            </a:r>
          </a:p>
        </p:txBody>
      </p:sp>
      <p:sp>
        <p:nvSpPr>
          <p:cNvPr id="10" name="فقاعة الكلام: بيضاوية 9">
            <a:extLst>
              <a:ext uri="{FF2B5EF4-FFF2-40B4-BE49-F238E27FC236}">
                <a16:creationId xmlns:a16="http://schemas.microsoft.com/office/drawing/2014/main" id="{590D76F3-4113-4E49-A024-058E47408D6A}"/>
              </a:ext>
            </a:extLst>
          </p:cNvPr>
          <p:cNvSpPr/>
          <p:nvPr/>
        </p:nvSpPr>
        <p:spPr>
          <a:xfrm>
            <a:off x="8813524" y="3061083"/>
            <a:ext cx="2297069" cy="2343467"/>
          </a:xfrm>
          <a:prstGeom prst="wedgeEllipseCallout">
            <a:avLst>
              <a:gd name="adj1" fmla="val 51089"/>
              <a:gd name="adj2" fmla="val -62928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هل يمكنك وصف الاعمال التي يقوم بها هؤلاء الأشخاص ومن منهم بقوم بشغل برأيك</a:t>
            </a:r>
            <a:r>
              <a:rPr lang="en-US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3566F6CB-EBB3-4F23-AF85-BAB84B1C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19" t="13750" r="67041" b="57500"/>
          <a:stretch>
            <a:fillRect/>
          </a:stretch>
        </p:blipFill>
        <p:spPr bwMode="auto">
          <a:xfrm>
            <a:off x="-129197" y="1224165"/>
            <a:ext cx="2421208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F3D995DF-A3CB-4BB0-88D1-FB2475A4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79" t="70000" r="68311" b="3750"/>
          <a:stretch>
            <a:fillRect/>
          </a:stretch>
        </p:blipFill>
        <p:spPr bwMode="auto">
          <a:xfrm>
            <a:off x="-37458" y="4004320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Vector Illustration Of Relaxing At Home Watching Television - Sitting, HD  Png Download - kindpng">
            <a:extLst>
              <a:ext uri="{FF2B5EF4-FFF2-40B4-BE49-F238E27FC236}">
                <a16:creationId xmlns:a16="http://schemas.microsoft.com/office/drawing/2014/main" id="{C9E4FE65-B484-40D0-BA85-A7B9B11D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09" y="2440366"/>
            <a:ext cx="3201670" cy="24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5247A74-3CEF-485A-9138-88857A03F29F}"/>
              </a:ext>
            </a:extLst>
          </p:cNvPr>
          <p:cNvSpPr txBox="1"/>
          <p:nvPr/>
        </p:nvSpPr>
        <p:spPr>
          <a:xfrm>
            <a:off x="2799239" y="492126"/>
            <a:ext cx="5368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20000"/>
                </a:solidFill>
              </a:rPr>
              <a:t>نستخدم كلمة شغل في حياتنا اليومية لوصف أي نشاط بدني او ذهني نقوم به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190BE2C-4959-47B3-9F14-A86FF54FC8A9}"/>
              </a:ext>
            </a:extLst>
          </p:cNvPr>
          <p:cNvSpPr txBox="1"/>
          <p:nvPr/>
        </p:nvSpPr>
        <p:spPr>
          <a:xfrm>
            <a:off x="3605559" y="2038640"/>
            <a:ext cx="5368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هل الشغل بالمعنى الفيزيائي له نفس المعنى في حياتنا اليومية ؟؟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994137-2ECC-4825-94F8-CD7965A2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84" t="15000" r="9717" b="48750"/>
          <a:stretch>
            <a:fillRect/>
          </a:stretch>
        </p:blipFill>
        <p:spPr bwMode="auto">
          <a:xfrm>
            <a:off x="1340327" y="505547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C355F421-FB45-471E-A37F-9E37F32A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13" y="4528600"/>
            <a:ext cx="2963545" cy="24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صورة الشريحة 25">
                <a:extLst>
                  <a:ext uri="{FF2B5EF4-FFF2-40B4-BE49-F238E27FC236}">
                    <a16:creationId xmlns:a16="http://schemas.microsoft.com/office/drawing/2014/main" id="{9E00AFE3-90DE-433E-BEB3-B90BB47B76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صورة الشريحة 2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E00AFE3-90DE-433E-BEB3-B90BB47B76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85C43130-158A-4108-8FC0-52E557AB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816" y="223818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04ADD66-F797-42F8-B30C-AE6BF418D2EB}"/>
                  </a:ext>
                </a:extLst>
              </p14:cNvPr>
              <p14:cNvContentPartPr/>
              <p14:nvPr/>
            </p14:nvContentPartPr>
            <p14:xfrm>
              <a:off x="6585480" y="5466960"/>
              <a:ext cx="1671480" cy="3117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04ADD66-F797-42F8-B30C-AE6BF418D2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76120" y="5457600"/>
                <a:ext cx="169020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861B594-4A8D-4762-935A-ED3E8D67EFFA}"/>
              </a:ext>
            </a:extLst>
          </p:cNvPr>
          <p:cNvGrpSpPr/>
          <p:nvPr/>
        </p:nvGrpSpPr>
        <p:grpSpPr>
          <a:xfrm>
            <a:off x="268012" y="-179855"/>
            <a:ext cx="2877733" cy="1342062"/>
            <a:chOff x="5957001" y="312421"/>
            <a:chExt cx="2158300" cy="1006546"/>
          </a:xfrm>
        </p:grpSpPr>
        <p:pic>
          <p:nvPicPr>
            <p:cNvPr id="16" name="صورة 1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8FE656ED-4016-4B98-A3D5-063CB3E0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94D34C31-1A75-4C55-A72F-869E76249E96}"/>
                </a:ext>
              </a:extLst>
            </p:cNvPr>
            <p:cNvSpPr txBox="1"/>
            <p:nvPr/>
          </p:nvSpPr>
          <p:spPr>
            <a:xfrm>
              <a:off x="6043509" y="642569"/>
              <a:ext cx="1985283" cy="3462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الربط مع المعرفة السابقة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16E65AD-ABBE-4584-9183-AD3B7C7B851D}"/>
              </a:ext>
            </a:extLst>
          </p:cNvPr>
          <p:cNvSpPr txBox="1"/>
          <p:nvPr/>
        </p:nvSpPr>
        <p:spPr>
          <a:xfrm>
            <a:off x="5095398" y="398383"/>
            <a:ext cx="57046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20000"/>
                </a:solidFill>
              </a:rPr>
              <a:t>تعلمنا في قانون نيوتن الأول أن الاجسام كي تتحرك لابد من وجود قوى تؤثر عليها </a:t>
            </a:r>
          </a:p>
        </p:txBody>
      </p:sp>
      <p:pic>
        <p:nvPicPr>
          <p:cNvPr id="22" name="Picture 4" descr="Top 30 Worker GIFs | Find the best GIF on Gfycat">
            <a:extLst>
              <a:ext uri="{FF2B5EF4-FFF2-40B4-BE49-F238E27FC236}">
                <a16:creationId xmlns:a16="http://schemas.microsoft.com/office/drawing/2014/main" id="{D6D0B4DD-B1FB-4A82-96E3-5296A6F196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4" y="1162207"/>
            <a:ext cx="3608070" cy="36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33D8F9C-8092-416C-8408-4C2747580D5D}"/>
              </a:ext>
            </a:extLst>
          </p:cNvPr>
          <p:cNvSpPr txBox="1"/>
          <p:nvPr/>
        </p:nvSpPr>
        <p:spPr>
          <a:xfrm>
            <a:off x="3084600" y="5661130"/>
            <a:ext cx="57046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20000"/>
                </a:solidFill>
              </a:rPr>
              <a:t>فهل يبذل هذا الرجل شغلا عند تحريكه للعربة ؟</a:t>
            </a:r>
          </a:p>
          <a:p>
            <a:pPr algn="ctr"/>
            <a:r>
              <a:rPr lang="ar-SA" sz="2400" b="1" dirty="0">
                <a:solidFill>
                  <a:srgbClr val="820000"/>
                </a:solidFill>
              </a:rPr>
              <a:t>هل هناك شروط معينة للشغل بالمعنى الفيزيائي </a:t>
            </a:r>
          </a:p>
        </p:txBody>
      </p:sp>
    </p:spTree>
    <p:extLst>
      <p:ext uri="{BB962C8B-B14F-4D97-AF65-F5344CB8AC3E}">
        <p14:creationId xmlns:p14="http://schemas.microsoft.com/office/powerpoint/2010/main" val="27780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278 L 0.77344 0.35278 " pathEditMode="relative" rAng="0" ptsTypes="AA">
                                      <p:cBhvr>
                                        <p:cTn id="20" dur="4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391AB93-0527-44D1-A79B-F532F4DE9D19}"/>
              </a:ext>
            </a:extLst>
          </p:cNvPr>
          <p:cNvGrpSpPr/>
          <p:nvPr/>
        </p:nvGrpSpPr>
        <p:grpSpPr>
          <a:xfrm>
            <a:off x="81280" y="0"/>
            <a:ext cx="3348051" cy="1006546"/>
            <a:chOff x="5957001" y="312421"/>
            <a:chExt cx="2158300" cy="1006546"/>
          </a:xfrm>
        </p:grpSpPr>
        <p:pic>
          <p:nvPicPr>
            <p:cNvPr id="21" name="صورة 20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43FFF815-79D8-414F-BBFE-06421AF4D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95D82EB-B6FB-4E06-B0FF-0D74DDB9C7CD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الاحظ وافسر </a:t>
              </a:r>
            </a:p>
          </p:txBody>
        </p:sp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54BEFBF3-8866-4E9D-980C-A7F2ADDE8FFA}"/>
              </a:ext>
            </a:extLst>
          </p:cNvPr>
          <p:cNvSpPr/>
          <p:nvPr/>
        </p:nvSpPr>
        <p:spPr>
          <a:xfrm>
            <a:off x="6387796" y="56547"/>
            <a:ext cx="5400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لاحظي حركة رافع الاثقال  في الصورة </a:t>
            </a:r>
          </a:p>
        </p:txBody>
      </p:sp>
      <p:pic>
        <p:nvPicPr>
          <p:cNvPr id="3074" name="Picture 2" descr="السبلة العمانية - الموقع العُماني الأول">
            <a:extLst>
              <a:ext uri="{FF2B5EF4-FFF2-40B4-BE49-F238E27FC236}">
                <a16:creationId xmlns:a16="http://schemas.microsoft.com/office/drawing/2014/main" id="{8ED85CA8-4E58-4E55-8916-1B45A9AEE3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9DD1CF"/>
              </a:clrFrom>
              <a:clrTo>
                <a:srgbClr val="9DD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5" y="1666428"/>
            <a:ext cx="4762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AD1661E-B399-4BB4-AE29-8B7F9474726E}"/>
              </a:ext>
            </a:extLst>
          </p:cNvPr>
          <p:cNvSpPr/>
          <p:nvPr/>
        </p:nvSpPr>
        <p:spPr>
          <a:xfrm>
            <a:off x="7911433" y="995845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820000"/>
                </a:solidFill>
              </a:rPr>
              <a:t>ما اتجاه القوة المبذولة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C369AF8-B20B-4A7D-A5FC-037E10EDAC16}"/>
              </a:ext>
            </a:extLst>
          </p:cNvPr>
          <p:cNvSpPr/>
          <p:nvPr/>
        </p:nvSpPr>
        <p:spPr>
          <a:xfrm>
            <a:off x="8858807" y="1580620"/>
            <a:ext cx="1173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err="1">
                <a:solidFill>
                  <a:schemeClr val="accent6">
                    <a:lumMod val="75000"/>
                  </a:schemeClr>
                </a:solidFill>
              </a:rPr>
              <a:t>للاعلى</a:t>
            </a:r>
            <a:r>
              <a:rPr lang="ar-SA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سهم: لأعلى 1">
            <a:extLst>
              <a:ext uri="{FF2B5EF4-FFF2-40B4-BE49-F238E27FC236}">
                <a16:creationId xmlns:a16="http://schemas.microsoft.com/office/drawing/2014/main" id="{8D8583EC-AAC7-43DF-87FE-E5597F6961A1}"/>
              </a:ext>
            </a:extLst>
          </p:cNvPr>
          <p:cNvSpPr/>
          <p:nvPr/>
        </p:nvSpPr>
        <p:spPr>
          <a:xfrm>
            <a:off x="5152646" y="2580427"/>
            <a:ext cx="1072055" cy="3361722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820000"/>
                </a:solidFill>
              </a:rPr>
              <a:t>القوة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EEBFF00-0E97-4D02-8A21-4D9949A9CBAD}"/>
              </a:ext>
            </a:extLst>
          </p:cNvPr>
          <p:cNvSpPr/>
          <p:nvPr/>
        </p:nvSpPr>
        <p:spPr>
          <a:xfrm>
            <a:off x="7770369" y="2331983"/>
            <a:ext cx="3209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820000"/>
                </a:solidFill>
              </a:rPr>
              <a:t>ما اتجاه حركة الاثقال ؟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917A860-0B31-4539-B67F-07E39702237E}"/>
              </a:ext>
            </a:extLst>
          </p:cNvPr>
          <p:cNvSpPr/>
          <p:nvPr/>
        </p:nvSpPr>
        <p:spPr>
          <a:xfrm>
            <a:off x="8932966" y="2920826"/>
            <a:ext cx="1173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err="1">
                <a:solidFill>
                  <a:schemeClr val="accent6">
                    <a:lumMod val="75000"/>
                  </a:schemeClr>
                </a:solidFill>
              </a:rPr>
              <a:t>للاعلى</a:t>
            </a:r>
            <a:r>
              <a:rPr lang="ar-SA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سهم: لأعلى 13">
            <a:extLst>
              <a:ext uri="{FF2B5EF4-FFF2-40B4-BE49-F238E27FC236}">
                <a16:creationId xmlns:a16="http://schemas.microsoft.com/office/drawing/2014/main" id="{405BB7C5-5981-4C45-BCA2-B5AC588353FF}"/>
              </a:ext>
            </a:extLst>
          </p:cNvPr>
          <p:cNvSpPr/>
          <p:nvPr/>
        </p:nvSpPr>
        <p:spPr>
          <a:xfrm>
            <a:off x="-149516" y="2580427"/>
            <a:ext cx="1457366" cy="3361722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820000"/>
                </a:solidFill>
              </a:rPr>
              <a:t>الحركة 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2296FC4-2022-48A4-8AE9-C8354E75914F}"/>
              </a:ext>
            </a:extLst>
          </p:cNvPr>
          <p:cNvSpPr/>
          <p:nvPr/>
        </p:nvSpPr>
        <p:spPr>
          <a:xfrm>
            <a:off x="6240868" y="3625047"/>
            <a:ext cx="58801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نلاحظ ان اتجاه حركة الاثقال في نفس اتجاه </a:t>
            </a:r>
          </a:p>
          <a:p>
            <a:pPr algn="ctr"/>
            <a:r>
              <a:rPr lang="ar-SA" sz="3200" dirty="0">
                <a:solidFill>
                  <a:srgbClr val="0070C0"/>
                </a:solidFill>
              </a:rPr>
              <a:t>القوة المبذولة عليها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105F37C-F981-4CAD-BE72-4E8BBF9A12F6}"/>
              </a:ext>
            </a:extLst>
          </p:cNvPr>
          <p:cNvSpPr/>
          <p:nvPr/>
        </p:nvSpPr>
        <p:spPr>
          <a:xfrm>
            <a:off x="6886866" y="4961185"/>
            <a:ext cx="47387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في هذه الحالة نقول ان هذا الشخص</a:t>
            </a:r>
          </a:p>
          <a:p>
            <a:pPr algn="ctr"/>
            <a:r>
              <a:rPr lang="ar-SA" sz="3200" dirty="0">
                <a:solidFill>
                  <a:srgbClr val="0070C0"/>
                </a:solidFill>
              </a:rPr>
              <a:t> قد بذل </a:t>
            </a:r>
            <a:r>
              <a:rPr lang="ar-SA" sz="3200" dirty="0">
                <a:solidFill>
                  <a:srgbClr val="FFC000"/>
                </a:solidFill>
              </a:rPr>
              <a:t>شغلا </a:t>
            </a:r>
          </a:p>
        </p:txBody>
      </p:sp>
    </p:spTree>
    <p:extLst>
      <p:ext uri="{BB962C8B-B14F-4D97-AF65-F5344CB8AC3E}">
        <p14:creationId xmlns:p14="http://schemas.microsoft.com/office/powerpoint/2010/main" val="5942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2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1AF804D-880C-41C3-AA60-28748E9C1FC5}"/>
              </a:ext>
            </a:extLst>
          </p:cNvPr>
          <p:cNvSpPr/>
          <p:nvPr/>
        </p:nvSpPr>
        <p:spPr>
          <a:xfrm>
            <a:off x="3929160" y="2918484"/>
            <a:ext cx="2358193" cy="1021032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وجود قوة مؤثرة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E4B6FE3-991F-4C26-9EF1-FB34C43553CE}"/>
              </a:ext>
            </a:extLst>
          </p:cNvPr>
          <p:cNvSpPr/>
          <p:nvPr/>
        </p:nvSpPr>
        <p:spPr>
          <a:xfrm>
            <a:off x="2971727" y="2918484"/>
            <a:ext cx="2165131" cy="1021032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تحرك الجسم باتجاه القوة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صورة الشريحة 45"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صورة الشريحة 4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606ED797-8966-4C09-BC3B-8768EE2D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522" y="1143000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كلام: بيضاوية 6">
            <a:extLst>
              <a:ext uri="{FF2B5EF4-FFF2-40B4-BE49-F238E27FC236}">
                <a16:creationId xmlns:a16="http://schemas.microsoft.com/office/drawing/2014/main" id="{BF9AFDDC-0D0E-45BD-8861-D04F020C7672}"/>
              </a:ext>
            </a:extLst>
          </p:cNvPr>
          <p:cNvSpPr/>
          <p:nvPr/>
        </p:nvSpPr>
        <p:spPr>
          <a:xfrm>
            <a:off x="8973889" y="907624"/>
            <a:ext cx="1778000" cy="2103120"/>
          </a:xfrm>
          <a:prstGeom prst="wedgeEllipseCallout">
            <a:avLst>
              <a:gd name="adj1" fmla="val 68100"/>
              <a:gd name="adj2" fmla="val 21994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اذا متى نقول ان</a:t>
            </a:r>
            <a:r>
              <a:rPr kumimoji="0" lang="ar-SA" sz="2000" b="1" i="0" u="none" strike="noStrike" kern="0" cap="none" spc="0" normalizeH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القوة </a:t>
            </a: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تب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ذل شغل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745081B-BC0D-47AF-9E23-DD96FE6AD6F7}"/>
              </a:ext>
            </a:extLst>
          </p:cNvPr>
          <p:cNvSpPr/>
          <p:nvPr/>
        </p:nvSpPr>
        <p:spPr>
          <a:xfrm>
            <a:off x="1977090" y="762558"/>
            <a:ext cx="6372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820000"/>
                </a:solidFill>
              </a:rPr>
              <a:t>عندما تؤدي القوة الى تحريك الجسم في اتجاهها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438FC98-F068-410C-94ED-8F938B288D68}"/>
              </a:ext>
            </a:extLst>
          </p:cNvPr>
          <p:cNvSpPr/>
          <p:nvPr/>
        </p:nvSpPr>
        <p:spPr>
          <a:xfrm>
            <a:off x="2834238" y="2918484"/>
            <a:ext cx="3652812" cy="1021032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العوامل اللازمة لحدوث شغل </a:t>
            </a:r>
          </a:p>
        </p:txBody>
      </p:sp>
    </p:spTree>
    <p:extLst>
      <p:ext uri="{BB962C8B-B14F-4D97-AF65-F5344CB8AC3E}">
        <p14:creationId xmlns:p14="http://schemas.microsoft.com/office/powerpoint/2010/main" val="8209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1181 0.192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1784 0.1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6" name="صورة الشريحة 45"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6" name="صورة الشريحة 4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sp>
        <p:nvSpPr>
          <p:cNvPr id="8" name="مستطيل 7">
            <a:extLst>
              <a:ext uri="{FF2B5EF4-FFF2-40B4-BE49-F238E27FC236}">
                <a16:creationId xmlns:a16="http://schemas.microsoft.com/office/drawing/2014/main" id="{A745081B-BC0D-47AF-9E23-DD96FE6AD6F7}"/>
              </a:ext>
            </a:extLst>
          </p:cNvPr>
          <p:cNvSpPr/>
          <p:nvPr/>
        </p:nvSpPr>
        <p:spPr>
          <a:xfrm>
            <a:off x="4054292" y="1054945"/>
            <a:ext cx="4621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820000"/>
                </a:solidFill>
              </a:rPr>
              <a:t>أي الصور التالية يحدث فيها شغل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4066669-EA28-4C62-98F7-1BFDEB065187}"/>
              </a:ext>
            </a:extLst>
          </p:cNvPr>
          <p:cNvGrpSpPr/>
          <p:nvPr/>
        </p:nvGrpSpPr>
        <p:grpSpPr>
          <a:xfrm>
            <a:off x="9401502" y="-190366"/>
            <a:ext cx="2877733" cy="1342062"/>
            <a:chOff x="5957001" y="312421"/>
            <a:chExt cx="2158300" cy="1006546"/>
          </a:xfrm>
        </p:grpSpPr>
        <p:pic>
          <p:nvPicPr>
            <p:cNvPr id="14" name="صورة 13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8B2FEBE4-F8D7-4D72-8A7B-33D3BA346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5398AC75-5A1C-4797-AED1-1F48A04E42E0}"/>
                </a:ext>
              </a:extLst>
            </p:cNvPr>
            <p:cNvSpPr txBox="1"/>
            <p:nvPr/>
          </p:nvSpPr>
          <p:spPr>
            <a:xfrm>
              <a:off x="6043509" y="642569"/>
              <a:ext cx="1985283" cy="3462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تقويم مرحلي </a:t>
              </a:r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40A8D881-9D3A-4C6E-B344-053AE7B28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04" y="1825300"/>
            <a:ext cx="1847850" cy="22860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1DAE5A1-E0B3-4B83-A810-BC24D929C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1" y="1499977"/>
            <a:ext cx="3151319" cy="222808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DACC73-5146-47DB-8743-962082356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77" y="1878208"/>
            <a:ext cx="3105150" cy="14763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D42B6C9-89A0-426F-9828-4029EC4AE1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44" y="4760318"/>
            <a:ext cx="3240360" cy="1847850"/>
          </a:xfrm>
          <a:prstGeom prst="rect">
            <a:avLst/>
          </a:prstGeom>
        </p:spPr>
      </p:pic>
      <p:pic>
        <p:nvPicPr>
          <p:cNvPr id="5122" name="Picture 2" descr="الشغل والطاقة | الفيزياء | الصف الأول الثانوي | المنهج المصري | نفهم -  YouTube">
            <a:extLst>
              <a:ext uri="{FF2B5EF4-FFF2-40B4-BE49-F238E27FC236}">
                <a16:creationId xmlns:a16="http://schemas.microsoft.com/office/drawing/2014/main" id="{A7FEE804-6971-403E-BE4B-005054924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19646" r="27891" b="15383"/>
          <a:stretch/>
        </p:blipFill>
        <p:spPr bwMode="auto">
          <a:xfrm>
            <a:off x="2232576" y="3885460"/>
            <a:ext cx="2310849" cy="29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69EA0247-F95A-4A9B-9C37-8160DEF5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64" y="2409085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3BD06757-03EF-460E-8692-E39FE0E2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81" y="5064867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4E38DE59-F712-493A-8116-C0268385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59424" y="2616395"/>
            <a:ext cx="1476375" cy="13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1FAE4822-84F6-4C03-9140-6C8AD35B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721" y="2198495"/>
            <a:ext cx="1476375" cy="13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7730EE32-1AA2-4E42-80C3-B966CF8A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9812" y="4998162"/>
            <a:ext cx="1476375" cy="13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9875017AE2C4C9CA9D521622EAB28" ma:contentTypeVersion="10" ma:contentTypeDescription="Create a new document." ma:contentTypeScope="" ma:versionID="6f18b35207170bb5fc9b5b50442f68d8">
  <xsd:schema xmlns:xsd="http://www.w3.org/2001/XMLSchema" xmlns:xs="http://www.w3.org/2001/XMLSchema" xmlns:p="http://schemas.microsoft.com/office/2006/metadata/properties" xmlns:ns3="5dbf01d5-4726-4aa0-a36d-098e4c4d4296" xmlns:ns4="d2780635-3916-41bd-bc85-af8fac9a5d70" targetNamespace="http://schemas.microsoft.com/office/2006/metadata/properties" ma:root="true" ma:fieldsID="b74fc892aa5e7531e8d148a426163cbc" ns3:_="" ns4:_="">
    <xsd:import namespace="5dbf01d5-4726-4aa0-a36d-098e4c4d4296"/>
    <xsd:import namespace="d2780635-3916-41bd-bc85-af8fac9a5d7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01d5-4726-4aa0-a36d-098e4c4d4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80635-3916-41bd-bc85-af8fac9a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3287FB-D150-4AD9-ADB0-021D515B1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72540D-4DFF-42D6-9B49-BC2F8E01E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f01d5-4726-4aa0-a36d-098e4c4d4296"/>
    <ds:schemaRef ds:uri="d2780635-3916-41bd-bc85-af8fac9a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EC7FB5-0661-4C6B-97D9-667E44CBCC9A}">
  <ds:schemaRefs>
    <ds:schemaRef ds:uri="http://purl.org/dc/elements/1.1/"/>
    <ds:schemaRef ds:uri="http://purl.org/dc/dcmitype/"/>
    <ds:schemaRef ds:uri="d2780635-3916-41bd-bc85-af8fac9a5d70"/>
    <ds:schemaRef ds:uri="http://schemas.microsoft.com/office/2006/documentManagement/types"/>
    <ds:schemaRef ds:uri="http://schemas.microsoft.com/office/2006/metadata/properties"/>
    <ds:schemaRef ds:uri="5dbf01d5-4726-4aa0-a36d-098e4c4d4296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428</Words>
  <Application>Microsoft Office PowerPoint</Application>
  <PresentationFormat>شاشة عريضة</PresentationFormat>
  <Paragraphs>109</Paragraphs>
  <Slides>23</Slides>
  <Notes>9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4" baseType="lpstr">
      <vt:lpstr>Arial</vt:lpstr>
      <vt:lpstr>Barlow Medium</vt:lpstr>
      <vt:lpstr>Barlow SemiBold</vt:lpstr>
      <vt:lpstr>Calibri</vt:lpstr>
      <vt:lpstr>Calibri Light</vt:lpstr>
      <vt:lpstr>Fredoka One</vt:lpstr>
      <vt:lpstr>Roboto Condensed Light</vt:lpstr>
      <vt:lpstr>UTM Magnesium</vt:lpstr>
      <vt:lpstr>UTM Neo Sans Intel</vt:lpstr>
      <vt:lpstr>نسق Office</vt:lpstr>
      <vt:lpstr>Science Subject for High School - 9th Grade: Cell Biology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وديان الردادي</dc:creator>
  <cp:lastModifiedBy>وديان الردادي</cp:lastModifiedBy>
  <cp:revision>39</cp:revision>
  <dcterms:created xsi:type="dcterms:W3CDTF">2021-09-17T22:34:25Z</dcterms:created>
  <dcterms:modified xsi:type="dcterms:W3CDTF">2021-10-03T22:31:55Z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0x0101004449875017AE2C4C9CA9D521622EAB28</vt:lpwstr>
  </property>
</Properties>
</file>