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80.xml" ContentType="application/vnd.openxmlformats-officedocument.presentationml.slide+xml"/>
  <Override PartName="/ppt/slides/slide200.xml" ContentType="application/vnd.openxmlformats-officedocument.presentationml.slide+xml"/>
  <Override PartName="/ppt/notesSlides/notesSlide70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10.xml" ContentType="application/vnd.openxmlformats-officedocument.presentationml.slideLayout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3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3" r:id="rId5"/>
    <p:sldMasterId id="2147483675" r:id="rId6"/>
    <p:sldMasterId id="2147483686" r:id="rId7"/>
  </p:sldMasterIdLst>
  <p:notesMasterIdLst>
    <p:notesMasterId r:id="rId35"/>
  </p:notesMasterIdLst>
  <p:sldIdLst>
    <p:sldId id="342" r:id="rId8"/>
    <p:sldId id="318" r:id="rId9"/>
    <p:sldId id="341" r:id="rId10"/>
    <p:sldId id="360" r:id="rId11"/>
    <p:sldId id="382" r:id="rId12"/>
    <p:sldId id="344" r:id="rId13"/>
    <p:sldId id="381" r:id="rId14"/>
    <p:sldId id="383" r:id="rId15"/>
    <p:sldId id="384" r:id="rId16"/>
    <p:sldId id="346" r:id="rId17"/>
    <p:sldId id="343" r:id="rId18"/>
    <p:sldId id="369" r:id="rId19"/>
    <p:sldId id="377" r:id="rId20"/>
    <p:sldId id="374" r:id="rId21"/>
    <p:sldId id="376" r:id="rId22"/>
    <p:sldId id="378" r:id="rId23"/>
    <p:sldId id="385" r:id="rId24"/>
    <p:sldId id="379" r:id="rId25"/>
    <p:sldId id="380" r:id="rId26"/>
    <p:sldId id="386" r:id="rId27"/>
    <p:sldId id="350" r:id="rId28"/>
    <p:sldId id="368" r:id="rId29"/>
    <p:sldId id="357" r:id="rId30"/>
    <p:sldId id="358" r:id="rId31"/>
    <p:sldId id="359" r:id="rId32"/>
    <p:sldId id="339" r:id="rId33"/>
    <p:sldId id="353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وديان الردادي" initials="وديان" lastIdx="1" clrIdx="0">
    <p:extLst>
      <p:ext uri="{19B8F6BF-5375-455C-9EA6-DF929625EA0E}">
        <p15:presenceInfo xmlns:p15="http://schemas.microsoft.com/office/powerpoint/2012/main" userId="وديان الرداد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DE"/>
    <a:srgbClr val="820000"/>
    <a:srgbClr val="EDBBC7"/>
    <a:srgbClr val="4369AA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7C6FE-8032-40FA-B27D-2FA186DDB108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B87D3B6-A128-4369-9CE1-F8696E42D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19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E07C6FE-8032-40FA-B27D-2FA186DDB108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B87D3B6-A128-4369-9CE1-F8696E42D93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19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250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751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12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2823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8926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7566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7D3B6-A128-4369-9CE1-F8696E42D938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01503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71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2225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722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5361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87120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753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328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6532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8233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823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4650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46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711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105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4024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rtl="0"/>
            <a:fld id="{00000000-1234-1234-1234-123412341234}" type="slidenum">
              <a:rPr lang="en" smtClean="0"/>
              <a:pPr algn="l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90248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5934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828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381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313861" y="130079"/>
            <a:ext cx="1679724" cy="1354088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10435632" y="5312475"/>
            <a:ext cx="1455889" cy="1354336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11241033" y="206454"/>
            <a:ext cx="1185540" cy="1575797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381992"/>
            <a:ext cx="12044353" cy="6531403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4028400" y="2773300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4028385" y="5100033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668400" y="1417567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668399" y="3749600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884735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2828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06591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5270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1" y="521036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069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559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974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37367" y="93219"/>
            <a:ext cx="8890613" cy="6598387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343803" y="5278563"/>
            <a:ext cx="1630940" cy="1838531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10153231" y="288673"/>
            <a:ext cx="1894200" cy="861299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452861" y="388547"/>
            <a:ext cx="860681" cy="1366104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10585423" y="4951726"/>
            <a:ext cx="1029805" cy="1590593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960000" y="1742800"/>
            <a:ext cx="10271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864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8554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194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488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6151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313861" y="130079"/>
            <a:ext cx="1679724" cy="1354088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10435632" y="5312475"/>
            <a:ext cx="1455889" cy="1354336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11241033" y="206454"/>
            <a:ext cx="1185540" cy="1575797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381992"/>
            <a:ext cx="12044353" cy="6531403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4028400" y="2773300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4028385" y="5100033"/>
            <a:ext cx="4135200" cy="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668400" y="1417567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668399" y="3749600"/>
            <a:ext cx="68552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6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2948227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7488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5508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7646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415612" y="992765"/>
            <a:ext cx="11360801" cy="2736804"/>
          </a:xfrm>
          <a:prstGeom prst="rect">
            <a:avLst/>
          </a:prstGeom>
        </p:spPr>
        <p:txBody>
          <a:bodyPr anchor="b"/>
          <a:lstStyle>
            <a:lvl1pPr algn="ctr">
              <a:defRPr sz="6933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415598" y="3778833"/>
            <a:ext cx="11360804" cy="1056803"/>
          </a:xfrm>
          <a:prstGeom prst="rect">
            <a:avLst/>
          </a:prstGeom>
        </p:spPr>
        <p:txBody>
          <a:bodyPr/>
          <a:lstStyle>
            <a:lvl1pPr marL="304792" indent="-152396" algn="ctr">
              <a:lnSpc>
                <a:spcPct val="100000"/>
              </a:lnSpc>
              <a:buClrTx/>
              <a:buSzTx/>
              <a:buFontTx/>
              <a:buNone/>
              <a:defRPr sz="3733"/>
            </a:lvl1pPr>
            <a:lvl2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2pPr>
            <a:lvl3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3pPr>
            <a:lvl4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4pPr>
            <a:lvl5pPr marL="304792" indent="152396" algn="ctr">
              <a:lnSpc>
                <a:spcPct val="100000"/>
              </a:lnSpc>
              <a:buClrTx/>
              <a:buSzTx/>
              <a:buFontTx/>
              <a:buNone/>
              <a:defRPr sz="3733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0012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4" y="103978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939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7" y="2035222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6" y="5320164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4543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70" lvl="1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54" lvl="2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339" lvl="3" indent="-34543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924" lvl="4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509" lvl="5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7093" lvl="6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678" lvl="7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263" lvl="8" indent="-34543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1188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337297" y="343597"/>
            <a:ext cx="6148980" cy="5858727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950967" y="2005251"/>
            <a:ext cx="4227200" cy="1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950967" y="3645951"/>
            <a:ext cx="4227200" cy="1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370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 rtl="0"/>
            <a:fld id="{00000000-1234-1234-1234-123412341234}" type="slidenum">
              <a:rPr lang="en" smtClean="0"/>
              <a:pPr algn="l" rtl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69383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Table of content 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110922" y="152577"/>
            <a:ext cx="1341996" cy="1248387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322868" y="5902686"/>
            <a:ext cx="748795" cy="763468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468933" y="1915142"/>
            <a:ext cx="11630088" cy="4773697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2564367" y="2058600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3839967" y="24300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3839967" y="18645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2564367" y="36577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3839967" y="40436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3839967" y="3478133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2564367" y="5259009"/>
            <a:ext cx="930800" cy="3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3839967" y="5657167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3839967" y="5091700"/>
            <a:ext cx="5916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9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37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10934987" y="4673184"/>
            <a:ext cx="1951048" cy="1049033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518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2487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978440" y="4818863"/>
            <a:ext cx="1120880" cy="1779099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590328" y="4534163"/>
            <a:ext cx="1121225" cy="1731797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410289" y="366271"/>
            <a:ext cx="11833267" cy="6484608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737200" y="1932984"/>
            <a:ext cx="6717600" cy="1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72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2641000" y="3457800"/>
            <a:ext cx="6910000" cy="15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10098022" y="551993"/>
            <a:ext cx="1669965" cy="1027913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54989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10135710" y="114102"/>
            <a:ext cx="1612732" cy="1300084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408458" y="5494623"/>
            <a:ext cx="1398193" cy="1300664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229119" y="-109833"/>
            <a:ext cx="1315272" cy="1748236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10228" y="381992"/>
            <a:ext cx="12044353" cy="6531403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1010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424529" y="5183123"/>
            <a:ext cx="925099" cy="1428868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9426529" y="142756"/>
            <a:ext cx="2484355" cy="6358507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7883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2" y="521037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56601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1248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293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293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631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63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2500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250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82674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826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434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434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1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21/02/43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3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19/02/43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63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81765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2791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3000" r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5624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80.xml"/><Relationship Id="rId10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3" Type="http://schemas.openxmlformats.org/officeDocument/2006/relationships/image" Target="../media/image4.png"/><Relationship Id="rId12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10" Type="http://schemas.openxmlformats.org/officeDocument/2006/relationships/image" Target="../media/image4.png"/><Relationship Id="rId9" Type="http://schemas.openxmlformats.org/officeDocument/2006/relationships/slide" Target="slide28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39.xml"/><Relationship Id="rId6" Type="http://schemas.openxmlformats.org/officeDocument/2006/relationships/slide" Target="slide26.xml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0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.jfif"/><Relationship Id="rId5" Type="http://schemas.openxmlformats.org/officeDocument/2006/relationships/image" Target="../media/image1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slide" Target="slide2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slide" Target="slide28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6.jf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slide" Target="slide28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24.xml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6" Type="http://schemas.openxmlformats.org/officeDocument/2006/relationships/slide" Target="slide25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280.xml"/><Relationship Id="rId11" Type="http://schemas.openxmlformats.org/officeDocument/2006/relationships/image" Target="../media/image80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slide" Target="slide23.xml"/><Relationship Id="rId4" Type="http://schemas.openxmlformats.org/officeDocument/2006/relationships/image" Target="../media/image6.jfif"/><Relationship Id="rId9" Type="http://schemas.openxmlformats.org/officeDocument/2006/relationships/image" Target="../media/image8.png"/><Relationship Id="rId1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slide" Target="slide2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80.xml"/><Relationship Id="rId3" Type="http://schemas.openxmlformats.org/officeDocument/2006/relationships/image" Target="../media/image4.png"/><Relationship Id="rId12" Type="http://schemas.openxmlformats.org/officeDocument/2006/relationships/hyperlink" Target="https://phet.colorado.edu/sims/html/forces-and-motion-basics/latest/forces-and-motion-basics_ar_SA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10" Type="http://schemas.openxmlformats.org/officeDocument/2006/relationships/image" Target="../media/image6.jfif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slide" Target="slide2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4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6.xml"/><Relationship Id="rId5" Type="http://schemas.openxmlformats.org/officeDocument/2006/relationships/image" Target="../media/image4.png"/><Relationship Id="rId10" Type="http://schemas.openxmlformats.org/officeDocument/2006/relationships/image" Target="../media/image17.gif"/><Relationship Id="rId4" Type="http://schemas.openxmlformats.org/officeDocument/2006/relationships/image" Target="../media/image15.png"/><Relationship Id="rId9" Type="http://schemas.openxmlformats.org/officeDocument/2006/relationships/image" Target="../media/image6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2315195" y="574298"/>
            <a:ext cx="565925" cy="2034509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2194318" y="5325726"/>
            <a:ext cx="666745" cy="1561577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812174" y="2967308"/>
            <a:ext cx="1188111" cy="1339336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3468191" y="1399076"/>
            <a:ext cx="981621" cy="850437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469276" y="3564213"/>
            <a:ext cx="1307897" cy="2075939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34" y="170959"/>
            <a:ext cx="9659516" cy="72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5462092" y="767447"/>
            <a:ext cx="35615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8327923" y="1280100"/>
            <a:ext cx="344590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400" dirty="0"/>
              <a:t>التاريخ : 21 /  2/ 1443 هـ</a:t>
            </a:r>
          </a:p>
          <a:p>
            <a:pPr algn="r"/>
            <a:r>
              <a:rPr lang="ar-SA" sz="2400" dirty="0"/>
              <a:t>الحصة : الثالثة</a:t>
            </a:r>
            <a:endParaRPr lang="en-US" sz="2400" dirty="0"/>
          </a:p>
          <a:p>
            <a:pPr algn="r"/>
            <a:r>
              <a:rPr lang="ar-SA" sz="2400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5332726" y="2358335"/>
            <a:ext cx="531495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3200" dirty="0">
              <a:solidFill>
                <a:srgbClr val="FF0000"/>
              </a:solidFill>
            </a:endParaRPr>
          </a:p>
          <a:p>
            <a:pPr algn="ctr"/>
            <a:r>
              <a:rPr lang="ar-SA" sz="3200" dirty="0">
                <a:solidFill>
                  <a:srgbClr val="FF0000"/>
                </a:solidFill>
              </a:rPr>
              <a:t>عنوان الدرس : قوانين نيوتن للحركة </a:t>
            </a: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323247" y="752864"/>
            <a:ext cx="1546053" cy="1753889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56F61960-881F-443C-BAD7-A307383AB8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صورة 9">
            <a:extLst>
              <a:ext uri="{FF2B5EF4-FFF2-40B4-BE49-F238E27FC236}">
                <a16:creationId xmlns:a16="http://schemas.microsoft.com/office/drawing/2014/main" id="{05E6AE18-6E32-4708-A3E9-2BAB5AE078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750" t="21926" r="61583" b="57037"/>
          <a:stretch/>
        </p:blipFill>
        <p:spPr>
          <a:xfrm>
            <a:off x="432015" y="497840"/>
            <a:ext cx="3134145" cy="236728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60689877-9B2D-4249-8945-7202B894BC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83" t="46222" r="61500" b="25630"/>
          <a:stretch/>
        </p:blipFill>
        <p:spPr>
          <a:xfrm>
            <a:off x="599440" y="3029646"/>
            <a:ext cx="2631440" cy="27025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834E0D-96E6-42BA-BEA8-48E72D4F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278" y="1263596"/>
            <a:ext cx="3611562" cy="390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776C2B-BF2D-4F4F-840D-0EEC2C58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96315"/>
            <a:ext cx="2762250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24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صورة الشريحة 45"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صورة الشريحة 4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3074" name="Picture 2">
            <a:extLst>
              <a:ext uri="{FF2B5EF4-FFF2-40B4-BE49-F238E27FC236}">
                <a16:creationId xmlns:a16="http://schemas.microsoft.com/office/drawing/2014/main" id="{DDB19EB1-35EE-450A-A8A7-FD015D00F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0"/>
          <a:stretch/>
        </p:blipFill>
        <p:spPr bwMode="auto">
          <a:xfrm>
            <a:off x="10515599" y="2628583"/>
            <a:ext cx="2930525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7BDF81C7-921C-4953-8305-170D0A491C15}"/>
              </a:ext>
            </a:extLst>
          </p:cNvPr>
          <p:cNvSpPr/>
          <p:nvPr/>
        </p:nvSpPr>
        <p:spPr>
          <a:xfrm>
            <a:off x="8249414" y="2460327"/>
            <a:ext cx="2037112" cy="1347459"/>
          </a:xfrm>
          <a:prstGeom prst="wedgeEllipseCallout">
            <a:avLst>
              <a:gd name="adj1" fmla="val 68100"/>
              <a:gd name="adj2" fmla="val 21994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ماذا تستنتج ؟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EE1F9D-07DD-4AAB-9B6A-D83B6420B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50" y="894589"/>
            <a:ext cx="6797821" cy="187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D574D93-1EF0-4D15-9B99-60E2187BE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38"/>
          <a:stretch/>
        </p:blipFill>
        <p:spPr bwMode="auto">
          <a:xfrm>
            <a:off x="703297" y="2755270"/>
            <a:ext cx="7646871" cy="15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5D60DC31-9EE3-4908-B2E9-E6B4758CD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4" b="11611"/>
          <a:stretch/>
        </p:blipFill>
        <p:spPr bwMode="auto">
          <a:xfrm>
            <a:off x="896721" y="4675510"/>
            <a:ext cx="7260972" cy="178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oogle Shape;1296;p45">
            <a:extLst>
              <a:ext uri="{FF2B5EF4-FFF2-40B4-BE49-F238E27FC236}">
                <a16:creationId xmlns:a16="http://schemas.microsoft.com/office/drawing/2014/main" id="{6BDC6D52-74C6-459F-9C5C-2BA9171FE66D}"/>
              </a:ext>
            </a:extLst>
          </p:cNvPr>
          <p:cNvGrpSpPr/>
          <p:nvPr/>
        </p:nvGrpSpPr>
        <p:grpSpPr>
          <a:xfrm rot="20387593">
            <a:off x="9523297" y="470390"/>
            <a:ext cx="1546053" cy="1753889"/>
            <a:chOff x="1728250" y="237500"/>
            <a:chExt cx="4090750" cy="5095875"/>
          </a:xfrm>
        </p:grpSpPr>
        <p:sp>
          <p:nvSpPr>
            <p:cNvPr id="26" name="Google Shape;1297;p45">
              <a:extLst>
                <a:ext uri="{FF2B5EF4-FFF2-40B4-BE49-F238E27FC236}">
                  <a16:creationId xmlns:a16="http://schemas.microsoft.com/office/drawing/2014/main" id="{6521F917-F101-48CA-ACE9-222F626AE20C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1298;p45">
              <a:extLst>
                <a:ext uri="{FF2B5EF4-FFF2-40B4-BE49-F238E27FC236}">
                  <a16:creationId xmlns:a16="http://schemas.microsoft.com/office/drawing/2014/main" id="{935FB8CD-42E1-488D-9EF4-24B57A013E1C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1299;p45">
              <a:extLst>
                <a:ext uri="{FF2B5EF4-FFF2-40B4-BE49-F238E27FC236}">
                  <a16:creationId xmlns:a16="http://schemas.microsoft.com/office/drawing/2014/main" id="{B23C3D9B-EEB7-4619-A29E-86DDCC0BD81B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1300;p45">
              <a:extLst>
                <a:ext uri="{FF2B5EF4-FFF2-40B4-BE49-F238E27FC236}">
                  <a16:creationId xmlns:a16="http://schemas.microsoft.com/office/drawing/2014/main" id="{8F39790F-3654-4354-8255-A4A79684CBD3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1301;p45">
              <a:extLst>
                <a:ext uri="{FF2B5EF4-FFF2-40B4-BE49-F238E27FC236}">
                  <a16:creationId xmlns:a16="http://schemas.microsoft.com/office/drawing/2014/main" id="{3A8C7FA3-AE33-4350-AFC7-615F00165323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1302;p45">
              <a:extLst>
                <a:ext uri="{FF2B5EF4-FFF2-40B4-BE49-F238E27FC236}">
                  <a16:creationId xmlns:a16="http://schemas.microsoft.com/office/drawing/2014/main" id="{D611ED7A-71EB-43EC-B336-A1DD884205A3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1303;p45">
              <a:extLst>
                <a:ext uri="{FF2B5EF4-FFF2-40B4-BE49-F238E27FC236}">
                  <a16:creationId xmlns:a16="http://schemas.microsoft.com/office/drawing/2014/main" id="{4EB02FD1-A356-4E3C-A3F6-3FB62C9A891F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3" name="Google Shape;1304;p45">
              <a:extLst>
                <a:ext uri="{FF2B5EF4-FFF2-40B4-BE49-F238E27FC236}">
                  <a16:creationId xmlns:a16="http://schemas.microsoft.com/office/drawing/2014/main" id="{7A121C2E-257B-4E32-A341-EB47BC575570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4" name="Google Shape;1305;p45">
              <a:extLst>
                <a:ext uri="{FF2B5EF4-FFF2-40B4-BE49-F238E27FC236}">
                  <a16:creationId xmlns:a16="http://schemas.microsoft.com/office/drawing/2014/main" id="{BFEC662A-BE8C-46B4-B3AE-0DA24A5949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5" name="Google Shape;1306;p45">
              <a:extLst>
                <a:ext uri="{FF2B5EF4-FFF2-40B4-BE49-F238E27FC236}">
                  <a16:creationId xmlns:a16="http://schemas.microsoft.com/office/drawing/2014/main" id="{80AB63A5-0F4D-48B1-B1F3-A9B2FF08FBF7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6" name="Google Shape;1307;p45">
              <a:extLst>
                <a:ext uri="{FF2B5EF4-FFF2-40B4-BE49-F238E27FC236}">
                  <a16:creationId xmlns:a16="http://schemas.microsoft.com/office/drawing/2014/main" id="{51AC3A22-7DC4-45EC-B3DC-FD8F89F3E7C4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1308;p45">
              <a:extLst>
                <a:ext uri="{FF2B5EF4-FFF2-40B4-BE49-F238E27FC236}">
                  <a16:creationId xmlns:a16="http://schemas.microsoft.com/office/drawing/2014/main" id="{9D41586C-A662-4B24-8D60-9915A65A64DD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309;p45">
              <a:extLst>
                <a:ext uri="{FF2B5EF4-FFF2-40B4-BE49-F238E27FC236}">
                  <a16:creationId xmlns:a16="http://schemas.microsoft.com/office/drawing/2014/main" id="{34A9AF17-3EF7-4A68-BA19-A719317891D2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310;p45">
              <a:extLst>
                <a:ext uri="{FF2B5EF4-FFF2-40B4-BE49-F238E27FC236}">
                  <a16:creationId xmlns:a16="http://schemas.microsoft.com/office/drawing/2014/main" id="{9F5D6DF0-B84A-4A11-9E0F-01EE3961AE6B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1311;p45">
              <a:extLst>
                <a:ext uri="{FF2B5EF4-FFF2-40B4-BE49-F238E27FC236}">
                  <a16:creationId xmlns:a16="http://schemas.microsoft.com/office/drawing/2014/main" id="{ADE129C6-5BF3-46FC-B51A-0A13D93C173F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1312;p45">
              <a:extLst>
                <a:ext uri="{FF2B5EF4-FFF2-40B4-BE49-F238E27FC236}">
                  <a16:creationId xmlns:a16="http://schemas.microsoft.com/office/drawing/2014/main" id="{9F0B4D60-B16D-4F7D-823A-E7173017D228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1313;p45">
              <a:extLst>
                <a:ext uri="{FF2B5EF4-FFF2-40B4-BE49-F238E27FC236}">
                  <a16:creationId xmlns:a16="http://schemas.microsoft.com/office/drawing/2014/main" id="{FEC3B554-B9AE-4F33-B3A2-70F08B394C5B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1314;p45">
              <a:extLst>
                <a:ext uri="{FF2B5EF4-FFF2-40B4-BE49-F238E27FC236}">
                  <a16:creationId xmlns:a16="http://schemas.microsoft.com/office/drawing/2014/main" id="{A7064339-8959-496A-BB97-E4CFBF904F5F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1315;p45">
              <a:extLst>
                <a:ext uri="{FF2B5EF4-FFF2-40B4-BE49-F238E27FC236}">
                  <a16:creationId xmlns:a16="http://schemas.microsoft.com/office/drawing/2014/main" id="{CE4CA5E0-26B2-47B5-9CF1-D6B243F73DF3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1316;p45">
              <a:extLst>
                <a:ext uri="{FF2B5EF4-FFF2-40B4-BE49-F238E27FC236}">
                  <a16:creationId xmlns:a16="http://schemas.microsoft.com/office/drawing/2014/main" id="{992DDE43-075A-4F24-9D4E-A91E90F466E7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317;p45">
              <a:extLst>
                <a:ext uri="{FF2B5EF4-FFF2-40B4-BE49-F238E27FC236}">
                  <a16:creationId xmlns:a16="http://schemas.microsoft.com/office/drawing/2014/main" id="{72FF44A1-3ADE-446B-8BF3-5EB050252700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318;p45">
              <a:extLst>
                <a:ext uri="{FF2B5EF4-FFF2-40B4-BE49-F238E27FC236}">
                  <a16:creationId xmlns:a16="http://schemas.microsoft.com/office/drawing/2014/main" id="{2DE80269-7C26-456C-A2EC-108D709BBB7B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1319;p45">
              <a:extLst>
                <a:ext uri="{FF2B5EF4-FFF2-40B4-BE49-F238E27FC236}">
                  <a16:creationId xmlns:a16="http://schemas.microsoft.com/office/drawing/2014/main" id="{09C5C2E1-9E17-4716-89EA-655B27780829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320;p45">
              <a:extLst>
                <a:ext uri="{FF2B5EF4-FFF2-40B4-BE49-F238E27FC236}">
                  <a16:creationId xmlns:a16="http://schemas.microsoft.com/office/drawing/2014/main" id="{A27DF773-24E7-442F-B024-0425D40DF560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321;p45">
              <a:extLst>
                <a:ext uri="{FF2B5EF4-FFF2-40B4-BE49-F238E27FC236}">
                  <a16:creationId xmlns:a16="http://schemas.microsoft.com/office/drawing/2014/main" id="{CF6AD95D-6BDE-4E16-8A0A-4637A1306AB1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322;p45">
              <a:extLst>
                <a:ext uri="{FF2B5EF4-FFF2-40B4-BE49-F238E27FC236}">
                  <a16:creationId xmlns:a16="http://schemas.microsoft.com/office/drawing/2014/main" id="{BA331F41-AFBC-470F-9ED9-EB247B5E9891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3" name="Google Shape;1323;p45">
              <a:extLst>
                <a:ext uri="{FF2B5EF4-FFF2-40B4-BE49-F238E27FC236}">
                  <a16:creationId xmlns:a16="http://schemas.microsoft.com/office/drawing/2014/main" id="{20F6D4C4-BE2E-4DC3-9EF8-0DA64152CDBC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4" name="Google Shape;1324;p45">
              <a:extLst>
                <a:ext uri="{FF2B5EF4-FFF2-40B4-BE49-F238E27FC236}">
                  <a16:creationId xmlns:a16="http://schemas.microsoft.com/office/drawing/2014/main" id="{46FD8D8E-DEFC-486B-A0B7-CDC896ED190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5" name="Google Shape;1325;p45">
              <a:extLst>
                <a:ext uri="{FF2B5EF4-FFF2-40B4-BE49-F238E27FC236}">
                  <a16:creationId xmlns:a16="http://schemas.microsoft.com/office/drawing/2014/main" id="{8C9370EB-4D99-4A99-BCD3-157D616E3C4E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2096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صورة الشريحة 45"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صورة الشريحة 4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4CAAFB0-3EDC-46DD-9D74-698A03974F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93610A8A-FEEA-4F47-AD96-E6742ADED400}"/>
              </a:ext>
            </a:extLst>
          </p:cNvPr>
          <p:cNvSpPr/>
          <p:nvPr/>
        </p:nvSpPr>
        <p:spPr>
          <a:xfrm>
            <a:off x="8917310" y="432439"/>
            <a:ext cx="3167627" cy="1021032"/>
          </a:xfrm>
          <a:prstGeom prst="roundRect">
            <a:avLst/>
          </a:prstGeom>
          <a:solidFill>
            <a:srgbClr val="E0E0DE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C00000"/>
                </a:solidFill>
              </a:rPr>
              <a:t>الربط مع علم الفضاء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056F959-1F40-45BD-A332-009E6CC81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60" y="1700213"/>
            <a:ext cx="8273640" cy="436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3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69F8834-62D8-412D-8FF2-382EB45A600A}"/>
              </a:ext>
            </a:extLst>
          </p:cNvPr>
          <p:cNvGrpSpPr/>
          <p:nvPr/>
        </p:nvGrpSpPr>
        <p:grpSpPr>
          <a:xfrm>
            <a:off x="9133135" y="-211011"/>
            <a:ext cx="2928064" cy="2137921"/>
            <a:chOff x="5921444" y="297093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46DF208-25B7-4B3F-9DEE-8B33765FD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EB79E00C-1841-4A28-A86A-A3E757F9EE7C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1735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التقويم مرحلي </a:t>
              </a: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id="{5BF6356C-F9B7-4E2A-A86E-630F9CD6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489" y="2311426"/>
            <a:ext cx="719096" cy="7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D5C25702-183A-489B-A324-2C671023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1040" y="4216039"/>
            <a:ext cx="539752" cy="50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8" name="صورة الشريحة 17">
                <a:extLst>
                  <a:ext uri="{FF2B5EF4-FFF2-40B4-BE49-F238E27FC236}">
                    <a16:creationId xmlns:a16="http://schemas.microsoft.com/office/drawing/2014/main" id="{2D10E800-6075-404F-86DF-DA1E0D2ACBD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" y="5812526"/>
              <a:ext cx="1159172" cy="1130373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9172" cy="113037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8" name="صورة الشريحة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D10E800-6075-404F-86DF-DA1E0D2ACB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" y="5812526"/>
                <a:ext cx="1159172" cy="113037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D91630C-60F4-4F5A-A2EE-8E5037B00F86}"/>
              </a:ext>
            </a:extLst>
          </p:cNvPr>
          <p:cNvSpPr txBox="1"/>
          <p:nvPr/>
        </p:nvSpPr>
        <p:spPr>
          <a:xfrm>
            <a:off x="4103349" y="2295397"/>
            <a:ext cx="73002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كلما زادت القوة المحصلة زاد تسارع الجسم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CB3EA10C-FDF4-4D40-A991-818552818980}"/>
              </a:ext>
            </a:extLst>
          </p:cNvPr>
          <p:cNvSpPr/>
          <p:nvPr/>
        </p:nvSpPr>
        <p:spPr>
          <a:xfrm>
            <a:off x="7032263" y="1409023"/>
            <a:ext cx="2552700" cy="902403"/>
          </a:xfrm>
          <a:prstGeom prst="ellipse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1219170" rtl="0">
              <a:buClr>
                <a:srgbClr val="000000"/>
              </a:buClr>
            </a:pP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صح أم خطأ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0FE0970-131E-4B40-870F-D6B7B650926D}"/>
              </a:ext>
            </a:extLst>
          </p:cNvPr>
          <p:cNvSpPr txBox="1"/>
          <p:nvPr/>
        </p:nvSpPr>
        <p:spPr>
          <a:xfrm>
            <a:off x="3261361" y="3050928"/>
            <a:ext cx="86055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يكون التسارع في اتجاه القوة على حسب قانون نيوتن الثاني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A5B6B0D-A9B1-437B-A55F-6477E5A26EC6}"/>
              </a:ext>
            </a:extLst>
          </p:cNvPr>
          <p:cNvSpPr txBox="1"/>
          <p:nvPr/>
        </p:nvSpPr>
        <p:spPr>
          <a:xfrm>
            <a:off x="3261360" y="3957325"/>
            <a:ext cx="89842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كلما زادت الكتلة زاد تسارع الجسم 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65878BE-5C90-4066-833D-92883900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40" y="3108383"/>
            <a:ext cx="719096" cy="7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4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1155;p42">
            <a:extLst>
              <a:ext uri="{FF2B5EF4-FFF2-40B4-BE49-F238E27FC236}">
                <a16:creationId xmlns:a16="http://schemas.microsoft.com/office/drawing/2014/main" id="{EB40C656-5F62-4E45-B8A6-85E51AECBB66}"/>
              </a:ext>
            </a:extLst>
          </p:cNvPr>
          <p:cNvGrpSpPr/>
          <p:nvPr/>
        </p:nvGrpSpPr>
        <p:grpSpPr>
          <a:xfrm>
            <a:off x="10641214" y="3234690"/>
            <a:ext cx="1188111" cy="1339336"/>
            <a:chOff x="1462300" y="238775"/>
            <a:chExt cx="4518675" cy="5093825"/>
          </a:xfrm>
        </p:grpSpPr>
        <p:sp>
          <p:nvSpPr>
            <p:cNvPr id="36" name="Google Shape;1156;p42">
              <a:extLst>
                <a:ext uri="{FF2B5EF4-FFF2-40B4-BE49-F238E27FC236}">
                  <a16:creationId xmlns:a16="http://schemas.microsoft.com/office/drawing/2014/main" id="{B97F2352-EA1E-41BD-9350-0B2E051F97B3}"/>
                </a:ext>
              </a:extLst>
            </p:cNvPr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7" name="Google Shape;1157;p42">
              <a:extLst>
                <a:ext uri="{FF2B5EF4-FFF2-40B4-BE49-F238E27FC236}">
                  <a16:creationId xmlns:a16="http://schemas.microsoft.com/office/drawing/2014/main" id="{0ECD8513-688B-414B-82FB-766AFF6592D8}"/>
                </a:ext>
              </a:extLst>
            </p:cNvPr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8" name="Google Shape;1158;p42">
              <a:extLst>
                <a:ext uri="{FF2B5EF4-FFF2-40B4-BE49-F238E27FC236}">
                  <a16:creationId xmlns:a16="http://schemas.microsoft.com/office/drawing/2014/main" id="{E930179E-A47D-48C1-837D-204082D9CEBA}"/>
                </a:ext>
              </a:extLst>
            </p:cNvPr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9" name="Google Shape;1159;p42">
              <a:extLst>
                <a:ext uri="{FF2B5EF4-FFF2-40B4-BE49-F238E27FC236}">
                  <a16:creationId xmlns:a16="http://schemas.microsoft.com/office/drawing/2014/main" id="{37021D69-EAE4-4A11-B967-47122AB07821}"/>
                </a:ext>
              </a:extLst>
            </p:cNvPr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0" name="Google Shape;1160;p42">
              <a:extLst>
                <a:ext uri="{FF2B5EF4-FFF2-40B4-BE49-F238E27FC236}">
                  <a16:creationId xmlns:a16="http://schemas.microsoft.com/office/drawing/2014/main" id="{79DDC742-3EE9-4134-A221-F077082E7B4D}"/>
                </a:ext>
              </a:extLst>
            </p:cNvPr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1" name="Google Shape;1161;p42">
              <a:extLst>
                <a:ext uri="{FF2B5EF4-FFF2-40B4-BE49-F238E27FC236}">
                  <a16:creationId xmlns:a16="http://schemas.microsoft.com/office/drawing/2014/main" id="{D4662CE9-63D7-41E8-8E0A-56F4FDD8D6DD}"/>
                </a:ext>
              </a:extLst>
            </p:cNvPr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2" name="Google Shape;1162;p42">
              <a:extLst>
                <a:ext uri="{FF2B5EF4-FFF2-40B4-BE49-F238E27FC236}">
                  <a16:creationId xmlns:a16="http://schemas.microsoft.com/office/drawing/2014/main" id="{3FA46BE1-79A8-4FD1-92FB-19B117A64A05}"/>
                </a:ext>
              </a:extLst>
            </p:cNvPr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3" name="Google Shape;1163;p42">
              <a:extLst>
                <a:ext uri="{FF2B5EF4-FFF2-40B4-BE49-F238E27FC236}">
                  <a16:creationId xmlns:a16="http://schemas.microsoft.com/office/drawing/2014/main" id="{4E73A7AE-8351-4810-A53C-F697910114D4}"/>
                </a:ext>
              </a:extLst>
            </p:cNvPr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4" name="Google Shape;1164;p42">
              <a:extLst>
                <a:ext uri="{FF2B5EF4-FFF2-40B4-BE49-F238E27FC236}">
                  <a16:creationId xmlns:a16="http://schemas.microsoft.com/office/drawing/2014/main" id="{729EE8C4-B3EC-4233-9FCD-214A8A0817F3}"/>
                </a:ext>
              </a:extLst>
            </p:cNvPr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5" name="Google Shape;1165;p42">
              <a:extLst>
                <a:ext uri="{FF2B5EF4-FFF2-40B4-BE49-F238E27FC236}">
                  <a16:creationId xmlns:a16="http://schemas.microsoft.com/office/drawing/2014/main" id="{DD71F80B-09EC-4175-9A4E-9BC2A5793558}"/>
                </a:ext>
              </a:extLst>
            </p:cNvPr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6" name="Google Shape;1166;p42">
              <a:extLst>
                <a:ext uri="{FF2B5EF4-FFF2-40B4-BE49-F238E27FC236}">
                  <a16:creationId xmlns:a16="http://schemas.microsoft.com/office/drawing/2014/main" id="{D34B3E28-369A-43A6-AFDE-2144D43750C6}"/>
                </a:ext>
              </a:extLst>
            </p:cNvPr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7" name="Google Shape;1167;p42">
              <a:extLst>
                <a:ext uri="{FF2B5EF4-FFF2-40B4-BE49-F238E27FC236}">
                  <a16:creationId xmlns:a16="http://schemas.microsoft.com/office/drawing/2014/main" id="{96555D31-433D-40E0-9465-45264E807D75}"/>
                </a:ext>
              </a:extLst>
            </p:cNvPr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8" name="Google Shape;1168;p42">
              <a:extLst>
                <a:ext uri="{FF2B5EF4-FFF2-40B4-BE49-F238E27FC236}">
                  <a16:creationId xmlns:a16="http://schemas.microsoft.com/office/drawing/2014/main" id="{40DFB148-305C-4491-9D5B-AC25C8B05098}"/>
                </a:ext>
              </a:extLst>
            </p:cNvPr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49" name="Google Shape;1169;p42">
              <a:extLst>
                <a:ext uri="{FF2B5EF4-FFF2-40B4-BE49-F238E27FC236}">
                  <a16:creationId xmlns:a16="http://schemas.microsoft.com/office/drawing/2014/main" id="{C692721D-6779-40D1-ABC3-268A97197C4B}"/>
                </a:ext>
              </a:extLst>
            </p:cNvPr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0" name="Google Shape;1170;p42">
              <a:extLst>
                <a:ext uri="{FF2B5EF4-FFF2-40B4-BE49-F238E27FC236}">
                  <a16:creationId xmlns:a16="http://schemas.microsoft.com/office/drawing/2014/main" id="{F6BF1C0E-BEDE-470D-B6DA-58C17BE462DA}"/>
                </a:ext>
              </a:extLst>
            </p:cNvPr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1" name="Google Shape;1171;p42">
              <a:extLst>
                <a:ext uri="{FF2B5EF4-FFF2-40B4-BE49-F238E27FC236}">
                  <a16:creationId xmlns:a16="http://schemas.microsoft.com/office/drawing/2014/main" id="{09AAC64C-5132-4E58-8811-40DB2AFA6948}"/>
                </a:ext>
              </a:extLst>
            </p:cNvPr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2" name="Google Shape;1172;p42">
              <a:extLst>
                <a:ext uri="{FF2B5EF4-FFF2-40B4-BE49-F238E27FC236}">
                  <a16:creationId xmlns:a16="http://schemas.microsoft.com/office/drawing/2014/main" id="{B2F0BC1A-67F7-479C-A7C0-C383CAAA10E7}"/>
                </a:ext>
              </a:extLst>
            </p:cNvPr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3" name="Google Shape;1184;p42">
            <a:extLst>
              <a:ext uri="{FF2B5EF4-FFF2-40B4-BE49-F238E27FC236}">
                <a16:creationId xmlns:a16="http://schemas.microsoft.com/office/drawing/2014/main" id="{568F1D39-DDBB-42B4-AD27-8AB5C1F5C79C}"/>
              </a:ext>
            </a:extLst>
          </p:cNvPr>
          <p:cNvGrpSpPr/>
          <p:nvPr/>
        </p:nvGrpSpPr>
        <p:grpSpPr>
          <a:xfrm rot="-1617717">
            <a:off x="469276" y="3564213"/>
            <a:ext cx="1307897" cy="2075939"/>
            <a:chOff x="2190225" y="236575"/>
            <a:chExt cx="3165475" cy="5024350"/>
          </a:xfrm>
        </p:grpSpPr>
        <p:sp>
          <p:nvSpPr>
            <p:cNvPr id="54" name="Google Shape;1185;p42">
              <a:extLst>
                <a:ext uri="{FF2B5EF4-FFF2-40B4-BE49-F238E27FC236}">
                  <a16:creationId xmlns:a16="http://schemas.microsoft.com/office/drawing/2014/main" id="{C6F40C70-B359-4B83-9CBE-DF3FC7497235}"/>
                </a:ext>
              </a:extLst>
            </p:cNvPr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55" name="Google Shape;1186;p42">
              <a:extLst>
                <a:ext uri="{FF2B5EF4-FFF2-40B4-BE49-F238E27FC236}">
                  <a16:creationId xmlns:a16="http://schemas.microsoft.com/office/drawing/2014/main" id="{03F7F67E-256E-4E0B-9B7E-328F07930372}"/>
                </a:ext>
              </a:extLst>
            </p:cNvPr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6" name="Google Shape;1187;p42">
              <a:extLst>
                <a:ext uri="{FF2B5EF4-FFF2-40B4-BE49-F238E27FC236}">
                  <a16:creationId xmlns:a16="http://schemas.microsoft.com/office/drawing/2014/main" id="{88269932-2966-400D-9B01-DABA80189C27}"/>
                </a:ext>
              </a:extLst>
            </p:cNvPr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7" name="Google Shape;1188;p42">
              <a:extLst>
                <a:ext uri="{FF2B5EF4-FFF2-40B4-BE49-F238E27FC236}">
                  <a16:creationId xmlns:a16="http://schemas.microsoft.com/office/drawing/2014/main" id="{0F7779B3-D5DC-46A5-AF11-1894029F201E}"/>
                </a:ext>
              </a:extLst>
            </p:cNvPr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58" name="Google Shape;1189;p42">
              <a:extLst>
                <a:ext uri="{FF2B5EF4-FFF2-40B4-BE49-F238E27FC236}">
                  <a16:creationId xmlns:a16="http://schemas.microsoft.com/office/drawing/2014/main" id="{CE1DBB86-14A1-46E4-929B-2DD48D39E9D1}"/>
                </a:ext>
              </a:extLst>
            </p:cNvPr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9" name="Google Shape;1296;p45">
            <a:extLst>
              <a:ext uri="{FF2B5EF4-FFF2-40B4-BE49-F238E27FC236}">
                <a16:creationId xmlns:a16="http://schemas.microsoft.com/office/drawing/2014/main" id="{F254E4EE-029B-4532-9B5D-291EDAF26004}"/>
              </a:ext>
            </a:extLst>
          </p:cNvPr>
          <p:cNvGrpSpPr/>
          <p:nvPr/>
        </p:nvGrpSpPr>
        <p:grpSpPr>
          <a:xfrm rot="20387593">
            <a:off x="323247" y="752864"/>
            <a:ext cx="1546053" cy="1753889"/>
            <a:chOff x="1728250" y="237500"/>
            <a:chExt cx="4090750" cy="5095875"/>
          </a:xfrm>
        </p:grpSpPr>
        <p:sp>
          <p:nvSpPr>
            <p:cNvPr id="60" name="Google Shape;1297;p45">
              <a:extLst>
                <a:ext uri="{FF2B5EF4-FFF2-40B4-BE49-F238E27FC236}">
                  <a16:creationId xmlns:a16="http://schemas.microsoft.com/office/drawing/2014/main" id="{BB1A74D0-A1C4-4F27-A92A-A63C96C3D488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1" name="Google Shape;1298;p45">
              <a:extLst>
                <a:ext uri="{FF2B5EF4-FFF2-40B4-BE49-F238E27FC236}">
                  <a16:creationId xmlns:a16="http://schemas.microsoft.com/office/drawing/2014/main" id="{37DD7E3D-1843-413D-8AAD-209A3524286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2" name="Google Shape;1299;p45">
              <a:extLst>
                <a:ext uri="{FF2B5EF4-FFF2-40B4-BE49-F238E27FC236}">
                  <a16:creationId xmlns:a16="http://schemas.microsoft.com/office/drawing/2014/main" id="{6D02058D-9165-479B-8530-CE5BDF293C50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3" name="Google Shape;1300;p45">
              <a:extLst>
                <a:ext uri="{FF2B5EF4-FFF2-40B4-BE49-F238E27FC236}">
                  <a16:creationId xmlns:a16="http://schemas.microsoft.com/office/drawing/2014/main" id="{320D1F2B-876E-4B84-A994-0329B4D14AF2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4" name="Google Shape;1301;p45">
              <a:extLst>
                <a:ext uri="{FF2B5EF4-FFF2-40B4-BE49-F238E27FC236}">
                  <a16:creationId xmlns:a16="http://schemas.microsoft.com/office/drawing/2014/main" id="{F83E275E-D8AA-4039-9EB1-6ED2A05B541A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5" name="Google Shape;1302;p45">
              <a:extLst>
                <a:ext uri="{FF2B5EF4-FFF2-40B4-BE49-F238E27FC236}">
                  <a16:creationId xmlns:a16="http://schemas.microsoft.com/office/drawing/2014/main" id="{66B565CD-4CC3-4EA5-B377-249D4B384924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6" name="Google Shape;1303;p45">
              <a:extLst>
                <a:ext uri="{FF2B5EF4-FFF2-40B4-BE49-F238E27FC236}">
                  <a16:creationId xmlns:a16="http://schemas.microsoft.com/office/drawing/2014/main" id="{59A24E80-A832-4BFB-88EF-7C33E5245F02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7" name="Google Shape;1304;p45">
              <a:extLst>
                <a:ext uri="{FF2B5EF4-FFF2-40B4-BE49-F238E27FC236}">
                  <a16:creationId xmlns:a16="http://schemas.microsoft.com/office/drawing/2014/main" id="{DA5C7F29-5872-4607-BF9E-CCC7321A9DF7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8" name="Google Shape;1305;p45">
              <a:extLst>
                <a:ext uri="{FF2B5EF4-FFF2-40B4-BE49-F238E27FC236}">
                  <a16:creationId xmlns:a16="http://schemas.microsoft.com/office/drawing/2014/main" id="{0FF11DF9-2632-4517-93B0-671E11863AD7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69" name="Google Shape;1306;p45">
              <a:extLst>
                <a:ext uri="{FF2B5EF4-FFF2-40B4-BE49-F238E27FC236}">
                  <a16:creationId xmlns:a16="http://schemas.microsoft.com/office/drawing/2014/main" id="{4838E949-6BE8-47B2-B376-F27017F3A5CA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0" name="Google Shape;1307;p45">
              <a:extLst>
                <a:ext uri="{FF2B5EF4-FFF2-40B4-BE49-F238E27FC236}">
                  <a16:creationId xmlns:a16="http://schemas.microsoft.com/office/drawing/2014/main" id="{CA224854-6164-451C-8D0A-4906DA2A667E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1" name="Google Shape;1308;p45">
              <a:extLst>
                <a:ext uri="{FF2B5EF4-FFF2-40B4-BE49-F238E27FC236}">
                  <a16:creationId xmlns:a16="http://schemas.microsoft.com/office/drawing/2014/main" id="{F6A53B4F-BAFF-4518-B2E3-21ADD69766AC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2" name="Google Shape;1309;p45">
              <a:extLst>
                <a:ext uri="{FF2B5EF4-FFF2-40B4-BE49-F238E27FC236}">
                  <a16:creationId xmlns:a16="http://schemas.microsoft.com/office/drawing/2014/main" id="{454261B9-D7DA-4178-91D9-9443DE10B2A8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3" name="Google Shape;1310;p45">
              <a:extLst>
                <a:ext uri="{FF2B5EF4-FFF2-40B4-BE49-F238E27FC236}">
                  <a16:creationId xmlns:a16="http://schemas.microsoft.com/office/drawing/2014/main" id="{2D916C54-E27F-4231-8E31-E0C9D17B70B0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4" name="Google Shape;1311;p45">
              <a:extLst>
                <a:ext uri="{FF2B5EF4-FFF2-40B4-BE49-F238E27FC236}">
                  <a16:creationId xmlns:a16="http://schemas.microsoft.com/office/drawing/2014/main" id="{C9928572-DE3A-483F-9289-4C981D1E552A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5" name="Google Shape;1312;p45">
              <a:extLst>
                <a:ext uri="{FF2B5EF4-FFF2-40B4-BE49-F238E27FC236}">
                  <a16:creationId xmlns:a16="http://schemas.microsoft.com/office/drawing/2014/main" id="{6D8C93AA-D89D-43B1-98AD-B2A5699A3C8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6" name="Google Shape;1313;p45">
              <a:extLst>
                <a:ext uri="{FF2B5EF4-FFF2-40B4-BE49-F238E27FC236}">
                  <a16:creationId xmlns:a16="http://schemas.microsoft.com/office/drawing/2014/main" id="{484756F3-5FBF-4E27-80D7-DB93DB74A098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7" name="Google Shape;1314;p45">
              <a:extLst>
                <a:ext uri="{FF2B5EF4-FFF2-40B4-BE49-F238E27FC236}">
                  <a16:creationId xmlns:a16="http://schemas.microsoft.com/office/drawing/2014/main" id="{BDFC02E2-33F2-408C-A357-346498120415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8" name="Google Shape;1315;p45">
              <a:extLst>
                <a:ext uri="{FF2B5EF4-FFF2-40B4-BE49-F238E27FC236}">
                  <a16:creationId xmlns:a16="http://schemas.microsoft.com/office/drawing/2014/main" id="{3E16DAAC-99EF-4902-9CCA-6891D1561482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79" name="Google Shape;1316;p45">
              <a:extLst>
                <a:ext uri="{FF2B5EF4-FFF2-40B4-BE49-F238E27FC236}">
                  <a16:creationId xmlns:a16="http://schemas.microsoft.com/office/drawing/2014/main" id="{93DE6EB2-D0E9-449A-96CD-65689EA691BD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0" name="Google Shape;1317;p45">
              <a:extLst>
                <a:ext uri="{FF2B5EF4-FFF2-40B4-BE49-F238E27FC236}">
                  <a16:creationId xmlns:a16="http://schemas.microsoft.com/office/drawing/2014/main" id="{4C2B408D-49DC-40EF-90A3-996EF020209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1" name="Google Shape;1318;p45">
              <a:extLst>
                <a:ext uri="{FF2B5EF4-FFF2-40B4-BE49-F238E27FC236}">
                  <a16:creationId xmlns:a16="http://schemas.microsoft.com/office/drawing/2014/main" id="{71427B6D-A135-4F79-924D-660D7EF4A780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2" name="Google Shape;1319;p45">
              <a:extLst>
                <a:ext uri="{FF2B5EF4-FFF2-40B4-BE49-F238E27FC236}">
                  <a16:creationId xmlns:a16="http://schemas.microsoft.com/office/drawing/2014/main" id="{61248A63-DD68-4B81-B17F-39426320E0B1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3" name="Google Shape;1320;p45">
              <a:extLst>
                <a:ext uri="{FF2B5EF4-FFF2-40B4-BE49-F238E27FC236}">
                  <a16:creationId xmlns:a16="http://schemas.microsoft.com/office/drawing/2014/main" id="{F8431678-31A4-41EA-8E26-BC43E6A7C8B2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4" name="Google Shape;1321;p45">
              <a:extLst>
                <a:ext uri="{FF2B5EF4-FFF2-40B4-BE49-F238E27FC236}">
                  <a16:creationId xmlns:a16="http://schemas.microsoft.com/office/drawing/2014/main" id="{2AA21598-CF70-4480-BA28-17EA13E3B00F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5" name="Google Shape;1322;p45">
              <a:extLst>
                <a:ext uri="{FF2B5EF4-FFF2-40B4-BE49-F238E27FC236}">
                  <a16:creationId xmlns:a16="http://schemas.microsoft.com/office/drawing/2014/main" id="{9835B198-E886-42C8-9016-FC6AF17395FD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6" name="Google Shape;1323;p45">
              <a:extLst>
                <a:ext uri="{FF2B5EF4-FFF2-40B4-BE49-F238E27FC236}">
                  <a16:creationId xmlns:a16="http://schemas.microsoft.com/office/drawing/2014/main" id="{5C48E803-9B2A-49D6-A99C-DA812F2F8A75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7" name="Google Shape;1324;p45">
              <a:extLst>
                <a:ext uri="{FF2B5EF4-FFF2-40B4-BE49-F238E27FC236}">
                  <a16:creationId xmlns:a16="http://schemas.microsoft.com/office/drawing/2014/main" id="{9DBE26E6-2C64-46F2-BD36-3554AE685953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88" name="Google Shape;1325;p45">
              <a:extLst>
                <a:ext uri="{FF2B5EF4-FFF2-40B4-BE49-F238E27FC236}">
                  <a16:creationId xmlns:a16="http://schemas.microsoft.com/office/drawing/2014/main" id="{BA094D5B-086E-4AB4-BE82-60864BEC14C4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B1349B05-1FAC-480F-9A8A-07F104EC3ABE}"/>
              </a:ext>
            </a:extLst>
          </p:cNvPr>
          <p:cNvGrpSpPr/>
          <p:nvPr/>
        </p:nvGrpSpPr>
        <p:grpSpPr>
          <a:xfrm>
            <a:off x="9133135" y="-211011"/>
            <a:ext cx="2928064" cy="2137921"/>
            <a:chOff x="5921444" y="297093"/>
            <a:chExt cx="2158300" cy="1006546"/>
          </a:xfrm>
        </p:grpSpPr>
        <p:pic>
          <p:nvPicPr>
            <p:cNvPr id="95" name="صورة 9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C1E0500-D971-48B5-9A07-B8B9258C8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96" name="مربع نص 95">
              <a:extLst>
                <a:ext uri="{FF2B5EF4-FFF2-40B4-BE49-F238E27FC236}">
                  <a16:creationId xmlns:a16="http://schemas.microsoft.com/office/drawing/2014/main" id="{36B00D54-6A76-4E2E-A6F7-F169B4F85D07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1735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التقويم مرحلي </a:t>
              </a:r>
            </a:p>
          </p:txBody>
        </p:sp>
      </p:grpSp>
      <p:pic>
        <p:nvPicPr>
          <p:cNvPr id="97" name="Picture 2">
            <a:extLst>
              <a:ext uri="{FF2B5EF4-FFF2-40B4-BE49-F238E27FC236}">
                <a16:creationId xmlns:a16="http://schemas.microsoft.com/office/drawing/2014/main" id="{2AD1B67B-D690-4BB1-AE91-06C5C2AA6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CCF7AA"/>
              </a:clrFrom>
              <a:clrTo>
                <a:srgbClr val="CCF7AA">
                  <a:alpha val="0"/>
                </a:srgbClr>
              </a:clrTo>
            </a:clrChange>
          </a:blip>
          <a:srcRect l="25863" t="22813" r="4889" b="66071"/>
          <a:stretch/>
        </p:blipFill>
        <p:spPr bwMode="auto">
          <a:xfrm>
            <a:off x="2211814" y="1136576"/>
            <a:ext cx="8136518" cy="81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B87E812A-652A-45A6-B3DA-713357C0CBB7}"/>
              </a:ext>
            </a:extLst>
          </p:cNvPr>
          <p:cNvGrpSpPr/>
          <p:nvPr/>
        </p:nvGrpSpPr>
        <p:grpSpPr>
          <a:xfrm>
            <a:off x="2548087" y="2737612"/>
            <a:ext cx="5516308" cy="816336"/>
            <a:chOff x="2548087" y="2737612"/>
            <a:chExt cx="5516308" cy="816336"/>
          </a:xfrm>
        </p:grpSpPr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D7E098BB-356F-4CB2-9510-189F2B93F4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662" t="48750" r="55322" b="36966"/>
            <a:stretch/>
          </p:blipFill>
          <p:spPr bwMode="auto">
            <a:xfrm>
              <a:off x="4063867" y="2737612"/>
              <a:ext cx="4000528" cy="816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B4CD1793-F8BB-464A-8DB1-5B76C1E25AC2}"/>
                </a:ext>
              </a:extLst>
            </p:cNvPr>
            <p:cNvSpPr txBox="1"/>
            <p:nvPr/>
          </p:nvSpPr>
          <p:spPr>
            <a:xfrm>
              <a:off x="2548087" y="2833643"/>
              <a:ext cx="142240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dirty="0"/>
                <a:t>20 م/ث</a:t>
              </a:r>
              <a:r>
                <a:rPr lang="ar-SA" sz="2800" baseline="30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334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القانون الثالث">
            <a:hlinkClick r:id="" action="ppaction://media"/>
            <a:extLst>
              <a:ext uri="{FF2B5EF4-FFF2-40B4-BE49-F238E27FC236}">
                <a16:creationId xmlns:a16="http://schemas.microsoft.com/office/drawing/2014/main" id="{685C21D8-CC93-4D7D-8735-579F1E5A9A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72" end="276832.66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20095" y="971239"/>
            <a:ext cx="5805299" cy="326548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C302CB41-6A3D-4484-A1A7-49292B594491}"/>
              </a:ext>
            </a:extLst>
          </p:cNvPr>
          <p:cNvSpPr txBox="1"/>
          <p:nvPr/>
        </p:nvSpPr>
        <p:spPr>
          <a:xfrm>
            <a:off x="213360" y="4573976"/>
            <a:ext cx="118973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dirty="0">
                <a:solidFill>
                  <a:srgbClr val="4369AA"/>
                </a:solidFill>
              </a:rPr>
              <a:t>رأينا في الفيديو اندفاع العربة للخلف عند رمي الكرة ما القوة المحركة لها ؟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001A18F-EFBE-4472-A15D-9047DA0D2A76}"/>
              </a:ext>
            </a:extLst>
          </p:cNvPr>
          <p:cNvSpPr txBox="1"/>
          <p:nvPr/>
        </p:nvSpPr>
        <p:spPr>
          <a:xfrm>
            <a:off x="0" y="5394950"/>
            <a:ext cx="1176897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4369AA"/>
                </a:solidFill>
              </a:rPr>
              <a:t>ورأينا في الفيديو الاخر  اندفاع الصاروخ </a:t>
            </a:r>
            <a:r>
              <a:rPr lang="ar-SA" sz="3600" dirty="0" err="1">
                <a:solidFill>
                  <a:srgbClr val="4369AA"/>
                </a:solidFill>
              </a:rPr>
              <a:t>للاعلى</a:t>
            </a:r>
            <a:r>
              <a:rPr lang="ar-SA" sz="3600" dirty="0">
                <a:solidFill>
                  <a:srgbClr val="4369AA"/>
                </a:solidFill>
              </a:rPr>
              <a:t> عكس اتجاه الجاذبية الأرضية ما القوة المؤثرة عليه</a:t>
            </a:r>
          </a:p>
        </p:txBody>
      </p:sp>
      <p:pic>
        <p:nvPicPr>
          <p:cNvPr id="4" name="القانون الثالث">
            <a:hlinkClick r:id="" action="ppaction://media"/>
            <a:extLst>
              <a:ext uri="{FF2B5EF4-FFF2-40B4-BE49-F238E27FC236}">
                <a16:creationId xmlns:a16="http://schemas.microsoft.com/office/drawing/2014/main" id="{06333935-30F9-48F3-AA51-DF89D4B02E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9045" end="30370.66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" y="971239"/>
            <a:ext cx="6004560" cy="337756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E8575792-ADB3-4CB0-820A-76FC5D126B13}"/>
              </a:ext>
            </a:extLst>
          </p:cNvPr>
          <p:cNvGrpSpPr/>
          <p:nvPr/>
        </p:nvGrpSpPr>
        <p:grpSpPr>
          <a:xfrm>
            <a:off x="9263936" y="-571738"/>
            <a:ext cx="2928064" cy="2039811"/>
            <a:chOff x="6017858" y="119092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39FCE7E9-9F85-451A-BFC3-EB3EE3181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858" y="119092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2D088042-36A6-4EBD-B95C-7C3510CFF051}"/>
                </a:ext>
              </a:extLst>
            </p:cNvPr>
            <p:cNvSpPr txBox="1"/>
            <p:nvPr/>
          </p:nvSpPr>
          <p:spPr>
            <a:xfrm>
              <a:off x="6515600" y="508247"/>
              <a:ext cx="1348740" cy="22780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sym typeface="Arial"/>
                </a:rPr>
                <a:t>شاهد وفسر</a:t>
              </a:r>
              <a:endPara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75000"/>
                  </a:srgbClr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93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0" mute="1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A4B8806A-DD58-4F82-9656-1CF6648EF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فقاعة الكلام: بيضاوية 21">
            <a:extLst>
              <a:ext uri="{FF2B5EF4-FFF2-40B4-BE49-F238E27FC236}">
                <a16:creationId xmlns:a16="http://schemas.microsoft.com/office/drawing/2014/main" id="{782BBE3E-C71B-440D-AB26-13E7232DC37B}"/>
              </a:ext>
            </a:extLst>
          </p:cNvPr>
          <p:cNvSpPr/>
          <p:nvPr/>
        </p:nvSpPr>
        <p:spPr>
          <a:xfrm>
            <a:off x="7436609" y="845528"/>
            <a:ext cx="3253565" cy="2067270"/>
          </a:xfrm>
          <a:prstGeom prst="wedgeEllipseCallout">
            <a:avLst>
              <a:gd name="adj1" fmla="val 55632"/>
              <a:gd name="adj2" fmla="val 47493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التفسير لما حدث هو أن القوى توجد بصورة أزواج</a:t>
            </a: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متساوية في المقدار ومتعاكسة في الاتجاه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2787FD3-1131-4CE0-9F58-9DFA87C798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9" t="62069" r="39004" b="6360"/>
          <a:stretch/>
        </p:blipFill>
        <p:spPr>
          <a:xfrm>
            <a:off x="319483" y="1250731"/>
            <a:ext cx="6879561" cy="3100552"/>
          </a:xfrm>
          <a:prstGeom prst="rect">
            <a:avLst/>
          </a:prstGeom>
        </p:spPr>
      </p:pic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DAC930A7-1D6A-4A3C-BA95-79C123094C17}"/>
              </a:ext>
            </a:extLst>
          </p:cNvPr>
          <p:cNvSpPr/>
          <p:nvPr/>
        </p:nvSpPr>
        <p:spPr>
          <a:xfrm>
            <a:off x="7436608" y="3317648"/>
            <a:ext cx="3253565" cy="2067270"/>
          </a:xfrm>
          <a:prstGeom prst="wedgeEllipseCallout">
            <a:avLst>
              <a:gd name="adj1" fmla="val 65000"/>
              <a:gd name="adj2" fmla="val -2876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وتسمى قوة الفعل وقوة رد الفعل وهذا هو القانون الثالث للحركة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1CEBDFD-3035-4E81-9296-0643BC523D71}"/>
              </a:ext>
            </a:extLst>
          </p:cNvPr>
          <p:cNvSpPr txBox="1"/>
          <p:nvPr/>
        </p:nvSpPr>
        <p:spPr>
          <a:xfrm>
            <a:off x="-37458" y="5044241"/>
            <a:ext cx="987832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اندفاع الغازات </a:t>
            </a:r>
            <a:r>
              <a:rPr lang="ar-SA" sz="3200" b="1" kern="0" dirty="0" err="1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للاسفل</a:t>
            </a: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 (قوة الفعل )</a:t>
            </a:r>
          </a:p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تحرك الصاروخ </a:t>
            </a:r>
            <a:r>
              <a:rPr lang="ar-SA" sz="3200" b="1" kern="0" dirty="0" err="1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للاعلى</a:t>
            </a: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 ( قوة رد الفعل )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0831BCE-3426-4733-85E0-56A037AC9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" t="51705" r="41417" b="7554"/>
          <a:stretch/>
        </p:blipFill>
        <p:spPr>
          <a:xfrm>
            <a:off x="2052320" y="767080"/>
            <a:ext cx="6858000" cy="27940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D58870F-BFB4-4944-BEF8-BE9B68C0EC89}"/>
              </a:ext>
            </a:extLst>
          </p:cNvPr>
          <p:cNvSpPr txBox="1"/>
          <p:nvPr/>
        </p:nvSpPr>
        <p:spPr>
          <a:xfrm>
            <a:off x="812800" y="4251965"/>
            <a:ext cx="987832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عند التأثير على الكرة بقوة </a:t>
            </a:r>
            <a:r>
              <a:rPr lang="ar-SA" sz="3200" b="1" kern="0" dirty="0" err="1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للامام</a:t>
            </a: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 (قوة الفعل )</a:t>
            </a:r>
          </a:p>
          <a:p>
            <a:pPr algn="ctr" defTabSz="1219170" rtl="0">
              <a:buClr>
                <a:srgbClr val="000000"/>
              </a:buClr>
            </a:pPr>
            <a:r>
              <a:rPr lang="ar-SA" sz="3200" b="1" kern="0" dirty="0">
                <a:solidFill>
                  <a:srgbClr val="EDBBC7">
                    <a:lumMod val="50000"/>
                  </a:srgbClr>
                </a:solidFill>
                <a:latin typeface="Arial"/>
                <a:cs typeface="Arial"/>
                <a:sym typeface="Arial"/>
              </a:rPr>
              <a:t>تتحرك السيارة بنفس المقدار للخلف ( قوة رد الفعل )</a:t>
            </a:r>
            <a:endParaRPr lang="ar-SA" sz="3200" b="1" kern="0" baseline="30000" dirty="0">
              <a:solidFill>
                <a:srgbClr val="EDBBC7">
                  <a:lumMod val="50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70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C379EB1-5D83-4B3A-9984-FD317A26C4A7}"/>
              </a:ext>
            </a:extLst>
          </p:cNvPr>
          <p:cNvSpPr/>
          <p:nvPr/>
        </p:nvSpPr>
        <p:spPr>
          <a:xfrm>
            <a:off x="7864024" y="151578"/>
            <a:ext cx="2781323" cy="1015182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lvl="0" algn="ctr" rtl="0">
              <a:buClr>
                <a:srgbClr val="000000"/>
              </a:buClr>
              <a:defRPr/>
            </a:pP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sym typeface="Arial"/>
              </a:rPr>
              <a:t>قانون نوتن </a:t>
            </a: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الثالث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83843318-0E67-48C9-B381-09AE80927818}"/>
              </a:ext>
            </a:extLst>
          </p:cNvPr>
          <p:cNvGrpSpPr/>
          <p:nvPr/>
        </p:nvGrpSpPr>
        <p:grpSpPr>
          <a:xfrm>
            <a:off x="859717" y="1527446"/>
            <a:ext cx="7762240" cy="646331"/>
            <a:chOff x="-2741327" y="1995780"/>
            <a:chExt cx="7069899" cy="646331"/>
          </a:xfrm>
        </p:grpSpPr>
        <p:cxnSp>
          <p:nvCxnSpPr>
            <p:cNvPr id="12" name="رابط مستقيم 11">
              <a:extLst>
                <a:ext uri="{FF2B5EF4-FFF2-40B4-BE49-F238E27FC236}">
                  <a16:creationId xmlns:a16="http://schemas.microsoft.com/office/drawing/2014/main" id="{458B94BB-E48B-4F76-B9EE-2746FE657D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3F7FC0E0-5F4B-4929-A966-214021EB0A5C}"/>
                </a:ext>
              </a:extLst>
            </p:cNvPr>
            <p:cNvSpPr txBox="1"/>
            <p:nvPr/>
          </p:nvSpPr>
          <p:spPr>
            <a:xfrm>
              <a:off x="-2741327" y="1995780"/>
              <a:ext cx="70698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لكل قوة فعل قوة رد فعل مساوية في المقدار ومتعاكسة في الاتجاه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35756AB-FCDF-4CE1-9D51-2C1A492AB2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66" t="44741" r="25667" b="16741"/>
          <a:stretch/>
        </p:blipFill>
        <p:spPr>
          <a:xfrm>
            <a:off x="6229894" y="2710484"/>
            <a:ext cx="5557520" cy="3630541"/>
          </a:xfrm>
          <a:prstGeom prst="rect">
            <a:avLst/>
          </a:prstGeom>
        </p:spPr>
      </p:pic>
      <p:pic>
        <p:nvPicPr>
          <p:cNvPr id="5" name="تجربة لتطبيق قانون نيوتن الثالث_ سيارة البالون تعود🚗🎈📏">
            <a:hlinkClick r:id="" action="ppaction://media"/>
            <a:extLst>
              <a:ext uri="{FF2B5EF4-FFF2-40B4-BE49-F238E27FC236}">
                <a16:creationId xmlns:a16="http://schemas.microsoft.com/office/drawing/2014/main" id="{ACED200E-A815-48DD-9884-CBE76A0059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247" end="1129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27" y="2710484"/>
            <a:ext cx="5821680" cy="337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2">
            <a:extLst>
              <a:ext uri="{FF2B5EF4-FFF2-40B4-BE49-F238E27FC236}">
                <a16:creationId xmlns:a16="http://schemas.microsoft.com/office/drawing/2014/main" id="{29D9EC54-20A5-41E1-A07F-ACA0DD32D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925" y="248207"/>
            <a:ext cx="2192852" cy="123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8D9CE3A-90EE-4031-B121-6D59F8275AB0}"/>
              </a:ext>
            </a:extLst>
          </p:cNvPr>
          <p:cNvSpPr txBox="1"/>
          <p:nvPr/>
        </p:nvSpPr>
        <p:spPr>
          <a:xfrm>
            <a:off x="896721" y="1841934"/>
            <a:ext cx="976098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4369AA"/>
                </a:solidFill>
              </a:rPr>
              <a:t>اذا أثرتي على جسم بقوة 30 نيوتن </a:t>
            </a:r>
            <a:r>
              <a:rPr lang="ar-SA" sz="4000" dirty="0" err="1">
                <a:solidFill>
                  <a:srgbClr val="4369AA"/>
                </a:solidFill>
              </a:rPr>
              <a:t>للامام</a:t>
            </a:r>
            <a:r>
              <a:rPr lang="ar-SA" sz="4000" dirty="0">
                <a:solidFill>
                  <a:srgbClr val="4369AA"/>
                </a:solidFill>
              </a:rPr>
              <a:t> فما مقدار القوة التي يؤثر بها الجسم عليك وما اتجاهها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8188A14-6DFB-4DF7-9485-F34530826D7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333" t="31111" r="23750" b="62222"/>
          <a:stretch/>
        </p:blipFill>
        <p:spPr>
          <a:xfrm>
            <a:off x="2049836" y="3860800"/>
            <a:ext cx="8892484" cy="95504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1E1EBF6-7A94-474C-86B6-1CD52FEE5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27" t="53572" r="56787" b="36250"/>
          <a:stretch/>
        </p:blipFill>
        <p:spPr bwMode="auto">
          <a:xfrm>
            <a:off x="2633433" y="5435165"/>
            <a:ext cx="7189293" cy="112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72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84;p13">
            <a:extLst>
              <a:ext uri="{FF2B5EF4-FFF2-40B4-BE49-F238E27FC236}">
                <a16:creationId xmlns:a16="http://schemas.microsoft.com/office/drawing/2014/main" id="{6117E278-46A9-4EA1-BE47-DD3DCC8F161B}"/>
              </a:ext>
            </a:extLst>
          </p:cNvPr>
          <p:cNvSpPr/>
          <p:nvPr/>
        </p:nvSpPr>
        <p:spPr>
          <a:xfrm>
            <a:off x="9305353" y="4591299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8493346" y="2336898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1251" y="12287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 dirty="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502901" y="-950310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673600" y="260453"/>
            <a:ext cx="3037840" cy="124572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5333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الأهداف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677135" y="1460860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8489131" y="-4893921"/>
            <a:ext cx="1031447" cy="859236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693386" y="3067998"/>
            <a:ext cx="7285010" cy="2062177"/>
            <a:chOff x="843999" y="1556759"/>
            <a:chExt cx="5463758" cy="1546632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391139" y="2734099"/>
              <a:ext cx="4916618" cy="3692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843999" y="1556759"/>
              <a:ext cx="5303197" cy="80791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تحسب التسارع مستخدما القانون الثاني للنيوتن للحركة </a:t>
              </a:r>
            </a:p>
          </p:txBody>
        </p:sp>
      </p:grpSp>
      <p:sp>
        <p:nvSpPr>
          <p:cNvPr id="85" name="Google Shape;98;p13">
            <a:extLst>
              <a:ext uri="{FF2B5EF4-FFF2-40B4-BE49-F238E27FC236}">
                <a16:creationId xmlns:a16="http://schemas.microsoft.com/office/drawing/2014/main" id="{339F862E-4A2A-4C61-9921-FCDFC6072A93}"/>
              </a:ext>
            </a:extLst>
          </p:cNvPr>
          <p:cNvSpPr txBox="1"/>
          <p:nvPr/>
        </p:nvSpPr>
        <p:spPr>
          <a:xfrm>
            <a:off x="8414506" y="1619000"/>
            <a:ext cx="6893319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defRPr/>
            </a:pPr>
            <a:endParaRPr sz="2400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3739302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oogle Shape;85;p13">
            <a:extLst>
              <a:ext uri="{FF2B5EF4-FFF2-40B4-BE49-F238E27FC236}">
                <a16:creationId xmlns:a16="http://schemas.microsoft.com/office/drawing/2014/main" id="{CFE75EEB-B989-4ACD-B068-06EC4DBA994C}"/>
              </a:ext>
            </a:extLst>
          </p:cNvPr>
          <p:cNvGrpSpPr/>
          <p:nvPr/>
        </p:nvGrpSpPr>
        <p:grpSpPr>
          <a:xfrm>
            <a:off x="9301138" y="-2688334"/>
            <a:ext cx="1031447" cy="8592361"/>
            <a:chOff x="822635" y="-372083"/>
            <a:chExt cx="773585" cy="6444271"/>
          </a:xfrm>
        </p:grpSpPr>
        <p:sp>
          <p:nvSpPr>
            <p:cNvPr id="55" name="Google Shape;86;p13">
              <a:extLst>
                <a:ext uri="{FF2B5EF4-FFF2-40B4-BE49-F238E27FC236}">
                  <a16:creationId xmlns:a16="http://schemas.microsoft.com/office/drawing/2014/main" id="{6766AB44-636E-4E30-B219-8F38324DB917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6" name="Google Shape;87;p13">
              <a:extLst>
                <a:ext uri="{FF2B5EF4-FFF2-40B4-BE49-F238E27FC236}">
                  <a16:creationId xmlns:a16="http://schemas.microsoft.com/office/drawing/2014/main" id="{BC6D4038-825F-4159-8D39-696F112BD147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0E9B1665-8EF5-46E7-BAB2-AAA2F6A9589A}"/>
              </a:ext>
            </a:extLst>
          </p:cNvPr>
          <p:cNvSpPr txBox="1"/>
          <p:nvPr/>
        </p:nvSpPr>
        <p:spPr>
          <a:xfrm>
            <a:off x="2194153" y="5115346"/>
            <a:ext cx="70709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20000"/>
                </a:solidFill>
              </a:rPr>
              <a:t>توضح القانون الثالث للنيوتن في الحركة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83D5FF5-92A8-43B3-B54C-F0C6B811AEAD}"/>
              </a:ext>
            </a:extLst>
          </p:cNvPr>
          <p:cNvGrpSpPr/>
          <p:nvPr/>
        </p:nvGrpSpPr>
        <p:grpSpPr>
          <a:xfrm>
            <a:off x="9133135" y="-211011"/>
            <a:ext cx="2928064" cy="2137921"/>
            <a:chOff x="5921444" y="297093"/>
            <a:chExt cx="2158300" cy="1006546"/>
          </a:xfrm>
        </p:grpSpPr>
        <p:pic>
          <p:nvPicPr>
            <p:cNvPr id="8" name="صورة 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5ED4693-58C3-4E5B-9DB8-AD35645E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C5311C2E-4622-4E5E-89B2-0A6430EA8387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1735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التقويم مرحلي </a:t>
              </a: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A5C5DB0-C646-4BCF-9183-511BE36D924A}"/>
              </a:ext>
            </a:extLst>
          </p:cNvPr>
          <p:cNvSpPr txBox="1"/>
          <p:nvPr/>
        </p:nvSpPr>
        <p:spPr>
          <a:xfrm>
            <a:off x="348081" y="1572967"/>
            <a:ext cx="97609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dirty="0">
                <a:solidFill>
                  <a:srgbClr val="4369AA"/>
                </a:solidFill>
              </a:rPr>
              <a:t>حددي قوتي الفعل ورد الفعل في الصور التالية </a:t>
            </a:r>
          </a:p>
        </p:txBody>
      </p:sp>
      <p:pic>
        <p:nvPicPr>
          <p:cNvPr id="4098" name="Picture 2" descr="قانون نيوتن الثالث الفعل على... - لجنة مبحث العلوم - بيت لحم | Facebook">
            <a:extLst>
              <a:ext uri="{FF2B5EF4-FFF2-40B4-BE49-F238E27FC236}">
                <a16:creationId xmlns:a16="http://schemas.microsoft.com/office/drawing/2014/main" id="{524F1148-3EE7-4B9A-B0C8-085B56DF2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0"/>
          <a:stretch/>
        </p:blipFill>
        <p:spPr bwMode="auto">
          <a:xfrm>
            <a:off x="6823698" y="2933547"/>
            <a:ext cx="5248434" cy="12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ذ- قانون نيوتن الثالث - القوى والتأثير المتبادل">
            <a:extLst>
              <a:ext uri="{FF2B5EF4-FFF2-40B4-BE49-F238E27FC236}">
                <a16:creationId xmlns:a16="http://schemas.microsoft.com/office/drawing/2014/main" id="{7D31C36A-9BB6-4054-AC28-47CE92567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3"/>
          <a:stretch/>
        </p:blipFill>
        <p:spPr bwMode="auto">
          <a:xfrm>
            <a:off x="554038" y="2649978"/>
            <a:ext cx="3423444" cy="282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4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0694" y="62384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69746" y="150101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1345" y="6991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3155" y="6827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59239" y="68300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9192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78380" y="64081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69031" y="7160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30840" y="69974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8687" y="6976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0463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00838" y="6982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91489" y="7735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3299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33584" y="7728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83784" y="60839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46201" y="6870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52" y="7623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98661" y="7459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2641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68485" y="60728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361264" y="72471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1915" y="7999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13724" y="7836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69808" y="7838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99761" y="68189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9017348" y="7238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07999" y="7991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69808" y="7827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825892" y="7829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155845" y="68100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73432" y="75891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64083" y="8341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25892" y="81784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81976" y="81807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11929" y="71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67448" y="21140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8099" y="21893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9908" y="21730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75992" y="21732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5945" y="207126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52654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43305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05115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1199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91152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79598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70249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32059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88143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8096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43317" y="204707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33968" y="212235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95777" y="210600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1861" y="210623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1815" y="2004252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07201" y="207697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97852" y="21522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59661" y="2135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745" y="213613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45699" y="203414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83810" y="207336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74461" y="214864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36271" y="213229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92355" y="213252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22308" y="2030544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13269" y="2056140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03920" y="213141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65729" y="211507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21813" y="211529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351767" y="201331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9114" y="32750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9765" y="33503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1575" y="3334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7659" y="33342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2859" y="325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069157" y="330757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1473" y="332428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521617" y="33665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77701" y="336672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07655" y="326474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847005" y="1440227"/>
            <a:ext cx="17207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79885" y="1601703"/>
            <a:ext cx="1639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818671" y="140546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6675781" y="1494641"/>
            <a:ext cx="16538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8825605" y="1533833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9509966" y="1475802"/>
            <a:ext cx="26760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09114" y="279015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فاطمة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052520" y="288017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87274" y="297369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570201" y="286346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6798135" y="284590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سمر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746887" y="295331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325483" y="283136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174074" y="412509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711630" y="419970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هناء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BCFC3CB9-532D-47A7-825D-991AE52EA224}"/>
              </a:ext>
            </a:extLst>
          </p:cNvPr>
          <p:cNvGrpSpPr/>
          <p:nvPr/>
        </p:nvGrpSpPr>
        <p:grpSpPr>
          <a:xfrm>
            <a:off x="7635706" y="1989724"/>
            <a:ext cx="1278256" cy="3355491"/>
            <a:chOff x="5477910" y="1387889"/>
            <a:chExt cx="1046658" cy="2873907"/>
          </a:xfrm>
        </p:grpSpPr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D2809C8D-7FD8-4740-A7B0-DF62817E3CA7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8" name="شكل حر: شكل 7">
                <a:extLst>
                  <a:ext uri="{FF2B5EF4-FFF2-40B4-BE49-F238E27FC236}">
                    <a16:creationId xmlns:a16="http://schemas.microsoft.com/office/drawing/2014/main" id="{6A25F400-368A-48E0-9006-8DFD30961C5D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شكل حر: شكل 8">
                <a:extLst>
                  <a:ext uri="{FF2B5EF4-FFF2-40B4-BE49-F238E27FC236}">
                    <a16:creationId xmlns:a16="http://schemas.microsoft.com/office/drawing/2014/main" id="{577E7A2B-4C40-493F-B7B2-B93D9B09159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AB5D1429-B4F4-4752-A6A9-1C51218271D7}"/>
                </a:ext>
              </a:extLst>
            </p:cNvPr>
            <p:cNvSpPr txBox="1"/>
            <p:nvPr/>
          </p:nvSpPr>
          <p:spPr>
            <a:xfrm>
              <a:off x="5477910" y="1885950"/>
              <a:ext cx="1010637" cy="166070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احسبي تسارع جسم كتلته 20 اثرت علية قوة مقدارها 60 نيوتن </a:t>
              </a:r>
            </a:p>
          </p:txBody>
        </p:sp>
      </p:grp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E8134D05-FB4E-4BF4-8114-BEAFDCC50DEF}"/>
              </a:ext>
            </a:extLst>
          </p:cNvPr>
          <p:cNvSpPr/>
          <p:nvPr/>
        </p:nvSpPr>
        <p:spPr>
          <a:xfrm rot="5400000">
            <a:off x="6624413" y="3164803"/>
            <a:ext cx="3300843" cy="136993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D27FAD8-2183-4A33-85BE-1B771A194E3E}"/>
              </a:ext>
            </a:extLst>
          </p:cNvPr>
          <p:cNvSpPr txBox="1"/>
          <p:nvPr/>
        </p:nvSpPr>
        <p:spPr>
          <a:xfrm>
            <a:off x="7865214" y="3378269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1B08C05-5E85-4BF3-A8A5-8BBD358D14AC}"/>
              </a:ext>
            </a:extLst>
          </p:cNvPr>
          <p:cNvGrpSpPr/>
          <p:nvPr/>
        </p:nvGrpSpPr>
        <p:grpSpPr>
          <a:xfrm>
            <a:off x="4707261" y="1989725"/>
            <a:ext cx="1361321" cy="3516291"/>
            <a:chOff x="5476976" y="1387889"/>
            <a:chExt cx="1114367" cy="2978090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2711937D-E683-418C-B0F1-D7CC42AE8DE1}"/>
                </a:ext>
              </a:extLst>
            </p:cNvPr>
            <p:cNvGrpSpPr/>
            <p:nvPr/>
          </p:nvGrpSpPr>
          <p:grpSpPr>
            <a:xfrm rot="5400000">
              <a:off x="4520026" y="2356160"/>
              <a:ext cx="2978090" cy="1041547"/>
              <a:chOff x="3554498" y="-596185"/>
              <a:chExt cx="4503667" cy="1425052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5" name="شكل حر: شكل 14">
                <a:extLst>
                  <a:ext uri="{FF2B5EF4-FFF2-40B4-BE49-F238E27FC236}">
                    <a16:creationId xmlns:a16="http://schemas.microsoft.com/office/drawing/2014/main" id="{3AAD7DED-2DA1-4482-BB27-F77BBBB62DA6}"/>
                  </a:ext>
                </a:extLst>
              </p:cNvPr>
              <p:cNvSpPr/>
              <p:nvPr/>
            </p:nvSpPr>
            <p:spPr>
              <a:xfrm>
                <a:off x="3722473" y="-596185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شكل حر: شكل 15">
                <a:extLst>
                  <a:ext uri="{FF2B5EF4-FFF2-40B4-BE49-F238E27FC236}">
                    <a16:creationId xmlns:a16="http://schemas.microsoft.com/office/drawing/2014/main" id="{FD7DDE81-2B5C-41EC-95B6-2D4AF05B25C5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6C3FC6D-0C5B-4A89-B7DA-5E370B6F036A}"/>
                </a:ext>
              </a:extLst>
            </p:cNvPr>
            <p:cNvSpPr txBox="1"/>
            <p:nvPr/>
          </p:nvSpPr>
          <p:spPr>
            <a:xfrm>
              <a:off x="5476976" y="2031224"/>
              <a:ext cx="1114367" cy="138154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/>
                <a:t>عند طرق مسمار بمطرقة ماهي قوة الفعل وقوة رد الفعل</a:t>
              </a:r>
            </a:p>
          </p:txBody>
        </p:sp>
      </p:grpSp>
      <p:sp>
        <p:nvSpPr>
          <p:cNvPr id="17" name="شكل حر: شكل 16">
            <a:extLst>
              <a:ext uri="{FF2B5EF4-FFF2-40B4-BE49-F238E27FC236}">
                <a16:creationId xmlns:a16="http://schemas.microsoft.com/office/drawing/2014/main" id="{17C420C3-C7F7-4377-B3AE-374CE3FBF092}"/>
              </a:ext>
            </a:extLst>
          </p:cNvPr>
          <p:cNvSpPr/>
          <p:nvPr/>
        </p:nvSpPr>
        <p:spPr>
          <a:xfrm rot="5400000">
            <a:off x="3641628" y="3150091"/>
            <a:ext cx="3338022" cy="1370310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6AEE780-CA92-4BE3-8BFD-1520334D0EE1}"/>
              </a:ext>
            </a:extLst>
          </p:cNvPr>
          <p:cNvSpPr txBox="1"/>
          <p:nvPr/>
        </p:nvSpPr>
        <p:spPr>
          <a:xfrm>
            <a:off x="4918079" y="3277797"/>
            <a:ext cx="7579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BC8E330-2D1B-4D49-92BD-688A3562CD8B}"/>
              </a:ext>
            </a:extLst>
          </p:cNvPr>
          <p:cNvGrpSpPr/>
          <p:nvPr/>
        </p:nvGrpSpPr>
        <p:grpSpPr>
          <a:xfrm>
            <a:off x="1354576" y="2024277"/>
            <a:ext cx="1337703" cy="3421364"/>
            <a:chOff x="5477912" y="1387889"/>
            <a:chExt cx="1102799" cy="2873907"/>
          </a:xfrm>
        </p:grpSpPr>
        <p:grpSp>
          <p:nvGrpSpPr>
            <p:cNvPr id="20" name="مجموعة 19">
              <a:extLst>
                <a:ext uri="{FF2B5EF4-FFF2-40B4-BE49-F238E27FC236}">
                  <a16:creationId xmlns:a16="http://schemas.microsoft.com/office/drawing/2014/main" id="{B1CF1137-AC1B-45CA-A3C8-F8022A385B15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22" name="شكل حر: شكل 21">
                <a:extLst>
                  <a:ext uri="{FF2B5EF4-FFF2-40B4-BE49-F238E27FC236}">
                    <a16:creationId xmlns:a16="http://schemas.microsoft.com/office/drawing/2014/main" id="{77A68526-E3B9-4F55-94E4-983555331D6A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شكل حر: شكل 22">
                <a:extLst>
                  <a:ext uri="{FF2B5EF4-FFF2-40B4-BE49-F238E27FC236}">
                    <a16:creationId xmlns:a16="http://schemas.microsoft.com/office/drawing/2014/main" id="{84CD3331-50BC-4BFB-9E4C-E7EE27B44700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EDBBC7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83D27249-F4FC-4F6E-A9E2-2D2C71409E89}"/>
                </a:ext>
              </a:extLst>
            </p:cNvPr>
            <p:cNvSpPr txBox="1"/>
            <p:nvPr/>
          </p:nvSpPr>
          <p:spPr>
            <a:xfrm>
              <a:off x="5536235" y="1799584"/>
              <a:ext cx="1044476" cy="8531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 err="1"/>
                <a:t>ماهو</a:t>
              </a:r>
              <a:r>
                <a:rPr lang="ar-SA" sz="2000" b="1" dirty="0"/>
                <a:t> نص قانون نيوتن الثالث</a:t>
              </a:r>
            </a:p>
          </p:txBody>
        </p:sp>
      </p:grp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F1F42143-73F2-4F6A-B7FE-9D647AB384F4}"/>
              </a:ext>
            </a:extLst>
          </p:cNvPr>
          <p:cNvSpPr/>
          <p:nvPr/>
        </p:nvSpPr>
        <p:spPr>
          <a:xfrm rot="5400000">
            <a:off x="310904" y="3201842"/>
            <a:ext cx="3365649" cy="1360661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B145A84-752E-449A-853D-7B0905DEE321}"/>
              </a:ext>
            </a:extLst>
          </p:cNvPr>
          <p:cNvSpPr txBox="1"/>
          <p:nvPr/>
        </p:nvSpPr>
        <p:spPr>
          <a:xfrm>
            <a:off x="1574913" y="3277796"/>
            <a:ext cx="75265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AA87E27-0C2E-4513-84B7-1FE5DA8EEA8A}"/>
              </a:ext>
            </a:extLst>
          </p:cNvPr>
          <p:cNvGrpSpPr/>
          <p:nvPr/>
        </p:nvGrpSpPr>
        <p:grpSpPr>
          <a:xfrm>
            <a:off x="9854409" y="-282811"/>
            <a:ext cx="2196048" cy="1603441"/>
            <a:chOff x="5921444" y="297093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B6A7C1-6D7F-4038-86E8-658ED6A85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E4994E42-8D95-4EB2-A116-D0D74678F435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S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التقويم الختامي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صورة الشريحة 28"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صورة الشريحة 2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315C53E-3BF2-4E83-A263-D1262EEF4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5C2E3D83-9D1D-400B-8D94-EE063C186E4A}"/>
              </a:ext>
            </a:extLst>
          </p:cNvPr>
          <p:cNvSpPr/>
          <p:nvPr/>
        </p:nvSpPr>
        <p:spPr>
          <a:xfrm>
            <a:off x="8357419" y="636320"/>
            <a:ext cx="2595013" cy="1563027"/>
          </a:xfrm>
          <a:prstGeom prst="wedgeEllipseCallout">
            <a:avLst>
              <a:gd name="adj1" fmla="val 48211"/>
              <a:gd name="adj2" fmla="val 5449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4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والان لنتحقق من فهمك </a:t>
            </a:r>
            <a:r>
              <a:rPr lang="ar-SA" sz="2400" b="1" kern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بالاجابة</a:t>
            </a:r>
            <a:r>
              <a:rPr lang="ar-SA" sz="24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على الأسئلة التالية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84AC98FE-564A-4D41-8201-182D663C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70" y="1037194"/>
            <a:ext cx="4003284" cy="61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01 L 0.00143 -0.242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9653 L -0.00065 -0.2840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-0.09699 L -0.00495 -0.287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EB432856-427C-401F-A7D3-4EFAD5E667C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8396" y="5143150"/>
              <a:ext cx="1390008" cy="1355473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90008" cy="1355473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B432856-427C-401F-A7D3-4EFAD5E667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8396" y="5143150"/>
                <a:ext cx="1390008" cy="135547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606C4470-738B-4D80-991E-8C8D2B8FC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5" y="6438919"/>
            <a:ext cx="1390008" cy="50398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593EA6CC-D984-4438-8692-52ACF68C498E}"/>
              </a:ext>
            </a:extLst>
          </p:cNvPr>
          <p:cNvGrpSpPr/>
          <p:nvPr/>
        </p:nvGrpSpPr>
        <p:grpSpPr>
          <a:xfrm>
            <a:off x="9263936" y="-207493"/>
            <a:ext cx="2928064" cy="1510513"/>
            <a:chOff x="5921444" y="297093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B6803D6F-2798-4A16-A620-A163102AF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3278FE0C-3FFF-4BEC-B07C-ADA1016BA629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30763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b="1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الخلاصة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41177BC-553C-46EC-8052-58DFC01A3377}"/>
              </a:ext>
            </a:extLst>
          </p:cNvPr>
          <p:cNvGrpSpPr/>
          <p:nvPr/>
        </p:nvGrpSpPr>
        <p:grpSpPr>
          <a:xfrm>
            <a:off x="-122938" y="852783"/>
            <a:ext cx="2929781" cy="1342061"/>
            <a:chOff x="8166235" y="1212300"/>
            <a:chExt cx="2158300" cy="1006546"/>
          </a:xfrm>
        </p:grpSpPr>
        <p:pic>
          <p:nvPicPr>
            <p:cNvPr id="15" name="صورة 14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F6067F2-D9F9-47CA-8B02-2A8AD5FB9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235" y="121230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450F91F0-BF37-407F-9C0F-37EB07945DD9}"/>
                </a:ext>
              </a:extLst>
            </p:cNvPr>
            <p:cNvSpPr txBox="1"/>
            <p:nvPr/>
          </p:nvSpPr>
          <p:spPr>
            <a:xfrm>
              <a:off x="8368624" y="1484740"/>
              <a:ext cx="1753520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الواجب</a:t>
              </a: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074D858-B10A-47B6-88DC-67892B4CCED9}"/>
              </a:ext>
            </a:extLst>
          </p:cNvPr>
          <p:cNvSpPr txBox="1"/>
          <p:nvPr/>
        </p:nvSpPr>
        <p:spPr>
          <a:xfrm>
            <a:off x="-122938" y="1722176"/>
            <a:ext cx="303038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rtl="0">
              <a:buClr>
                <a:srgbClr val="000000"/>
              </a:buClr>
            </a:pPr>
            <a:r>
              <a:rPr lang="ar-SA" sz="2400" kern="0" dirty="0">
                <a:solidFill>
                  <a:srgbClr val="EDBBC7">
                    <a:lumMod val="75000"/>
                  </a:srgbClr>
                </a:solidFill>
                <a:latin typeface="Arial"/>
                <a:cs typeface="Arial"/>
                <a:sym typeface="Arial"/>
              </a:rPr>
              <a:t>تلميذتي المجتهدة أتمنى منك حل الواجب الموجود في منصة مدرستي </a:t>
            </a:r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5F37CC07-387B-4B56-B7C4-69D4A613F808}"/>
              </a:ext>
            </a:extLst>
          </p:cNvPr>
          <p:cNvSpPr/>
          <p:nvPr/>
        </p:nvSpPr>
        <p:spPr>
          <a:xfrm>
            <a:off x="3367944" y="144991"/>
            <a:ext cx="5346846" cy="2011449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820000"/>
                </a:solidFill>
              </a:rPr>
              <a:t>قوانين نيوتن للحركة</a:t>
            </a:r>
          </a:p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هي مجموعة من المبادئ لتفسير أثر القوى في تغيير حالة حركة الأجسام</a:t>
            </a:r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2D6185B6-04F0-4F08-839A-91A483102987}"/>
              </a:ext>
            </a:extLst>
          </p:cNvPr>
          <p:cNvSpPr/>
          <p:nvPr/>
        </p:nvSpPr>
        <p:spPr>
          <a:xfrm>
            <a:off x="9393707" y="2195409"/>
            <a:ext cx="2781323" cy="1015182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قانون نيوتن الثاني</a:t>
            </a:r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EFC5E9AB-AB75-4645-A482-3FC5459BC764}"/>
              </a:ext>
            </a:extLst>
          </p:cNvPr>
          <p:cNvSpPr/>
          <p:nvPr/>
        </p:nvSpPr>
        <p:spPr>
          <a:xfrm>
            <a:off x="8287336" y="5401777"/>
            <a:ext cx="2642804" cy="1114944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قانون نيوتن الثالث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FEB8B6D-81FF-460F-9E10-61C3C4FE719F}"/>
              </a:ext>
            </a:extLst>
          </p:cNvPr>
          <p:cNvGrpSpPr/>
          <p:nvPr/>
        </p:nvGrpSpPr>
        <p:grpSpPr>
          <a:xfrm>
            <a:off x="2215456" y="2833965"/>
            <a:ext cx="7762240" cy="957933"/>
            <a:chOff x="-2765867" y="1684178"/>
            <a:chExt cx="7069899" cy="957933"/>
          </a:xfrm>
        </p:grpSpPr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6B1C27B6-F776-496E-B26B-8D3CFFFF1D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99F5780F-E3B5-41C9-AC9E-9DF39E7DCB69}"/>
                </a:ext>
              </a:extLst>
            </p:cNvPr>
            <p:cNvSpPr txBox="1"/>
            <p:nvPr/>
          </p:nvSpPr>
          <p:spPr>
            <a:xfrm>
              <a:off x="-2765867" y="1684178"/>
              <a:ext cx="70698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اذا أثرت قوة محصلة في جسم ما فإن تسارع هذا الجسم يكون في اتجاه هذه القوة وهذا التسارع يساوي ناتج قسمة القوة المحصلة على كتلة الجسم</a:t>
              </a:r>
            </a:p>
          </p:txBody>
        </p:sp>
      </p:grpSp>
      <p:pic>
        <p:nvPicPr>
          <p:cNvPr id="23" name="صورة 22">
            <a:extLst>
              <a:ext uri="{FF2B5EF4-FFF2-40B4-BE49-F238E27FC236}">
                <a16:creationId xmlns:a16="http://schemas.microsoft.com/office/drawing/2014/main" id="{CCDC2931-5165-4729-8B5C-261588DECC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E5"/>
              </a:clrFrom>
              <a:clrTo>
                <a:srgbClr val="FFFDE5">
                  <a:alpha val="0"/>
                </a:srgbClr>
              </a:clrTo>
            </a:clrChange>
          </a:blip>
          <a:srcRect l="40167" t="50717" r="40583" b="29481"/>
          <a:stretch/>
        </p:blipFill>
        <p:spPr>
          <a:xfrm>
            <a:off x="4636855" y="3709783"/>
            <a:ext cx="3687896" cy="2133936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66D35F06-57C4-4962-95C0-216E3A4D6B29}"/>
              </a:ext>
            </a:extLst>
          </p:cNvPr>
          <p:cNvGrpSpPr/>
          <p:nvPr/>
        </p:nvGrpSpPr>
        <p:grpSpPr>
          <a:xfrm>
            <a:off x="1351612" y="6115753"/>
            <a:ext cx="7762240" cy="646331"/>
            <a:chOff x="-2741327" y="1995780"/>
            <a:chExt cx="7069899" cy="646331"/>
          </a:xfrm>
        </p:grpSpPr>
        <p:cxnSp>
          <p:nvCxnSpPr>
            <p:cNvPr id="25" name="رابط مستقيم 24">
              <a:extLst>
                <a:ext uri="{FF2B5EF4-FFF2-40B4-BE49-F238E27FC236}">
                  <a16:creationId xmlns:a16="http://schemas.microsoft.com/office/drawing/2014/main" id="{C44CC7B7-8EE5-4049-86C8-022BC5ABC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2BBC4E7E-2DE7-4527-A2C5-20BC23248E74}"/>
                </a:ext>
              </a:extLst>
            </p:cNvPr>
            <p:cNvSpPr txBox="1"/>
            <p:nvPr/>
          </p:nvSpPr>
          <p:spPr>
            <a:xfrm>
              <a:off x="-2741327" y="1995780"/>
              <a:ext cx="70698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لكل قوة فعل قوة رد فعل مساوية في المقدار ومتعاكسة في الاتجاه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4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65680" y="-30480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279" y="2770674"/>
              <a:ext cx="2702978" cy="6232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48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D3C5145-2123-4DAB-B348-80C7040AF196}"/>
              </a:ext>
            </a:extLst>
          </p:cNvPr>
          <p:cNvSpPr txBox="1"/>
          <p:nvPr/>
        </p:nvSpPr>
        <p:spPr>
          <a:xfrm rot="21191897">
            <a:off x="4546480" y="3454861"/>
            <a:ext cx="285647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err="1">
                <a:solidFill>
                  <a:srgbClr val="E0E0DE"/>
                </a:solidFill>
              </a:rPr>
              <a:t>ماهو</a:t>
            </a:r>
            <a:r>
              <a:rPr lang="ar-SA" sz="3200" b="1" dirty="0">
                <a:solidFill>
                  <a:srgbClr val="E0E0DE"/>
                </a:solidFill>
              </a:rPr>
              <a:t> نص قانون نيوتن الاول</a:t>
            </a:r>
          </a:p>
        </p:txBody>
      </p: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00737" y="-599440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801977"/>
              <a:ext cx="2991119" cy="50009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3733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4EACC13-D425-468B-B255-1E539149B300}"/>
              </a:ext>
            </a:extLst>
          </p:cNvPr>
          <p:cNvSpPr txBox="1"/>
          <p:nvPr/>
        </p:nvSpPr>
        <p:spPr>
          <a:xfrm>
            <a:off x="4411635" y="3257599"/>
            <a:ext cx="2192365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err="1">
                <a:solidFill>
                  <a:srgbClr val="E0E0DE"/>
                </a:solidFill>
              </a:rPr>
              <a:t>ماهو</a:t>
            </a:r>
            <a:r>
              <a:rPr lang="ar-SA" sz="3200" b="1" dirty="0">
                <a:solidFill>
                  <a:srgbClr val="E0E0DE"/>
                </a:solidFill>
              </a:rPr>
              <a:t> الاحتكاك </a:t>
            </a:r>
          </a:p>
          <a:p>
            <a:pPr algn="ctr"/>
            <a:r>
              <a:rPr lang="ar-SA" sz="3600" b="1" dirty="0" err="1">
                <a:solidFill>
                  <a:srgbClr val="E0E0DE"/>
                </a:solidFill>
              </a:rPr>
              <a:t>وماهو</a:t>
            </a:r>
            <a:r>
              <a:rPr lang="ar-SA" sz="3600" b="1" dirty="0">
                <a:solidFill>
                  <a:srgbClr val="E0E0DE"/>
                </a:solidFill>
              </a:rPr>
              <a:t> اتجاه حركته</a:t>
            </a:r>
          </a:p>
        </p:txBody>
      </p: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2214880" y="-585986"/>
            <a:ext cx="7020560" cy="658368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sz="2400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2775428" y="2895660"/>
              <a:ext cx="3113084" cy="48474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3600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65AE2B0-FFC6-4838-B089-DC597959F2FD}"/>
              </a:ext>
            </a:extLst>
          </p:cNvPr>
          <p:cNvSpPr txBox="1"/>
          <p:nvPr/>
        </p:nvSpPr>
        <p:spPr>
          <a:xfrm>
            <a:off x="2677160" y="3415960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srgbClr val="E0E0DE"/>
                </a:solidFill>
              </a:rPr>
              <a:t>لماذا يندفع جسمك الى الامام اذا</a:t>
            </a:r>
          </a:p>
          <a:p>
            <a:pPr algn="ctr"/>
            <a:r>
              <a:rPr lang="ar-SA" sz="2800" b="1" dirty="0">
                <a:solidFill>
                  <a:srgbClr val="E0E0DE"/>
                </a:solidFill>
              </a:rPr>
              <a:t> توقفت السيارة بسرعة </a:t>
            </a:r>
          </a:p>
        </p:txBody>
      </p: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8038" y="157175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05622" y="244669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  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78689" y="16470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0499" y="163068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396583" y="163091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6536" y="152892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15724" y="158871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06375" y="166399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68184" y="164764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06031" y="16456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97807" y="152892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38182" y="164620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28833" y="172148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0643" y="17051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70928" y="17208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20265" y="158641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83545" y="163493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74196" y="17102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36005" y="169386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9985" y="17051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05829" y="155519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298608" y="167262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9259" y="1747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1068" y="17315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07152" y="173178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37105" y="162979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954692" y="167173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045343" y="1747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07152" y="173066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763236" y="173089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093189" y="162891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10776" y="170682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01427" y="17821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3236" y="17657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19320" y="176597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749273" y="1663996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4792" y="306200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5443" y="313728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57252" y="312093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3336" y="312115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3289" y="3019176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289998" y="306190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80649" y="313718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42459" y="31208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98543" y="312106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8464" y="294754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16942" y="306190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07593" y="313718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69403" y="31208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25487" y="312106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55440" y="301907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480661" y="2994984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71312" y="307026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3121" y="305391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89205" y="305414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19159" y="295215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044545" y="302487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196" y="310015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97005" y="308380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53089" y="308403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183043" y="298205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21154" y="302127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11805" y="309655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073615" y="308020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29699" y="308043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759652" y="297845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150613" y="300404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241264" y="30793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03073" y="306297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59157" y="306320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289111" y="296122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2278729" y="248514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اسيل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17229" y="254961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العنود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776350" y="249298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جواهر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7243666" y="249465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رفيف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8995622" y="254961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 err="1">
                <a:solidFill>
                  <a:sysClr val="windowText" lastClr="000000"/>
                </a:solidFill>
              </a:rPr>
              <a:t>ريتاج</a:t>
            </a:r>
            <a:r>
              <a:rPr lang="ar-SA" sz="2400" dirty="0">
                <a:solidFill>
                  <a:sysClr val="windowText" lastClr="000000"/>
                </a:solidFill>
              </a:rPr>
              <a:t>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10665951" y="258602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 err="1">
                <a:solidFill>
                  <a:sysClr val="windowText" lastClr="000000"/>
                </a:solidFill>
              </a:rPr>
              <a:t>ريناد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15733" y="377998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288246" y="380803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غدي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24143" y="381075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غلا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680579" y="38631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ليان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7234629" y="39321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ميار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684231" y="390122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ندى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289111" y="392123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يارا 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190141B9-98FF-4E55-9E08-63D4DB6D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30" y="2432869"/>
            <a:ext cx="2857500" cy="28575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11DE22C-8249-4406-B09E-5CAEE2D0A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547" y="2432869"/>
            <a:ext cx="2857500" cy="285750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DB89038-33F1-4E15-8875-F50CF327E5D0}"/>
              </a:ext>
            </a:extLst>
          </p:cNvPr>
          <p:cNvSpPr txBox="1"/>
          <p:nvPr/>
        </p:nvSpPr>
        <p:spPr>
          <a:xfrm>
            <a:off x="8475407" y="1756924"/>
            <a:ext cx="2015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حسابي في </a:t>
            </a:r>
            <a:r>
              <a:rPr lang="ar-SA" dirty="0" err="1">
                <a:solidFill>
                  <a:schemeClr val="accent1">
                    <a:lumMod val="75000"/>
                  </a:schemeClr>
                </a:solidFill>
              </a:rPr>
              <a:t>التلجرام</a:t>
            </a:r>
            <a:endParaRPr lang="ar-S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0E9B01D-AADC-4485-8180-C7AED6411356}"/>
              </a:ext>
            </a:extLst>
          </p:cNvPr>
          <p:cNvSpPr txBox="1"/>
          <p:nvPr/>
        </p:nvSpPr>
        <p:spPr>
          <a:xfrm>
            <a:off x="2109019" y="1756924"/>
            <a:ext cx="201561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accent1">
                    <a:lumMod val="75000"/>
                  </a:schemeClr>
                </a:solidFill>
              </a:rPr>
              <a:t>حسابي في تويتر</a:t>
            </a:r>
          </a:p>
        </p:txBody>
      </p:sp>
    </p:spTree>
    <p:extLst>
      <p:ext uri="{BB962C8B-B14F-4D97-AF65-F5344CB8AC3E}">
        <p14:creationId xmlns:p14="http://schemas.microsoft.com/office/powerpoint/2010/main" val="1476879207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0694" y="62384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669746" y="1501018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1345" y="6991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3155" y="6827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59239" y="68300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9192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78380" y="64081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69031" y="7160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30840" y="69974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8687" y="6976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60463" y="581020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00838" y="6982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91489" y="7735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3299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33584" y="7728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83784" y="60839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846201" y="6870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52" y="7623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298661" y="7459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52641" y="7572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68485" y="60728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361264" y="72471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1915" y="79999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13724" y="7836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169808" y="7838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499761" y="68189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9017348" y="72383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07999" y="79911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69808" y="78276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825892" y="78299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155845" y="68100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673432" y="75891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64083" y="83419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25892" y="81784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481976" y="81807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811929" y="71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67448" y="211409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8099" y="218937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19908" y="217302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75992" y="217325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5945" y="207126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352654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443305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05115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1199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491152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079598" y="2113996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170249" y="218927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32059" y="217292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888143" y="21731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18096" y="2071171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43317" y="204707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33968" y="212235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95777" y="210600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1861" y="210623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1815" y="2004252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107201" y="2076972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97852" y="215225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559661" y="2135902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15745" y="213613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245699" y="203414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683810" y="207336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774461" y="214864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136271" y="213229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492355" y="213252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822308" y="2030544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13269" y="2056140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03920" y="213141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65729" y="2115070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21813" y="211529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351767" y="201331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09114" y="32750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9765" y="33503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1575" y="33340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417659" y="33342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92859" y="325608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069157" y="3307571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1473" y="332428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521617" y="3366501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877701" y="336672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07655" y="3264745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2430588" y="1345366"/>
            <a:ext cx="172074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4079885" y="1601703"/>
            <a:ext cx="163963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5818671" y="1405465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7579019" y="1455914"/>
            <a:ext cx="16538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9109241" y="1477301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10362503" y="1475785"/>
            <a:ext cx="26760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609114" y="279015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فاطمة 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2491151" y="2851834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4087274" y="297369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5570201" y="2863469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شروق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7378689" y="2779960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سمر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8746887" y="295331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10325483" y="2831367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783127" y="4189861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kern="0" dirty="0">
                <a:solidFill>
                  <a:sysClr val="windowText" lastClr="000000"/>
                </a:solidFill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2178546" y="4200576"/>
            <a:ext cx="13335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1219170" hangingPunct="0">
              <a:defRPr/>
            </a:pPr>
            <a:r>
              <a:rPr lang="ar-SA" sz="2400" dirty="0">
                <a:solidFill>
                  <a:sysClr val="windowText" lastClr="000000"/>
                </a:solidFill>
              </a:rPr>
              <a:t>هناء</a:t>
            </a:r>
            <a:endParaRPr lang="ar-SA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555985" y="3343388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46636" y="34186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08445" y="340231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64529" y="3402546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94483" y="330056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83670" y="3360353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74321" y="343563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36131" y="3419283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3977" y="341723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65753" y="330056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006129" y="3417837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096780" y="349311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58589" y="34767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838875" y="349243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89075" y="3327937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751492" y="3406575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842143" y="3481854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203952" y="3465505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9557932" y="347676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973776" y="3326829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0266554" y="3444259"/>
            <a:ext cx="1371601" cy="77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357205" y="3519538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719015" y="3503189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75099" y="3503417"/>
            <a:ext cx="406040" cy="56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405052" y="3401433"/>
            <a:ext cx="953683" cy="95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9669327" y="5064532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rgbClr val="BDE7F1"/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5428067" y="3305822"/>
            <a:ext cx="3936380" cy="65312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المفردات الجديدة</a:t>
            </a:r>
            <a:r>
              <a:rPr lang="ar-SA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9004389" y="3251121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8027008" y="1412373"/>
            <a:ext cx="1027232" cy="129540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rtl="1"/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124356" y="489977"/>
            <a:ext cx="2004760" cy="763745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10502901" y="-950310"/>
            <a:ext cx="1877587" cy="2338923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6363721" y="1660035"/>
            <a:ext cx="1727199" cy="530111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الاهمية</a:t>
            </a:r>
            <a:r>
              <a:rPr lang="ar-SA" sz="2400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997200" y="3058206"/>
            <a:ext cx="6197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/>
              <a:t> </a:t>
            </a:r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8031931" y="-5884587"/>
            <a:ext cx="1031447" cy="859236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397724" y="2283959"/>
            <a:ext cx="7659499" cy="1312517"/>
            <a:chOff x="839092" y="2118997"/>
            <a:chExt cx="5744624" cy="984388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391139" y="2734094"/>
              <a:ext cx="4916618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defTabSz="1219170">
                <a:defRPr/>
              </a:pPr>
              <a:endParaRPr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839092" y="2118997"/>
              <a:ext cx="5744624" cy="6848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667" b="1" dirty="0">
                  <a:solidFill>
                    <a:srgbClr val="820000"/>
                  </a:solidFill>
                </a:rPr>
                <a:t>تصف قوانين نيوتن أنماط الحركة سواء البسيطة منها كما في المشي </a:t>
              </a:r>
            </a:p>
            <a:p>
              <a:pPr algn="ctr"/>
              <a:r>
                <a:rPr lang="ar-SA" sz="2667" b="1" dirty="0">
                  <a:solidFill>
                    <a:srgbClr val="820000"/>
                  </a:solidFill>
                </a:rPr>
                <a:t>او المعقدة كما في اطلاق الصواريخ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9004390" y="-4045839"/>
            <a:ext cx="1031447" cy="859236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1531896" y="3958425"/>
            <a:ext cx="7771235" cy="2319625"/>
            <a:chOff x="164301" y="-1048376"/>
            <a:chExt cx="5828426" cy="3549611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070965" y="-133842"/>
              <a:ext cx="4916618" cy="2635077"/>
              <a:chOff x="2348724" y="1287217"/>
              <a:chExt cx="6664643" cy="376634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348724" y="3976609"/>
                <a:ext cx="6664643" cy="10769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33" rIns="121900" bIns="60933" anchor="t" anchorCtr="0">
                <a:spAutoFit/>
              </a:bodyPr>
              <a:lstStyle/>
              <a:p>
                <a:pPr defTabSz="1219170">
                  <a:defRPr/>
                </a:pPr>
                <a:endParaRPr sz="2400" kern="0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164301" y="-1048376"/>
              <a:ext cx="5828426" cy="8948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820000"/>
                  </a:solidFill>
                </a:rPr>
                <a:t>الاحتكاك – القصور الذاتي – قوانين نيوتن للحركة 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9675057" y="-2231295"/>
            <a:ext cx="1031447" cy="859236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5662301" y="5110180"/>
            <a:ext cx="3936380" cy="65312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مراجعة المفردات</a:t>
            </a:r>
            <a:endParaRPr lang="ar-SA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1853134" y="4953037"/>
            <a:ext cx="7348825" cy="1974399"/>
            <a:chOff x="1268238" y="1742157"/>
            <a:chExt cx="5511619" cy="1480799"/>
          </a:xfrm>
        </p:grpSpPr>
        <p:sp>
          <p:nvSpPr>
            <p:cNvPr id="108" name="Google Shape;98;p13">
              <a:extLst>
                <a:ext uri="{FF2B5EF4-FFF2-40B4-BE49-F238E27FC236}">
                  <a16:creationId xmlns:a16="http://schemas.microsoft.com/office/drawing/2014/main" id="{E854E6D9-E776-48CC-810A-FE74D1345544}"/>
                </a:ext>
              </a:extLst>
            </p:cNvPr>
            <p:cNvSpPr txBox="1"/>
            <p:nvPr/>
          </p:nvSpPr>
          <p:spPr>
            <a:xfrm>
              <a:off x="1863239" y="2392000"/>
              <a:ext cx="491661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 defTabSz="1219170">
                <a:defRPr/>
              </a:pPr>
              <a:r>
                <a:rPr lang="ar-SA" sz="3200" b="1" kern="0" dirty="0">
                  <a:solidFill>
                    <a:srgbClr val="820000"/>
                  </a:solidFill>
                </a:rPr>
                <a:t>الجاذبية : قوة جذب بين جسمين تعتمد على كتلة كل منهما والمسافة بينهما </a:t>
              </a:r>
              <a:endParaRPr sz="3200" b="1" kern="0" dirty="0">
                <a:solidFill>
                  <a:srgbClr val="820000"/>
                </a:solidFill>
              </a:endParaRPr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268238" y="1742157"/>
              <a:ext cx="5303197" cy="43858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3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95827765"/>
                  </p:ext>
                </p:extLst>
              </p:nvPr>
            </p:nvGraphicFramePr>
            <p:xfrm>
              <a:off x="-167967" y="5653547"/>
              <a:ext cx="1148811" cy="1120269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48811" cy="11202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67967" y="5653547"/>
                <a:ext cx="1148811" cy="11202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" y="6438919"/>
            <a:ext cx="1390008" cy="50398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95515" y="-191933"/>
            <a:ext cx="3175536" cy="1342061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4624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 defTabSz="1219170" rtl="0">
                <a:buClr>
                  <a:srgbClr val="000000"/>
                </a:buClr>
              </a:pPr>
              <a:r>
                <a:rPr lang="ar-SA" sz="24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استراتيجية شريط الذكريات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19315" y="4976409"/>
              <a:ext cx="1758181" cy="171450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8181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19315" y="4976409"/>
                <a:ext cx="1758181" cy="17145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9458792" y="-191934"/>
            <a:ext cx="2877733" cy="1342062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574938"/>
            <a:ext cx="11023600" cy="35728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1099979">
              <a:off x="1920639" y="2805663"/>
              <a:ext cx="2488391" cy="1399720"/>
            </p:xfrm>
            <a:graphic>
              <a:graphicData uri="http://schemas.microsoft.com/office/powerpoint/2016/slidezoom">
                <pslz:sldZm>
                  <pslz:sldZmObj sldId="357" cId="3659369983">
                    <pslz:zmPr id="{BE126514-8F8D-4317-B61B-C21A3AFA8464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2488391" cy="139972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99979">
                <a:off x="1920639" y="2805663"/>
                <a:ext cx="2488391" cy="13997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34507">
              <a:off x="4590267" y="2342279"/>
              <a:ext cx="2076093" cy="1167803"/>
            </p:xfrm>
            <a:graphic>
              <a:graphicData uri="http://schemas.microsoft.com/office/powerpoint/2016/slidezoom">
                <pslz:sldZm>
                  <pslz:sldZmObj sldId="358" cId="1188887536">
                    <pslz:zmPr id="{90451DCB-F34D-4B9C-BA80-7F7256B55A2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2076093" cy="116780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0934507">
                <a:off x="4590267" y="2342279"/>
                <a:ext cx="2076093" cy="116780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5858763"/>
                  </p:ext>
                </p:extLst>
              </p:nvPr>
            </p:nvGraphicFramePr>
            <p:xfrm>
              <a:off x="7261022" y="2312232"/>
              <a:ext cx="1985365" cy="1116768"/>
            </p:xfrm>
            <a:graphic>
              <a:graphicData uri="http://schemas.microsoft.com/office/powerpoint/2016/slidezoom">
                <pslz:sldZm>
                  <pslz:sldZmObj sldId="359" cId="3248047563">
                    <pslz:zmPr id="{478EDCC5-E7EE-4620-8154-E6F30FD5A874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85365" cy="11167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61022" y="2312232"/>
                <a:ext cx="1985365" cy="11167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" y="6438919"/>
            <a:ext cx="1390008" cy="50398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19315" y="4976409"/>
              <a:ext cx="1758181" cy="1714500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58181" cy="17145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19315" y="4976409"/>
                <a:ext cx="1758181" cy="17145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9458792" y="-191934"/>
            <a:ext cx="2877733" cy="1342062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l" defTabSz="1219170" rtl="0">
                <a:buClr>
                  <a:srgbClr val="000000"/>
                </a:buClr>
              </a:pPr>
              <a:r>
                <a:rPr lang="ar-SA" sz="3200" kern="0" dirty="0">
                  <a:solidFill>
                    <a:srgbClr val="B4C8D1">
                      <a:lumMod val="75000"/>
                    </a:srgbClr>
                  </a:solidFill>
                  <a:latin typeface="Arial"/>
                  <a:cs typeface="Arial"/>
                  <a:sym typeface="Arial"/>
                </a:rPr>
                <a:t>تغذية راجعة </a:t>
              </a:r>
            </a:p>
          </p:txBody>
        </p:sp>
      </p:grp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12E86DAA-78FC-4372-860D-774F8DAE2036}"/>
              </a:ext>
            </a:extLst>
          </p:cNvPr>
          <p:cNvSpPr/>
          <p:nvPr/>
        </p:nvSpPr>
        <p:spPr>
          <a:xfrm>
            <a:off x="2997200" y="144991"/>
            <a:ext cx="5717590" cy="2242609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820000"/>
                </a:solidFill>
              </a:rPr>
              <a:t>قوانين نيوتن للحركة</a:t>
            </a:r>
          </a:p>
          <a:p>
            <a:pPr algn="ctr"/>
            <a:r>
              <a:rPr lang="ar-SA" sz="2800" dirty="0">
                <a:solidFill>
                  <a:schemeClr val="accent1">
                    <a:lumMod val="75000"/>
                  </a:schemeClr>
                </a:solidFill>
              </a:rPr>
              <a:t>هي مجموعة من المبادئ لتفسير أثر القوى في تغيير حالة حركة الأجسام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C8F94E35-045F-44A9-A2B3-3F66306FBE2D}"/>
              </a:ext>
            </a:extLst>
          </p:cNvPr>
          <p:cNvSpPr/>
          <p:nvPr/>
        </p:nvSpPr>
        <p:spPr>
          <a:xfrm>
            <a:off x="9154344" y="2725693"/>
            <a:ext cx="2781323" cy="1015182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قانون نيوتن الأول </a:t>
            </a: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73FC02DC-2A0D-4C0F-8596-33A5F9F65440}"/>
              </a:ext>
            </a:extLst>
          </p:cNvPr>
          <p:cNvGrpSpPr/>
          <p:nvPr/>
        </p:nvGrpSpPr>
        <p:grpSpPr>
          <a:xfrm>
            <a:off x="1530623" y="2873405"/>
            <a:ext cx="7762240" cy="830997"/>
            <a:chOff x="-2741327" y="1995780"/>
            <a:chExt cx="7069899" cy="830997"/>
          </a:xfrm>
        </p:grpSpPr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781DD0A8-8D38-4F12-970A-59081179A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CA05FE23-DED0-43F6-83EC-A77C654D1B26}"/>
                </a:ext>
              </a:extLst>
            </p:cNvPr>
            <p:cNvSpPr txBox="1"/>
            <p:nvPr/>
          </p:nvSpPr>
          <p:spPr>
            <a:xfrm>
              <a:off x="-2741327" y="1995780"/>
              <a:ext cx="70698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أن الجسم المتحرك لا يغير حركته مالم تؤثر فيه قوة محصلة ( غير متزنة)</a:t>
              </a:r>
            </a:p>
          </p:txBody>
        </p:sp>
      </p:grp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E2EAED6B-EFB5-4F2E-9BDF-EAAFFD31F1B9}"/>
              </a:ext>
            </a:extLst>
          </p:cNvPr>
          <p:cNvSpPr/>
          <p:nvPr/>
        </p:nvSpPr>
        <p:spPr>
          <a:xfrm>
            <a:off x="9292863" y="3918307"/>
            <a:ext cx="2642804" cy="1114944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الاحتكاك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AE908E0-9C54-42C3-81E4-EAD5E4EA3DF6}"/>
              </a:ext>
            </a:extLst>
          </p:cNvPr>
          <p:cNvSpPr txBox="1"/>
          <p:nvPr/>
        </p:nvSpPr>
        <p:spPr>
          <a:xfrm>
            <a:off x="1998567" y="3964202"/>
            <a:ext cx="74602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هو قوة ممانعة تنشأ بين سطوح الأجسام المتلامسة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وتقاوم حركة هذه السطوح بالنسبة لبعضها البعض</a:t>
            </a:r>
            <a:endParaRPr lang="ar-SA" dirty="0">
              <a:solidFill>
                <a:srgbClr val="820000"/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A0E8989-041A-435B-A877-4062BEEB55BD}"/>
              </a:ext>
            </a:extLst>
          </p:cNvPr>
          <p:cNvSpPr txBox="1"/>
          <p:nvPr/>
        </p:nvSpPr>
        <p:spPr>
          <a:xfrm>
            <a:off x="3158354" y="5707799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مقاومة</a:t>
            </a:r>
            <a:r>
              <a:rPr lang="ar-SA" sz="28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الجسم </a:t>
            </a:r>
            <a:r>
              <a:rPr lang="ar-SA" sz="2800" b="1" kern="0" noProof="0" dirty="0" err="1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لاحداث</a:t>
            </a:r>
            <a:r>
              <a:rPr lang="ar-SA" sz="28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 تغير في حالته الحركية 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7D9CC144-1DD6-42E1-BB5D-9F9CB70337CB}"/>
              </a:ext>
            </a:extLst>
          </p:cNvPr>
          <p:cNvSpPr/>
          <p:nvPr/>
        </p:nvSpPr>
        <p:spPr>
          <a:xfrm>
            <a:off x="9292863" y="5316441"/>
            <a:ext cx="2642804" cy="1114944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القصور الذاتي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01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صورة الشريحة 37"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36203434"/>
                  </p:ext>
                </p:extLst>
              </p:nvPr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صورة الشريحة 37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E0C3DAF-ABE4-49E8-82D2-509BD033F72B}"/>
              </a:ext>
            </a:extLst>
          </p:cNvPr>
          <p:cNvGrpSpPr/>
          <p:nvPr/>
        </p:nvGrpSpPr>
        <p:grpSpPr>
          <a:xfrm>
            <a:off x="30032" y="-216268"/>
            <a:ext cx="2877733" cy="1342062"/>
            <a:chOff x="5957001" y="312421"/>
            <a:chExt cx="2158300" cy="1006546"/>
          </a:xfrm>
        </p:grpSpPr>
        <p:pic>
          <p:nvPicPr>
            <p:cNvPr id="13" name="صورة 1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18C3B55D-911D-40A4-B639-CB467ADB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C29323F0-6AFF-43BC-8737-22ABB7161DD5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التهيئة</a:t>
              </a:r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E7621CCE-FFF1-4B4D-9F25-748C0D665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4948E43A-93DE-4A5A-87AE-86AE6E041D87}"/>
              </a:ext>
            </a:extLst>
          </p:cNvPr>
          <p:cNvSpPr/>
          <p:nvPr/>
        </p:nvSpPr>
        <p:spPr>
          <a:xfrm>
            <a:off x="7741920" y="1042465"/>
            <a:ext cx="2759204" cy="2076655"/>
          </a:xfrm>
          <a:prstGeom prst="wedgeEllipseCallout">
            <a:avLst>
              <a:gd name="adj1" fmla="val 73853"/>
              <a:gd name="adj2" fmla="val 5624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دعونا نبدأ درسنا اليوم </a:t>
            </a: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  <a:hlinkClick r:id="rId12"/>
              </a:rPr>
              <a:t>بتجربة التسارع  </a:t>
            </a: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لنستنتج منها القانون الثاني للحركة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8321749-DACC-461D-A3CA-B3F6AAA3FADE}"/>
              </a:ext>
            </a:extLst>
          </p:cNvPr>
          <p:cNvSpPr txBox="1"/>
          <p:nvPr/>
        </p:nvSpPr>
        <p:spPr>
          <a:xfrm>
            <a:off x="1268506" y="1421250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ماذا نستنتج من هذه التجربة ؟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3F2C935-67BF-4FCB-AD6A-D40EF5579799}"/>
              </a:ext>
            </a:extLst>
          </p:cNvPr>
          <p:cNvSpPr txBox="1"/>
          <p:nvPr/>
        </p:nvSpPr>
        <p:spPr>
          <a:xfrm>
            <a:off x="1106034" y="2458740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هل هناك علاقة بين تسارع الجسم والقوة المبذولة؟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575DFFD-EA1E-46C1-9208-5BA209EA99EC}"/>
              </a:ext>
            </a:extLst>
          </p:cNvPr>
          <p:cNvSpPr txBox="1"/>
          <p:nvPr/>
        </p:nvSpPr>
        <p:spPr>
          <a:xfrm>
            <a:off x="1187314" y="3791686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panose="020B0604020202020204" pitchFamily="34" charset="0"/>
                <a:sym typeface="Arial"/>
              </a:rPr>
              <a:t>نعم فكلما زادت القوة زاد التسارع 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9CF8B6F-802D-4FF9-85DD-6A3C21D7FC21}"/>
              </a:ext>
            </a:extLst>
          </p:cNvPr>
          <p:cNvSpPr txBox="1"/>
          <p:nvPr/>
        </p:nvSpPr>
        <p:spPr>
          <a:xfrm>
            <a:off x="1106034" y="4798696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هل هناك علاقة بين تسارع الجسم وكتلته ؟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1FB6702-BCFC-43DA-BC29-5EFBB5F755D1}"/>
              </a:ext>
            </a:extLst>
          </p:cNvPr>
          <p:cNvSpPr txBox="1"/>
          <p:nvPr/>
        </p:nvSpPr>
        <p:spPr>
          <a:xfrm>
            <a:off x="1106034" y="5638902"/>
            <a:ext cx="63004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800" b="1" kern="0" baseline="0" noProof="0" dirty="0">
                <a:solidFill>
                  <a:schemeClr val="accent6">
                    <a:lumMod val="75000"/>
                  </a:schemeClr>
                </a:solidFill>
                <a:latin typeface="Arial"/>
                <a:cs typeface="Arial" panose="020B0604020202020204" pitchFamily="34" charset="0"/>
                <a:sym typeface="Arial"/>
              </a:rPr>
              <a:t>نعم فكلما زادت الكتلة قل التسارع </a:t>
            </a:r>
            <a:endParaRPr kumimoji="0" lang="ar-SA" sz="28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4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صورة الشريحة 37"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صورة الشريحة 3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4D345F9-222A-421A-9116-EE473077DF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Picture 6">
            <a:extLst>
              <a:ext uri="{FF2B5EF4-FFF2-40B4-BE49-F238E27FC236}">
                <a16:creationId xmlns:a16="http://schemas.microsoft.com/office/drawing/2014/main" id="{FA1ADE45-4C46-46F1-8562-AD52200B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01124" y="1401476"/>
            <a:ext cx="2142808" cy="545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52A079BA-868C-4983-9AEA-EE1670D3A484}"/>
              </a:ext>
            </a:extLst>
          </p:cNvPr>
          <p:cNvSpPr/>
          <p:nvPr/>
        </p:nvSpPr>
        <p:spPr>
          <a:xfrm>
            <a:off x="7741920" y="1042465"/>
            <a:ext cx="2759204" cy="2076655"/>
          </a:xfrm>
          <a:prstGeom prst="wedgeEllipseCallout">
            <a:avLst>
              <a:gd name="adj1" fmla="val 73853"/>
              <a:gd name="adj2" fmla="val 56249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القانون الثاني يوضح العلاقة بين كلا من القوة المحصلة وكتلة الجسم والتسارع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id="{14F94D19-0BB4-49B8-96D4-7C06EAF3697D}"/>
              </a:ext>
            </a:extLst>
          </p:cNvPr>
          <p:cNvSpPr/>
          <p:nvPr/>
        </p:nvSpPr>
        <p:spPr>
          <a:xfrm>
            <a:off x="8270240" y="3379869"/>
            <a:ext cx="2230884" cy="1781411"/>
          </a:xfrm>
          <a:prstGeom prst="wedgeEllipseCallout">
            <a:avLst>
              <a:gd name="adj1" fmla="val 83795"/>
              <a:gd name="adj2" fmla="val -37197"/>
            </a:avLst>
          </a:prstGeom>
          <a:noFill/>
          <a:ln w="25400" cap="flat" cmpd="sng" algn="ctr">
            <a:solidFill>
              <a:srgbClr val="B4C8D1">
                <a:lumMod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SA" sz="2000" b="1" kern="0" noProof="0" dirty="0">
                <a:solidFill>
                  <a:srgbClr val="B4C8D1">
                    <a:lumMod val="50000"/>
                  </a:srgbClr>
                </a:solidFill>
                <a:latin typeface="Arial"/>
                <a:cs typeface="Arial" panose="020B0604020202020204" pitchFamily="34" charset="0"/>
                <a:sym typeface="Arial"/>
              </a:rPr>
              <a:t>فعلى ماذا ينص هذا القانون </a:t>
            </a:r>
            <a:endParaRPr kumimoji="0" lang="ar-SA" sz="2000" b="1" i="0" u="none" strike="noStrike" kern="0" cap="none" spc="0" normalizeH="0" baseline="0" noProof="0" dirty="0">
              <a:ln>
                <a:noFill/>
              </a:ln>
              <a:solidFill>
                <a:srgbClr val="B4C8D1">
                  <a:lumMod val="50000"/>
                </a:srgb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062A9EC-370D-4037-82B4-3E29D65A7164}"/>
              </a:ext>
            </a:extLst>
          </p:cNvPr>
          <p:cNvSpPr/>
          <p:nvPr/>
        </p:nvSpPr>
        <p:spPr>
          <a:xfrm>
            <a:off x="3556184" y="246653"/>
            <a:ext cx="2781323" cy="1015182"/>
          </a:xfrm>
          <a:prstGeom prst="ellipse">
            <a:avLst/>
          </a:prstGeom>
          <a:solidFill>
            <a:srgbClr val="FFFFFF">
              <a:lumMod val="85000"/>
            </a:srgbClr>
          </a:solidFill>
          <a:ln w="25400" cap="flat" cmpd="sng" algn="ctr">
            <a:solidFill>
              <a:srgbClr val="FFFFFF">
                <a:lumMod val="85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prst="angle"/>
          </a:sp3d>
        </p:spPr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B4C8D1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قانون نيوتن الثاني </a:t>
            </a:r>
          </a:p>
        </p:txBody>
      </p: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0602F8E8-EC5A-4B56-A525-5105850D400E}"/>
              </a:ext>
            </a:extLst>
          </p:cNvPr>
          <p:cNvGrpSpPr/>
          <p:nvPr/>
        </p:nvGrpSpPr>
        <p:grpSpPr>
          <a:xfrm>
            <a:off x="-20320" y="1668339"/>
            <a:ext cx="7762240" cy="957933"/>
            <a:chOff x="-2765867" y="1684178"/>
            <a:chExt cx="7069899" cy="957933"/>
          </a:xfrm>
        </p:grpSpPr>
        <p:cxnSp>
          <p:nvCxnSpPr>
            <p:cNvPr id="20" name="رابط مستقيم 19">
              <a:extLst>
                <a:ext uri="{FF2B5EF4-FFF2-40B4-BE49-F238E27FC236}">
                  <a16:creationId xmlns:a16="http://schemas.microsoft.com/office/drawing/2014/main" id="{C080A1DD-FCB3-4DA9-A1B5-C9347C8201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339620" y="2642111"/>
              <a:ext cx="6349498" cy="0"/>
            </a:xfrm>
            <a:prstGeom prst="line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600D4C66-A924-43A8-AD17-6495CB4C7E67}"/>
                </a:ext>
              </a:extLst>
            </p:cNvPr>
            <p:cNvSpPr txBox="1"/>
            <p:nvPr/>
          </p:nvSpPr>
          <p:spPr>
            <a:xfrm>
              <a:off x="-2765867" y="1684178"/>
              <a:ext cx="706989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EDBBC7">
                      <a:lumMod val="75000"/>
                    </a:srgbClr>
                  </a:solidFill>
                  <a:effectLst/>
                  <a:uLnTx/>
                  <a:uFillTx/>
                  <a:sym typeface="Arial"/>
                </a:rPr>
                <a:t>اذا أثرت قوة محصلة في جسم ما فإن تسارع هذا الجسم يكون في اتجاه هذه القوة وهذا التسارع يساوي ناتج قسمة القوة المحصلة على كتلة الجسم</a:t>
              </a: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BF7104DB-C041-436B-9CA2-163CEF623D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DE5"/>
              </a:clrFrom>
              <a:clrTo>
                <a:srgbClr val="FFFDE5">
                  <a:alpha val="0"/>
                </a:srgbClr>
              </a:clrTo>
            </a:clrChange>
          </a:blip>
          <a:srcRect l="40167" t="50717" r="40583" b="29481"/>
          <a:stretch/>
        </p:blipFill>
        <p:spPr>
          <a:xfrm>
            <a:off x="1911216" y="2623226"/>
            <a:ext cx="3687896" cy="2133936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A8F3D5D-9D27-4DEE-8004-31DE42338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76" t="47210" r="6249" b="10000"/>
          <a:stretch/>
        </p:blipFill>
        <p:spPr bwMode="auto">
          <a:xfrm>
            <a:off x="1463040" y="4763126"/>
            <a:ext cx="7137162" cy="195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623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35D5A1E-8117-44C9-A64B-5CF12233CB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414" t="65409" r="24417" b="31107"/>
          <a:stretch/>
        </p:blipFill>
        <p:spPr>
          <a:xfrm>
            <a:off x="896721" y="1599698"/>
            <a:ext cx="9504662" cy="47554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85C43130-158A-4108-8FC0-52E557AB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723" y="270025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4F77870-F5EF-429B-B13A-FF9852058F01}"/>
              </a:ext>
            </a:extLst>
          </p:cNvPr>
          <p:cNvGrpSpPr/>
          <p:nvPr/>
        </p:nvGrpSpPr>
        <p:grpSpPr>
          <a:xfrm>
            <a:off x="9397552" y="-244642"/>
            <a:ext cx="2877733" cy="1342062"/>
            <a:chOff x="5957001" y="312421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ADF23B0-2CD6-4DE1-BE26-64E7D66C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6B95EB5B-FE4C-41B6-8CC3-F33C35D4A883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تطبيق المسائل </a:t>
              </a:r>
            </a:p>
          </p:txBody>
        </p:sp>
      </p:grpSp>
      <p:pic>
        <p:nvPicPr>
          <p:cNvPr id="14" name="صورة 13" descr="Pen-Calculator-81012.gif">
            <a:extLst>
              <a:ext uri="{FF2B5EF4-FFF2-40B4-BE49-F238E27FC236}">
                <a16:creationId xmlns:a16="http://schemas.microsoft.com/office/drawing/2014/main" id="{01B4594A-0903-4E30-BF76-A1AE81966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7552" y="254871"/>
            <a:ext cx="2857500" cy="2019300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8537595-E495-4A9E-9AA9-F4C8AC18887B}"/>
              </a:ext>
            </a:extLst>
          </p:cNvPr>
          <p:cNvSpPr/>
          <p:nvPr/>
        </p:nvSpPr>
        <p:spPr>
          <a:xfrm>
            <a:off x="6130696" y="1601610"/>
            <a:ext cx="1026160" cy="5061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A2479E9-0CD8-49EF-B288-88E422F7EAEE}"/>
              </a:ext>
            </a:extLst>
          </p:cNvPr>
          <p:cNvSpPr txBox="1"/>
          <p:nvPr/>
        </p:nvSpPr>
        <p:spPr>
          <a:xfrm>
            <a:off x="6275908" y="1817981"/>
            <a:ext cx="7357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الكتلة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69867DB-231F-4CAD-A60B-A028C08603A6}"/>
              </a:ext>
            </a:extLst>
          </p:cNvPr>
          <p:cNvSpPr/>
          <p:nvPr/>
        </p:nvSpPr>
        <p:spPr>
          <a:xfrm>
            <a:off x="4471868" y="1601541"/>
            <a:ext cx="1076960" cy="5486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58CDF98-7D4F-4D0F-94C9-6158E27D2FC1}"/>
              </a:ext>
            </a:extLst>
          </p:cNvPr>
          <p:cNvSpPr txBox="1"/>
          <p:nvPr/>
        </p:nvSpPr>
        <p:spPr>
          <a:xfrm>
            <a:off x="4624268" y="1829902"/>
            <a:ext cx="7721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القوة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5164DC3-35BC-429C-B7F1-CAE7ABE973AF}"/>
              </a:ext>
            </a:extLst>
          </p:cNvPr>
          <p:cNvSpPr txBox="1"/>
          <p:nvPr/>
        </p:nvSpPr>
        <p:spPr>
          <a:xfrm>
            <a:off x="3505927" y="3039352"/>
            <a:ext cx="428625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</a:rPr>
              <a:t>التسارع = القوة المحصلة / الكتلة </a:t>
            </a:r>
          </a:p>
          <a:p>
            <a:pPr algn="ctr"/>
            <a:endParaRPr lang="ar-SA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</a:rPr>
              <a:t>التسارع = 40 / 20 </a:t>
            </a:r>
          </a:p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</a:rPr>
              <a:t>          = 2 م/ث</a:t>
            </a:r>
            <a:r>
              <a:rPr lang="ar-SA" sz="2800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38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C2C7544-184B-414E-9DF0-CC905E716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167" t="68889" r="25833" b="24444"/>
          <a:stretch/>
        </p:blipFill>
        <p:spPr>
          <a:xfrm>
            <a:off x="1606550" y="1589787"/>
            <a:ext cx="8253513" cy="79360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024F0E0-DBF2-4783-AE8B-E4B43301D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458" y="0"/>
            <a:ext cx="1390008" cy="134733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57755" y="5732206"/>
              <a:ext cx="1154476" cy="1125794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54476" cy="112579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9E00AFE3-90DE-433E-BEB3-B90BB47B76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57755" y="5732206"/>
                <a:ext cx="1154476" cy="1125794"/>
              </a:xfrm>
              <a:prstGeom prst="rect">
                <a:avLst/>
              </a:prstGeom>
            </p:spPr>
          </p:pic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85C43130-158A-4108-8FC0-52E557ABF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3723" y="270025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4F77870-F5EF-429B-B13A-FF9852058F01}"/>
              </a:ext>
            </a:extLst>
          </p:cNvPr>
          <p:cNvGrpSpPr/>
          <p:nvPr/>
        </p:nvGrpSpPr>
        <p:grpSpPr>
          <a:xfrm>
            <a:off x="9397552" y="-244642"/>
            <a:ext cx="2877733" cy="1342062"/>
            <a:chOff x="5957001" y="312421"/>
            <a:chExt cx="2158300" cy="1006546"/>
          </a:xfrm>
        </p:grpSpPr>
        <p:pic>
          <p:nvPicPr>
            <p:cNvPr id="27" name="صورة 2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ADF23B0-2CD6-4DE1-BE26-64E7D66C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rgbClr val="A67C69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مربع نص 27">
              <a:extLst>
                <a:ext uri="{FF2B5EF4-FFF2-40B4-BE49-F238E27FC236}">
                  <a16:creationId xmlns:a16="http://schemas.microsoft.com/office/drawing/2014/main" id="{6B95EB5B-FE4C-41B6-8CC3-F33C35D4A883}"/>
                </a:ext>
              </a:extLst>
            </p:cNvPr>
            <p:cNvSpPr txBox="1"/>
            <p:nvPr/>
          </p:nvSpPr>
          <p:spPr>
            <a:xfrm>
              <a:off x="5957001" y="534013"/>
              <a:ext cx="1857711" cy="438581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B4C8D1">
                      <a:lumMod val="75000"/>
                    </a:srgbClr>
                  </a:solidFill>
                  <a:effectLst/>
                  <a:uLnTx/>
                  <a:uFillTx/>
                  <a:latin typeface="Arial"/>
                  <a:sym typeface="Arial"/>
                </a:rPr>
                <a:t>تطبيق المسائل </a:t>
              </a:r>
            </a:p>
          </p:txBody>
        </p:sp>
      </p:grpSp>
      <p:pic>
        <p:nvPicPr>
          <p:cNvPr id="14" name="صورة 13" descr="Pen-Calculator-81012.gif">
            <a:extLst>
              <a:ext uri="{FF2B5EF4-FFF2-40B4-BE49-F238E27FC236}">
                <a16:creationId xmlns:a16="http://schemas.microsoft.com/office/drawing/2014/main" id="{01B4594A-0903-4E30-BF76-A1AE81966E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7552" y="254871"/>
            <a:ext cx="2857500" cy="2019300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B8537595-E495-4A9E-9AA9-F4C8AC18887B}"/>
              </a:ext>
            </a:extLst>
          </p:cNvPr>
          <p:cNvSpPr/>
          <p:nvPr/>
        </p:nvSpPr>
        <p:spPr>
          <a:xfrm>
            <a:off x="6266993" y="1733539"/>
            <a:ext cx="1026160" cy="50610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A2479E9-0CD8-49EF-B288-88E422F7EAEE}"/>
              </a:ext>
            </a:extLst>
          </p:cNvPr>
          <p:cNvSpPr txBox="1"/>
          <p:nvPr/>
        </p:nvSpPr>
        <p:spPr>
          <a:xfrm>
            <a:off x="6369584" y="1942186"/>
            <a:ext cx="73573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الكتلة</a:t>
            </a: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069867DB-231F-4CAD-A60B-A028C08603A6}"/>
              </a:ext>
            </a:extLst>
          </p:cNvPr>
          <p:cNvSpPr/>
          <p:nvPr/>
        </p:nvSpPr>
        <p:spPr>
          <a:xfrm>
            <a:off x="1697320" y="1765133"/>
            <a:ext cx="1076960" cy="54864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58CDF98-7D4F-4D0F-94C9-6158E27D2FC1}"/>
              </a:ext>
            </a:extLst>
          </p:cNvPr>
          <p:cNvSpPr txBox="1"/>
          <p:nvPr/>
        </p:nvSpPr>
        <p:spPr>
          <a:xfrm>
            <a:off x="1858412" y="2014062"/>
            <a:ext cx="77216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القوة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5164DC3-35BC-429C-B7F1-CAE7ABE973AF}"/>
              </a:ext>
            </a:extLst>
          </p:cNvPr>
          <p:cNvSpPr txBox="1"/>
          <p:nvPr/>
        </p:nvSpPr>
        <p:spPr>
          <a:xfrm>
            <a:off x="3505927" y="3039352"/>
            <a:ext cx="428625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</a:rPr>
              <a:t>التسارع = القوة المحصلة / الكتلة </a:t>
            </a:r>
          </a:p>
          <a:p>
            <a:pPr algn="ctr"/>
            <a:endParaRPr lang="ar-SA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</a:rPr>
              <a:t>التسارع = 80 / 80 </a:t>
            </a:r>
          </a:p>
          <a:p>
            <a:pPr algn="ctr"/>
            <a:r>
              <a:rPr lang="ar-SA" sz="2800" dirty="0">
                <a:solidFill>
                  <a:schemeClr val="accent5">
                    <a:lumMod val="75000"/>
                  </a:schemeClr>
                </a:solidFill>
              </a:rPr>
              <a:t>          = 1 م/ث</a:t>
            </a:r>
            <a:r>
              <a:rPr lang="ar-SA" sz="2800" baseline="300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402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9" grpId="0"/>
      <p:bldP spid="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9875017AE2C4C9CA9D521622EAB28" ma:contentTypeVersion="10" ma:contentTypeDescription="Create a new document." ma:contentTypeScope="" ma:versionID="6f18b35207170bb5fc9b5b50442f68d8">
  <xsd:schema xmlns:xsd="http://www.w3.org/2001/XMLSchema" xmlns:xs="http://www.w3.org/2001/XMLSchema" xmlns:p="http://schemas.microsoft.com/office/2006/metadata/properties" xmlns:ns3="5dbf01d5-4726-4aa0-a36d-098e4c4d4296" xmlns:ns4="d2780635-3916-41bd-bc85-af8fac9a5d70" targetNamespace="http://schemas.microsoft.com/office/2006/metadata/properties" ma:root="true" ma:fieldsID="b74fc892aa5e7531e8d148a426163cbc" ns3:_="" ns4:_="">
    <xsd:import namespace="5dbf01d5-4726-4aa0-a36d-098e4c4d4296"/>
    <xsd:import namespace="d2780635-3916-41bd-bc85-af8fac9a5d7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f01d5-4726-4aa0-a36d-098e4c4d429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780635-3916-41bd-bc85-af8fac9a5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53287FB-D150-4AD9-ADB0-021D515B14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72540D-4DFF-42D6-9B49-BC2F8E01E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bf01d5-4726-4aa0-a36d-098e4c4d4296"/>
    <ds:schemaRef ds:uri="d2780635-3916-41bd-bc85-af8fac9a5d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EC7FB5-0661-4C6B-97D9-667E44CBCC9A}">
  <ds:schemaRefs>
    <ds:schemaRef ds:uri="http://purl.org/dc/elements/1.1/"/>
    <ds:schemaRef ds:uri="http://purl.org/dc/dcmitype/"/>
    <ds:schemaRef ds:uri="d2780635-3916-41bd-bc85-af8fac9a5d70"/>
    <ds:schemaRef ds:uri="http://schemas.microsoft.com/office/2006/documentManagement/types"/>
    <ds:schemaRef ds:uri="http://schemas.microsoft.com/office/2006/metadata/properties"/>
    <ds:schemaRef ds:uri="5dbf01d5-4726-4aa0-a36d-098e4c4d4296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614</Words>
  <Application>Microsoft Office PowerPoint</Application>
  <PresentationFormat>شاشة عريضة</PresentationFormat>
  <Paragraphs>121</Paragraphs>
  <Slides>27</Slides>
  <Notes>11</Notes>
  <HiddenSlides>4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27</vt:i4>
      </vt:variant>
    </vt:vector>
  </HeadingPairs>
  <TitlesOfParts>
    <vt:vector size="38" baseType="lpstr">
      <vt:lpstr>Arial</vt:lpstr>
      <vt:lpstr>Barlow Medium</vt:lpstr>
      <vt:lpstr>Barlow SemiBold</vt:lpstr>
      <vt:lpstr>Calibri</vt:lpstr>
      <vt:lpstr>Calibri Light</vt:lpstr>
      <vt:lpstr>Fredoka One</vt:lpstr>
      <vt:lpstr>Roboto Condensed Light</vt:lpstr>
      <vt:lpstr>نسق Office</vt:lpstr>
      <vt:lpstr>Science Subject for High School - 9th Grade: Cell Biology</vt:lpstr>
      <vt:lpstr>1_Science Subject for High School - 9th Grade: Cell Biology</vt:lpstr>
      <vt:lpstr>2_Science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55</cp:revision>
  <dcterms:created xsi:type="dcterms:W3CDTF">2021-09-17T22:34:25Z</dcterms:created>
  <dcterms:modified xsi:type="dcterms:W3CDTF">2021-09-28T06:37:32Z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0x0101004449875017AE2C4C9CA9D521622EAB28</vt:lpwstr>
  </property>
</Properties>
</file>