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8.xml" ContentType="application/vnd.openxmlformats-officedocument.presentationml.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3" r:id="rId5"/>
    <p:sldMasterId id="2147483675" r:id="rId6"/>
  </p:sldMasterIdLst>
  <p:notesMasterIdLst>
    <p:notesMasterId r:id="rId28"/>
  </p:notesMasterIdLst>
  <p:sldIdLst>
    <p:sldId id="342" r:id="rId7"/>
    <p:sldId id="360" r:id="rId8"/>
    <p:sldId id="318" r:id="rId9"/>
    <p:sldId id="341" r:id="rId10"/>
    <p:sldId id="344" r:id="rId11"/>
    <p:sldId id="345" r:id="rId12"/>
    <p:sldId id="346" r:id="rId13"/>
    <p:sldId id="343" r:id="rId14"/>
    <p:sldId id="369" r:id="rId15"/>
    <p:sldId id="371" r:id="rId16"/>
    <p:sldId id="354" r:id="rId17"/>
    <p:sldId id="370" r:id="rId18"/>
    <p:sldId id="361" r:id="rId19"/>
    <p:sldId id="365" r:id="rId20"/>
    <p:sldId id="350" r:id="rId21"/>
    <p:sldId id="368" r:id="rId22"/>
    <p:sldId id="357" r:id="rId23"/>
    <p:sldId id="358" r:id="rId24"/>
    <p:sldId id="359" r:id="rId25"/>
    <p:sldId id="339" r:id="rId26"/>
    <p:sldId id="353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وديان الردادي" initials="وديان" lastIdx="1" clrIdx="0">
    <p:extLst>
      <p:ext uri="{19B8F6BF-5375-455C-9EA6-DF929625EA0E}">
        <p15:presenceInfo xmlns:p15="http://schemas.microsoft.com/office/powerpoint/2012/main" userId="وديان الرداد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9AA"/>
    <a:srgbClr val="E0E0DE"/>
    <a:srgbClr val="EDBBC7"/>
    <a:srgbClr val="82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25" autoAdjust="0"/>
    <p:restoredTop sz="94660"/>
  </p:normalViewPr>
  <p:slideViewPr>
    <p:cSldViewPr snapToGrid="0">
      <p:cViewPr>
        <p:scale>
          <a:sx n="63" d="100"/>
          <a:sy n="63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4.43732" units="1/cm"/>
          <inkml:channelProperty channel="Y" name="resolution" value="585.1428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07:06:33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22935 15192 1972 0,'0'0'0'0,"0"0"0"0,0 0 0 15,0 0 32-15,0 0 0 0,0 0 1 0,0 0-1 0,0 0-18 16,0 0 0-16,0 0 1 0,0 0 0 0,0 0 18 16,-43-6 2-16,30 6-1 0</inkml:trace>
  <inkml:trace contextRef="#ctx0" brushRef="#br0" timeOffset="6544.8">20041 16051 326 0,'0'0'0'0,"0"0"0"0</inkml:trace>
  <inkml:trace contextRef="#ctx0" brushRef="#br0" timeOffset="21894.06">18772 15928 1054 0,'0'0'0'0,"0"0"0"15,0 0 0-15,0 0 54 0,0 0 1 0,0 0 0 16,0 0 0-16,0 0-38 0,0 0 1 0,0 0-1 15,0 0 1-15,0 0 36 0,0 0 1 0,0 0-2 16,0 0 2-16,0 0-38 0,0 0 1 0,0 0-1 0,0 0 1 16,0 0 3-16,0 0 2 0,0 0-1 0,0 0 1 15,0 0-12-15,0 0 0 0,0 0 0 0,0 0 2 16,0 0-5-16,0 0 1 0,0 0-2 0,0 0 2 16,0 0-3-16,0 0 0 0,-30 12-1 0,17-3 1 0,-2-3-3 15,-1-2 2-15,1 2-1 0</inkml:trace>
  <inkml:trace contextRef="#ctx0" brushRef="#br0" timeOffset="22317.23">18345 15578 1658 0,'0'0'0'0,"0"0"0"0,0 0 0 16,0 0 33-16,0 0 0 0,0 0 1 0,0 0 0 15,0 31-20-15,0-25 1 0,0 1-1 0,0-1 1 0,0 3 41 16,0 3 0-16,0-2 0 0,0 2 2 15,0 7-42-15,0-1 2 0,-6-2-1 0,-6 2 1 0,-4 4 5 16,4-4 0-16,6-5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07C6FE-8032-40FA-B27D-2FA186DDB108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87D3B6-A128-4369-9CE1-F8696E42D9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19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28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39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5149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10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6E63DB-3FB4-4031-AC41-E456C292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26E715-B1DC-42E0-9170-515C229D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4FDE9C-F216-444B-906E-47F39F1D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1CCC4C-E442-4D9E-9A6A-95149B82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78C1CC-BE7D-4119-86B3-E70F0370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7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0EE9F5-51F8-4DEA-8C17-7746BD35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1063B7-8B8A-4401-A1D3-9310278B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C79EE5-AD24-404D-A04F-90705AA4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52174D-2BD5-41A9-A16E-34F2D5B5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07B89F-E5FA-4223-AE8E-BC13CC7E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2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B19189-2F45-4958-9082-01919ECDB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F84A6B-F05E-442A-A772-E38DEE97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8C6B3C-7326-47E0-8A94-5542E4BF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52DE77-E45C-4984-B4D7-6B8810C6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972342-5510-4646-B35C-121EB59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53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53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82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34201" y="521036"/>
            <a:ext cx="11009703" cy="6207299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67" y="2835751"/>
            <a:ext cx="605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8930633" y="1320167"/>
            <a:ext cx="2310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939667" y="4982300"/>
            <a:ext cx="42928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46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71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10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337297" y="343597"/>
            <a:ext cx="6148980" cy="5858727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950967" y="2005251"/>
            <a:ext cx="4227200" cy="1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950967" y="3645951"/>
            <a:ext cx="4227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02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24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110922" y="152577"/>
            <a:ext cx="1341996" cy="1248387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322868" y="5902686"/>
            <a:ext cx="748795" cy="763468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468933" y="1915142"/>
            <a:ext cx="11630088" cy="4773697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2564367" y="2058600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3839967" y="24300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3839967" y="18645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2564367" y="36577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3839967" y="40436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3839967" y="34781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2564367" y="52590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3839967" y="56571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3839967" y="50917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10934987" y="4673184"/>
            <a:ext cx="1951048" cy="1049033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934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8D9CA1-A478-4D29-A29E-6429AA13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A9CA7F-AC63-43FB-97E7-11C2E85CF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C3AA79-4311-4E60-B7A5-F2F7C080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5D1671-AC5B-47DA-9822-A7A3E95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65069E-5A7C-4720-BE2F-B809B123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82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978440" y="4818863"/>
            <a:ext cx="1120880" cy="1779099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590328" y="4534163"/>
            <a:ext cx="1121225" cy="1731797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289" y="366271"/>
            <a:ext cx="11833267" cy="6484608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737200" y="1932984"/>
            <a:ext cx="6717600" cy="1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2641000" y="3457800"/>
            <a:ext cx="6910000" cy="1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10098022" y="551993"/>
            <a:ext cx="1669965" cy="1027913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38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313861" y="130079"/>
            <a:ext cx="1679724" cy="1354088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10435632" y="5312475"/>
            <a:ext cx="1455889" cy="1354336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11241033" y="206454"/>
            <a:ext cx="1185540" cy="1575797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381992"/>
            <a:ext cx="12044353" cy="6531403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4028400" y="2773300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4028385" y="5100033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668400" y="1417567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668399" y="3749600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84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10135710" y="114102"/>
            <a:ext cx="1612732" cy="1300084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408458" y="5494623"/>
            <a:ext cx="1398193" cy="1300664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229119" y="-109833"/>
            <a:ext cx="1315272" cy="1748236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10228" y="381992"/>
            <a:ext cx="12044353" cy="6531403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659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424529" y="5183123"/>
            <a:ext cx="925099" cy="1428868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9426529" y="142756"/>
            <a:ext cx="2484355" cy="6358507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527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34201" y="521036"/>
            <a:ext cx="11009703" cy="6207299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67" y="2835751"/>
            <a:ext cx="605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8930633" y="1320167"/>
            <a:ext cx="2310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939667" y="4982300"/>
            <a:ext cx="42928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069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559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97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37367" y="93219"/>
            <a:ext cx="8890613" cy="6598387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43803" y="5278563"/>
            <a:ext cx="1630940" cy="1838531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10153231" y="288673"/>
            <a:ext cx="1894200" cy="861299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452861" y="388547"/>
            <a:ext cx="860681" cy="1366104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10585423" y="4951726"/>
            <a:ext cx="1029805" cy="1590593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960000" y="1742800"/>
            <a:ext cx="10271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86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337297" y="343597"/>
            <a:ext cx="6148980" cy="5858727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950967" y="2005251"/>
            <a:ext cx="4227200" cy="1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950967" y="3645951"/>
            <a:ext cx="4227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554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110922" y="152577"/>
            <a:ext cx="1341996" cy="1248387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322868" y="5902686"/>
            <a:ext cx="748795" cy="763468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468933" y="1915142"/>
            <a:ext cx="11630088" cy="4773697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2564367" y="2058600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3839967" y="24300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3839967" y="18645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2564367" y="36577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3839967" y="40436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3839967" y="34781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2564367" y="52590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3839967" y="56571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3839967" y="50917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10934987" y="4673184"/>
            <a:ext cx="1951048" cy="1049033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194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EEE158-F21B-49D9-BCE7-BD41E01D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744207-3D7A-435B-92D8-52019727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126116-FFC7-4131-BB8F-310EB95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52A8E2-5CA3-4334-AD0C-667FDA0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60245A-963E-43C2-BB39-2D06CDB9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488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978440" y="4818863"/>
            <a:ext cx="1120880" cy="1779099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590328" y="4534163"/>
            <a:ext cx="1121225" cy="1731797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289" y="366271"/>
            <a:ext cx="11833267" cy="6484608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737200" y="1932984"/>
            <a:ext cx="6717600" cy="1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2641000" y="3457800"/>
            <a:ext cx="6910000" cy="1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10098022" y="551993"/>
            <a:ext cx="1669965" cy="1027913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6151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313861" y="130079"/>
            <a:ext cx="1679724" cy="1354088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10435632" y="5312475"/>
            <a:ext cx="1455889" cy="1354336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11241033" y="206454"/>
            <a:ext cx="1185540" cy="1575797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381992"/>
            <a:ext cx="12044353" cy="6531403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4028400" y="2773300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4028385" y="5100033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668400" y="1417567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668399" y="3749600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948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10135710" y="114102"/>
            <a:ext cx="1612732" cy="1300084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408458" y="5494623"/>
            <a:ext cx="1398193" cy="1300664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229119" y="-109833"/>
            <a:ext cx="1315272" cy="1748236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10228" y="381992"/>
            <a:ext cx="12044353" cy="6531403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5508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424529" y="5183123"/>
            <a:ext cx="925099" cy="1428868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9426529" y="142756"/>
            <a:ext cx="2484355" cy="6358507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7646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415612" y="992765"/>
            <a:ext cx="11360801" cy="2736804"/>
          </a:xfrm>
          <a:prstGeom prst="rect">
            <a:avLst/>
          </a:prstGeom>
        </p:spPr>
        <p:txBody>
          <a:bodyPr anchor="b"/>
          <a:lstStyle>
            <a:lvl1pPr algn="ctr">
              <a:defRPr sz="6933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15598" y="3778833"/>
            <a:ext cx="11360804" cy="1056803"/>
          </a:xfrm>
          <a:prstGeom prst="rect">
            <a:avLst/>
          </a:prstGeom>
        </p:spPr>
        <p:txBody>
          <a:bodyPr/>
          <a:lstStyle>
            <a:lvl1pPr marL="304792" indent="-152396" algn="ctr">
              <a:lnSpc>
                <a:spcPct val="100000"/>
              </a:lnSpc>
              <a:buClrTx/>
              <a:buSzTx/>
              <a:buFontTx/>
              <a:buNone/>
              <a:defRPr sz="3733"/>
            </a:lvl1pPr>
            <a:lvl2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2pPr>
            <a:lvl3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3pPr>
            <a:lvl4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4pPr>
            <a:lvl5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0012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6C1C4A-B732-4C34-A505-92A9FAB2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364B89-A722-4308-AF26-57232B6A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DE342C-8C0D-43D1-BD36-06C13735A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0104EF-62DC-4DF3-ABD3-E8887546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EAE2-4461-443E-8F2C-7A5ACFA2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187A52-6285-421E-88E3-3AAE09F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2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E0B0CB-FEDE-4635-95BF-A5518EDB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5B0ABD-EA9C-4718-BB19-EB9D374A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6177D6-56DC-44AB-B627-6DD12DF1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31B8D1-B725-4CB6-A229-2D6752BB5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924B9F3-0698-4494-BC0C-7C1FDD0CD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0BB93CD-A149-45F5-93F2-4FD1D3CF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7D316F7-FE14-43BC-96FD-3D0925C0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BD30DEF-54E4-419F-BE54-A20F861A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74CD8-184E-41DA-9E04-3D17C60B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5BFCA22-5089-499A-B11C-A577C335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8A4481-4102-4DB8-AD86-4BBD1BE5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F49E81-8B70-4738-9E28-8A99423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6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0E5F60-CDAC-443F-B01B-DD013DE7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5D6294F-AEC8-4DA8-989D-7CF39DBE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23C9C6-8FB7-4A65-B1D6-F7E8ACF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5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7426F-B42D-46B1-AD1E-81A403C0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35922B-76F7-48F6-B125-0C059813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52E445-5F17-47B5-8DA0-4784ED5C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E345F1-E416-4296-88E5-B796149C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9E145E-91CB-45A2-92EC-D45D2C65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D40165-84BC-4799-B454-D467F7EC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26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C05A1-8129-40A0-B135-A09FBFD7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B00C8E7-9491-4AEE-8109-5F3EEBA4A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E04690-E916-4FE7-B9C8-ACBC5E301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3F0F61-BE14-4BFB-ACE7-EA14F88A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C306A4-5629-442C-95D3-626B1BD3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AE7166-50E5-4C23-B6EE-48A6613B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4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192661E-CEE7-4A17-A434-A231FCF3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03DF72-7C07-4937-BEAF-EDF0560A0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49014F-4177-4B96-ADAD-B7BDE6935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4C20-0DAA-4A4D-BD56-DBBCBB9D53AB}" type="datetimeFigureOut">
              <a:rPr lang="ar-SA" smtClean="0"/>
              <a:t>13/02/43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EFC141-6095-4C85-9538-074343AD9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DFD102-01EF-472E-8026-0FF9947D1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3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176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791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5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8.xml"/><Relationship Id="rId11" Type="http://schemas.openxmlformats.org/officeDocument/2006/relationships/image" Target="../media/image80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image" Target="../media/image5.jfif"/><Relationship Id="rId9" Type="http://schemas.openxmlformats.org/officeDocument/2006/relationships/image" Target="../media/image8.png"/><Relationship Id="rId14" Type="http://schemas.openxmlformats.org/officeDocument/2006/relationships/image" Target="../media/image9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jfif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.xml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7" Type="http://schemas.openxmlformats.org/officeDocument/2006/relationships/image" Target="../media/image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9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42"/>
          <p:cNvGrpSpPr/>
          <p:nvPr/>
        </p:nvGrpSpPr>
        <p:grpSpPr>
          <a:xfrm rot="1273946">
            <a:off x="2315195" y="574298"/>
            <a:ext cx="565925" cy="2034509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2194318" y="5325726"/>
            <a:ext cx="666745" cy="1561577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812174" y="2967308"/>
            <a:ext cx="1188111" cy="1339336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3468191" y="1399076"/>
            <a:ext cx="981621" cy="850437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469276" y="3564213"/>
            <a:ext cx="1307897" cy="2075939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ABA714-BF63-4184-AFC6-2137859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34" y="170959"/>
            <a:ext cx="9659516" cy="72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AF489-37BB-4274-8370-AB2338CB00ED}"/>
              </a:ext>
            </a:extLst>
          </p:cNvPr>
          <p:cNvSpPr txBox="1"/>
          <p:nvPr/>
        </p:nvSpPr>
        <p:spPr>
          <a:xfrm>
            <a:off x="5462092" y="767447"/>
            <a:ext cx="3561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باسم الله الرحمن الرحيم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53E90-709E-4C75-9EAF-375A7E1C2A50}"/>
              </a:ext>
            </a:extLst>
          </p:cNvPr>
          <p:cNvSpPr txBox="1"/>
          <p:nvPr/>
        </p:nvSpPr>
        <p:spPr>
          <a:xfrm>
            <a:off x="8327923" y="1280100"/>
            <a:ext cx="3445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التاريخ : 13 /  2/ 1443 هـ</a:t>
            </a:r>
          </a:p>
          <a:p>
            <a:pPr algn="r"/>
            <a:r>
              <a:rPr lang="ar-SA" sz="2400" dirty="0"/>
              <a:t>الحصة : الثالث</a:t>
            </a:r>
            <a:endParaRPr lang="en-US" sz="2400" dirty="0"/>
          </a:p>
          <a:p>
            <a:pPr algn="r"/>
            <a:r>
              <a:rPr lang="ar-SA" sz="2400" dirty="0"/>
              <a:t>المادة : علوم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84A8D-D46F-4546-AF8C-8B4847EDAFE8}"/>
              </a:ext>
            </a:extLst>
          </p:cNvPr>
          <p:cNvSpPr txBox="1"/>
          <p:nvPr/>
        </p:nvSpPr>
        <p:spPr>
          <a:xfrm>
            <a:off x="5332726" y="2358335"/>
            <a:ext cx="531495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200" dirty="0">
              <a:solidFill>
                <a:srgbClr val="FF000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عنوان الدرس : الحركة</a:t>
            </a:r>
          </a:p>
        </p:txBody>
      </p:sp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322382" y="744845"/>
            <a:ext cx="1546053" cy="1753889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B27EB05-D418-4C72-8B98-2F5FBA16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93" y="101283"/>
            <a:ext cx="37623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82584F4-5524-4882-8FF9-7DFDAA1F6B87}"/>
              </a:ext>
            </a:extLst>
          </p:cNvPr>
          <p:cNvSpPr txBox="1"/>
          <p:nvPr/>
        </p:nvSpPr>
        <p:spPr>
          <a:xfrm>
            <a:off x="121920" y="2946400"/>
            <a:ext cx="116230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rgbClr val="C00000"/>
                </a:solidFill>
              </a:rPr>
              <a:t>جسم يسير بسرعة ثابتة في مسار دائري هل يتسارع الجسم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5E35F4F-413A-4E43-87B3-D13C3881E201}"/>
              </a:ext>
            </a:extLst>
          </p:cNvPr>
          <p:cNvSpPr txBox="1"/>
          <p:nvPr/>
        </p:nvSpPr>
        <p:spPr>
          <a:xfrm>
            <a:off x="1859280" y="4492377"/>
            <a:ext cx="62890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4369AA"/>
                </a:solidFill>
              </a:rPr>
              <a:t>نعم لان اتجاهه متغير </a:t>
            </a:r>
          </a:p>
        </p:txBody>
      </p:sp>
    </p:spTree>
    <p:extLst>
      <p:ext uri="{BB962C8B-B14F-4D97-AF65-F5344CB8AC3E}">
        <p14:creationId xmlns:p14="http://schemas.microsoft.com/office/powerpoint/2010/main" val="23935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BBF0D6A-9E03-401C-879E-AD4F3E308EFD}"/>
              </a:ext>
            </a:extLst>
          </p:cNvPr>
          <p:cNvGrpSpPr/>
          <p:nvPr/>
        </p:nvGrpSpPr>
        <p:grpSpPr>
          <a:xfrm>
            <a:off x="8654400" y="-107505"/>
            <a:ext cx="3348051" cy="1006546"/>
            <a:chOff x="5957001" y="312421"/>
            <a:chExt cx="2158300" cy="1006546"/>
          </a:xfrm>
        </p:grpSpPr>
        <p:pic>
          <p:nvPicPr>
            <p:cNvPr id="19" name="صورة 18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347E6E86-66AA-409A-A2A5-E2A4AC09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F47B42-F223-4BF2-8F14-364F3D6D9BBB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029AB29-2BFB-43B8-BDC4-E2B094424EF6}"/>
              </a:ext>
            </a:extLst>
          </p:cNvPr>
          <p:cNvSpPr txBox="1"/>
          <p:nvPr/>
        </p:nvSpPr>
        <p:spPr>
          <a:xfrm>
            <a:off x="2013430" y="765760"/>
            <a:ext cx="786942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ar-SA" sz="3200" b="1" dirty="0"/>
          </a:p>
          <a:p>
            <a:pPr algn="ctr"/>
            <a:r>
              <a:rPr lang="ar-SA" sz="3200" b="1" dirty="0"/>
              <a:t>يتحرك متزلج في سباق بسرعة 5م/ث وانحدر مما زاد سرعته إلى  35م/ث خلال زمن مقداره 15 ثانية احسبي تسارع </a:t>
            </a:r>
            <a:r>
              <a:rPr lang="ar-SA" sz="3200" b="1" dirty="0" err="1"/>
              <a:t>المتزلج</a:t>
            </a:r>
            <a:r>
              <a:rPr lang="ar-SA" sz="3200" b="1" dirty="0"/>
              <a:t>.</a:t>
            </a:r>
            <a:endParaRPr lang="ar-SA" sz="3200" dirty="0"/>
          </a:p>
          <a:p>
            <a:pPr algn="ctr"/>
            <a:endParaRPr lang="ar-SA" sz="32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2DB7035-6553-454E-81C1-AE235206F25D}"/>
              </a:ext>
            </a:extLst>
          </p:cNvPr>
          <p:cNvSpPr/>
          <p:nvPr/>
        </p:nvSpPr>
        <p:spPr>
          <a:xfrm>
            <a:off x="3229103" y="1794632"/>
            <a:ext cx="1249680" cy="53502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A326EEC-5340-4D2E-B9D4-10EA65BEE75E}"/>
              </a:ext>
            </a:extLst>
          </p:cNvPr>
          <p:cNvSpPr txBox="1"/>
          <p:nvPr/>
        </p:nvSpPr>
        <p:spPr>
          <a:xfrm>
            <a:off x="3366530" y="2006425"/>
            <a:ext cx="7769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الزمن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92DB529-CE60-4C00-B819-98307BBE40F4}"/>
              </a:ext>
            </a:extLst>
          </p:cNvPr>
          <p:cNvSpPr/>
          <p:nvPr/>
        </p:nvSpPr>
        <p:spPr>
          <a:xfrm>
            <a:off x="6962131" y="1839256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42DD79-6AB2-416C-A35D-566E7483C53A}"/>
              </a:ext>
            </a:extLst>
          </p:cNvPr>
          <p:cNvSpPr txBox="1"/>
          <p:nvPr/>
        </p:nvSpPr>
        <p:spPr>
          <a:xfrm>
            <a:off x="7440813" y="2026513"/>
            <a:ext cx="67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ع2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2FC2FA6-2692-46C5-A57B-6CA2F1D8E3BB}"/>
              </a:ext>
            </a:extLst>
          </p:cNvPr>
          <p:cNvSpPr/>
          <p:nvPr/>
        </p:nvSpPr>
        <p:spPr>
          <a:xfrm>
            <a:off x="4408573" y="1231997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424482C-27B2-4896-9B16-710B9B03D957}"/>
              </a:ext>
            </a:extLst>
          </p:cNvPr>
          <p:cNvSpPr txBox="1"/>
          <p:nvPr/>
        </p:nvSpPr>
        <p:spPr>
          <a:xfrm flipH="1">
            <a:off x="4478783" y="1508166"/>
            <a:ext cx="1017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ع1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527375-4AF5-4CE3-B4A2-6AEACBE5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74" y="3932737"/>
            <a:ext cx="7524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5DF0BE-63A2-4622-A481-95D966A25286}"/>
              </a:ext>
            </a:extLst>
          </p:cNvPr>
          <p:cNvSpPr/>
          <p:nvPr/>
        </p:nvSpPr>
        <p:spPr>
          <a:xfrm>
            <a:off x="4408573" y="1193755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3DEC100-E15D-4E09-BD35-20D3F79294FD}"/>
              </a:ext>
            </a:extLst>
          </p:cNvPr>
          <p:cNvSpPr txBox="1"/>
          <p:nvPr/>
        </p:nvSpPr>
        <p:spPr>
          <a:xfrm flipH="1">
            <a:off x="4478783" y="1469924"/>
            <a:ext cx="1017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ع1</a:t>
            </a:r>
          </a:p>
        </p:txBody>
      </p:sp>
    </p:spTree>
    <p:extLst>
      <p:ext uri="{BB962C8B-B14F-4D97-AF65-F5344CB8AC3E}">
        <p14:creationId xmlns:p14="http://schemas.microsoft.com/office/powerpoint/2010/main" val="312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22" grpId="0" animBg="1"/>
      <p:bldP spid="23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BBF0D6A-9E03-401C-879E-AD4F3E308EFD}"/>
              </a:ext>
            </a:extLst>
          </p:cNvPr>
          <p:cNvGrpSpPr/>
          <p:nvPr/>
        </p:nvGrpSpPr>
        <p:grpSpPr>
          <a:xfrm>
            <a:off x="8654400" y="-107505"/>
            <a:ext cx="3348051" cy="1006546"/>
            <a:chOff x="5957001" y="312421"/>
            <a:chExt cx="2158300" cy="1006546"/>
          </a:xfrm>
        </p:grpSpPr>
        <p:pic>
          <p:nvPicPr>
            <p:cNvPr id="19" name="صورة 18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347E6E86-66AA-409A-A2A5-E2A4AC09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F47B42-F223-4BF2-8F14-364F3D6D9BBB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22DDB0B-5B1F-454B-AF70-DDA1968237F3}"/>
              </a:ext>
            </a:extLst>
          </p:cNvPr>
          <p:cNvSpPr txBox="1"/>
          <p:nvPr/>
        </p:nvSpPr>
        <p:spPr>
          <a:xfrm>
            <a:off x="2257809" y="1078349"/>
            <a:ext cx="786942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في مدينة الألعاب تسير عربة بسرعة 10م/ث وبعد5 ثوان انحدرت وأصبحت سرعتها 25م/ث أحسبي التسارع</a:t>
            </a:r>
            <a:endParaRPr lang="ar-SA" sz="32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4BFF3AC-13B4-4138-AD99-4634FB6798E7}"/>
              </a:ext>
            </a:extLst>
          </p:cNvPr>
          <p:cNvSpPr/>
          <p:nvPr/>
        </p:nvSpPr>
        <p:spPr>
          <a:xfrm>
            <a:off x="3939197" y="1078349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46E218E-B3F3-4D1C-86C8-0C30CD2235D7}"/>
              </a:ext>
            </a:extLst>
          </p:cNvPr>
          <p:cNvSpPr txBox="1"/>
          <p:nvPr/>
        </p:nvSpPr>
        <p:spPr>
          <a:xfrm flipH="1">
            <a:off x="4009407" y="1354518"/>
            <a:ext cx="1017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ع1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3D55E0-5DD8-46E6-B3BA-3829E0BA3414}"/>
              </a:ext>
            </a:extLst>
          </p:cNvPr>
          <p:cNvSpPr/>
          <p:nvPr/>
        </p:nvSpPr>
        <p:spPr>
          <a:xfrm>
            <a:off x="2296940" y="1083236"/>
            <a:ext cx="1249680" cy="53502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2FA2E7-AB4F-4213-A5D7-3DC01046D682}"/>
              </a:ext>
            </a:extLst>
          </p:cNvPr>
          <p:cNvSpPr txBox="1"/>
          <p:nvPr/>
        </p:nvSpPr>
        <p:spPr>
          <a:xfrm>
            <a:off x="2434367" y="1295029"/>
            <a:ext cx="7769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الزمن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591EF3E-73F5-4D46-BA9D-17CBCC724C3F}"/>
              </a:ext>
            </a:extLst>
          </p:cNvPr>
          <p:cNvSpPr/>
          <p:nvPr/>
        </p:nvSpPr>
        <p:spPr>
          <a:xfrm>
            <a:off x="4938381" y="1592922"/>
            <a:ext cx="1158240" cy="5486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A476DDE-C637-4CA7-A749-F9488CDFDE36}"/>
              </a:ext>
            </a:extLst>
          </p:cNvPr>
          <p:cNvSpPr txBox="1"/>
          <p:nvPr/>
        </p:nvSpPr>
        <p:spPr>
          <a:xfrm>
            <a:off x="5417063" y="1780179"/>
            <a:ext cx="67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ع2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0D0B33-2F2E-41D8-86F3-B8B6E1E5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198153"/>
            <a:ext cx="8096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515DAF0F-93E1-4859-9F91-EAFBC015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19" y="1084695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D706191E-D0AC-4824-A2F9-9925A2EFEC51}"/>
              </a:ext>
            </a:extLst>
          </p:cNvPr>
          <p:cNvSpPr/>
          <p:nvPr/>
        </p:nvSpPr>
        <p:spPr>
          <a:xfrm>
            <a:off x="6410166" y="1561411"/>
            <a:ext cx="2926053" cy="2332716"/>
          </a:xfrm>
          <a:prstGeom prst="wedgeEllipseCallout">
            <a:avLst>
              <a:gd name="adj1" fmla="val 98432"/>
              <a:gd name="adj2" fmla="val -15107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تخيلي نفسك في هذه </a:t>
            </a:r>
            <a:r>
              <a:rPr lang="ar-SA" sz="2000" b="1" kern="0" noProof="0" dirty="0" err="1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الافعوانية</a:t>
            </a:r>
            <a:r>
              <a:rPr lang="ar-SA" sz="2000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التي تسلك مسارا ملتويا ما بين هبوط وصعود لذلك ان اردت تمثيل سرعتك بيانيا فكيف سيبدو المنحنى ؟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صورة 10" descr="source.gif">
            <a:extLst>
              <a:ext uri="{FF2B5EF4-FFF2-40B4-BE49-F238E27FC236}">
                <a16:creationId xmlns:a16="http://schemas.microsoft.com/office/drawing/2014/main" id="{03DD34B1-A16E-4C7C-B213-BD6E7E1A0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91" y="34402"/>
            <a:ext cx="6070429" cy="60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D21D7C2-2C1B-473B-B890-23FB4ABA0E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D21D7C2-2C1B-473B-B890-23FB4ABA0E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D0F7F8C-B422-47C7-BCC7-7FC55CE8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649035"/>
            <a:ext cx="52197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9AB18D-D10A-4F92-BF88-497101578971}"/>
              </a:ext>
            </a:extLst>
          </p:cNvPr>
          <p:cNvSpPr txBox="1"/>
          <p:nvPr/>
        </p:nvSpPr>
        <p:spPr>
          <a:xfrm>
            <a:off x="5194169" y="4227872"/>
            <a:ext cx="10369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الزمن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5098DB-EBA4-407A-B22F-8EBE7583ADD7}"/>
              </a:ext>
            </a:extLst>
          </p:cNvPr>
          <p:cNvSpPr txBox="1"/>
          <p:nvPr/>
        </p:nvSpPr>
        <p:spPr>
          <a:xfrm rot="16200000">
            <a:off x="2967676" y="2538974"/>
            <a:ext cx="10369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السرعة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035020-2154-4C4C-A29C-B7E7479A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23" y="4624515"/>
            <a:ext cx="8991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2585976-F382-46AE-AAE1-D6AC637C07E7}"/>
              </a:ext>
            </a:extLst>
          </p:cNvPr>
          <p:cNvSpPr/>
          <p:nvPr/>
        </p:nvSpPr>
        <p:spPr>
          <a:xfrm>
            <a:off x="8987513" y="138519"/>
            <a:ext cx="3167627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الرسم البياني للتسارع  </a:t>
            </a:r>
          </a:p>
        </p:txBody>
      </p:sp>
    </p:spTree>
    <p:extLst>
      <p:ext uri="{BB962C8B-B14F-4D97-AF65-F5344CB8AC3E}">
        <p14:creationId xmlns:p14="http://schemas.microsoft.com/office/powerpoint/2010/main" val="14279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CFC3CB9-532D-47A7-825D-991AE52EA224}"/>
              </a:ext>
            </a:extLst>
          </p:cNvPr>
          <p:cNvGrpSpPr/>
          <p:nvPr/>
        </p:nvGrpSpPr>
        <p:grpSpPr>
          <a:xfrm>
            <a:off x="7635706" y="2019573"/>
            <a:ext cx="1278256" cy="3355491"/>
            <a:chOff x="5477910" y="1387889"/>
            <a:chExt cx="1046658" cy="2873907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2809C8D-7FD8-4740-A7B0-DF62817E3CA7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6A25F400-368A-48E0-9006-8DFD30961C5D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577E7A2B-4C40-493F-B7B2-B93D9B09159E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B5D1429-B4F4-4752-A6A9-1C51218271D7}"/>
                </a:ext>
              </a:extLst>
            </p:cNvPr>
            <p:cNvSpPr txBox="1"/>
            <p:nvPr/>
          </p:nvSpPr>
          <p:spPr>
            <a:xfrm>
              <a:off x="5477910" y="1885950"/>
              <a:ext cx="1010637" cy="11334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كيف تتغير السرعة المتجهة لجسم ما 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E8134D05-FB4E-4BF4-8114-BEAFDCC50DEF}"/>
              </a:ext>
            </a:extLst>
          </p:cNvPr>
          <p:cNvSpPr/>
          <p:nvPr/>
        </p:nvSpPr>
        <p:spPr>
          <a:xfrm rot="5400000">
            <a:off x="6624413" y="3164803"/>
            <a:ext cx="3300843" cy="1369933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27FAD8-2183-4A33-85BE-1B771A194E3E}"/>
              </a:ext>
            </a:extLst>
          </p:cNvPr>
          <p:cNvSpPr txBox="1"/>
          <p:nvPr/>
        </p:nvSpPr>
        <p:spPr>
          <a:xfrm>
            <a:off x="7865214" y="3378269"/>
            <a:ext cx="7577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1B08C05-5E85-4BF3-A8A5-8BBD358D14AC}"/>
              </a:ext>
            </a:extLst>
          </p:cNvPr>
          <p:cNvGrpSpPr/>
          <p:nvPr/>
        </p:nvGrpSpPr>
        <p:grpSpPr>
          <a:xfrm>
            <a:off x="4620113" y="2035621"/>
            <a:ext cx="1361321" cy="3516291"/>
            <a:chOff x="5476976" y="1387889"/>
            <a:chExt cx="1114367" cy="2978090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2711937D-E683-418C-B0F1-D7CC42AE8DE1}"/>
                </a:ext>
              </a:extLst>
            </p:cNvPr>
            <p:cNvGrpSpPr/>
            <p:nvPr/>
          </p:nvGrpSpPr>
          <p:grpSpPr>
            <a:xfrm rot="5400000">
              <a:off x="4520026" y="2356160"/>
              <a:ext cx="2978090" cy="1041547"/>
              <a:chOff x="3554498" y="-596185"/>
              <a:chExt cx="4503667" cy="1425052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3AAD7DED-2DA1-4482-BB27-F77BBBB62DA6}"/>
                  </a:ext>
                </a:extLst>
              </p:cNvPr>
              <p:cNvSpPr/>
              <p:nvPr/>
            </p:nvSpPr>
            <p:spPr>
              <a:xfrm>
                <a:off x="3722473" y="-596185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FD7DDE81-2B5C-41EC-95B6-2D4AF05B25C5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6C3FC6D-0C5B-4A89-B7DA-5E370B6F036A}"/>
                </a:ext>
              </a:extLst>
            </p:cNvPr>
            <p:cNvSpPr txBox="1"/>
            <p:nvPr/>
          </p:nvSpPr>
          <p:spPr>
            <a:xfrm>
              <a:off x="5476976" y="2031224"/>
              <a:ext cx="1114367" cy="16422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سارت سيارة بسرعة 40 كم/ س ثم زادت سرعتها الى 70كم/س خلال ساعتين</a:t>
              </a:r>
            </a:p>
          </p:txBody>
        </p:sp>
      </p:grp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17C420C3-C7F7-4377-B3AE-374CE3FBF092}"/>
              </a:ext>
            </a:extLst>
          </p:cNvPr>
          <p:cNvSpPr/>
          <p:nvPr/>
        </p:nvSpPr>
        <p:spPr>
          <a:xfrm rot="5400000">
            <a:off x="3641628" y="3150091"/>
            <a:ext cx="3338022" cy="1370310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AEE780-CA92-4BE3-8BFD-1520334D0EE1}"/>
              </a:ext>
            </a:extLst>
          </p:cNvPr>
          <p:cNvSpPr txBox="1"/>
          <p:nvPr/>
        </p:nvSpPr>
        <p:spPr>
          <a:xfrm>
            <a:off x="4918079" y="3277797"/>
            <a:ext cx="7579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BC8E330-2D1B-4D49-92BD-688A3562CD8B}"/>
              </a:ext>
            </a:extLst>
          </p:cNvPr>
          <p:cNvGrpSpPr/>
          <p:nvPr/>
        </p:nvGrpSpPr>
        <p:grpSpPr>
          <a:xfrm>
            <a:off x="1324876" y="2035620"/>
            <a:ext cx="1337703" cy="3421364"/>
            <a:chOff x="5477912" y="1387889"/>
            <a:chExt cx="1102799" cy="2873907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CF1137-AC1B-45CA-A3C8-F8022A385B15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7A68526-E3B9-4F55-94E4-983555331D6A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84CD3331-50BC-4BFB-9E4C-E7EE27B44700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EDBBC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3D27249-F4FC-4F6E-A9E2-2D2C71409E89}"/>
                </a:ext>
              </a:extLst>
            </p:cNvPr>
            <p:cNvSpPr txBox="1"/>
            <p:nvPr/>
          </p:nvSpPr>
          <p:spPr>
            <a:xfrm>
              <a:off x="5536235" y="1799584"/>
              <a:ext cx="1044476" cy="13702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جسم يسير بسرعة 30م/ث </a:t>
              </a:r>
            </a:p>
            <a:p>
              <a:pPr algn="ctr"/>
              <a:r>
                <a:rPr lang="ar-SA" sz="2000" b="1" dirty="0"/>
                <a:t>ما نوع هذه السرعة </a:t>
              </a:r>
            </a:p>
          </p:txBody>
        </p:sp>
      </p:grp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F1F42143-73F2-4F6A-B7FE-9D647AB384F4}"/>
              </a:ext>
            </a:extLst>
          </p:cNvPr>
          <p:cNvSpPr/>
          <p:nvPr/>
        </p:nvSpPr>
        <p:spPr>
          <a:xfrm rot="5400000">
            <a:off x="310904" y="3201842"/>
            <a:ext cx="3365649" cy="1360661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B145A84-752E-449A-853D-7B0905DEE321}"/>
              </a:ext>
            </a:extLst>
          </p:cNvPr>
          <p:cNvSpPr txBox="1"/>
          <p:nvPr/>
        </p:nvSpPr>
        <p:spPr>
          <a:xfrm>
            <a:off x="1574913" y="3277796"/>
            <a:ext cx="7526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AA87E27-0C2E-4513-84B7-1FE5DA8EEA8A}"/>
              </a:ext>
            </a:extLst>
          </p:cNvPr>
          <p:cNvGrpSpPr/>
          <p:nvPr/>
        </p:nvGrpSpPr>
        <p:grpSpPr>
          <a:xfrm>
            <a:off x="9854409" y="-282811"/>
            <a:ext cx="2196048" cy="1603441"/>
            <a:chOff x="5921444" y="297093"/>
            <a:chExt cx="2158300" cy="1006546"/>
          </a:xfrm>
        </p:grpSpPr>
        <p:pic>
          <p:nvPicPr>
            <p:cNvPr id="27" name="صورة 2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6B6A7C1-6D7F-4038-86E8-658ED6A8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E4994E42-8D95-4EB2-A116-D0D74678F435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2318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التقويم الختامي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صورة الشريحة 28">
                <a:extLst>
                  <a:ext uri="{FF2B5EF4-FFF2-40B4-BE49-F238E27FC236}">
                    <a16:creationId xmlns:a16="http://schemas.microsoft.com/office/drawing/2014/main" id="{D315C53E-3BF2-4E83-A263-D1262EEF4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صورة الشريحة 2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315C53E-3BF2-4E83-A263-D1262EEF4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5C2E3D83-9D1D-400B-8D94-EE063C186E4A}"/>
              </a:ext>
            </a:extLst>
          </p:cNvPr>
          <p:cNvSpPr/>
          <p:nvPr/>
        </p:nvSpPr>
        <p:spPr>
          <a:xfrm>
            <a:off x="8357419" y="636320"/>
            <a:ext cx="2595013" cy="1563027"/>
          </a:xfrm>
          <a:prstGeom prst="wedgeEllipseCallout">
            <a:avLst>
              <a:gd name="adj1" fmla="val 48211"/>
              <a:gd name="adj2" fmla="val 54499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والان لنتحقق من فهمك </a:t>
            </a:r>
            <a:r>
              <a:rPr lang="ar-SA" sz="2400" b="1" kern="0" dirty="0" err="1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بالاجابة</a:t>
            </a:r>
            <a:r>
              <a:rPr lang="ar-SA" sz="24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على الأسئلة التالية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4AC98FE-564A-4D41-8201-182D663C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301 L 0.00143 -0.2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9514 L -0.00066 -0.282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9699 L -0.00495 -0.28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EB432856-427C-401F-A7D3-4EFAD5E667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8396" y="5143150"/>
              <a:ext cx="1390008" cy="1355473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90008" cy="135547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صورة الشريحة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B432856-427C-401F-A7D3-4EFAD5E667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6" y="5143150"/>
                <a:ext cx="1390008" cy="135547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606C4470-738B-4D80-991E-8C8D2B8FC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" y="6438919"/>
            <a:ext cx="1390008" cy="50398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93EA6CC-D984-4438-8692-52ACF68C498E}"/>
              </a:ext>
            </a:extLst>
          </p:cNvPr>
          <p:cNvGrpSpPr/>
          <p:nvPr/>
        </p:nvGrpSpPr>
        <p:grpSpPr>
          <a:xfrm>
            <a:off x="7365007" y="-334473"/>
            <a:ext cx="2928064" cy="1510513"/>
            <a:chOff x="5921444" y="297093"/>
            <a:chExt cx="2158300" cy="1006546"/>
          </a:xfrm>
        </p:grpSpPr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6803D6F-2798-4A16-A620-A163102A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3278FE0C-3FFF-4BEC-B07C-ADA1016BA629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3076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2400" b="1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الخلاصة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41177BC-553C-46EC-8052-58DFC01A3377}"/>
              </a:ext>
            </a:extLst>
          </p:cNvPr>
          <p:cNvGrpSpPr/>
          <p:nvPr/>
        </p:nvGrpSpPr>
        <p:grpSpPr>
          <a:xfrm>
            <a:off x="200466" y="1737136"/>
            <a:ext cx="2929781" cy="1342061"/>
            <a:chOff x="8166235" y="1212300"/>
            <a:chExt cx="2158300" cy="1006546"/>
          </a:xfrm>
        </p:grpSpPr>
        <p:pic>
          <p:nvPicPr>
            <p:cNvPr id="15" name="صورة 1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F6067F2-D9F9-47CA-8B02-2A8AD5FB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235" y="121230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50F91F0-BF37-407F-9C0F-37EB07945DD9}"/>
                </a:ext>
              </a:extLst>
            </p:cNvPr>
            <p:cNvSpPr txBox="1"/>
            <p:nvPr/>
          </p:nvSpPr>
          <p:spPr>
            <a:xfrm>
              <a:off x="8368624" y="1484740"/>
              <a:ext cx="1753520" cy="4385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32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الواجب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074D858-B10A-47B6-88DC-67892B4CCED9}"/>
              </a:ext>
            </a:extLst>
          </p:cNvPr>
          <p:cNvSpPr txBox="1"/>
          <p:nvPr/>
        </p:nvSpPr>
        <p:spPr>
          <a:xfrm>
            <a:off x="99866" y="3356812"/>
            <a:ext cx="30303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400" kern="0" dirty="0">
                <a:solidFill>
                  <a:srgbClr val="EDBBC7">
                    <a:lumMod val="75000"/>
                  </a:srgbClr>
                </a:solidFill>
                <a:latin typeface="Arial"/>
                <a:cs typeface="Arial"/>
                <a:sym typeface="Arial"/>
              </a:rPr>
              <a:t>تلميذتي المجتهدة أتمنى منك حل الواجب الموجود في منصة مدرستي 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E705EC3F-33B0-4D12-8A67-9DEED8115D9C}"/>
              </a:ext>
            </a:extLst>
          </p:cNvPr>
          <p:cNvSpPr/>
          <p:nvPr/>
        </p:nvSpPr>
        <p:spPr>
          <a:xfrm>
            <a:off x="8317020" y="1679439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السرعة المتجهة</a:t>
            </a:r>
            <a:r>
              <a:rPr kumimoji="0" lang="ar-SA" sz="1800" b="1" i="0" u="none" strike="noStrike" kern="0" cap="none" spc="0" normalizeH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مقدار سرعة الجسم واتجاه حركته</a:t>
            </a:r>
            <a:endParaRPr kumimoji="0" lang="ar-SA" sz="1800" b="1" i="0" u="none" strike="noStrike" kern="0" cap="none" spc="0" normalizeH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8D7FB180-3764-4603-805F-FBD7D52B01D0}"/>
              </a:ext>
            </a:extLst>
          </p:cNvPr>
          <p:cNvSpPr/>
          <p:nvPr/>
        </p:nvSpPr>
        <p:spPr>
          <a:xfrm>
            <a:off x="3874981" y="1737136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التسارع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التغير في السرعة المتجهة مقسوما على الزمن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A1B384EE-DFD7-4704-A800-FEAAE71A0F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417" t="44593" r="14166" b="25778"/>
          <a:stretch/>
        </p:blipFill>
        <p:spPr>
          <a:xfrm>
            <a:off x="3167692" y="4224391"/>
            <a:ext cx="6785610" cy="21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4279" y="2770674"/>
              <a:ext cx="2702978" cy="6232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800" dirty="0">
                  <a:solidFill>
                    <a:schemeClr val="bg2">
                      <a:lumMod val="75000"/>
                    </a:schemeClr>
                  </a:solidFill>
                </a:rPr>
                <a:t>عرفي السرعة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36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382706">
              <a:off x="2908332" y="2371138"/>
              <a:ext cx="2991119" cy="13617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733" dirty="0">
                  <a:solidFill>
                    <a:schemeClr val="bg2">
                      <a:lumMod val="75000"/>
                    </a:schemeClr>
                  </a:solidFill>
                </a:rPr>
                <a:t>احسبي سرعة سيارة تقطع مسافة 400م خلا 4 ساعات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8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2775428" y="2083001"/>
              <a:ext cx="3113084" cy="22852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800" dirty="0">
                  <a:solidFill>
                    <a:schemeClr val="bg2">
                      <a:lumMod val="75000"/>
                    </a:schemeClr>
                  </a:solidFill>
                </a:rPr>
                <a:t>اذا سار راكب دراجة بسرعة 20 م/ث كم يقطع خلال 30 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4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D6DB31-D8FC-4EEA-9A84-8454AFB2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" y="6438919"/>
            <a:ext cx="1390008" cy="50398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B9641AB-DC14-498A-BD56-B9985CD038A5}"/>
              </a:ext>
            </a:extLst>
          </p:cNvPr>
          <p:cNvGrpSpPr/>
          <p:nvPr/>
        </p:nvGrpSpPr>
        <p:grpSpPr>
          <a:xfrm>
            <a:off x="-195515" y="-191933"/>
            <a:ext cx="3175536" cy="1342061"/>
            <a:chOff x="5810365" y="312421"/>
            <a:chExt cx="2381652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F121183-4887-4BF1-803A-5B6112C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93471BE-2A1F-4C38-A43F-BC78129D7C95}"/>
                </a:ext>
              </a:extLst>
            </p:cNvPr>
            <p:cNvSpPr txBox="1"/>
            <p:nvPr/>
          </p:nvSpPr>
          <p:spPr>
            <a:xfrm>
              <a:off x="5810365" y="631028"/>
              <a:ext cx="2381652" cy="3462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24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استراتيجية شريط الذكريات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19315" y="4976409"/>
              <a:ext cx="1758181" cy="1714500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8181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صورة الشريحة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19315" y="4976409"/>
                <a:ext cx="1758181" cy="17145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F17B727-615A-4262-A2EA-7F51D77596FB}"/>
              </a:ext>
            </a:extLst>
          </p:cNvPr>
          <p:cNvGrpSpPr/>
          <p:nvPr/>
        </p:nvGrpSpPr>
        <p:grpSpPr>
          <a:xfrm>
            <a:off x="9458792" y="-191934"/>
            <a:ext cx="2877733" cy="1342062"/>
            <a:chOff x="5957001" y="312421"/>
            <a:chExt cx="2158300" cy="1006546"/>
          </a:xfrm>
        </p:grpSpPr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0067B157-4D49-4CD0-A39E-120A5B02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B17BA26-44C0-46A5-B0A1-1B5328C2DF82}"/>
                </a:ext>
              </a:extLst>
            </p:cNvPr>
            <p:cNvSpPr txBox="1"/>
            <p:nvPr/>
          </p:nvSpPr>
          <p:spPr>
            <a:xfrm>
              <a:off x="6257589" y="534013"/>
              <a:ext cx="1557123" cy="4385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l" defTabSz="1219170" rtl="0">
                <a:buClr>
                  <a:srgbClr val="000000"/>
                </a:buClr>
              </a:pPr>
              <a:r>
                <a:rPr lang="ar-SA" sz="32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تغذية راجعة 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F7A552-E57E-430F-8B4A-4C5B8C63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74938"/>
            <a:ext cx="11023600" cy="3572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099979">
              <a:off x="1920639" y="2805663"/>
              <a:ext cx="2488391" cy="1399720"/>
            </p:xfrm>
            <a:graphic>
              <a:graphicData uri="http://schemas.microsoft.com/office/powerpoint/2016/slidezoom">
                <pslz:sldZm>
                  <pslz:sldZmObj sldId="357" cId="3659369983">
                    <pslz:zmPr id="{BE126514-8F8D-4317-B61B-C21A3AFA8464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099979">
                          <a:off x="0" y="0"/>
                          <a:ext cx="2488391" cy="13997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صورة الشريحة 1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099979">
                <a:off x="1920639" y="2805663"/>
                <a:ext cx="2488391" cy="13997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934507">
              <a:off x="4590267" y="2342279"/>
              <a:ext cx="2076093" cy="1167803"/>
            </p:xfrm>
            <a:graphic>
              <a:graphicData uri="http://schemas.microsoft.com/office/powerpoint/2016/slidezoom">
                <pslz:sldZm>
                  <pslz:sldZmObj sldId="358" cId="1188887536">
                    <pslz:zmPr id="{90451DCB-F34D-4B9C-BA80-7F7256B55A23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934507">
                          <a:off x="0" y="0"/>
                          <a:ext cx="2076093" cy="116780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0934507">
                <a:off x="4590267" y="2342279"/>
                <a:ext cx="2076093" cy="11678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5858763"/>
                  </p:ext>
                </p:extLst>
              </p:nvPr>
            </p:nvGraphicFramePr>
            <p:xfrm>
              <a:off x="7261022" y="2312232"/>
              <a:ext cx="1985365" cy="1116768"/>
            </p:xfrm>
            <a:graphic>
              <a:graphicData uri="http://schemas.microsoft.com/office/powerpoint/2016/slidezoom">
                <pslz:sldZm>
                  <pslz:sldZmObj sldId="359" cId="3248047563">
                    <pslz:zmPr id="{478EDCC5-E7EE-4620-8154-E6F30FD5A874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5365" cy="111676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صورة الشريحة 18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1022" y="2312232"/>
                <a:ext cx="1985365" cy="11167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88038" y="157175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605622" y="244669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  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78689" y="16470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0499" y="16306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396583" y="163091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6536" y="152892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15724" y="158871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06375" y="166399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68184" y="164764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06031" y="16456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97807" y="152892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38182" y="164620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28833" y="17214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0643" y="17051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70928" y="17208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20265" y="158641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83545" y="163493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74196" y="17102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36005" y="169386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9985" y="17051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05829" y="155519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298608" y="167262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9259" y="17479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1068" y="173155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07152" y="17317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37105" y="162979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954692" y="167173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045343" y="17470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07152" y="173066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763236" y="173089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93189" y="162891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610776" y="170682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01427" y="17821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3236" y="176575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419320" y="176597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749273" y="1663996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04792" y="306200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5443" y="31372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57252" y="31209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13336" y="312115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3289" y="3019176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289998" y="306190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80649" y="31371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42459" y="31208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98543" y="312106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68464" y="294754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16942" y="306190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07593" y="31371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69403" y="31208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25487" y="312106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55440" y="301907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480661" y="2994984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71312" y="307026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3121" y="305391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89205" y="305414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19159" y="295215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044545" y="302487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196" y="310015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97005" y="308380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53089" y="308403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83043" y="298205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621154" y="302127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711805" y="309655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073615" y="308020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29699" y="308043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9652" y="297845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150613" y="300404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241264" y="30793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03073" y="306297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59157" y="306320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9111" y="296122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2278729" y="2485149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اسيل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4017229" y="254961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العنود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5776350" y="2492985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جواهر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7243666" y="249465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رفيف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8995622" y="254961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 err="1">
                <a:solidFill>
                  <a:sysClr val="windowText" lastClr="000000"/>
                </a:solidFill>
              </a:rPr>
              <a:t>ريتاج</a:t>
            </a:r>
            <a:r>
              <a:rPr lang="ar-SA" sz="2400" dirty="0">
                <a:solidFill>
                  <a:sysClr val="windowText" lastClr="000000"/>
                </a:solidFill>
              </a:rPr>
              <a:t>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10665951" y="258602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 err="1">
                <a:solidFill>
                  <a:sysClr val="windowText" lastClr="000000"/>
                </a:solidFill>
              </a:rPr>
              <a:t>ريناد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615733" y="377998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شروق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2288246" y="380803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غدي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4024143" y="3810758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غلا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5680579" y="38631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ليان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7234629" y="39321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ميار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8684231" y="390122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ندى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10289111" y="392123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يارا 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190141B9-98FF-4E55-9E08-63D4DB6D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30" y="2432869"/>
            <a:ext cx="2857500" cy="28575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1DE22C-8249-4406-B09E-5CAEE2D0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47" y="2432869"/>
            <a:ext cx="2857500" cy="285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DB89038-33F1-4E15-8875-F50CF327E5D0}"/>
              </a:ext>
            </a:extLst>
          </p:cNvPr>
          <p:cNvSpPr txBox="1"/>
          <p:nvPr/>
        </p:nvSpPr>
        <p:spPr>
          <a:xfrm>
            <a:off x="8475407" y="1756924"/>
            <a:ext cx="2015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حسابي في </a:t>
            </a:r>
            <a:r>
              <a:rPr lang="ar-SA" dirty="0" err="1">
                <a:solidFill>
                  <a:schemeClr val="accent1">
                    <a:lumMod val="75000"/>
                  </a:schemeClr>
                </a:solidFill>
              </a:rPr>
              <a:t>التلجرام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E9B01D-AADC-4485-8180-C7AED6411356}"/>
              </a:ext>
            </a:extLst>
          </p:cNvPr>
          <p:cNvSpPr txBox="1"/>
          <p:nvPr/>
        </p:nvSpPr>
        <p:spPr>
          <a:xfrm>
            <a:off x="2109019" y="1756924"/>
            <a:ext cx="2015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حسابي في تويتر</a:t>
            </a:r>
          </a:p>
        </p:txBody>
      </p:sp>
    </p:spTree>
    <p:extLst>
      <p:ext uri="{BB962C8B-B14F-4D97-AF65-F5344CB8AC3E}">
        <p14:creationId xmlns:p14="http://schemas.microsoft.com/office/powerpoint/2010/main" val="147687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0694" y="62384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669746" y="1501018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جود سعد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1345" y="6991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3155" y="6827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59239" y="68300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9192" y="58102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78380" y="64081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69031" y="71609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30840" y="69974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8687" y="69769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60463" y="58102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00838" y="69829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91489" y="7735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53299" y="7572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33584" y="77289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83784" y="60839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846201" y="68703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52" y="76231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98661" y="74596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652641" y="7572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68485" y="60728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361264" y="72471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51915" y="79999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13724" y="7836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69808" y="7838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99761" y="68189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9017348" y="72383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107999" y="79911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69808" y="78276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825892" y="78299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155845" y="68100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673432" y="75891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64083" y="83419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125892" y="81784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481976" y="81807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11929" y="71608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67448" y="211409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8099" y="21893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19908" y="21730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75992" y="217325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5945" y="207126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52654" y="211399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43305" y="21892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05115" y="21729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1199" y="21731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91152" y="207117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79598" y="211399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70249" y="21892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32059" y="21729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88143" y="21731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18096" y="207117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43317" y="204707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33968" y="212235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95777" y="210600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1861" y="210623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81815" y="2004252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107201" y="207697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97852" y="215225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59661" y="21359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15745" y="213613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45699" y="203414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683810" y="207336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774461" y="214864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136271" y="213229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92355" y="213252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22308" y="2030544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213269" y="2056140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303920" y="213141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65729" y="211507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21813" y="211529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351767" y="201331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09114" y="3275088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9765" y="33503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1575" y="33340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17659" y="33342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2859" y="325608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069157" y="330757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1473" y="332428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521617" y="33665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77701" y="336672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07655" y="326474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2430588" y="1345366"/>
            <a:ext cx="17207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علي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4079885" y="1601703"/>
            <a:ext cx="1639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عبد الله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5818671" y="1405465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حازم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7579019" y="1455914"/>
            <a:ext cx="16538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بشرى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9109241" y="1477301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نايف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10362503" y="1475785"/>
            <a:ext cx="2676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عبد المحسن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609114" y="279015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فاطمة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2491151" y="28518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 hangingPunct="0">
              <a:buClrTx/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غيداء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4087274" y="297369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عزيزة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5570201" y="2863469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شروق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7378689" y="277996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سمر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8746887" y="295331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حنين سعود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10325483" y="283136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حنين حامد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783127" y="4189861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ليال 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2178546" y="420057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هناء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58B3A42-03C9-4660-B55B-F5EEC554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555985" y="3343388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1DD31D5-E73A-434D-B125-30817DAFA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46636" y="34186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5138FD-7FA2-47FC-B7BE-AF4635F12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008445" y="34023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5DA3DC-7D39-4C08-BD03-865AF551A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364529" y="34025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>
            <a:extLst>
              <a:ext uri="{FF2B5EF4-FFF2-40B4-BE49-F238E27FC236}">
                <a16:creationId xmlns:a16="http://schemas.microsoft.com/office/drawing/2014/main" id="{E1AD698B-D681-4315-8BBD-1A1AA598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94483" y="330056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DDE759-0A65-4F05-B6F5-840BCE0B6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283670" y="336035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5E777BC-6FD8-4A29-8E94-68B0C2C00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74321" y="34356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00B18F3-F5B8-4192-A410-CE5A5E02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36131" y="341928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D04EFE-FC88-422B-8756-21628E175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3977" y="341723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>
            <a:extLst>
              <a:ext uri="{FF2B5EF4-FFF2-40B4-BE49-F238E27FC236}">
                <a16:creationId xmlns:a16="http://schemas.microsoft.com/office/drawing/2014/main" id="{8C7F8D20-9069-4CF5-BB0E-1D8FC6CA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65753" y="330056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8018AFE-5C53-48DD-9AAB-C8A16313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006129" y="341783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F4DE737-1D31-445E-9CF7-B6C073AF3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096780" y="349311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7D69213-BFA7-4062-AA6E-1F56CB3A1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58589" y="34767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F26D8C-9966-460C-B1AD-5C5615EF6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38875" y="349243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E85FF9F7-7090-4539-A808-BFB9D2ED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89075" y="332793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6547-76C7-4553-8C28-962A59AE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751492" y="340657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3DE015-A077-4EEF-86AE-A6C8F7A0B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842143" y="34818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3AC7A64-B5C8-4B74-8EC0-1CC1D430B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203952" y="346550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21B9CF-1148-4E50-9C5A-56390717D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557932" y="34767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>
            <a:extLst>
              <a:ext uri="{FF2B5EF4-FFF2-40B4-BE49-F238E27FC236}">
                <a16:creationId xmlns:a16="http://schemas.microsoft.com/office/drawing/2014/main" id="{E20DC059-17F9-4413-B5F9-651D3737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73776" y="332682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F1EDA2C-6B8F-4B29-8FD8-E973F8A9C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266554" y="344425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8BC29A-8BE4-49D5-81BC-877FE6F46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357205" y="351953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222C15E-69F1-4D7E-B56C-C446412D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19015" y="350318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6B751BD-B9BF-422C-91FA-7A68E9D91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75099" y="350341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>
            <a:extLst>
              <a:ext uri="{FF2B5EF4-FFF2-40B4-BE49-F238E27FC236}">
                <a16:creationId xmlns:a16="http://schemas.microsoft.com/office/drawing/2014/main" id="{EF7ACC45-AFCF-4193-9329-322C4158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05052" y="340143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84;p13">
            <a:extLst>
              <a:ext uri="{FF2B5EF4-FFF2-40B4-BE49-F238E27FC236}">
                <a16:creationId xmlns:a16="http://schemas.microsoft.com/office/drawing/2014/main" id="{F089634E-5806-40E3-BA06-40D1CDEE2DF0}"/>
              </a:ext>
            </a:extLst>
          </p:cNvPr>
          <p:cNvSpPr/>
          <p:nvPr/>
        </p:nvSpPr>
        <p:spPr>
          <a:xfrm>
            <a:off x="9939862" y="5091575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84;p13">
            <a:extLst>
              <a:ext uri="{FF2B5EF4-FFF2-40B4-BE49-F238E27FC236}">
                <a16:creationId xmlns:a16="http://schemas.microsoft.com/office/drawing/2014/main" id="{499EF37C-9C00-4618-9225-A69C64381DA4}"/>
              </a:ext>
            </a:extLst>
          </p:cNvPr>
          <p:cNvSpPr/>
          <p:nvPr/>
        </p:nvSpPr>
        <p:spPr>
          <a:xfrm>
            <a:off x="9050884" y="4169488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8504353" y="2331130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121251" y="1228777"/>
            <a:ext cx="2004760" cy="763745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10502901" y="-950310"/>
            <a:ext cx="1877587" cy="2338923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673600" y="260453"/>
            <a:ext cx="3037840" cy="12457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3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الأهداف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3098800" y="2802177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ABCF122-CC22-459A-91DB-4EA5ED367303}"/>
              </a:ext>
            </a:extLst>
          </p:cNvPr>
          <p:cNvSpPr txBox="1"/>
          <p:nvPr/>
        </p:nvSpPr>
        <p:spPr>
          <a:xfrm>
            <a:off x="2677135" y="1460860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8488057" y="-4893921"/>
            <a:ext cx="1031447" cy="859236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1735759" y="2550851"/>
            <a:ext cx="7070929" cy="1098318"/>
            <a:chOff x="1196340" y="2279653"/>
            <a:chExt cx="5303197" cy="823738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1391139" y="2734099"/>
              <a:ext cx="4916618" cy="369292"/>
              <a:chOff x="2782731" y="5386388"/>
              <a:chExt cx="6664643" cy="527832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5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/>
              <p:nvPr/>
            </p:nvCxnSpPr>
            <p:spPr>
              <a:xfrm rot="10800000">
                <a:off x="3000375" y="5386388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تعرف السرعة والتسارع </a:t>
              </a:r>
            </a:p>
          </p:txBody>
        </p:sp>
      </p:grpSp>
      <p:sp>
        <p:nvSpPr>
          <p:cNvPr id="85" name="Google Shape;98;p13">
            <a:extLst>
              <a:ext uri="{FF2B5EF4-FFF2-40B4-BE49-F238E27FC236}">
                <a16:creationId xmlns:a16="http://schemas.microsoft.com/office/drawing/2014/main" id="{339F862E-4A2A-4C61-9921-FCDFC6072A93}"/>
              </a:ext>
            </a:extLst>
          </p:cNvPr>
          <p:cNvSpPr txBox="1"/>
          <p:nvPr/>
        </p:nvSpPr>
        <p:spPr>
          <a:xfrm>
            <a:off x="8414506" y="1619000"/>
            <a:ext cx="689331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defRPr/>
            </a:pPr>
            <a:endParaRPr sz="24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3739302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oogle Shape;85;p13">
            <a:extLst>
              <a:ext uri="{FF2B5EF4-FFF2-40B4-BE49-F238E27FC236}">
                <a16:creationId xmlns:a16="http://schemas.microsoft.com/office/drawing/2014/main" id="{3FCFE422-BBB8-4778-9AA3-98D1D1C829CB}"/>
              </a:ext>
            </a:extLst>
          </p:cNvPr>
          <p:cNvGrpSpPr/>
          <p:nvPr/>
        </p:nvGrpSpPr>
        <p:grpSpPr>
          <a:xfrm>
            <a:off x="9046669" y="-3139107"/>
            <a:ext cx="1031447" cy="8592361"/>
            <a:chOff x="822635" y="-372083"/>
            <a:chExt cx="773585" cy="6444271"/>
          </a:xfrm>
        </p:grpSpPr>
        <p:sp>
          <p:nvSpPr>
            <p:cNvPr id="55" name="Google Shape;86;p13">
              <a:extLst>
                <a:ext uri="{FF2B5EF4-FFF2-40B4-BE49-F238E27FC236}">
                  <a16:creationId xmlns:a16="http://schemas.microsoft.com/office/drawing/2014/main" id="{63C1FC32-BD17-4807-860A-8E7D1B11EAE4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" name="Google Shape;87;p13">
              <a:extLst>
                <a:ext uri="{FF2B5EF4-FFF2-40B4-BE49-F238E27FC236}">
                  <a16:creationId xmlns:a16="http://schemas.microsoft.com/office/drawing/2014/main" id="{08ED8479-F073-4538-A330-DD7029F27312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7F7773C-127E-4EB0-9D32-D6A050566626}"/>
              </a:ext>
            </a:extLst>
          </p:cNvPr>
          <p:cNvGrpSpPr/>
          <p:nvPr/>
        </p:nvGrpSpPr>
        <p:grpSpPr>
          <a:xfrm>
            <a:off x="2037438" y="3949767"/>
            <a:ext cx="7070929" cy="1098318"/>
            <a:chOff x="1196340" y="2279653"/>
            <a:chExt cx="5303197" cy="823738"/>
          </a:xfrm>
        </p:grpSpPr>
        <p:grpSp>
          <p:nvGrpSpPr>
            <p:cNvPr id="59" name="Google Shape;96;p13">
              <a:extLst>
                <a:ext uri="{FF2B5EF4-FFF2-40B4-BE49-F238E27FC236}">
                  <a16:creationId xmlns:a16="http://schemas.microsoft.com/office/drawing/2014/main" id="{62E10644-FBA9-4224-B514-484C3FFB2273}"/>
                </a:ext>
              </a:extLst>
            </p:cNvPr>
            <p:cNvGrpSpPr/>
            <p:nvPr/>
          </p:nvGrpSpPr>
          <p:grpSpPr>
            <a:xfrm>
              <a:off x="1391139" y="2734099"/>
              <a:ext cx="4916618" cy="369292"/>
              <a:chOff x="2782731" y="5386388"/>
              <a:chExt cx="6664643" cy="527832"/>
            </a:xfrm>
          </p:grpSpPr>
          <p:sp>
            <p:nvSpPr>
              <p:cNvPr id="61" name="Google Shape;98;p13">
                <a:extLst>
                  <a:ext uri="{FF2B5EF4-FFF2-40B4-BE49-F238E27FC236}">
                    <a16:creationId xmlns:a16="http://schemas.microsoft.com/office/drawing/2014/main" id="{5AE4B856-58DC-401D-9CBC-E220D94D420C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5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2" name="Google Shape;99;p13">
                <a:extLst>
                  <a:ext uri="{FF2B5EF4-FFF2-40B4-BE49-F238E27FC236}">
                    <a16:creationId xmlns:a16="http://schemas.microsoft.com/office/drawing/2014/main" id="{7C33427A-D763-4DA1-9D35-BFEC28A64A1F}"/>
                  </a:ext>
                </a:extLst>
              </p:cNvPr>
              <p:cNvCxnSpPr/>
              <p:nvPr/>
            </p:nvCxnSpPr>
            <p:spPr>
              <a:xfrm rot="10800000">
                <a:off x="3000375" y="5386388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C387DB8E-7E5E-43CE-87FB-480B7ECA6C4B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تحسب التسارع </a:t>
              </a:r>
            </a:p>
          </p:txBody>
        </p:sp>
      </p:grpSp>
      <p:grpSp>
        <p:nvGrpSpPr>
          <p:cNvPr id="63" name="Google Shape;85;p13">
            <a:extLst>
              <a:ext uri="{FF2B5EF4-FFF2-40B4-BE49-F238E27FC236}">
                <a16:creationId xmlns:a16="http://schemas.microsoft.com/office/drawing/2014/main" id="{3E18C5F1-9EF0-44EA-99A9-C5EFA04EA9F0}"/>
              </a:ext>
            </a:extLst>
          </p:cNvPr>
          <p:cNvGrpSpPr/>
          <p:nvPr/>
        </p:nvGrpSpPr>
        <p:grpSpPr>
          <a:xfrm>
            <a:off x="9924693" y="-2167528"/>
            <a:ext cx="1031447" cy="8592361"/>
            <a:chOff x="822635" y="-372083"/>
            <a:chExt cx="773585" cy="6444271"/>
          </a:xfrm>
        </p:grpSpPr>
        <p:sp>
          <p:nvSpPr>
            <p:cNvPr id="64" name="Google Shape;86;p13">
              <a:extLst>
                <a:ext uri="{FF2B5EF4-FFF2-40B4-BE49-F238E27FC236}">
                  <a16:creationId xmlns:a16="http://schemas.microsoft.com/office/drawing/2014/main" id="{B553F3AC-098C-4A50-83ED-078F33C7D7BA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" name="Google Shape;87;p13">
              <a:extLst>
                <a:ext uri="{FF2B5EF4-FFF2-40B4-BE49-F238E27FC236}">
                  <a16:creationId xmlns:a16="http://schemas.microsoft.com/office/drawing/2014/main" id="{2FBFA487-F7FF-4F8F-A5EC-7092BFFA5492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3AC740D7-3C73-4876-A7D6-FAADE2F281DC}"/>
              </a:ext>
            </a:extLst>
          </p:cNvPr>
          <p:cNvGrpSpPr/>
          <p:nvPr/>
        </p:nvGrpSpPr>
        <p:grpSpPr>
          <a:xfrm>
            <a:off x="3098800" y="5742152"/>
            <a:ext cx="7070929" cy="1098318"/>
            <a:chOff x="1196340" y="2279653"/>
            <a:chExt cx="5303197" cy="823738"/>
          </a:xfrm>
        </p:grpSpPr>
        <p:grpSp>
          <p:nvGrpSpPr>
            <p:cNvPr id="73" name="Google Shape;96;p13">
              <a:extLst>
                <a:ext uri="{FF2B5EF4-FFF2-40B4-BE49-F238E27FC236}">
                  <a16:creationId xmlns:a16="http://schemas.microsoft.com/office/drawing/2014/main" id="{05AE1720-73B3-4189-B396-21B7B12FA935}"/>
                </a:ext>
              </a:extLst>
            </p:cNvPr>
            <p:cNvGrpSpPr/>
            <p:nvPr/>
          </p:nvGrpSpPr>
          <p:grpSpPr>
            <a:xfrm>
              <a:off x="1391139" y="2734099"/>
              <a:ext cx="4916618" cy="369292"/>
              <a:chOff x="2782731" y="5386388"/>
              <a:chExt cx="6664643" cy="527832"/>
            </a:xfrm>
          </p:grpSpPr>
          <p:sp>
            <p:nvSpPr>
              <p:cNvPr id="77" name="Google Shape;98;p13">
                <a:extLst>
                  <a:ext uri="{FF2B5EF4-FFF2-40B4-BE49-F238E27FC236}">
                    <a16:creationId xmlns:a16="http://schemas.microsoft.com/office/drawing/2014/main" id="{BA53B54B-1882-420F-8F40-D868114FD9C6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5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8" name="Google Shape;99;p13">
                <a:extLst>
                  <a:ext uri="{FF2B5EF4-FFF2-40B4-BE49-F238E27FC236}">
                    <a16:creationId xmlns:a16="http://schemas.microsoft.com/office/drawing/2014/main" id="{73704F9C-2286-4A89-AD9F-B3F3782FF6D3}"/>
                  </a:ext>
                </a:extLst>
              </p:cNvPr>
              <p:cNvCxnSpPr/>
              <p:nvPr/>
            </p:nvCxnSpPr>
            <p:spPr>
              <a:xfrm rot="10800000">
                <a:off x="3000375" y="5386388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F7A5E008-28B1-4F11-9015-6F3DA41829CF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تربط التسارع بالتغير في السرعة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84;p13">
            <a:extLst>
              <a:ext uri="{FF2B5EF4-FFF2-40B4-BE49-F238E27FC236}">
                <a16:creationId xmlns:a16="http://schemas.microsoft.com/office/drawing/2014/main" id="{8C255C67-C695-4B97-B107-D7315315B928}"/>
              </a:ext>
            </a:extLst>
          </p:cNvPr>
          <p:cNvSpPr/>
          <p:nvPr/>
        </p:nvSpPr>
        <p:spPr>
          <a:xfrm>
            <a:off x="9669327" y="5064532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rgbClr val="BDE7F1"/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5D7190D1-B5CC-4931-9605-4CA6B42C2E3C}"/>
              </a:ext>
            </a:extLst>
          </p:cNvPr>
          <p:cNvSpPr/>
          <p:nvPr/>
        </p:nvSpPr>
        <p:spPr>
          <a:xfrm>
            <a:off x="5428067" y="3305822"/>
            <a:ext cx="3936380" cy="65312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المفردات الجديدة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3" name="Google Shape;84;p13">
            <a:extLst>
              <a:ext uri="{FF2B5EF4-FFF2-40B4-BE49-F238E27FC236}">
                <a16:creationId xmlns:a16="http://schemas.microsoft.com/office/drawing/2014/main" id="{0308D6A5-71B3-48CC-9C98-E0059A9E51C5}"/>
              </a:ext>
            </a:extLst>
          </p:cNvPr>
          <p:cNvSpPr/>
          <p:nvPr/>
        </p:nvSpPr>
        <p:spPr>
          <a:xfrm>
            <a:off x="9004389" y="3251121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8027008" y="1412373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124356" y="489977"/>
            <a:ext cx="2004760" cy="763745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10502901" y="-950310"/>
            <a:ext cx="1877587" cy="2338923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6363721" y="1660035"/>
            <a:ext cx="1727199" cy="530111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الاهمية</a:t>
            </a:r>
            <a:r>
              <a:rPr lang="ar-SA" sz="2400" dirty="0"/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997200" y="3058206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8031931" y="-5884587"/>
            <a:ext cx="1031447" cy="859236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397724" y="2283959"/>
            <a:ext cx="7659499" cy="1312517"/>
            <a:chOff x="839092" y="2118997"/>
            <a:chExt cx="5744624" cy="984388"/>
          </a:xfrm>
        </p:grpSpPr>
        <p:sp>
          <p:nvSpPr>
            <p:cNvPr id="74" name="Google Shape;98;p13">
              <a:extLst>
                <a:ext uri="{FF2B5EF4-FFF2-40B4-BE49-F238E27FC236}">
                  <a16:creationId xmlns:a16="http://schemas.microsoft.com/office/drawing/2014/main" id="{68A43915-0950-43C3-8172-BF5E9E819C0E}"/>
                </a:ext>
              </a:extLst>
            </p:cNvPr>
            <p:cNvSpPr txBox="1"/>
            <p:nvPr/>
          </p:nvSpPr>
          <p:spPr>
            <a:xfrm>
              <a:off x="1391139" y="2734094"/>
              <a:ext cx="491661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defRPr/>
              </a:pPr>
              <a:endParaRPr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839092" y="2118997"/>
              <a:ext cx="5744624" cy="3770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667" b="1" dirty="0">
                  <a:solidFill>
                    <a:srgbClr val="820000"/>
                  </a:solidFill>
                </a:rPr>
                <a:t>يمكن وصف الحركة بدلالة السرعة والمسافة والزمن والتسارع </a:t>
              </a:r>
            </a:p>
          </p:txBody>
        </p:sp>
      </p:grpSp>
      <p:grpSp>
        <p:nvGrpSpPr>
          <p:cNvPr id="62" name="Google Shape;85;p13">
            <a:extLst>
              <a:ext uri="{FF2B5EF4-FFF2-40B4-BE49-F238E27FC236}">
                <a16:creationId xmlns:a16="http://schemas.microsoft.com/office/drawing/2014/main" id="{85C5CB5C-4749-4543-91B4-12E32F4E1318}"/>
              </a:ext>
            </a:extLst>
          </p:cNvPr>
          <p:cNvGrpSpPr/>
          <p:nvPr/>
        </p:nvGrpSpPr>
        <p:grpSpPr>
          <a:xfrm>
            <a:off x="9004390" y="-4045839"/>
            <a:ext cx="1031447" cy="8592361"/>
            <a:chOff x="822635" y="-372083"/>
            <a:chExt cx="773585" cy="6444271"/>
          </a:xfrm>
        </p:grpSpPr>
        <p:sp>
          <p:nvSpPr>
            <p:cNvPr id="63" name="Google Shape;86;p13">
              <a:extLst>
                <a:ext uri="{FF2B5EF4-FFF2-40B4-BE49-F238E27FC236}">
                  <a16:creationId xmlns:a16="http://schemas.microsoft.com/office/drawing/2014/main" id="{53247DC2-2A10-4627-BE77-634B2177AA3C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87;p13">
              <a:extLst>
                <a:ext uri="{FF2B5EF4-FFF2-40B4-BE49-F238E27FC236}">
                  <a16:creationId xmlns:a16="http://schemas.microsoft.com/office/drawing/2014/main" id="{3513101E-ACDE-426E-B470-44F0FF28A8BE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B023755-F074-44B5-B55B-BF2D7D6A0389}"/>
              </a:ext>
            </a:extLst>
          </p:cNvPr>
          <p:cNvGrpSpPr/>
          <p:nvPr/>
        </p:nvGrpSpPr>
        <p:grpSpPr>
          <a:xfrm>
            <a:off x="1531896" y="3958425"/>
            <a:ext cx="7771235" cy="2319625"/>
            <a:chOff x="164301" y="-1048376"/>
            <a:chExt cx="5828426" cy="3549611"/>
          </a:xfrm>
        </p:grpSpPr>
        <p:grpSp>
          <p:nvGrpSpPr>
            <p:cNvPr id="88" name="Google Shape;96;p13">
              <a:extLst>
                <a:ext uri="{FF2B5EF4-FFF2-40B4-BE49-F238E27FC236}">
                  <a16:creationId xmlns:a16="http://schemas.microsoft.com/office/drawing/2014/main" id="{43AF559F-D806-4529-846F-B935720AAE4C}"/>
                </a:ext>
              </a:extLst>
            </p:cNvPr>
            <p:cNvGrpSpPr/>
            <p:nvPr/>
          </p:nvGrpSpPr>
          <p:grpSpPr>
            <a:xfrm>
              <a:off x="1070965" y="-133842"/>
              <a:ext cx="4916618" cy="2635077"/>
              <a:chOff x="2348724" y="1287217"/>
              <a:chExt cx="6664643" cy="3766347"/>
            </a:xfrm>
          </p:grpSpPr>
          <p:sp>
            <p:nvSpPr>
              <p:cNvPr id="90" name="Google Shape;98;p13">
                <a:extLst>
                  <a:ext uri="{FF2B5EF4-FFF2-40B4-BE49-F238E27FC236}">
                    <a16:creationId xmlns:a16="http://schemas.microsoft.com/office/drawing/2014/main" id="{963AF4FD-62AE-4836-880F-7AD49A1A3D3F}"/>
                  </a:ext>
                </a:extLst>
              </p:cNvPr>
              <p:cNvSpPr txBox="1"/>
              <p:nvPr/>
            </p:nvSpPr>
            <p:spPr>
              <a:xfrm>
                <a:off x="2348724" y="3976609"/>
                <a:ext cx="6664643" cy="1076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1" name="Google Shape;99;p13">
                <a:extLst>
                  <a:ext uri="{FF2B5EF4-FFF2-40B4-BE49-F238E27FC236}">
                    <a16:creationId xmlns:a16="http://schemas.microsoft.com/office/drawing/2014/main" id="{40EB0C08-A3B3-42EB-83F4-DAE2A7D0D815}"/>
                  </a:ext>
                </a:extLst>
              </p:cNvPr>
              <p:cNvCxnSpPr/>
              <p:nvPr/>
            </p:nvCxnSpPr>
            <p:spPr>
              <a:xfrm rot="10800000">
                <a:off x="2470485" y="1287217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04B16E5-2851-4E19-B97E-DE22673AB438}"/>
                </a:ext>
              </a:extLst>
            </p:cNvPr>
            <p:cNvSpPr txBox="1"/>
            <p:nvPr/>
          </p:nvSpPr>
          <p:spPr>
            <a:xfrm>
              <a:off x="164301" y="-1048376"/>
              <a:ext cx="5828426" cy="8948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السرعة المتجهة – التسارع</a:t>
              </a:r>
            </a:p>
          </p:txBody>
        </p:sp>
      </p:grpSp>
      <p:grpSp>
        <p:nvGrpSpPr>
          <p:cNvPr id="92" name="Google Shape;85;p13">
            <a:extLst>
              <a:ext uri="{FF2B5EF4-FFF2-40B4-BE49-F238E27FC236}">
                <a16:creationId xmlns:a16="http://schemas.microsoft.com/office/drawing/2014/main" id="{38B0031A-80A9-4754-9470-E3ED9160FB5B}"/>
              </a:ext>
            </a:extLst>
          </p:cNvPr>
          <p:cNvGrpSpPr/>
          <p:nvPr/>
        </p:nvGrpSpPr>
        <p:grpSpPr>
          <a:xfrm>
            <a:off x="9675057" y="-2231295"/>
            <a:ext cx="1031447" cy="8592361"/>
            <a:chOff x="822635" y="-372083"/>
            <a:chExt cx="773585" cy="6444271"/>
          </a:xfrm>
        </p:grpSpPr>
        <p:sp>
          <p:nvSpPr>
            <p:cNvPr id="93" name="Google Shape;86;p13">
              <a:extLst>
                <a:ext uri="{FF2B5EF4-FFF2-40B4-BE49-F238E27FC236}">
                  <a16:creationId xmlns:a16="http://schemas.microsoft.com/office/drawing/2014/main" id="{A0F3F2B6-9239-4BBA-9AD6-9BEFFA7B05F6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87;p13">
              <a:extLst>
                <a:ext uri="{FF2B5EF4-FFF2-40B4-BE49-F238E27FC236}">
                  <a16:creationId xmlns:a16="http://schemas.microsoft.com/office/drawing/2014/main" id="{9986B129-B57F-4820-B24A-DD23FC2E6CCD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D2D5ABE-C6AA-4BD1-B02F-E19E42185ADB}"/>
              </a:ext>
            </a:extLst>
          </p:cNvPr>
          <p:cNvSpPr/>
          <p:nvPr/>
        </p:nvSpPr>
        <p:spPr>
          <a:xfrm>
            <a:off x="5662301" y="5110180"/>
            <a:ext cx="3936380" cy="65312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مراجعة المفردات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3735422-CDBF-42A1-B20A-D320800263C3}"/>
              </a:ext>
            </a:extLst>
          </p:cNvPr>
          <p:cNvGrpSpPr/>
          <p:nvPr/>
        </p:nvGrpSpPr>
        <p:grpSpPr>
          <a:xfrm>
            <a:off x="1853134" y="4953037"/>
            <a:ext cx="7348825" cy="1974399"/>
            <a:chOff x="1268238" y="1742157"/>
            <a:chExt cx="5511619" cy="1480799"/>
          </a:xfrm>
        </p:grpSpPr>
        <p:sp>
          <p:nvSpPr>
            <p:cNvPr id="108" name="Google Shape;98;p13">
              <a:extLst>
                <a:ext uri="{FF2B5EF4-FFF2-40B4-BE49-F238E27FC236}">
                  <a16:creationId xmlns:a16="http://schemas.microsoft.com/office/drawing/2014/main" id="{E854E6D9-E776-48CC-810A-FE74D1345544}"/>
                </a:ext>
              </a:extLst>
            </p:cNvPr>
            <p:cNvSpPr txBox="1"/>
            <p:nvPr/>
          </p:nvSpPr>
          <p:spPr>
            <a:xfrm>
              <a:off x="1863239" y="2392000"/>
              <a:ext cx="491661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defRPr/>
              </a:pPr>
              <a:r>
                <a:rPr lang="ar-SA" sz="3200" b="1" kern="0" dirty="0">
                  <a:solidFill>
                    <a:srgbClr val="820000"/>
                  </a:solidFill>
                </a:rPr>
                <a:t>المتر وحدة قياس المسافة في النظام الدولي ويرمز له ب( م)</a:t>
              </a:r>
              <a:endParaRPr sz="3200" b="1" kern="0" dirty="0">
                <a:solidFill>
                  <a:srgbClr val="820000"/>
                </a:solidFill>
              </a:endParaRPr>
            </a:p>
          </p:txBody>
        </p: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ED78D60F-A821-431D-8565-1FD0DE6CADEE}"/>
                </a:ext>
              </a:extLst>
            </p:cNvPr>
            <p:cNvSpPr txBox="1"/>
            <p:nvPr/>
          </p:nvSpPr>
          <p:spPr>
            <a:xfrm>
              <a:off x="1268238" y="1742157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7" name="صورة الشريحة 76"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5827765"/>
                  </p:ext>
                </p:extLst>
              </p:nvPr>
            </p:nvGraphicFramePr>
            <p:xfrm>
              <a:off x="-167967" y="5653547"/>
              <a:ext cx="1148811" cy="1120269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8811" cy="11202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7" name="صورة الشريحة 7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7967" y="5653547"/>
                <a:ext cx="1148811" cy="11202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8" name="صورة الشريحة 37">
                <a:extLst>
                  <a:ext uri="{FF2B5EF4-FFF2-40B4-BE49-F238E27FC236}">
                    <a16:creationId xmlns:a16="http://schemas.microsoft.com/office/drawing/2014/main" id="{54D345F9-222A-421A-9116-EE473077DF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8" name="صورة الشريحة 3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4D345F9-222A-421A-9116-EE473077D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04CDC571-23B8-444C-BBBF-109469EC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فقاعة الكلام: بيضاوية 24">
            <a:extLst>
              <a:ext uri="{FF2B5EF4-FFF2-40B4-BE49-F238E27FC236}">
                <a16:creationId xmlns:a16="http://schemas.microsoft.com/office/drawing/2014/main" id="{E2929688-D9E8-48B4-A1C6-97E2F018EB05}"/>
              </a:ext>
            </a:extLst>
          </p:cNvPr>
          <p:cNvSpPr/>
          <p:nvPr/>
        </p:nvSpPr>
        <p:spPr>
          <a:xfrm>
            <a:off x="7995919" y="0"/>
            <a:ext cx="2489201" cy="3013264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اذا أخبرتك ان </a:t>
            </a:r>
            <a:r>
              <a:rPr kumimoji="0" lang="ar-S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سيلرة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تحركت بسرعة 100 كم/س باتجاه الشمال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المعلومات التي عرفتها عن حركة السيارة 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9135E9-FE3F-4683-A994-0DE84AB84039}"/>
              </a:ext>
            </a:extLst>
          </p:cNvPr>
          <p:cNvSpPr txBox="1"/>
          <p:nvPr/>
        </p:nvSpPr>
        <p:spPr>
          <a:xfrm>
            <a:off x="2619974" y="764539"/>
            <a:ext cx="46939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سرعة السيارة 100 كم /س</a:t>
            </a:r>
          </a:p>
          <a:p>
            <a:pPr algn="ctr"/>
            <a:r>
              <a:rPr lang="ar-S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واتجاه السيارة شمالا </a:t>
            </a:r>
          </a:p>
        </p:txBody>
      </p:sp>
      <p:sp>
        <p:nvSpPr>
          <p:cNvPr id="10" name="فقاعة الكلام: بيضاوية 9">
            <a:extLst>
              <a:ext uri="{FF2B5EF4-FFF2-40B4-BE49-F238E27FC236}">
                <a16:creationId xmlns:a16="http://schemas.microsoft.com/office/drawing/2014/main" id="{590D76F3-4113-4E49-A024-058E47408D6A}"/>
              </a:ext>
            </a:extLst>
          </p:cNvPr>
          <p:cNvSpPr/>
          <p:nvPr/>
        </p:nvSpPr>
        <p:spPr>
          <a:xfrm>
            <a:off x="8115369" y="2623228"/>
            <a:ext cx="2489201" cy="3013264"/>
          </a:xfrm>
          <a:prstGeom prst="wedgeEllipseCallout">
            <a:avLst>
              <a:gd name="adj1" fmla="val 65243"/>
              <a:gd name="adj2" fmla="val -4038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عندما نحدد السرعة والاتجاه </a:t>
            </a:r>
            <a:r>
              <a:rPr lang="ar-SA" sz="2000" b="1" kern="0" dirty="0" err="1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فاننا</a:t>
            </a: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نذكر </a:t>
            </a:r>
            <a:r>
              <a:rPr lang="ar-SA" sz="2000" b="1" kern="0" dirty="0">
                <a:solidFill>
                  <a:srgbClr val="FFC000"/>
                </a:solidFill>
                <a:latin typeface="Arial"/>
                <a:cs typeface="Arial" panose="020B0604020202020204" pitchFamily="34" charset="0"/>
                <a:sym typeface="Arial"/>
              </a:rPr>
              <a:t>السرعة المتجهة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899E66B-C2F0-480A-9A85-B9C6918943F5}"/>
              </a:ext>
            </a:extLst>
          </p:cNvPr>
          <p:cNvSpPr/>
          <p:nvPr/>
        </p:nvSpPr>
        <p:spPr>
          <a:xfrm>
            <a:off x="2806074" y="2017584"/>
            <a:ext cx="1390008" cy="995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الاتجاه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F171F18-A36B-43FB-A55A-7BD1391E4183}"/>
              </a:ext>
            </a:extLst>
          </p:cNvPr>
          <p:cNvSpPr/>
          <p:nvPr/>
        </p:nvSpPr>
        <p:spPr>
          <a:xfrm>
            <a:off x="4006410" y="1992232"/>
            <a:ext cx="1390008" cy="995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السرعة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562704-1391-45A2-AA58-1A923C3FABBB}"/>
              </a:ext>
            </a:extLst>
          </p:cNvPr>
          <p:cNvSpPr/>
          <p:nvPr/>
        </p:nvSpPr>
        <p:spPr>
          <a:xfrm>
            <a:off x="2806074" y="1992232"/>
            <a:ext cx="2600960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عناصر السرعة المتجهة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6AD3CFA5-606E-4E89-B834-EF1EFAE4C366}"/>
              </a:ext>
            </a:extLst>
          </p:cNvPr>
          <p:cNvSpPr/>
          <p:nvPr/>
        </p:nvSpPr>
        <p:spPr>
          <a:xfrm>
            <a:off x="219500" y="3127906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السرعة المتجهة</a:t>
            </a:r>
            <a:r>
              <a:rPr kumimoji="0" lang="ar-SA" sz="1800" b="1" i="0" u="none" strike="noStrike" kern="0" cap="none" spc="0" normalizeH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مقدار سرعة الجسم واتجاه حركته</a:t>
            </a:r>
            <a:endParaRPr kumimoji="0" lang="ar-SA" sz="1800" b="1" i="0" u="none" strike="noStrike" kern="0" cap="none" spc="0" normalizeH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F6F7979-91BD-4A98-B9E2-5280AA188500}"/>
              </a:ext>
            </a:extLst>
          </p:cNvPr>
          <p:cNvSpPr/>
          <p:nvPr/>
        </p:nvSpPr>
        <p:spPr>
          <a:xfrm>
            <a:off x="4349938" y="3437786"/>
            <a:ext cx="2600960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تتغير السرعة المتجهة اذا تغيرت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D9FC45B-0BB7-459E-9CF9-2254BB539BC3}"/>
              </a:ext>
            </a:extLst>
          </p:cNvPr>
          <p:cNvSpPr/>
          <p:nvPr/>
        </p:nvSpPr>
        <p:spPr>
          <a:xfrm>
            <a:off x="6827520" y="5139355"/>
            <a:ext cx="1513840" cy="1155748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سرعته فقط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4531964-ADD3-4DA5-8286-67482CEAA25F}"/>
              </a:ext>
            </a:extLst>
          </p:cNvPr>
          <p:cNvSpPr/>
          <p:nvPr/>
        </p:nvSpPr>
        <p:spPr>
          <a:xfrm>
            <a:off x="4914421" y="5139355"/>
            <a:ext cx="1513840" cy="1155748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الاتجاه فقط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3D71D8-A3C8-4499-B30C-E158FA15B160}"/>
              </a:ext>
            </a:extLst>
          </p:cNvPr>
          <p:cNvSpPr/>
          <p:nvPr/>
        </p:nvSpPr>
        <p:spPr>
          <a:xfrm>
            <a:off x="2996834" y="5139355"/>
            <a:ext cx="1513840" cy="1155748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السرعة والاتجاه معا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B02A23E5-AC59-4D37-9210-19D557F4826F}"/>
              </a:ext>
            </a:extLst>
          </p:cNvPr>
          <p:cNvCxnSpPr/>
          <p:nvPr/>
        </p:nvCxnSpPr>
        <p:spPr>
          <a:xfrm>
            <a:off x="5808910" y="4458818"/>
            <a:ext cx="1489814" cy="6805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006DF700-FE3E-4AB0-878D-DB72C40C51D2}"/>
              </a:ext>
            </a:extLst>
          </p:cNvPr>
          <p:cNvCxnSpPr/>
          <p:nvPr/>
        </p:nvCxnSpPr>
        <p:spPr>
          <a:xfrm>
            <a:off x="5808910" y="4458818"/>
            <a:ext cx="0" cy="68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907ED5BD-5374-4E4C-9220-CA4E65C38909}"/>
              </a:ext>
            </a:extLst>
          </p:cNvPr>
          <p:cNvCxnSpPr/>
          <p:nvPr/>
        </p:nvCxnSpPr>
        <p:spPr>
          <a:xfrm flipH="1">
            <a:off x="4006410" y="4458818"/>
            <a:ext cx="1802500" cy="68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1406 0.005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11406 -0.006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22295AA-2E2D-4AF8-B77D-74F137C49B0C}"/>
              </a:ext>
            </a:extLst>
          </p:cNvPr>
          <p:cNvSpPr/>
          <p:nvPr/>
        </p:nvSpPr>
        <p:spPr>
          <a:xfrm>
            <a:off x="3546529" y="850517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التسارع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التغير في السرعة المتجهة مقسوما على الزمن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صورة الشريحة 25">
                <a:extLst>
                  <a:ext uri="{FF2B5EF4-FFF2-40B4-BE49-F238E27FC236}">
                    <a16:creationId xmlns:a16="http://schemas.microsoft.com/office/drawing/2014/main" id="{9E00AFE3-90DE-433E-BEB3-B90BB47B76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صورة الشريحة 2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E00AFE3-90DE-433E-BEB3-B90BB47B76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C81775EB-BA0D-49A1-96A0-449A2999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50" y="1001635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B94F2183-000D-4A3B-843B-7FD94E554357}"/>
              </a:ext>
            </a:extLst>
          </p:cNvPr>
          <p:cNvSpPr/>
          <p:nvPr/>
        </p:nvSpPr>
        <p:spPr>
          <a:xfrm>
            <a:off x="8408275" y="146325"/>
            <a:ext cx="2076845" cy="2355138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مستعينة بكتابك </a:t>
            </a:r>
            <a:r>
              <a:rPr kumimoji="0" lang="ar-S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صفجة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46 هل يمكنك تعريف التسارع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C43130-158A-4108-8FC0-52E557AB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816" y="223818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04ADD66-F797-42F8-B30C-AE6BF418D2EB}"/>
                  </a:ext>
                </a:extLst>
              </p14:cNvPr>
              <p14:cNvContentPartPr/>
              <p14:nvPr/>
            </p14:nvContentPartPr>
            <p14:xfrm>
              <a:off x="6585480" y="5466960"/>
              <a:ext cx="1671480" cy="3117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04ADD66-F797-42F8-B30C-AE6BF418D2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6120" y="5457600"/>
                <a:ext cx="169020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861B594-4A8D-4762-935A-ED3E8D67EFFA}"/>
              </a:ext>
            </a:extLst>
          </p:cNvPr>
          <p:cNvGrpSpPr/>
          <p:nvPr/>
        </p:nvGrpSpPr>
        <p:grpSpPr>
          <a:xfrm>
            <a:off x="268012" y="-179855"/>
            <a:ext cx="2877733" cy="1372674"/>
            <a:chOff x="5957001" y="312421"/>
            <a:chExt cx="2158300" cy="1029505"/>
          </a:xfrm>
        </p:grpSpPr>
        <p:pic>
          <p:nvPicPr>
            <p:cNvPr id="16" name="صورة 1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8FE656ED-4016-4B98-A3D5-063CB3E0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94D34C31-1A75-4C55-A72F-869E76249E96}"/>
                </a:ext>
              </a:extLst>
            </p:cNvPr>
            <p:cNvSpPr txBox="1"/>
            <p:nvPr/>
          </p:nvSpPr>
          <p:spPr>
            <a:xfrm>
              <a:off x="6257589" y="534013"/>
              <a:ext cx="1557123" cy="8079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الكتاب صفحة 46</a:t>
              </a:r>
            </a:p>
          </p:txBody>
        </p:sp>
      </p:grpSp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58C2FE19-67E3-4A9E-9636-77EB02156B38}"/>
              </a:ext>
            </a:extLst>
          </p:cNvPr>
          <p:cNvSpPr/>
          <p:nvPr/>
        </p:nvSpPr>
        <p:spPr>
          <a:xfrm>
            <a:off x="8408275" y="2663553"/>
            <a:ext cx="2283697" cy="2355138"/>
          </a:xfrm>
          <a:prstGeom prst="wedgeEllipseCallout">
            <a:avLst>
              <a:gd name="adj1" fmla="val 69112"/>
              <a:gd name="adj2" fmla="val -28881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هل يمكنك من التعريف استنتاج متى يتسارع الجسم ؟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E840BA7-7697-4C61-A27B-F7BE094023B0}"/>
              </a:ext>
            </a:extLst>
          </p:cNvPr>
          <p:cNvSpPr txBox="1"/>
          <p:nvPr/>
        </p:nvSpPr>
        <p:spPr>
          <a:xfrm>
            <a:off x="1947364" y="4163381"/>
            <a:ext cx="7659499" cy="2144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667" b="1" dirty="0">
                <a:solidFill>
                  <a:srgbClr val="820000"/>
                </a:solidFill>
              </a:rPr>
              <a:t>يتغير التسارع اذا تغيرت السرعة المتجهة </a:t>
            </a:r>
          </a:p>
          <a:p>
            <a:pPr algn="ctr"/>
            <a:r>
              <a:rPr lang="ar-SA" sz="2667" b="1" dirty="0">
                <a:solidFill>
                  <a:srgbClr val="820000"/>
                </a:solidFill>
              </a:rPr>
              <a:t>اذا يتغير بنغير </a:t>
            </a:r>
          </a:p>
          <a:p>
            <a:pPr algn="ctr"/>
            <a:r>
              <a:rPr lang="ar-SA" sz="2667" b="1" dirty="0">
                <a:solidFill>
                  <a:srgbClr val="820000"/>
                </a:solidFill>
              </a:rPr>
              <a:t>1-السرعة</a:t>
            </a:r>
          </a:p>
          <a:p>
            <a:pPr algn="ctr"/>
            <a:r>
              <a:rPr lang="ar-SA" sz="2667" b="1" dirty="0">
                <a:solidFill>
                  <a:srgbClr val="820000"/>
                </a:solidFill>
              </a:rPr>
              <a:t>2- الاتجاه </a:t>
            </a:r>
          </a:p>
          <a:p>
            <a:pPr algn="ctr"/>
            <a:r>
              <a:rPr lang="ar-SA" sz="2667" b="1" dirty="0">
                <a:solidFill>
                  <a:srgbClr val="820000"/>
                </a:solidFill>
              </a:rPr>
              <a:t>3- السرعة والاتجاه معا </a:t>
            </a:r>
          </a:p>
        </p:txBody>
      </p:sp>
    </p:spTree>
    <p:extLst>
      <p:ext uri="{BB962C8B-B14F-4D97-AF65-F5344CB8AC3E}">
        <p14:creationId xmlns:p14="http://schemas.microsoft.com/office/powerpoint/2010/main" val="27780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391AB93-0527-44D1-A79B-F532F4DE9D19}"/>
              </a:ext>
            </a:extLst>
          </p:cNvPr>
          <p:cNvGrpSpPr/>
          <p:nvPr/>
        </p:nvGrpSpPr>
        <p:grpSpPr>
          <a:xfrm>
            <a:off x="81280" y="0"/>
            <a:ext cx="3348051" cy="1006546"/>
            <a:chOff x="5957001" y="312421"/>
            <a:chExt cx="2158300" cy="1006546"/>
          </a:xfrm>
        </p:grpSpPr>
        <p:pic>
          <p:nvPicPr>
            <p:cNvPr id="21" name="صورة 20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3FFF815-79D8-414F-BBFE-06421AF4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95D82EB-B6FB-4E06-B0FF-0D74DDB9C7CD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الكتاب صفحة 46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C5623B99-406E-4062-9B9B-21F895C140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500" t="74815" r="38500" b="13926"/>
          <a:stretch/>
        </p:blipFill>
        <p:spPr>
          <a:xfrm>
            <a:off x="1325613" y="1127760"/>
            <a:ext cx="10297427" cy="1330960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54BEFBF3-8866-4E9D-980C-A7F2ADDE8FFA}"/>
              </a:ext>
            </a:extLst>
          </p:cNvPr>
          <p:cNvSpPr/>
          <p:nvPr/>
        </p:nvSpPr>
        <p:spPr>
          <a:xfrm>
            <a:off x="2357268" y="3570673"/>
            <a:ext cx="7045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تغيير في مقدار السرعة </a:t>
            </a:r>
            <a:r>
              <a:rPr lang="ar-SA" sz="3200" dirty="0" err="1">
                <a:solidFill>
                  <a:srgbClr val="0070C0"/>
                </a:solidFill>
              </a:rPr>
              <a:t>او</a:t>
            </a:r>
            <a:r>
              <a:rPr lang="ar-SA" sz="3200" dirty="0">
                <a:solidFill>
                  <a:srgbClr val="0070C0"/>
                </a:solidFill>
              </a:rPr>
              <a:t> تغيير في مقدار الاتجاه . </a:t>
            </a:r>
          </a:p>
        </p:txBody>
      </p:sp>
    </p:spTree>
    <p:extLst>
      <p:ext uri="{BB962C8B-B14F-4D97-AF65-F5344CB8AC3E}">
        <p14:creationId xmlns:p14="http://schemas.microsoft.com/office/powerpoint/2010/main" val="594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صورة الشريحة 45"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صورة الشريحة 4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4" descr="نتيجة بحث الصور عن التسارع">
            <a:extLst>
              <a:ext uri="{FF2B5EF4-FFF2-40B4-BE49-F238E27FC236}">
                <a16:creationId xmlns:a16="http://schemas.microsoft.com/office/drawing/2014/main" id="{A7CFD56B-18A8-47E8-BFA6-671D249F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80490" y="1561782"/>
            <a:ext cx="8715375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96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6" name="صورة الشريحة 45"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6" name="صورة الشريحة 4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83E61012-8611-4BA4-B363-7278B3D07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17" t="44593" r="14166" b="25778"/>
          <a:stretch/>
        </p:blipFill>
        <p:spPr>
          <a:xfrm>
            <a:off x="1240790" y="2092960"/>
            <a:ext cx="9905492" cy="3149600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3610A8A-FEEA-4F47-AD96-E6742ADED400}"/>
              </a:ext>
            </a:extLst>
          </p:cNvPr>
          <p:cNvSpPr/>
          <p:nvPr/>
        </p:nvSpPr>
        <p:spPr>
          <a:xfrm>
            <a:off x="8987513" y="138519"/>
            <a:ext cx="3167627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قانون التسارع</a:t>
            </a:r>
          </a:p>
        </p:txBody>
      </p:sp>
    </p:spTree>
    <p:extLst>
      <p:ext uri="{BB962C8B-B14F-4D97-AF65-F5344CB8AC3E}">
        <p14:creationId xmlns:p14="http://schemas.microsoft.com/office/powerpoint/2010/main" val="18773309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9875017AE2C4C9CA9D521622EAB28" ma:contentTypeVersion="10" ma:contentTypeDescription="Create a new document." ma:contentTypeScope="" ma:versionID="6f18b35207170bb5fc9b5b50442f68d8">
  <xsd:schema xmlns:xsd="http://www.w3.org/2001/XMLSchema" xmlns:xs="http://www.w3.org/2001/XMLSchema" xmlns:p="http://schemas.microsoft.com/office/2006/metadata/properties" xmlns:ns3="5dbf01d5-4726-4aa0-a36d-098e4c4d4296" xmlns:ns4="d2780635-3916-41bd-bc85-af8fac9a5d70" targetNamespace="http://schemas.microsoft.com/office/2006/metadata/properties" ma:root="true" ma:fieldsID="b74fc892aa5e7531e8d148a426163cbc" ns3:_="" ns4:_="">
    <xsd:import namespace="5dbf01d5-4726-4aa0-a36d-098e4c4d4296"/>
    <xsd:import namespace="d2780635-3916-41bd-bc85-af8fac9a5d7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01d5-4726-4aa0-a36d-098e4c4d4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0635-3916-41bd-bc85-af8fac9a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EC7FB5-0661-4C6B-97D9-667E44CBCC9A}">
  <ds:schemaRefs>
    <ds:schemaRef ds:uri="http://purl.org/dc/elements/1.1/"/>
    <ds:schemaRef ds:uri="http://purl.org/dc/dcmitype/"/>
    <ds:schemaRef ds:uri="d2780635-3916-41bd-bc85-af8fac9a5d70"/>
    <ds:schemaRef ds:uri="http://schemas.microsoft.com/office/2006/documentManagement/types"/>
    <ds:schemaRef ds:uri="http://schemas.microsoft.com/office/2006/metadata/properties"/>
    <ds:schemaRef ds:uri="5dbf01d5-4726-4aa0-a36d-098e4c4d4296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572540D-4DFF-42D6-9B49-BC2F8E01E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f01d5-4726-4aa0-a36d-098e4c4d4296"/>
    <ds:schemaRef ds:uri="d2780635-3916-41bd-bc85-af8fac9a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287FB-D150-4AD9-ADB0-021D515B1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411</Words>
  <Application>Microsoft Office PowerPoint</Application>
  <PresentationFormat>شاشة عريضة</PresentationFormat>
  <Paragraphs>103</Paragraphs>
  <Slides>21</Slides>
  <Notes>7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Arial</vt:lpstr>
      <vt:lpstr>Barlow Medium</vt:lpstr>
      <vt:lpstr>Barlow SemiBold</vt:lpstr>
      <vt:lpstr>Calibri</vt:lpstr>
      <vt:lpstr>Calibri Light</vt:lpstr>
      <vt:lpstr>Fredoka One</vt:lpstr>
      <vt:lpstr>Roboto Condensed Light</vt:lpstr>
      <vt:lpstr>نسق Office</vt:lpstr>
      <vt:lpstr>Science Subject for High School - 9th Grade: Cell Biology</vt:lpstr>
      <vt:lpstr>1_Science Subject for High School - 9th Grade: Cell Biology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وديان الردادي</dc:creator>
  <cp:lastModifiedBy>وديان الردادي</cp:lastModifiedBy>
  <cp:revision>37</cp:revision>
  <dcterms:created xsi:type="dcterms:W3CDTF">2021-09-17T22:34:25Z</dcterms:created>
  <dcterms:modified xsi:type="dcterms:W3CDTF">2021-09-20T04:41:31Z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0x0101004449875017AE2C4C9CA9D521622EAB28</vt:lpwstr>
  </property>
</Properties>
</file>