
<file path=[Content_Types].xml><?xml version="1.0" encoding="utf-8"?>
<Types xmlns="http://schemas.openxmlformats.org/package/2006/content-types">
  <Default Extension="jpeg" ContentType="image/jpeg"/>
  <Default Extension="jpg" ContentType="image/jp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4"/>
  </p:sldMasterIdLst>
  <p:notesMasterIdLst>
    <p:notesMasterId r:id="rId59"/>
  </p:notesMasterIdLst>
  <p:sldIdLst>
    <p:sldId id="961" r:id="rId5"/>
    <p:sldId id="994" r:id="rId6"/>
    <p:sldId id="958" r:id="rId7"/>
    <p:sldId id="1046" r:id="rId8"/>
    <p:sldId id="1000" r:id="rId9"/>
    <p:sldId id="1008" r:id="rId10"/>
    <p:sldId id="1009" r:id="rId11"/>
    <p:sldId id="1001" r:id="rId12"/>
    <p:sldId id="968" r:id="rId13"/>
    <p:sldId id="1011" r:id="rId14"/>
    <p:sldId id="1010" r:id="rId15"/>
    <p:sldId id="980" r:id="rId16"/>
    <p:sldId id="1022" r:id="rId17"/>
    <p:sldId id="1002" r:id="rId18"/>
    <p:sldId id="1014" r:id="rId19"/>
    <p:sldId id="1048" r:id="rId20"/>
    <p:sldId id="1078" r:id="rId21"/>
    <p:sldId id="1047" r:id="rId22"/>
    <p:sldId id="1052" r:id="rId23"/>
    <p:sldId id="1053" r:id="rId24"/>
    <p:sldId id="1054" r:id="rId25"/>
    <p:sldId id="1060" r:id="rId26"/>
    <p:sldId id="1049" r:id="rId27"/>
    <p:sldId id="1055" r:id="rId28"/>
    <p:sldId id="1079" r:id="rId29"/>
    <p:sldId id="992" r:id="rId30"/>
    <p:sldId id="1050" r:id="rId31"/>
    <p:sldId id="1080" r:id="rId32"/>
    <p:sldId id="1062" r:id="rId33"/>
    <p:sldId id="1025" r:id="rId34"/>
    <p:sldId id="1061" r:id="rId35"/>
    <p:sldId id="1051" r:id="rId36"/>
    <p:sldId id="1059" r:id="rId37"/>
    <p:sldId id="1058" r:id="rId38"/>
    <p:sldId id="1066" r:id="rId39"/>
    <p:sldId id="1057" r:id="rId40"/>
    <p:sldId id="1065" r:id="rId41"/>
    <p:sldId id="1056" r:id="rId42"/>
    <p:sldId id="1063" r:id="rId43"/>
    <p:sldId id="1067" r:id="rId44"/>
    <p:sldId id="1064" r:id="rId45"/>
    <p:sldId id="1068" r:id="rId46"/>
    <p:sldId id="1069" r:id="rId47"/>
    <p:sldId id="1012" r:id="rId48"/>
    <p:sldId id="1070" r:id="rId49"/>
    <p:sldId id="1071" r:id="rId50"/>
    <p:sldId id="1072" r:id="rId51"/>
    <p:sldId id="1073" r:id="rId52"/>
    <p:sldId id="1074" r:id="rId53"/>
    <p:sldId id="1039" r:id="rId54"/>
    <p:sldId id="1037" r:id="rId55"/>
    <p:sldId id="1075" r:id="rId56"/>
    <p:sldId id="1076" r:id="rId57"/>
    <p:sldId id="1077" r:id="rId58"/>
  </p:sldIdLst>
  <p:sldSz cx="12192000" cy="6858000"/>
  <p:notesSz cx="6858000" cy="9144000"/>
  <p:custDataLst>
    <p:tags r:id="rId60"/>
  </p:custDataLst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582" autoAdjust="0"/>
    <p:restoredTop sz="95256" autoAdjust="0"/>
  </p:normalViewPr>
  <p:slideViewPr>
    <p:cSldViewPr snapToGrid="0">
      <p:cViewPr varScale="1">
        <p:scale>
          <a:sx n="82" d="100"/>
          <a:sy n="82" d="100"/>
        </p:scale>
        <p:origin x="701" y="-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61" Type="http://schemas.openxmlformats.org/officeDocument/2006/relationships/presProps" Target="pres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ags" Target="tags/tag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2F923057-AD80-4E0F-BDF9-DB13C0773C3F}" type="datetimeFigureOut">
              <a:rPr lang="ar-SA" smtClean="0"/>
              <a:t>11 ربيع الأول، 1443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043D4B13-FFA8-4B80-A2D3-8B54AA33555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856109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79191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918853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43965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333218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343647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999338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228818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132769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634771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376636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422259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92371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193184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090830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976091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896434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342602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18604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553112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962203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1679131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044494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901975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107665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6432643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3517756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8383653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0271805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9707074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7368799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822780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038219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767964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9062745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0272350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2987185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6395252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921100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5915781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8404760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9042970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804791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6240282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368956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9832843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9951963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2410507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4413228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363759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676960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021129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57445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63154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11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96562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7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11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65679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6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11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390156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5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11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289158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4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11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357575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3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11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803616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2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11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657734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1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11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497290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0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11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513088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9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11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286841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8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11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70999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5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11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218646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7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11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975846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6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11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411893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5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11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602132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4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11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80022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3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11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908661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2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11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102095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1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11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519510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0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11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216150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9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11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804753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8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11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1215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4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11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346761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7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11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452551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6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11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266161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5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11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710952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4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11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499981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3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11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297967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2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11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796897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1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11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928534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0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11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860078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9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11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5426237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8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11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37821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3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11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172867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7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11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130723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6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11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6248566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5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11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963706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4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11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521204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3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11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212765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2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11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043938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1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11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786345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0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11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28284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9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11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056880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8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11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33143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2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11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51272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7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11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941786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6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11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7834811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5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11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846431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4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11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7096061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3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11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583426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2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11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7872500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1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11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8096434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11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8256924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11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317580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11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65756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1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11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176969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11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1650558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11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9164595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11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7668753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11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7159053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11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9712188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11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0975226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11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2679627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11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5002850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11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5041781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11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37810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0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11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8764807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11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1517173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11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4848226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11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8909581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11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6227097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11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7846733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11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3660464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11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1032248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2FF7D79-5696-4AC6-88FE-A39823470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4931ACB-A08B-4688-A0FC-B440901C53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F6A6DF4-02F8-4A65-8AB8-E65BC5DF7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11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6BC9B77-EF48-48AE-94BD-02E5DCC68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DA20397-7924-4495-8332-4302D8DE4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7794741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89EBC49-912A-4010-843A-9AB3A3688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AE15FA74-5982-4C69-A738-28FF5BDF95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B2CAA98-7D04-4133-99BB-B8A3AB208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11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B81AE44-DE6F-4938-8DB5-F66BD4181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77F9F22-900D-4DD7-BDF8-23929DDA3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2360282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60718B1-F23C-4820-BD87-5D4E11595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B2DFEDF-4569-40B1-A3F0-19C3E17C6F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B50EE12A-3592-4F64-B31C-054067C5A1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AAE4DC7F-A38F-49CF-9BB4-7D548CD41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11 ربيع الأول، 1443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7B3AE3B8-16F8-4B3D-82BB-249F8C869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4D0BC8F0-64CF-47C1-B8A1-90E05ED7A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11036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9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11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7816946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507EEF0-24DC-4110-95E2-D7819F2C6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B9B5E161-98B7-4FF3-AE8C-54D9FEB101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899FC041-40AD-484F-A6BE-D129E0C047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12E6CAB9-361B-462D-976F-8D1370265C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7D425F2C-63E1-4E0A-949F-8E41E7469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458CA6C5-994B-40E3-9BC8-2122798E0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11 ربيع الأول، 1443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530C6E0D-CB19-4D1D-9BB2-1F3284CEA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5F5A0EF4-8138-430B-8773-9E0A6E9BF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6452801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19846D0-7499-4A6E-B3CA-95966A009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F14B5FA9-1BF6-412D-BA58-11452E7DE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11 ربيع الأول، 1443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3429C3DE-6B43-4576-980D-B012C5BDF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C7904EC2-A535-4513-B4B7-386D8B814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665917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89594FD2-D1F8-4D76-BC8F-4FC5D7150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11 ربيع الأول، 1443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ACC0ED3D-77B9-47F4-B2D4-DF447D3D4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ACCE8808-7A8B-49AD-B46E-B89C8A2CC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5228067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DC1732C-852D-4126-BBB3-55A3C8A33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E0895F3-CECB-433A-9921-4C3D553275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D320CF8C-5F5C-4FED-B219-AFF79C01C7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61E72D8D-E63C-4785-B881-478DF4780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11 ربيع الأول، 1443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A58DF648-00AB-4F48-824A-CEC480FA0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27B65DD7-ACE9-4D2C-88D3-5099DA660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3107795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45ABED2-D470-409C-BB0A-07E79F743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AFFAC9F2-987D-428D-A5B0-5477600C82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1CF99A61-685B-4E08-83DE-EFE985679D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A49B994-490D-449E-ADC1-7B392A6F9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11 ربيع الأول، 1443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F2F29358-BBDF-4EE8-A092-121F86BFC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5676A633-B356-4A2C-ABF7-665821B37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0013588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7DB8BC0-BE09-47DF-BCC0-C51671C45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AF64C816-41A6-4CDC-B304-A0A65B36F9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3573BFC-8365-437B-99E3-2BCB1FC0B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11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C261E4B-17E9-4975-BA23-7E707A709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0284A53-B87A-45EE-9894-2A7573DCE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2337520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9CF40BED-3ADB-47F2-B712-32403ED20C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B783AB0F-9E49-480D-9858-2D7A5D1368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B6FA523-AEAE-4F06-B0B3-4107107C5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11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753BCC-65E7-4071-9C25-9C879DB5E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A21CFC5-DFF1-4AC5-A90C-CCA2247E8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24489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8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11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5858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theme" Target="../theme/theme1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F25F8E7B-AE35-4E01-AC2C-001114494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0BD15A4D-2CC6-43F2-9ACF-4D548DE6E1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5B18FBB-2A5D-4029-93C5-C6E3201B04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8F7711-AB7D-4517-80C9-40A90AC8EFB0}" type="datetimeFigureOut">
              <a:rPr lang="ar-SA" smtClean="0"/>
              <a:t>11 ربيع الأول،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B9A990F-B865-431A-BA92-81645D8EA1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D3BC403-8FFE-48D5-A5DA-E40960EC04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86216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34" r:id="rId2"/>
    <p:sldLayoutId id="2147483733" r:id="rId3"/>
    <p:sldLayoutId id="2147483732" r:id="rId4"/>
    <p:sldLayoutId id="2147483731" r:id="rId5"/>
    <p:sldLayoutId id="2147483730" r:id="rId6"/>
    <p:sldLayoutId id="2147483729" r:id="rId7"/>
    <p:sldLayoutId id="2147483728" r:id="rId8"/>
    <p:sldLayoutId id="2147483727" r:id="rId9"/>
    <p:sldLayoutId id="2147483726" r:id="rId10"/>
    <p:sldLayoutId id="2147483725" r:id="rId11"/>
    <p:sldLayoutId id="2147483724" r:id="rId12"/>
    <p:sldLayoutId id="2147483723" r:id="rId13"/>
    <p:sldLayoutId id="2147483722" r:id="rId14"/>
    <p:sldLayoutId id="2147483721" r:id="rId15"/>
    <p:sldLayoutId id="2147483720" r:id="rId16"/>
    <p:sldLayoutId id="2147483719" r:id="rId17"/>
    <p:sldLayoutId id="2147483718" r:id="rId18"/>
    <p:sldLayoutId id="2147483717" r:id="rId19"/>
    <p:sldLayoutId id="2147483716" r:id="rId20"/>
    <p:sldLayoutId id="2147483715" r:id="rId21"/>
    <p:sldLayoutId id="2147483714" r:id="rId22"/>
    <p:sldLayoutId id="2147483713" r:id="rId23"/>
    <p:sldLayoutId id="2147483712" r:id="rId24"/>
    <p:sldLayoutId id="2147483711" r:id="rId25"/>
    <p:sldLayoutId id="2147483710" r:id="rId26"/>
    <p:sldLayoutId id="2147483709" r:id="rId27"/>
    <p:sldLayoutId id="2147483708" r:id="rId28"/>
    <p:sldLayoutId id="2147483707" r:id="rId29"/>
    <p:sldLayoutId id="2147483706" r:id="rId30"/>
    <p:sldLayoutId id="2147483705" r:id="rId31"/>
    <p:sldLayoutId id="2147483704" r:id="rId32"/>
    <p:sldLayoutId id="2147483703" r:id="rId33"/>
    <p:sldLayoutId id="2147483702" r:id="rId34"/>
    <p:sldLayoutId id="2147483701" r:id="rId35"/>
    <p:sldLayoutId id="2147483700" r:id="rId36"/>
    <p:sldLayoutId id="2147483699" r:id="rId37"/>
    <p:sldLayoutId id="2147483698" r:id="rId38"/>
    <p:sldLayoutId id="2147483697" r:id="rId39"/>
    <p:sldLayoutId id="2147483696" r:id="rId40"/>
    <p:sldLayoutId id="2147483695" r:id="rId41"/>
    <p:sldLayoutId id="2147483694" r:id="rId42"/>
    <p:sldLayoutId id="2147483693" r:id="rId43"/>
    <p:sldLayoutId id="2147483692" r:id="rId44"/>
    <p:sldLayoutId id="2147483691" r:id="rId45"/>
    <p:sldLayoutId id="2147483690" r:id="rId46"/>
    <p:sldLayoutId id="2147483689" r:id="rId47"/>
    <p:sldLayoutId id="2147483688" r:id="rId48"/>
    <p:sldLayoutId id="2147483687" r:id="rId49"/>
    <p:sldLayoutId id="2147483686" r:id="rId50"/>
    <p:sldLayoutId id="2147483685" r:id="rId51"/>
    <p:sldLayoutId id="2147483684" r:id="rId52"/>
    <p:sldLayoutId id="2147483683" r:id="rId53"/>
    <p:sldLayoutId id="2147483682" r:id="rId54"/>
    <p:sldLayoutId id="2147483681" r:id="rId55"/>
    <p:sldLayoutId id="2147483680" r:id="rId56"/>
    <p:sldLayoutId id="2147483679" r:id="rId57"/>
    <p:sldLayoutId id="2147483678" r:id="rId58"/>
    <p:sldLayoutId id="2147483677" r:id="rId59"/>
    <p:sldLayoutId id="2147483676" r:id="rId60"/>
    <p:sldLayoutId id="2147483675" r:id="rId61"/>
    <p:sldLayoutId id="2147483674" r:id="rId62"/>
    <p:sldLayoutId id="2147483673" r:id="rId63"/>
    <p:sldLayoutId id="2147483672" r:id="rId64"/>
    <p:sldLayoutId id="2147483671" r:id="rId65"/>
    <p:sldLayoutId id="2147483670" r:id="rId66"/>
    <p:sldLayoutId id="2147483669" r:id="rId67"/>
    <p:sldLayoutId id="2147483668" r:id="rId68"/>
    <p:sldLayoutId id="2147483667" r:id="rId69"/>
    <p:sldLayoutId id="2147483666" r:id="rId70"/>
    <p:sldLayoutId id="2147483665" r:id="rId71"/>
    <p:sldLayoutId id="2147483664" r:id="rId72"/>
    <p:sldLayoutId id="2147483663" r:id="rId73"/>
    <p:sldLayoutId id="2147483662" r:id="rId74"/>
    <p:sldLayoutId id="2147483661" r:id="rId75"/>
    <p:sldLayoutId id="2147483660" r:id="rId76"/>
    <p:sldLayoutId id="2147483650" r:id="rId77"/>
    <p:sldLayoutId id="2147483651" r:id="rId78"/>
    <p:sldLayoutId id="2147483652" r:id="rId79"/>
    <p:sldLayoutId id="2147483653" r:id="rId80"/>
    <p:sldLayoutId id="2147483654" r:id="rId81"/>
    <p:sldLayoutId id="2147483655" r:id="rId82"/>
    <p:sldLayoutId id="2147483656" r:id="rId83"/>
    <p:sldLayoutId id="2147483657" r:id="rId84"/>
    <p:sldLayoutId id="2147483658" r:id="rId85"/>
    <p:sldLayoutId id="2147483659" r:id="rId86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28.png"/><Relationship Id="rId4" Type="http://schemas.openxmlformats.org/officeDocument/2006/relationships/image" Target="../media/image2.pn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30.png"/><Relationship Id="rId4" Type="http://schemas.openxmlformats.org/officeDocument/2006/relationships/image" Target="../media/image2.pn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32.png"/><Relationship Id="rId4" Type="http://schemas.openxmlformats.org/officeDocument/2006/relationships/image" Target="../media/image2.png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33.png"/><Relationship Id="rId4" Type="http://schemas.openxmlformats.org/officeDocument/2006/relationships/image" Target="../media/image2.png"/><Relationship Id="rId9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2WaVHAKiIWA?feature=oembed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9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11" Type="http://schemas.openxmlformats.org/officeDocument/2006/relationships/image" Target="../media/image8.png"/><Relationship Id="rId5" Type="http://schemas.openxmlformats.org/officeDocument/2006/relationships/image" Target="../media/image1.jpe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44.png"/><Relationship Id="rId5" Type="http://schemas.openxmlformats.org/officeDocument/2006/relationships/image" Target="../media/image3.png"/><Relationship Id="rId10" Type="http://schemas.openxmlformats.org/officeDocument/2006/relationships/image" Target="../media/image43.png"/><Relationship Id="rId4" Type="http://schemas.openxmlformats.org/officeDocument/2006/relationships/image" Target="../media/image2.png"/><Relationship Id="rId9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s://www.liveworksheets.com/jo1552426bz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47.png"/><Relationship Id="rId4" Type="http://schemas.openxmlformats.org/officeDocument/2006/relationships/image" Target="../media/image2.png"/><Relationship Id="rId9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51.png"/><Relationship Id="rId4" Type="http://schemas.openxmlformats.org/officeDocument/2006/relationships/image" Target="../media/image2.png"/><Relationship Id="rId9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3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11.png"/><Relationship Id="rId5" Type="http://schemas.openxmlformats.org/officeDocument/2006/relationships/image" Target="../media/image3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s://wordwall.net/ar/resource/7382833" TargetMode="Externa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58.png"/><Relationship Id="rId4" Type="http://schemas.openxmlformats.org/officeDocument/2006/relationships/image" Target="../media/image2.png"/><Relationship Id="rId9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6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microsoft.com/office/2007/relationships/hdphoto" Target="../media/hdphoto1.wdp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20.jpeg"/><Relationship Id="rId5" Type="http://schemas.openxmlformats.org/officeDocument/2006/relationships/image" Target="../media/image3.png"/><Relationship Id="rId10" Type="http://schemas.openxmlformats.org/officeDocument/2006/relationships/image" Target="../media/image19.jpeg"/><Relationship Id="rId4" Type="http://schemas.openxmlformats.org/officeDocument/2006/relationships/image" Target="../media/image2.png"/><Relationship Id="rId9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12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23.jpeg"/><Relationship Id="rId5" Type="http://schemas.openxmlformats.org/officeDocument/2006/relationships/image" Target="../media/image3.png"/><Relationship Id="rId10" Type="http://schemas.openxmlformats.org/officeDocument/2006/relationships/image" Target="../media/image22.jpeg"/><Relationship Id="rId4" Type="http://schemas.openxmlformats.org/officeDocument/2006/relationships/image" Target="../media/image2.png"/><Relationship Id="rId9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11" Type="http://schemas.openxmlformats.org/officeDocument/2006/relationships/image" Target="../media/image25.png"/><Relationship Id="rId5" Type="http://schemas.openxmlformats.org/officeDocument/2006/relationships/image" Target="../media/image1.jpe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78211" y="-355105"/>
            <a:ext cx="13523067" cy="8842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12" y="55083"/>
            <a:ext cx="1073627" cy="86339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2140" y="324917"/>
            <a:ext cx="622081" cy="3342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10429688" y="191847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 dirty="0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10511404" y="541689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10511404" y="935626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B5C79B-8D8F-4076-A1E6-10EC3BD32489}"/>
              </a:ext>
            </a:extLst>
          </p:cNvPr>
          <p:cNvSpPr txBox="1"/>
          <p:nvPr/>
        </p:nvSpPr>
        <p:spPr>
          <a:xfrm>
            <a:off x="8946446" y="247379"/>
            <a:ext cx="180807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/    / 1434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10023446" y="617991"/>
            <a:ext cx="7756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علوم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DFEAC1B-E009-47B6-BB10-6250AB3EA500}"/>
              </a:ext>
            </a:extLst>
          </p:cNvPr>
          <p:cNvSpPr txBox="1"/>
          <p:nvPr/>
        </p:nvSpPr>
        <p:spPr>
          <a:xfrm>
            <a:off x="10023447" y="975655"/>
            <a:ext cx="63486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ثالث</a:t>
            </a:r>
          </a:p>
        </p:txBody>
      </p:sp>
      <p:pic>
        <p:nvPicPr>
          <p:cNvPr id="3076" name="Picture 4" descr="مشاهدة صورة المصدر">
            <a:extLst>
              <a:ext uri="{FF2B5EF4-FFF2-40B4-BE49-F238E27FC236}">
                <a16:creationId xmlns:a16="http://schemas.microsoft.com/office/drawing/2014/main" id="{36F71B49-471F-4852-8BFD-2A7C5F01F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91" y="5679808"/>
            <a:ext cx="1778295" cy="100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149078" y="131977"/>
            <a:ext cx="3155245" cy="687929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5541886" y="763477"/>
            <a:ext cx="3553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rgbClr val="C00000"/>
                </a:solidFill>
              </a:rPr>
              <a:t>الموضــــــــــــوع :التكيف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DC46B210-1E67-465D-93BC-AE9DE875B79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14500" y="1252537"/>
            <a:ext cx="8521182" cy="435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2505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78211" y="-335522"/>
            <a:ext cx="13523067" cy="8842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12" y="55083"/>
            <a:ext cx="1073627" cy="86339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2140" y="324917"/>
            <a:ext cx="622081" cy="3342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10465062" y="210011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 dirty="0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10546778" y="550323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10546778" y="944260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B5C79B-8D8F-4076-A1E6-10EC3BD32489}"/>
              </a:ext>
            </a:extLst>
          </p:cNvPr>
          <p:cNvSpPr txBox="1"/>
          <p:nvPr/>
        </p:nvSpPr>
        <p:spPr>
          <a:xfrm>
            <a:off x="8981820" y="265543"/>
            <a:ext cx="180807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/    / 1434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10058820" y="626220"/>
            <a:ext cx="7756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علوم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DFEAC1B-E009-47B6-BB10-6250AB3EA500}"/>
              </a:ext>
            </a:extLst>
          </p:cNvPr>
          <p:cNvSpPr txBox="1"/>
          <p:nvPr/>
        </p:nvSpPr>
        <p:spPr>
          <a:xfrm>
            <a:off x="10057560" y="984289"/>
            <a:ext cx="63486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ثالث</a:t>
            </a:r>
          </a:p>
        </p:txBody>
      </p:sp>
      <p:pic>
        <p:nvPicPr>
          <p:cNvPr id="3076" name="Picture 4" descr="مشاهدة صورة المصدر">
            <a:extLst>
              <a:ext uri="{FF2B5EF4-FFF2-40B4-BE49-F238E27FC236}">
                <a16:creationId xmlns:a16="http://schemas.microsoft.com/office/drawing/2014/main" id="{36F71B49-471F-4852-8BFD-2A7C5F01F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91" y="5679808"/>
            <a:ext cx="1778295" cy="100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149078" y="131977"/>
            <a:ext cx="3155245" cy="687929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5841552" y="771387"/>
            <a:ext cx="3553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rgbClr val="C00000"/>
                </a:solidFill>
              </a:rPr>
              <a:t>الموضــــــــــــوع :</a:t>
            </a:r>
          </a:p>
        </p:txBody>
      </p:sp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335384" y="761080"/>
            <a:ext cx="1151347" cy="577629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67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91 </a:t>
            </a:r>
          </a:p>
        </p:txBody>
      </p:sp>
      <p:sp>
        <p:nvSpPr>
          <p:cNvPr id="27" name="مستطيل: زوايا مستديرة 26">
            <a:extLst>
              <a:ext uri="{FF2B5EF4-FFF2-40B4-BE49-F238E27FC236}">
                <a16:creationId xmlns:a16="http://schemas.microsoft.com/office/drawing/2014/main" id="{6A41DD47-9D20-4FD8-83A2-670FA8AE1CAC}"/>
              </a:ext>
            </a:extLst>
          </p:cNvPr>
          <p:cNvSpPr/>
          <p:nvPr/>
        </p:nvSpPr>
        <p:spPr>
          <a:xfrm rot="10800000" flipH="1" flipV="1">
            <a:off x="9642701" y="3399700"/>
            <a:ext cx="1644722" cy="80602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i="1" dirty="0">
                <a:solidFill>
                  <a:schemeClr val="tx1"/>
                </a:solidFill>
              </a:rPr>
              <a:t>التكيف</a:t>
            </a:r>
          </a:p>
        </p:txBody>
      </p:sp>
      <p:sp>
        <p:nvSpPr>
          <p:cNvPr id="29" name="مستطيل: زوايا مستديرة 28">
            <a:extLst>
              <a:ext uri="{FF2B5EF4-FFF2-40B4-BE49-F238E27FC236}">
                <a16:creationId xmlns:a16="http://schemas.microsoft.com/office/drawing/2014/main" id="{03004DC9-D754-41E2-8EBF-CB56E3B59452}"/>
              </a:ext>
            </a:extLst>
          </p:cNvPr>
          <p:cNvSpPr/>
          <p:nvPr/>
        </p:nvSpPr>
        <p:spPr>
          <a:xfrm rot="10800000" flipH="1" flipV="1">
            <a:off x="9724417" y="4568945"/>
            <a:ext cx="1644722" cy="80602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i="1" dirty="0">
                <a:solidFill>
                  <a:schemeClr val="tx1"/>
                </a:solidFill>
              </a:rPr>
              <a:t>التخفي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15BA4CFB-F1C7-4E01-8E1F-EE4B9F8FC0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21689" y="2428923"/>
            <a:ext cx="3554276" cy="841321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603C09F-9E37-49EE-862B-ECAC98AE0E2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5325" y="2726491"/>
            <a:ext cx="5523455" cy="3360122"/>
          </a:xfrm>
          <a:prstGeom prst="rect">
            <a:avLst/>
          </a:prstGeom>
        </p:spPr>
      </p:pic>
      <p:sp>
        <p:nvSpPr>
          <p:cNvPr id="6" name="مستطيل: زوايا علوية مستديرة 5">
            <a:extLst>
              <a:ext uri="{FF2B5EF4-FFF2-40B4-BE49-F238E27FC236}">
                <a16:creationId xmlns:a16="http://schemas.microsoft.com/office/drawing/2014/main" id="{077F01DA-58C3-4C73-84EE-B0C86DEC17D8}"/>
              </a:ext>
            </a:extLst>
          </p:cNvPr>
          <p:cNvSpPr/>
          <p:nvPr/>
        </p:nvSpPr>
        <p:spPr>
          <a:xfrm>
            <a:off x="3470988" y="1277231"/>
            <a:ext cx="5086992" cy="962116"/>
          </a:xfrm>
          <a:prstGeom prst="round2Same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/>
              <a:t>كيف ساعدت تراكيب المخلوقات الحية على بقائها حية </a:t>
            </a:r>
            <a:r>
              <a:rPr lang="ar-SA" dirty="0"/>
              <a:t>؟</a:t>
            </a: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076DABA6-43D4-477B-84FA-68057982201D}"/>
              </a:ext>
            </a:extLst>
          </p:cNvPr>
          <p:cNvSpPr/>
          <p:nvPr/>
        </p:nvSpPr>
        <p:spPr>
          <a:xfrm>
            <a:off x="7165992" y="3382052"/>
            <a:ext cx="1601213" cy="84132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/>
              <a:t>نشاط ليلي</a:t>
            </a:r>
          </a:p>
        </p:txBody>
      </p:sp>
      <p:sp>
        <p:nvSpPr>
          <p:cNvPr id="8" name="مستطيل: بزاويتين علويتين إحداهما مقصوصة والأخرى دائرية 7">
            <a:extLst>
              <a:ext uri="{FF2B5EF4-FFF2-40B4-BE49-F238E27FC236}">
                <a16:creationId xmlns:a16="http://schemas.microsoft.com/office/drawing/2014/main" id="{D50692F5-EDAC-436C-941A-B943667001C6}"/>
              </a:ext>
            </a:extLst>
          </p:cNvPr>
          <p:cNvSpPr/>
          <p:nvPr/>
        </p:nvSpPr>
        <p:spPr>
          <a:xfrm>
            <a:off x="7316368" y="4611282"/>
            <a:ext cx="1644721" cy="855854"/>
          </a:xfrm>
          <a:prstGeom prst="snipRound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</a:rPr>
              <a:t>الهجرة</a:t>
            </a:r>
          </a:p>
        </p:txBody>
      </p:sp>
    </p:spTree>
    <p:extLst>
      <p:ext uri="{BB962C8B-B14F-4D97-AF65-F5344CB8AC3E}">
        <p14:creationId xmlns:p14="http://schemas.microsoft.com/office/powerpoint/2010/main" val="1780074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7" grpId="0" animBg="1"/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38986" y="-391886"/>
            <a:ext cx="13523067" cy="8842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12" y="55083"/>
            <a:ext cx="1073627" cy="86339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2140" y="324917"/>
            <a:ext cx="622081" cy="3342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10465062" y="210011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 dirty="0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10546778" y="550323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10546778" y="944260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B5C79B-8D8F-4076-A1E6-10EC3BD32489}"/>
              </a:ext>
            </a:extLst>
          </p:cNvPr>
          <p:cNvSpPr txBox="1"/>
          <p:nvPr/>
        </p:nvSpPr>
        <p:spPr>
          <a:xfrm>
            <a:off x="8981820" y="265543"/>
            <a:ext cx="180807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/    / 1434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10058820" y="626220"/>
            <a:ext cx="7756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علوم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DFEAC1B-E009-47B6-BB10-6250AB3EA500}"/>
              </a:ext>
            </a:extLst>
          </p:cNvPr>
          <p:cNvSpPr txBox="1"/>
          <p:nvPr/>
        </p:nvSpPr>
        <p:spPr>
          <a:xfrm>
            <a:off x="10057560" y="984289"/>
            <a:ext cx="63486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ثالث</a:t>
            </a:r>
          </a:p>
        </p:txBody>
      </p:sp>
      <p:pic>
        <p:nvPicPr>
          <p:cNvPr id="3076" name="Picture 4" descr="مشاهدة صورة المصدر">
            <a:extLst>
              <a:ext uri="{FF2B5EF4-FFF2-40B4-BE49-F238E27FC236}">
                <a16:creationId xmlns:a16="http://schemas.microsoft.com/office/drawing/2014/main" id="{36F71B49-471F-4852-8BFD-2A7C5F01F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91" y="5679808"/>
            <a:ext cx="1778295" cy="100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149078" y="131977"/>
            <a:ext cx="3155245" cy="687929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5841552" y="771387"/>
            <a:ext cx="3553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rgbClr val="C00000"/>
                </a:solidFill>
              </a:rPr>
              <a:t>الموضــــــــــــوع :التكيف</a:t>
            </a:r>
          </a:p>
        </p:txBody>
      </p:sp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335384" y="761080"/>
            <a:ext cx="1151347" cy="577629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67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90م </a:t>
            </a:r>
          </a:p>
        </p:txBody>
      </p:sp>
      <p:sp>
        <p:nvSpPr>
          <p:cNvPr id="4" name="فقاعة الكلام: بيضاوية 3">
            <a:extLst>
              <a:ext uri="{FF2B5EF4-FFF2-40B4-BE49-F238E27FC236}">
                <a16:creationId xmlns:a16="http://schemas.microsoft.com/office/drawing/2014/main" id="{65818930-DA7A-487B-9271-817075088923}"/>
              </a:ext>
            </a:extLst>
          </p:cNvPr>
          <p:cNvSpPr/>
          <p:nvPr/>
        </p:nvSpPr>
        <p:spPr>
          <a:xfrm>
            <a:off x="2997473" y="1154542"/>
            <a:ext cx="3928621" cy="2166693"/>
          </a:xfrm>
          <a:prstGeom prst="wedgeEllipseCallout">
            <a:avLst>
              <a:gd name="adj1" fmla="val -49402"/>
              <a:gd name="adj2" fmla="val 75858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dirty="0">
                <a:solidFill>
                  <a:srgbClr val="00B050"/>
                </a:solidFill>
              </a:rPr>
              <a:t>ماهي ابرز الخصائص التي تمكن النباتات والحيوانات من العيش في بيئات </a:t>
            </a:r>
            <a:r>
              <a:rPr lang="ar-SA" sz="2400" dirty="0" err="1">
                <a:solidFill>
                  <a:srgbClr val="00B050"/>
                </a:solidFill>
              </a:rPr>
              <a:t>مختلفه</a:t>
            </a:r>
            <a:r>
              <a:rPr lang="ar-SA" sz="2400" dirty="0"/>
              <a:t>؟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212005DF-9BBE-4322-BE68-70B7B4EB1E0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4507" y="3123936"/>
            <a:ext cx="1959428" cy="2382416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6FF31DEC-3B43-4AA5-99F3-786EE97EFD2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43642" y="3713122"/>
            <a:ext cx="1635258" cy="1991856"/>
          </a:xfrm>
          <a:prstGeom prst="rect">
            <a:avLst/>
          </a:prstGeom>
        </p:spPr>
      </p:pic>
      <p:sp>
        <p:nvSpPr>
          <p:cNvPr id="9" name="فقاعة الكلام: بيضاوية 8">
            <a:extLst>
              <a:ext uri="{FF2B5EF4-FFF2-40B4-BE49-F238E27FC236}">
                <a16:creationId xmlns:a16="http://schemas.microsoft.com/office/drawing/2014/main" id="{917703F1-890B-4B67-A139-041B517DAE96}"/>
              </a:ext>
            </a:extLst>
          </p:cNvPr>
          <p:cNvSpPr/>
          <p:nvPr/>
        </p:nvSpPr>
        <p:spPr>
          <a:xfrm>
            <a:off x="8370219" y="2209448"/>
            <a:ext cx="2733482" cy="2054378"/>
          </a:xfrm>
          <a:prstGeom prst="wedgeEllipseCallout">
            <a:avLst>
              <a:gd name="adj1" fmla="val -66340"/>
              <a:gd name="adj2" fmla="val 6522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dirty="0">
                <a:solidFill>
                  <a:srgbClr val="C00000"/>
                </a:solidFill>
              </a:rPr>
              <a:t>هل تعرف أسماء بعض التكيفات؟</a:t>
            </a:r>
          </a:p>
        </p:txBody>
      </p:sp>
      <p:sp>
        <p:nvSpPr>
          <p:cNvPr id="11" name="مستطيل: زوايا علوية مستديرة 10">
            <a:extLst>
              <a:ext uri="{FF2B5EF4-FFF2-40B4-BE49-F238E27FC236}">
                <a16:creationId xmlns:a16="http://schemas.microsoft.com/office/drawing/2014/main" id="{CCC3E474-1847-4E99-9617-D008FFA411D5}"/>
              </a:ext>
            </a:extLst>
          </p:cNvPr>
          <p:cNvSpPr/>
          <p:nvPr/>
        </p:nvSpPr>
        <p:spPr>
          <a:xfrm>
            <a:off x="8096012" y="1498594"/>
            <a:ext cx="3553717" cy="517032"/>
          </a:xfrm>
          <a:prstGeom prst="round2Same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i="1" dirty="0">
                <a:solidFill>
                  <a:schemeClr val="accent5">
                    <a:lumMod val="75000"/>
                  </a:schemeClr>
                </a:solidFill>
              </a:rPr>
              <a:t>تقويم المعرفة السابقة</a:t>
            </a:r>
          </a:p>
        </p:txBody>
      </p:sp>
    </p:spTree>
    <p:extLst>
      <p:ext uri="{BB962C8B-B14F-4D97-AF65-F5344CB8AC3E}">
        <p14:creationId xmlns:p14="http://schemas.microsoft.com/office/powerpoint/2010/main" val="2627129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78211" y="-343816"/>
            <a:ext cx="13523067" cy="8842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12" y="55083"/>
            <a:ext cx="1073627" cy="86339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2140" y="324917"/>
            <a:ext cx="622081" cy="3342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10505142" y="199819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 dirty="0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10586858" y="549661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 dirty="0">
                <a:solidFill>
                  <a:schemeClr val="accent5">
                    <a:lumMod val="75000"/>
                  </a:schemeClr>
                </a:solidFill>
              </a:rPr>
              <a:t> 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10762467" y="943598"/>
            <a:ext cx="107146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 dirty="0">
                <a:solidFill>
                  <a:schemeClr val="accent5">
                    <a:lumMod val="75000"/>
                  </a:schemeClr>
                </a:solidFill>
              </a:rPr>
              <a:t> الصف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B5C79B-8D8F-4076-A1E6-10EC3BD32489}"/>
              </a:ext>
            </a:extLst>
          </p:cNvPr>
          <p:cNvSpPr txBox="1"/>
          <p:nvPr/>
        </p:nvSpPr>
        <p:spPr>
          <a:xfrm>
            <a:off x="9021900" y="255351"/>
            <a:ext cx="180807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/    / 1434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9983486" y="625963"/>
            <a:ext cx="7756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علوم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DFEAC1B-E009-47B6-BB10-6250AB3EA500}"/>
              </a:ext>
            </a:extLst>
          </p:cNvPr>
          <p:cNvSpPr txBox="1"/>
          <p:nvPr/>
        </p:nvSpPr>
        <p:spPr>
          <a:xfrm>
            <a:off x="10098901" y="983627"/>
            <a:ext cx="63486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ثالث</a:t>
            </a:r>
          </a:p>
        </p:txBody>
      </p:sp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149078" y="131977"/>
            <a:ext cx="3155245" cy="687929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5607563" y="701508"/>
            <a:ext cx="3553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rgbClr val="C00000"/>
                </a:solidFill>
              </a:rPr>
              <a:t>الموضــــــــــــوع :</a:t>
            </a: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8833E8E3-F5D6-4E86-8372-843378E20979}"/>
              </a:ext>
            </a:extLst>
          </p:cNvPr>
          <p:cNvSpPr txBox="1"/>
          <p:nvPr/>
        </p:nvSpPr>
        <p:spPr>
          <a:xfrm>
            <a:off x="3768192" y="723371"/>
            <a:ext cx="3370555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667" b="1" dirty="0">
                <a:solidFill>
                  <a:schemeClr val="accent5">
                    <a:lumMod val="75000"/>
                  </a:schemeClr>
                </a:solidFill>
              </a:rPr>
              <a:t>التكيف </a:t>
            </a:r>
            <a:endParaRPr lang="ar-SA" sz="2667" dirty="0"/>
          </a:p>
        </p:txBody>
      </p:sp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335384" y="761080"/>
            <a:ext cx="1151347" cy="577629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67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90 </a:t>
            </a:r>
          </a:p>
        </p:txBody>
      </p:sp>
      <p:pic>
        <p:nvPicPr>
          <p:cNvPr id="3076" name="Picture 4" descr="مشاهدة صورة المصدر">
            <a:extLst>
              <a:ext uri="{FF2B5EF4-FFF2-40B4-BE49-F238E27FC236}">
                <a16:creationId xmlns:a16="http://schemas.microsoft.com/office/drawing/2014/main" id="{36F71B49-471F-4852-8BFD-2A7C5F01F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91" y="5708956"/>
            <a:ext cx="1778295" cy="100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مربع نص 33">
            <a:extLst>
              <a:ext uri="{FF2B5EF4-FFF2-40B4-BE49-F238E27FC236}">
                <a16:creationId xmlns:a16="http://schemas.microsoft.com/office/drawing/2014/main" id="{B8FB1AC4-4EF2-4CDF-A3D0-856B7986C83E}"/>
              </a:ext>
            </a:extLst>
          </p:cNvPr>
          <p:cNvSpPr txBox="1"/>
          <p:nvPr/>
        </p:nvSpPr>
        <p:spPr>
          <a:xfrm>
            <a:off x="392360" y="1574232"/>
            <a:ext cx="2127987" cy="2308324"/>
          </a:xfrm>
          <a:prstGeom prst="rect">
            <a:avLst/>
          </a:prstGeom>
          <a:solidFill>
            <a:schemeClr val="accent6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</a:rPr>
              <a:t>استراتيجية قراءة الصورة </a:t>
            </a:r>
          </a:p>
          <a:p>
            <a:pPr algn="ctr"/>
            <a:endParaRPr lang="ar-SA" sz="2400" b="1" dirty="0">
              <a:solidFill>
                <a:schemeClr val="bg1"/>
              </a:solidFill>
            </a:endParaRPr>
          </a:p>
          <a:p>
            <a:pPr algn="ctr"/>
            <a:r>
              <a:rPr lang="ar-SA" sz="2400" b="1" dirty="0">
                <a:solidFill>
                  <a:schemeClr val="bg1"/>
                </a:solidFill>
              </a:rPr>
              <a:t>شاهد الصورة و أكتشف عنوان درسنا اليوم </a:t>
            </a:r>
          </a:p>
        </p:txBody>
      </p:sp>
      <p:pic>
        <p:nvPicPr>
          <p:cNvPr id="42" name="صورة 41">
            <a:extLst>
              <a:ext uri="{FF2B5EF4-FFF2-40B4-BE49-F238E27FC236}">
                <a16:creationId xmlns:a16="http://schemas.microsoft.com/office/drawing/2014/main" id="{934B1878-D4EC-4321-82F6-92DEB8FC2A9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16" y="3489515"/>
            <a:ext cx="1575453" cy="2463056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2611572B-2F56-458B-AEF5-D2821DB2899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80523" y="1465508"/>
            <a:ext cx="7202964" cy="429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944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17" grpId="0" animBg="1"/>
      <p:bldP spid="3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665534" y="-285880"/>
            <a:ext cx="13523067" cy="8842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12" y="55083"/>
            <a:ext cx="1073627" cy="86339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2140" y="324917"/>
            <a:ext cx="622081" cy="3342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10465062" y="210011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 dirty="0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10546778" y="550323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10546778" y="944260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B5C79B-8D8F-4076-A1E6-10EC3BD32489}"/>
              </a:ext>
            </a:extLst>
          </p:cNvPr>
          <p:cNvSpPr txBox="1"/>
          <p:nvPr/>
        </p:nvSpPr>
        <p:spPr>
          <a:xfrm>
            <a:off x="8981820" y="265543"/>
            <a:ext cx="180807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/    / 1434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10058820" y="626220"/>
            <a:ext cx="7756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علوم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DFEAC1B-E009-47B6-BB10-6250AB3EA500}"/>
              </a:ext>
            </a:extLst>
          </p:cNvPr>
          <p:cNvSpPr txBox="1"/>
          <p:nvPr/>
        </p:nvSpPr>
        <p:spPr>
          <a:xfrm>
            <a:off x="10057560" y="984289"/>
            <a:ext cx="63486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ثالث</a:t>
            </a:r>
          </a:p>
        </p:txBody>
      </p:sp>
      <p:pic>
        <p:nvPicPr>
          <p:cNvPr id="3076" name="Picture 4" descr="مشاهدة صورة المصدر">
            <a:extLst>
              <a:ext uri="{FF2B5EF4-FFF2-40B4-BE49-F238E27FC236}">
                <a16:creationId xmlns:a16="http://schemas.microsoft.com/office/drawing/2014/main" id="{36F71B49-471F-4852-8BFD-2A7C5F01F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91" y="5679808"/>
            <a:ext cx="1778295" cy="100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149078" y="131977"/>
            <a:ext cx="3155245" cy="687929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5841552" y="771387"/>
            <a:ext cx="3553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rgbClr val="C00000"/>
                </a:solidFill>
              </a:rPr>
              <a:t>الموضــــــــــــوع :</a:t>
            </a:r>
          </a:p>
        </p:txBody>
      </p:sp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335384" y="761080"/>
            <a:ext cx="1151347" cy="577629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67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91 </a:t>
            </a:r>
          </a:p>
        </p:txBody>
      </p:sp>
      <p:sp>
        <p:nvSpPr>
          <p:cNvPr id="25" name="TextBox 52">
            <a:extLst>
              <a:ext uri="{FF2B5EF4-FFF2-40B4-BE49-F238E27FC236}">
                <a16:creationId xmlns:a16="http://schemas.microsoft.com/office/drawing/2014/main" id="{681F95B8-0320-4EDF-8A8F-B5956F5D3F14}"/>
              </a:ext>
            </a:extLst>
          </p:cNvPr>
          <p:cNvSpPr txBox="1"/>
          <p:nvPr/>
        </p:nvSpPr>
        <p:spPr>
          <a:xfrm>
            <a:off x="9069354" y="1872462"/>
            <a:ext cx="2185551" cy="584775"/>
          </a:xfrm>
          <a:prstGeom prst="rect">
            <a:avLst/>
          </a:prstGeom>
          <a:ln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r"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Oswald" panose="02000503000000000000" pitchFamily="2" charset="0"/>
              </a:rPr>
              <a:t>انظر واتساءل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Oswald" panose="02000503000000000000" pitchFamily="2" charset="0"/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C37A939D-C613-4982-B850-3B2D526E10D3}"/>
              </a:ext>
            </a:extLst>
          </p:cNvPr>
          <p:cNvSpPr txBox="1"/>
          <p:nvPr/>
        </p:nvSpPr>
        <p:spPr>
          <a:xfrm>
            <a:off x="3768192" y="723371"/>
            <a:ext cx="3370555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667" b="1" dirty="0">
                <a:solidFill>
                  <a:schemeClr val="accent5">
                    <a:lumMod val="75000"/>
                  </a:schemeClr>
                </a:solidFill>
              </a:rPr>
              <a:t>التكيف  </a:t>
            </a:r>
            <a:endParaRPr lang="ar-SA" sz="2667" dirty="0"/>
          </a:p>
        </p:txBody>
      </p:sp>
      <p:sp>
        <p:nvSpPr>
          <p:cNvPr id="4" name="مستطيل: زاوية واحدة مستديرة 3">
            <a:extLst>
              <a:ext uri="{FF2B5EF4-FFF2-40B4-BE49-F238E27FC236}">
                <a16:creationId xmlns:a16="http://schemas.microsoft.com/office/drawing/2014/main" id="{9A39C29E-5A9F-40B7-8C31-BF6FE03DAEAB}"/>
              </a:ext>
            </a:extLst>
          </p:cNvPr>
          <p:cNvSpPr/>
          <p:nvPr/>
        </p:nvSpPr>
        <p:spPr>
          <a:xfrm rot="10800000" flipV="1">
            <a:off x="2659223" y="2457237"/>
            <a:ext cx="6532363" cy="1145253"/>
          </a:xfrm>
          <a:prstGeom prst="round1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/>
              <a:t>يعيش حيوان </a:t>
            </a:r>
            <a:r>
              <a:rPr lang="ar-SA" sz="2400" b="1" dirty="0" err="1"/>
              <a:t>الفقمه</a:t>
            </a:r>
            <a:r>
              <a:rPr lang="ar-SA" sz="2400" b="1" dirty="0"/>
              <a:t> في الأماكن الثلجية فكيف يحافظ على درجة حرارة جسمه؟</a:t>
            </a:r>
          </a:p>
        </p:txBody>
      </p:sp>
      <p:sp>
        <p:nvSpPr>
          <p:cNvPr id="5" name="مستطيل: زاوية واحدة مستديرة 4">
            <a:extLst>
              <a:ext uri="{FF2B5EF4-FFF2-40B4-BE49-F238E27FC236}">
                <a16:creationId xmlns:a16="http://schemas.microsoft.com/office/drawing/2014/main" id="{5778A93C-8D0F-4F40-B97D-0B0686893725}"/>
              </a:ext>
            </a:extLst>
          </p:cNvPr>
          <p:cNvSpPr/>
          <p:nvPr/>
        </p:nvSpPr>
        <p:spPr>
          <a:xfrm>
            <a:off x="1912776" y="4068147"/>
            <a:ext cx="6960636" cy="914400"/>
          </a:xfrm>
          <a:prstGeom prst="round1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accent5">
                    <a:lumMod val="75000"/>
                  </a:schemeClr>
                </a:solidFill>
              </a:rPr>
              <a:t>لأن ّ جسـمه يحتوي على طبقة من الدهون تشـكل طبقة </a:t>
            </a:r>
          </a:p>
          <a:p>
            <a:pPr algn="ctr"/>
            <a:r>
              <a:rPr lang="ar-SA" sz="2800" b="1" dirty="0">
                <a:solidFill>
                  <a:schemeClr val="accent5">
                    <a:lumMod val="75000"/>
                  </a:schemeClr>
                </a:solidFill>
              </a:rPr>
              <a:t>عازلة للحرارة وتحميه من البرد</a:t>
            </a:r>
          </a:p>
        </p:txBody>
      </p:sp>
    </p:spTree>
    <p:extLst>
      <p:ext uri="{BB962C8B-B14F-4D97-AF65-F5344CB8AC3E}">
        <p14:creationId xmlns:p14="http://schemas.microsoft.com/office/powerpoint/2010/main" val="3052073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5" grpId="0" animBg="1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78211" y="-304541"/>
            <a:ext cx="13523067" cy="8842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12" y="55083"/>
            <a:ext cx="1073627" cy="86339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2140" y="324917"/>
            <a:ext cx="622081" cy="3342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10465062" y="210011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 dirty="0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10546778" y="550323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10546778" y="944260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B5C79B-8D8F-4076-A1E6-10EC3BD32489}"/>
              </a:ext>
            </a:extLst>
          </p:cNvPr>
          <p:cNvSpPr txBox="1"/>
          <p:nvPr/>
        </p:nvSpPr>
        <p:spPr>
          <a:xfrm>
            <a:off x="8981820" y="265543"/>
            <a:ext cx="180807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/    / 1434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10058820" y="626220"/>
            <a:ext cx="7756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علوم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DFEAC1B-E009-47B6-BB10-6250AB3EA500}"/>
              </a:ext>
            </a:extLst>
          </p:cNvPr>
          <p:cNvSpPr txBox="1"/>
          <p:nvPr/>
        </p:nvSpPr>
        <p:spPr>
          <a:xfrm>
            <a:off x="10057560" y="984289"/>
            <a:ext cx="63486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ثالث</a:t>
            </a:r>
          </a:p>
        </p:txBody>
      </p:sp>
      <p:pic>
        <p:nvPicPr>
          <p:cNvPr id="3076" name="Picture 4" descr="مشاهدة صورة المصدر">
            <a:extLst>
              <a:ext uri="{FF2B5EF4-FFF2-40B4-BE49-F238E27FC236}">
                <a16:creationId xmlns:a16="http://schemas.microsoft.com/office/drawing/2014/main" id="{36F71B49-471F-4852-8BFD-2A7C5F01F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91" y="5679808"/>
            <a:ext cx="1778295" cy="100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149078" y="131977"/>
            <a:ext cx="3155245" cy="687929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5841552" y="771387"/>
            <a:ext cx="3553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rgbClr val="C00000"/>
                </a:solidFill>
              </a:rPr>
              <a:t>الموضــــــــــــوع :</a:t>
            </a:r>
          </a:p>
        </p:txBody>
      </p:sp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509641" y="761407"/>
            <a:ext cx="1151347" cy="577629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67" b="1" dirty="0" err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كتابالطالب</a:t>
            </a:r>
            <a:r>
              <a:rPr lang="ar-SA" sz="1467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ص91</a:t>
            </a:r>
          </a:p>
        </p:txBody>
      </p:sp>
      <p:pic>
        <p:nvPicPr>
          <p:cNvPr id="39" name="صورة 38">
            <a:extLst>
              <a:ext uri="{FF2B5EF4-FFF2-40B4-BE49-F238E27FC236}">
                <a16:creationId xmlns:a16="http://schemas.microsoft.com/office/drawing/2014/main" id="{84B43965-8B6C-4582-86F4-1486EF02332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47" y="3250144"/>
            <a:ext cx="1664485" cy="2463056"/>
          </a:xfrm>
          <a:prstGeom prst="rect">
            <a:avLst/>
          </a:prstGeom>
        </p:spPr>
      </p:pic>
      <p:sp>
        <p:nvSpPr>
          <p:cNvPr id="2" name="AutoShape 2" descr="مشاهدة صورة المصدر">
            <a:extLst>
              <a:ext uri="{FF2B5EF4-FFF2-40B4-BE49-F238E27FC236}">
                <a16:creationId xmlns:a16="http://schemas.microsoft.com/office/drawing/2014/main" id="{DE06622F-C8DE-47F8-985F-35A1F5C0F38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BA0D8B36-305B-47AD-91C7-8949A145C2AD}"/>
              </a:ext>
            </a:extLst>
          </p:cNvPr>
          <p:cNvSpPr txBox="1"/>
          <p:nvPr/>
        </p:nvSpPr>
        <p:spPr>
          <a:xfrm>
            <a:off x="3768192" y="723371"/>
            <a:ext cx="3370555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667" b="1" dirty="0">
                <a:solidFill>
                  <a:schemeClr val="accent5">
                    <a:lumMod val="75000"/>
                  </a:schemeClr>
                </a:solidFill>
              </a:rPr>
              <a:t>السلاسل والشبكات الغذائية  </a:t>
            </a:r>
            <a:endParaRPr lang="ar-SA" sz="2667" dirty="0"/>
          </a:p>
        </p:txBody>
      </p:sp>
      <p:sp>
        <p:nvSpPr>
          <p:cNvPr id="4" name="نجمة: 7 نقاط 3">
            <a:extLst>
              <a:ext uri="{FF2B5EF4-FFF2-40B4-BE49-F238E27FC236}">
                <a16:creationId xmlns:a16="http://schemas.microsoft.com/office/drawing/2014/main" id="{C3BE187A-DCC5-461D-829F-642583F7DB2C}"/>
              </a:ext>
            </a:extLst>
          </p:cNvPr>
          <p:cNvSpPr/>
          <p:nvPr/>
        </p:nvSpPr>
        <p:spPr>
          <a:xfrm>
            <a:off x="1077505" y="1420567"/>
            <a:ext cx="2542592" cy="1892559"/>
          </a:xfrm>
          <a:prstGeom prst="star7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u="sng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استكشف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EFD41EFA-6DA1-4BDB-AC2D-797434B4C22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0630" t="7650" r="33529" b="3850"/>
          <a:stretch/>
        </p:blipFill>
        <p:spPr>
          <a:xfrm>
            <a:off x="4338735" y="1364823"/>
            <a:ext cx="7455118" cy="4548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221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78211" y="-304541"/>
            <a:ext cx="13523067" cy="8842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12" y="55083"/>
            <a:ext cx="1073627" cy="86339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2140" y="324917"/>
            <a:ext cx="622081" cy="3342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10465062" y="210011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 dirty="0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10546778" y="550323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10546778" y="944260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B5C79B-8D8F-4076-A1E6-10EC3BD32489}"/>
              </a:ext>
            </a:extLst>
          </p:cNvPr>
          <p:cNvSpPr txBox="1"/>
          <p:nvPr/>
        </p:nvSpPr>
        <p:spPr>
          <a:xfrm>
            <a:off x="8981820" y="265543"/>
            <a:ext cx="180807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/    / 1434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10058820" y="626220"/>
            <a:ext cx="7756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علوم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DFEAC1B-E009-47B6-BB10-6250AB3EA500}"/>
              </a:ext>
            </a:extLst>
          </p:cNvPr>
          <p:cNvSpPr txBox="1"/>
          <p:nvPr/>
        </p:nvSpPr>
        <p:spPr>
          <a:xfrm>
            <a:off x="10057560" y="984289"/>
            <a:ext cx="63486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ثالث</a:t>
            </a:r>
          </a:p>
        </p:txBody>
      </p:sp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149078" y="131977"/>
            <a:ext cx="3155245" cy="687929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5841552" y="771387"/>
            <a:ext cx="3553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rgbClr val="C00000"/>
                </a:solidFill>
              </a:rPr>
              <a:t>الموضــــــــــــوع :</a:t>
            </a:r>
          </a:p>
        </p:txBody>
      </p:sp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335384" y="761080"/>
            <a:ext cx="1151347" cy="577629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67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ص91</a:t>
            </a: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ED17F7E5-6E4D-4342-B77C-D7CE31B7FBC8}"/>
              </a:ext>
            </a:extLst>
          </p:cNvPr>
          <p:cNvSpPr txBox="1"/>
          <p:nvPr/>
        </p:nvSpPr>
        <p:spPr>
          <a:xfrm>
            <a:off x="3866512" y="811404"/>
            <a:ext cx="3370555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667" b="1" dirty="0">
                <a:solidFill>
                  <a:schemeClr val="accent5">
                    <a:lumMod val="75000"/>
                  </a:schemeClr>
                </a:solidFill>
              </a:rPr>
              <a:t>التكيف  </a:t>
            </a:r>
            <a:endParaRPr lang="ar-SA" sz="2667" dirty="0"/>
          </a:p>
        </p:txBody>
      </p:sp>
    </p:spTree>
    <p:extLst>
      <p:ext uri="{BB962C8B-B14F-4D97-AF65-F5344CB8AC3E}">
        <p14:creationId xmlns:p14="http://schemas.microsoft.com/office/powerpoint/2010/main" val="27156624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78211" y="-304541"/>
            <a:ext cx="13523067" cy="8842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12" y="55083"/>
            <a:ext cx="1073627" cy="86339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2140" y="324917"/>
            <a:ext cx="622081" cy="3342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10465062" y="210011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 dirty="0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10546778" y="550323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10546778" y="944260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B5C79B-8D8F-4076-A1E6-10EC3BD32489}"/>
              </a:ext>
            </a:extLst>
          </p:cNvPr>
          <p:cNvSpPr txBox="1"/>
          <p:nvPr/>
        </p:nvSpPr>
        <p:spPr>
          <a:xfrm>
            <a:off x="8981820" y="265543"/>
            <a:ext cx="180807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/    / 1434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10058820" y="626220"/>
            <a:ext cx="7756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علوم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DFEAC1B-E009-47B6-BB10-6250AB3EA500}"/>
              </a:ext>
            </a:extLst>
          </p:cNvPr>
          <p:cNvSpPr txBox="1"/>
          <p:nvPr/>
        </p:nvSpPr>
        <p:spPr>
          <a:xfrm>
            <a:off x="10057560" y="984289"/>
            <a:ext cx="63486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ثالث</a:t>
            </a:r>
          </a:p>
        </p:txBody>
      </p:sp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149078" y="131977"/>
            <a:ext cx="3155245" cy="687929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5841552" y="771387"/>
            <a:ext cx="3553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rgbClr val="C00000"/>
                </a:solidFill>
              </a:rPr>
              <a:t>الموضــــــــــــوع :</a:t>
            </a:r>
          </a:p>
        </p:txBody>
      </p:sp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335384" y="761080"/>
            <a:ext cx="1151347" cy="577629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67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</a:t>
            </a:r>
          </a:p>
          <a:p>
            <a:pPr algn="ctr"/>
            <a:r>
              <a:rPr lang="ar-SA" sz="1467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ص92 </a:t>
            </a: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ED17F7E5-6E4D-4342-B77C-D7CE31B7FBC8}"/>
              </a:ext>
            </a:extLst>
          </p:cNvPr>
          <p:cNvSpPr txBox="1"/>
          <p:nvPr/>
        </p:nvSpPr>
        <p:spPr>
          <a:xfrm>
            <a:off x="3866512" y="811404"/>
            <a:ext cx="3370555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667" b="1" dirty="0">
                <a:solidFill>
                  <a:schemeClr val="accent5">
                    <a:lumMod val="75000"/>
                  </a:schemeClr>
                </a:solidFill>
              </a:rPr>
              <a:t>التكيف  </a:t>
            </a:r>
            <a:endParaRPr lang="ar-SA" sz="2667" dirty="0"/>
          </a:p>
        </p:txBody>
      </p:sp>
      <p:sp>
        <p:nvSpPr>
          <p:cNvPr id="2" name="فقاعة الكلام: بيضاوية 1">
            <a:extLst>
              <a:ext uri="{FF2B5EF4-FFF2-40B4-BE49-F238E27FC236}">
                <a16:creationId xmlns:a16="http://schemas.microsoft.com/office/drawing/2014/main" id="{8DF0AFCF-0905-42FC-9D64-FABA23D95FBD}"/>
              </a:ext>
            </a:extLst>
          </p:cNvPr>
          <p:cNvSpPr/>
          <p:nvPr/>
        </p:nvSpPr>
        <p:spPr>
          <a:xfrm>
            <a:off x="4348065" y="1912479"/>
            <a:ext cx="5047204" cy="1866419"/>
          </a:xfrm>
          <a:prstGeom prst="wedgeEllipseCallout">
            <a:avLst>
              <a:gd name="adj1" fmla="val -61689"/>
              <a:gd name="adj2" fmla="val 89496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FF0000"/>
                </a:solidFill>
              </a:rPr>
              <a:t>هل تعرفون </a:t>
            </a:r>
            <a:r>
              <a:rPr lang="ar-SA" sz="2400" b="1" dirty="0" err="1">
                <a:solidFill>
                  <a:srgbClr val="FF0000"/>
                </a:solidFill>
              </a:rPr>
              <a:t>يااصدقائي</a:t>
            </a:r>
            <a:r>
              <a:rPr lang="ar-SA" sz="2400" b="1" dirty="0">
                <a:solidFill>
                  <a:srgbClr val="FF0000"/>
                </a:solidFill>
              </a:rPr>
              <a:t> من الحيوان الملقب بسفينة الصحراء ؟</a:t>
            </a:r>
            <a:r>
              <a:rPr lang="ar-SA" sz="2400" b="1" dirty="0" err="1">
                <a:solidFill>
                  <a:srgbClr val="FF0000"/>
                </a:solidFill>
              </a:rPr>
              <a:t>وماخصائصه</a:t>
            </a:r>
            <a:r>
              <a:rPr lang="ar-SA" sz="2400" b="1" dirty="0">
                <a:solidFill>
                  <a:srgbClr val="FF0000"/>
                </a:solidFill>
              </a:rPr>
              <a:t> </a:t>
            </a:r>
            <a:r>
              <a:rPr lang="ar-SA" sz="2400" b="1" dirty="0" err="1">
                <a:solidFill>
                  <a:srgbClr val="FF0000"/>
                </a:solidFill>
              </a:rPr>
              <a:t>الجسمانيه</a:t>
            </a:r>
            <a:r>
              <a:rPr lang="ar-SA" sz="2400" b="1" dirty="0">
                <a:solidFill>
                  <a:srgbClr val="FF0000"/>
                </a:solidFill>
              </a:rPr>
              <a:t>؟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6CCF0DB5-D97A-41F8-BB7C-BB58E2D225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33180" y="3896988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8599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778211" y="-304541"/>
            <a:ext cx="13523067" cy="8842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12" y="55083"/>
            <a:ext cx="1073627" cy="86339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2140" y="324917"/>
            <a:ext cx="622081" cy="3342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10465062" y="210011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 dirty="0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10546778" y="550323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10546778" y="944260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B5C79B-8D8F-4076-A1E6-10EC3BD32489}"/>
              </a:ext>
            </a:extLst>
          </p:cNvPr>
          <p:cNvSpPr txBox="1"/>
          <p:nvPr/>
        </p:nvSpPr>
        <p:spPr>
          <a:xfrm>
            <a:off x="8981820" y="265543"/>
            <a:ext cx="180807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/    / 1434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10058820" y="626220"/>
            <a:ext cx="7756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علوم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DFEAC1B-E009-47B6-BB10-6250AB3EA500}"/>
              </a:ext>
            </a:extLst>
          </p:cNvPr>
          <p:cNvSpPr txBox="1"/>
          <p:nvPr/>
        </p:nvSpPr>
        <p:spPr>
          <a:xfrm>
            <a:off x="10057560" y="984289"/>
            <a:ext cx="63486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ثالث</a:t>
            </a:r>
          </a:p>
        </p:txBody>
      </p:sp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149078" y="131977"/>
            <a:ext cx="3155245" cy="687929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5841552" y="771387"/>
            <a:ext cx="3553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rgbClr val="C00000"/>
                </a:solidFill>
              </a:rPr>
              <a:t>الموضــــــــــــوع :</a:t>
            </a:r>
          </a:p>
        </p:txBody>
      </p:sp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335384" y="761080"/>
            <a:ext cx="1151347" cy="577629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67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</a:t>
            </a:r>
          </a:p>
          <a:p>
            <a:pPr algn="ctr"/>
            <a:r>
              <a:rPr lang="ar-SA" sz="1467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ص92 </a:t>
            </a: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ED17F7E5-6E4D-4342-B77C-D7CE31B7FBC8}"/>
              </a:ext>
            </a:extLst>
          </p:cNvPr>
          <p:cNvSpPr txBox="1"/>
          <p:nvPr/>
        </p:nvSpPr>
        <p:spPr>
          <a:xfrm>
            <a:off x="3866512" y="811404"/>
            <a:ext cx="3370555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667" b="1" dirty="0">
                <a:solidFill>
                  <a:schemeClr val="accent5">
                    <a:lumMod val="75000"/>
                  </a:schemeClr>
                </a:solidFill>
              </a:rPr>
              <a:t>التكيف  </a:t>
            </a:r>
            <a:endParaRPr lang="ar-SA" sz="2667" dirty="0"/>
          </a:p>
        </p:txBody>
      </p:sp>
      <p:pic>
        <p:nvPicPr>
          <p:cNvPr id="5" name="وسائط عبر الإنترنت 4" title="التكيف عند الجمل والدب">
            <a:hlinkClick r:id="" action="ppaction://media"/>
            <a:extLst>
              <a:ext uri="{FF2B5EF4-FFF2-40B4-BE49-F238E27FC236}">
                <a16:creationId xmlns:a16="http://schemas.microsoft.com/office/drawing/2014/main" id="{D147D643-01B7-4EDA-9CC5-DBFDD0EC931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9"/>
          <a:stretch>
            <a:fillRect/>
          </a:stretch>
        </p:blipFill>
        <p:spPr>
          <a:xfrm>
            <a:off x="877078" y="1245958"/>
            <a:ext cx="10674220" cy="4800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665534" y="-394975"/>
            <a:ext cx="13523067" cy="8842157"/>
          </a:xfrm>
          <a:prstGeom prst="rect">
            <a:avLst/>
          </a:prstGeom>
          <a:noFill/>
          <a:ln>
            <a:gradFill>
              <a:gsLst>
                <a:gs pos="2700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12" y="55083"/>
            <a:ext cx="1073627" cy="86339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2140" y="324917"/>
            <a:ext cx="622081" cy="3342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10465062" y="210011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 dirty="0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10546778" y="550323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10546778" y="944260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B5C79B-8D8F-4076-A1E6-10EC3BD32489}"/>
              </a:ext>
            </a:extLst>
          </p:cNvPr>
          <p:cNvSpPr txBox="1"/>
          <p:nvPr/>
        </p:nvSpPr>
        <p:spPr>
          <a:xfrm>
            <a:off x="8981820" y="265543"/>
            <a:ext cx="180807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/    / 1434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10058820" y="626220"/>
            <a:ext cx="7756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علوم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DFEAC1B-E009-47B6-BB10-6250AB3EA500}"/>
              </a:ext>
            </a:extLst>
          </p:cNvPr>
          <p:cNvSpPr txBox="1"/>
          <p:nvPr/>
        </p:nvSpPr>
        <p:spPr>
          <a:xfrm>
            <a:off x="10057560" y="984289"/>
            <a:ext cx="63486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ثالث</a:t>
            </a:r>
          </a:p>
        </p:txBody>
      </p:sp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149078" y="131977"/>
            <a:ext cx="3155245" cy="687929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5841552" y="771387"/>
            <a:ext cx="3553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rgbClr val="C00000"/>
                </a:solidFill>
              </a:rPr>
              <a:t>الموضــــــــــــوع :</a:t>
            </a:r>
          </a:p>
        </p:txBody>
      </p:sp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335384" y="761080"/>
            <a:ext cx="1151347" cy="577629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67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ص91</a:t>
            </a: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ED17F7E5-6E4D-4342-B77C-D7CE31B7FBC8}"/>
              </a:ext>
            </a:extLst>
          </p:cNvPr>
          <p:cNvSpPr txBox="1"/>
          <p:nvPr/>
        </p:nvSpPr>
        <p:spPr>
          <a:xfrm>
            <a:off x="3866512" y="811404"/>
            <a:ext cx="3370555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667" b="1" dirty="0">
                <a:solidFill>
                  <a:schemeClr val="accent5">
                    <a:lumMod val="75000"/>
                  </a:schemeClr>
                </a:solidFill>
              </a:rPr>
              <a:t>التكيف  </a:t>
            </a:r>
            <a:endParaRPr lang="ar-SA" sz="2667" dirty="0"/>
          </a:p>
        </p:txBody>
      </p:sp>
      <p:sp>
        <p:nvSpPr>
          <p:cNvPr id="2" name="تمرير: أفقي 1">
            <a:extLst>
              <a:ext uri="{FF2B5EF4-FFF2-40B4-BE49-F238E27FC236}">
                <a16:creationId xmlns:a16="http://schemas.microsoft.com/office/drawing/2014/main" id="{DC7C0B8A-00A0-4CF2-9E02-F1A6F9390CB9}"/>
              </a:ext>
            </a:extLst>
          </p:cNvPr>
          <p:cNvSpPr/>
          <p:nvPr/>
        </p:nvSpPr>
        <p:spPr>
          <a:xfrm>
            <a:off x="2985145" y="1546737"/>
            <a:ext cx="7604449" cy="2205860"/>
          </a:xfrm>
          <a:prstGeom prst="horizontalScroll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000" dirty="0" err="1">
                <a:solidFill>
                  <a:srgbClr val="C00000"/>
                </a:solidFill>
                <a:highlight>
                  <a:srgbClr val="FFFF00"/>
                </a:highlight>
              </a:rPr>
              <a:t>أتوقع</a:t>
            </a:r>
            <a:r>
              <a:rPr lang="ar-SA" sz="4000" dirty="0" err="1">
                <a:solidFill>
                  <a:schemeClr val="accent5">
                    <a:lumMod val="50000"/>
                  </a:schemeClr>
                </a:solidFill>
              </a:rPr>
              <a:t>:هل</a:t>
            </a:r>
            <a:r>
              <a:rPr lang="ar-SA" sz="4000" dirty="0">
                <a:solidFill>
                  <a:schemeClr val="accent5">
                    <a:lumMod val="50000"/>
                  </a:schemeClr>
                </a:solidFill>
              </a:rPr>
              <a:t> يستطيع الجمل العيش في الأماكن الباردة ؟</a:t>
            </a:r>
          </a:p>
          <a:p>
            <a:pPr algn="ctr"/>
            <a:endParaRPr lang="ar-SA" sz="40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105AA2C4-C2D0-45E3-AAC2-02B3B17DF80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0700" t="54057" r="19697" b="15927"/>
          <a:stretch/>
        </p:blipFill>
        <p:spPr>
          <a:xfrm>
            <a:off x="2752531" y="3752597"/>
            <a:ext cx="7837063" cy="1967068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 extrusionH="146050">
            <a:bevelT prst="relaxedInset"/>
            <a:extrusionClr>
              <a:srgbClr val="FFC000"/>
            </a:extrusionClr>
          </a:sp3d>
        </p:spPr>
      </p:pic>
    </p:spTree>
    <p:extLst>
      <p:ext uri="{BB962C8B-B14F-4D97-AF65-F5344CB8AC3E}">
        <p14:creationId xmlns:p14="http://schemas.microsoft.com/office/powerpoint/2010/main" val="21472660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78211" y="-304541"/>
            <a:ext cx="13523067" cy="8842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12" y="55083"/>
            <a:ext cx="1073627" cy="86339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2140" y="324917"/>
            <a:ext cx="622081" cy="3342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10465062" y="210011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 dirty="0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10546778" y="550323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10546778" y="944260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B5C79B-8D8F-4076-A1E6-10EC3BD32489}"/>
              </a:ext>
            </a:extLst>
          </p:cNvPr>
          <p:cNvSpPr txBox="1"/>
          <p:nvPr/>
        </p:nvSpPr>
        <p:spPr>
          <a:xfrm>
            <a:off x="8981820" y="265543"/>
            <a:ext cx="180807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/    / 1434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10058820" y="626220"/>
            <a:ext cx="7756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علوم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DFEAC1B-E009-47B6-BB10-6250AB3EA500}"/>
              </a:ext>
            </a:extLst>
          </p:cNvPr>
          <p:cNvSpPr txBox="1"/>
          <p:nvPr/>
        </p:nvSpPr>
        <p:spPr>
          <a:xfrm>
            <a:off x="10057560" y="984289"/>
            <a:ext cx="63486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ثالث</a:t>
            </a:r>
          </a:p>
        </p:txBody>
      </p:sp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149078" y="131977"/>
            <a:ext cx="3155245" cy="687929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5841552" y="771387"/>
            <a:ext cx="3553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rgbClr val="C00000"/>
                </a:solidFill>
              </a:rPr>
              <a:t>الموضــــــــــــوع :</a:t>
            </a:r>
          </a:p>
        </p:txBody>
      </p:sp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335384" y="761080"/>
            <a:ext cx="1151347" cy="577629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67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ص91</a:t>
            </a: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ED17F7E5-6E4D-4342-B77C-D7CE31B7FBC8}"/>
              </a:ext>
            </a:extLst>
          </p:cNvPr>
          <p:cNvSpPr txBox="1"/>
          <p:nvPr/>
        </p:nvSpPr>
        <p:spPr>
          <a:xfrm>
            <a:off x="3866512" y="811404"/>
            <a:ext cx="3370555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667" b="1" dirty="0">
                <a:solidFill>
                  <a:schemeClr val="accent5">
                    <a:lumMod val="75000"/>
                  </a:schemeClr>
                </a:solidFill>
              </a:rPr>
              <a:t>التكيف  </a:t>
            </a:r>
            <a:endParaRPr lang="ar-SA" sz="2667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D8FB3254-3E4E-401A-9AB6-F21954FE8FE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656" t="6866" r="23522" b="18891"/>
          <a:stretch/>
        </p:blipFill>
        <p:spPr>
          <a:xfrm>
            <a:off x="410547" y="1498594"/>
            <a:ext cx="11019453" cy="4633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7690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778211" y="-355105"/>
            <a:ext cx="13523067" cy="8842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8512" y="55083"/>
            <a:ext cx="1073627" cy="86339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2140" y="324917"/>
            <a:ext cx="622081" cy="3342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10550977" y="173185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 dirty="0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10632693" y="523027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10632693" y="916964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B5C79B-8D8F-4076-A1E6-10EC3BD32489}"/>
              </a:ext>
            </a:extLst>
          </p:cNvPr>
          <p:cNvSpPr txBox="1"/>
          <p:nvPr/>
        </p:nvSpPr>
        <p:spPr>
          <a:xfrm>
            <a:off x="9067735" y="228717"/>
            <a:ext cx="180807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/    / 1434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10144735" y="599329"/>
            <a:ext cx="7756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علوم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DFEAC1B-E009-47B6-BB10-6250AB3EA500}"/>
              </a:ext>
            </a:extLst>
          </p:cNvPr>
          <p:cNvSpPr txBox="1"/>
          <p:nvPr/>
        </p:nvSpPr>
        <p:spPr>
          <a:xfrm>
            <a:off x="10144736" y="956993"/>
            <a:ext cx="63486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ثالث</a:t>
            </a:r>
          </a:p>
        </p:txBody>
      </p:sp>
      <p:pic>
        <p:nvPicPr>
          <p:cNvPr id="3076" name="Picture 4" descr="مشاهدة صورة المصدر">
            <a:extLst>
              <a:ext uri="{FF2B5EF4-FFF2-40B4-BE49-F238E27FC236}">
                <a16:creationId xmlns:a16="http://schemas.microsoft.com/office/drawing/2014/main" id="{36F71B49-471F-4852-8BFD-2A7C5F01F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91" y="5679808"/>
            <a:ext cx="1778295" cy="100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4149078" y="131977"/>
            <a:ext cx="3155245" cy="687929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5541886" y="763477"/>
            <a:ext cx="3553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>
                <a:solidFill>
                  <a:srgbClr val="C00000"/>
                </a:solidFill>
              </a:rPr>
              <a:t>الموضــــــــــــوع :</a:t>
            </a:r>
          </a:p>
        </p:txBody>
      </p:sp>
      <p:pic>
        <p:nvPicPr>
          <p:cNvPr id="34" name="النشيد الوطني">
            <a:hlinkClick r:id="" action="ppaction://media"/>
            <a:extLst>
              <a:ext uri="{FF2B5EF4-FFF2-40B4-BE49-F238E27FC236}">
                <a16:creationId xmlns:a16="http://schemas.microsoft.com/office/drawing/2014/main" id="{94E4B0F9-422D-4AC6-8733-1F2A7887E5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2000" y="1369184"/>
            <a:ext cx="9953501" cy="43777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28381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9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78211" y="-304541"/>
            <a:ext cx="13523067" cy="8842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12" y="55083"/>
            <a:ext cx="1073627" cy="86339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2140" y="324917"/>
            <a:ext cx="622081" cy="3342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10465062" y="210011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 dirty="0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10546778" y="550323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10546778" y="944260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B5C79B-8D8F-4076-A1E6-10EC3BD32489}"/>
              </a:ext>
            </a:extLst>
          </p:cNvPr>
          <p:cNvSpPr txBox="1"/>
          <p:nvPr/>
        </p:nvSpPr>
        <p:spPr>
          <a:xfrm>
            <a:off x="8981820" y="265543"/>
            <a:ext cx="180807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/    / 1434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10058820" y="626220"/>
            <a:ext cx="7756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علوم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DFEAC1B-E009-47B6-BB10-6250AB3EA500}"/>
              </a:ext>
            </a:extLst>
          </p:cNvPr>
          <p:cNvSpPr txBox="1"/>
          <p:nvPr/>
        </p:nvSpPr>
        <p:spPr>
          <a:xfrm>
            <a:off x="10057560" y="984289"/>
            <a:ext cx="63486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ثالث</a:t>
            </a:r>
          </a:p>
        </p:txBody>
      </p:sp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149078" y="131977"/>
            <a:ext cx="3155245" cy="687929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5841552" y="771387"/>
            <a:ext cx="3553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rgbClr val="C00000"/>
                </a:solidFill>
              </a:rPr>
              <a:t>الموضــــــــــــوع :</a:t>
            </a:r>
          </a:p>
        </p:txBody>
      </p:sp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335384" y="761080"/>
            <a:ext cx="1151347" cy="577629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67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ص92</a:t>
            </a: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ED17F7E5-6E4D-4342-B77C-D7CE31B7FBC8}"/>
              </a:ext>
            </a:extLst>
          </p:cNvPr>
          <p:cNvSpPr txBox="1"/>
          <p:nvPr/>
        </p:nvSpPr>
        <p:spPr>
          <a:xfrm>
            <a:off x="3866512" y="811404"/>
            <a:ext cx="3370555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667" b="1" dirty="0">
                <a:solidFill>
                  <a:schemeClr val="accent5">
                    <a:lumMod val="75000"/>
                  </a:schemeClr>
                </a:solidFill>
              </a:rPr>
              <a:t>التكيف  </a:t>
            </a:r>
            <a:endParaRPr lang="ar-SA" sz="2667" dirty="0"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0E57E5FD-6EF6-48B5-80AE-9E2B7A2810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4358" y="1356523"/>
            <a:ext cx="9410703" cy="487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3521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78211" y="-304541"/>
            <a:ext cx="13523067" cy="8842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12" y="55083"/>
            <a:ext cx="1073627" cy="86339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2140" y="324917"/>
            <a:ext cx="622081" cy="3342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10465062" y="210011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 dirty="0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10546778" y="550323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10546778" y="944260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B5C79B-8D8F-4076-A1E6-10EC3BD32489}"/>
              </a:ext>
            </a:extLst>
          </p:cNvPr>
          <p:cNvSpPr txBox="1"/>
          <p:nvPr/>
        </p:nvSpPr>
        <p:spPr>
          <a:xfrm>
            <a:off x="8981820" y="265543"/>
            <a:ext cx="180807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/    / 1434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10058820" y="626220"/>
            <a:ext cx="7756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علوم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DFEAC1B-E009-47B6-BB10-6250AB3EA500}"/>
              </a:ext>
            </a:extLst>
          </p:cNvPr>
          <p:cNvSpPr txBox="1"/>
          <p:nvPr/>
        </p:nvSpPr>
        <p:spPr>
          <a:xfrm>
            <a:off x="10057560" y="984289"/>
            <a:ext cx="63486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ثالث</a:t>
            </a:r>
          </a:p>
        </p:txBody>
      </p:sp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149078" y="131977"/>
            <a:ext cx="3155245" cy="687929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5841552" y="771387"/>
            <a:ext cx="3553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rgbClr val="C00000"/>
                </a:solidFill>
              </a:rPr>
              <a:t>الموضــــــــــــوع :</a:t>
            </a:r>
          </a:p>
        </p:txBody>
      </p:sp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335384" y="761080"/>
            <a:ext cx="1151347" cy="577629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67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ص91</a:t>
            </a: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ED17F7E5-6E4D-4342-B77C-D7CE31B7FBC8}"/>
              </a:ext>
            </a:extLst>
          </p:cNvPr>
          <p:cNvSpPr txBox="1"/>
          <p:nvPr/>
        </p:nvSpPr>
        <p:spPr>
          <a:xfrm>
            <a:off x="3866512" y="811404"/>
            <a:ext cx="3370555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667" b="1" dirty="0">
                <a:solidFill>
                  <a:schemeClr val="accent5">
                    <a:lumMod val="75000"/>
                  </a:schemeClr>
                </a:solidFill>
              </a:rPr>
              <a:t>التكيف  </a:t>
            </a:r>
            <a:endParaRPr lang="ar-SA" sz="2667" dirty="0"/>
          </a:p>
        </p:txBody>
      </p:sp>
      <p:sp>
        <p:nvSpPr>
          <p:cNvPr id="2" name="مخطط انسيابي: قرار 1">
            <a:extLst>
              <a:ext uri="{FF2B5EF4-FFF2-40B4-BE49-F238E27FC236}">
                <a16:creationId xmlns:a16="http://schemas.microsoft.com/office/drawing/2014/main" id="{16C617E0-DD7B-471E-9DD7-429C679B1CB2}"/>
              </a:ext>
            </a:extLst>
          </p:cNvPr>
          <p:cNvSpPr/>
          <p:nvPr/>
        </p:nvSpPr>
        <p:spPr>
          <a:xfrm>
            <a:off x="8892073" y="1581876"/>
            <a:ext cx="2743200" cy="1207977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highlight>
                  <a:srgbClr val="808000"/>
                </a:highlight>
              </a:rPr>
              <a:t>التكيف</a:t>
            </a:r>
            <a:r>
              <a:rPr lang="ar-SA" dirty="0"/>
              <a:t> </a:t>
            </a:r>
          </a:p>
        </p:txBody>
      </p:sp>
      <p:sp>
        <p:nvSpPr>
          <p:cNvPr id="4" name="مستطيل: زوايا علوية مستديرة 3">
            <a:extLst>
              <a:ext uri="{FF2B5EF4-FFF2-40B4-BE49-F238E27FC236}">
                <a16:creationId xmlns:a16="http://schemas.microsoft.com/office/drawing/2014/main" id="{B1F92A5C-1388-451F-9652-2B54694681C0}"/>
              </a:ext>
            </a:extLst>
          </p:cNvPr>
          <p:cNvSpPr/>
          <p:nvPr/>
        </p:nvSpPr>
        <p:spPr>
          <a:xfrm>
            <a:off x="1844221" y="2789853"/>
            <a:ext cx="7299779" cy="1418253"/>
          </a:xfrm>
          <a:prstGeom prst="round2Same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dirty="0">
                <a:effectLst>
                  <a:outerShdw blurRad="152400" dist="50800" dir="5400000" algn="ctr" rotWithShape="0">
                    <a:srgbClr val="000000">
                      <a:alpha val="89000"/>
                    </a:srgbClr>
                  </a:outerShdw>
                </a:effectLst>
              </a:rPr>
              <a:t>التركيب او السلوك الذي يساعد المخلوق الحي على البقاء حيا في بيئته</a:t>
            </a:r>
          </a:p>
        </p:txBody>
      </p:sp>
    </p:spTree>
    <p:extLst>
      <p:ext uri="{BB962C8B-B14F-4D97-AF65-F5344CB8AC3E}">
        <p14:creationId xmlns:p14="http://schemas.microsoft.com/office/powerpoint/2010/main" val="207390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96872" y="-313871"/>
            <a:ext cx="13523067" cy="8842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12" y="55083"/>
            <a:ext cx="1073627" cy="86339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2140" y="324917"/>
            <a:ext cx="622081" cy="3342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10465062" y="210011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 dirty="0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10546778" y="550323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10546778" y="944260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B5C79B-8D8F-4076-A1E6-10EC3BD32489}"/>
              </a:ext>
            </a:extLst>
          </p:cNvPr>
          <p:cNvSpPr txBox="1"/>
          <p:nvPr/>
        </p:nvSpPr>
        <p:spPr>
          <a:xfrm>
            <a:off x="8981820" y="265543"/>
            <a:ext cx="180807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/    / 1434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10058820" y="626220"/>
            <a:ext cx="7756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علوم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DFEAC1B-E009-47B6-BB10-6250AB3EA500}"/>
              </a:ext>
            </a:extLst>
          </p:cNvPr>
          <p:cNvSpPr txBox="1"/>
          <p:nvPr/>
        </p:nvSpPr>
        <p:spPr>
          <a:xfrm>
            <a:off x="10057560" y="984289"/>
            <a:ext cx="63486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ثالث</a:t>
            </a:r>
          </a:p>
        </p:txBody>
      </p:sp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149078" y="131977"/>
            <a:ext cx="3155245" cy="687929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5841552" y="771387"/>
            <a:ext cx="3553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rgbClr val="C00000"/>
                </a:solidFill>
              </a:rPr>
              <a:t>الموضــــــــــــوع :</a:t>
            </a:r>
          </a:p>
        </p:txBody>
      </p:sp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335384" y="761080"/>
            <a:ext cx="1151347" cy="577629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67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ص91</a:t>
            </a: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ED17F7E5-6E4D-4342-B77C-D7CE31B7FBC8}"/>
              </a:ext>
            </a:extLst>
          </p:cNvPr>
          <p:cNvSpPr txBox="1"/>
          <p:nvPr/>
        </p:nvSpPr>
        <p:spPr>
          <a:xfrm>
            <a:off x="3866512" y="811404"/>
            <a:ext cx="3370555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667" b="1" dirty="0">
                <a:solidFill>
                  <a:schemeClr val="accent5">
                    <a:lumMod val="75000"/>
                  </a:schemeClr>
                </a:solidFill>
              </a:rPr>
              <a:t>التكيف  </a:t>
            </a:r>
            <a:endParaRPr lang="ar-SA" sz="2667" dirty="0"/>
          </a:p>
        </p:txBody>
      </p:sp>
      <p:sp>
        <p:nvSpPr>
          <p:cNvPr id="2" name="مخطط انسيابي: قرار 1">
            <a:extLst>
              <a:ext uri="{FF2B5EF4-FFF2-40B4-BE49-F238E27FC236}">
                <a16:creationId xmlns:a16="http://schemas.microsoft.com/office/drawing/2014/main" id="{16C617E0-DD7B-471E-9DD7-429C679B1CB2}"/>
              </a:ext>
            </a:extLst>
          </p:cNvPr>
          <p:cNvSpPr/>
          <p:nvPr/>
        </p:nvSpPr>
        <p:spPr>
          <a:xfrm>
            <a:off x="4875210" y="1440466"/>
            <a:ext cx="2743200" cy="1207977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highlight>
                  <a:srgbClr val="808000"/>
                </a:highlight>
              </a:rPr>
              <a:t>التكيف</a:t>
            </a:r>
            <a:r>
              <a:rPr lang="ar-SA" dirty="0"/>
              <a:t> </a:t>
            </a:r>
          </a:p>
        </p:txBody>
      </p:sp>
      <p:cxnSp>
        <p:nvCxnSpPr>
          <p:cNvPr id="6" name="رابط مستقيم 5">
            <a:extLst>
              <a:ext uri="{FF2B5EF4-FFF2-40B4-BE49-F238E27FC236}">
                <a16:creationId xmlns:a16="http://schemas.microsoft.com/office/drawing/2014/main" id="{BD00F9E6-F039-4768-BE82-DACE08E8F0A8}"/>
              </a:ext>
            </a:extLst>
          </p:cNvPr>
          <p:cNvCxnSpPr>
            <a:cxnSpLocks/>
          </p:cNvCxnSpPr>
          <p:nvPr/>
        </p:nvCxnSpPr>
        <p:spPr>
          <a:xfrm flipH="1">
            <a:off x="2887789" y="2761861"/>
            <a:ext cx="6718041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سهم: لأسفل 7">
            <a:extLst>
              <a:ext uri="{FF2B5EF4-FFF2-40B4-BE49-F238E27FC236}">
                <a16:creationId xmlns:a16="http://schemas.microsoft.com/office/drawing/2014/main" id="{2B833629-6AA9-47DD-AACC-588CEF899E42}"/>
              </a:ext>
            </a:extLst>
          </p:cNvPr>
          <p:cNvSpPr/>
          <p:nvPr/>
        </p:nvSpPr>
        <p:spPr>
          <a:xfrm>
            <a:off x="9395269" y="2782220"/>
            <a:ext cx="317899" cy="811763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سهم: لأسفل 8">
            <a:extLst>
              <a:ext uri="{FF2B5EF4-FFF2-40B4-BE49-F238E27FC236}">
                <a16:creationId xmlns:a16="http://schemas.microsoft.com/office/drawing/2014/main" id="{A4AB1E7D-F675-4568-A747-C9DEB5E0B88C}"/>
              </a:ext>
            </a:extLst>
          </p:cNvPr>
          <p:cNvSpPr/>
          <p:nvPr/>
        </p:nvSpPr>
        <p:spPr>
          <a:xfrm>
            <a:off x="2726159" y="2719877"/>
            <a:ext cx="363894" cy="811759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74ABF0FD-0425-47DE-887C-D6EA3A6859E9}"/>
              </a:ext>
            </a:extLst>
          </p:cNvPr>
          <p:cNvSpPr/>
          <p:nvPr/>
        </p:nvSpPr>
        <p:spPr>
          <a:xfrm>
            <a:off x="8448540" y="3601028"/>
            <a:ext cx="2211355" cy="6251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rgbClr val="002060"/>
                </a:solidFill>
              </a:rPr>
              <a:t>تركيبي</a:t>
            </a:r>
            <a:r>
              <a:rPr lang="ar-SA" dirty="0"/>
              <a:t> </a:t>
            </a: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3417731D-10CB-46D5-950D-17C7FDC17A83}"/>
              </a:ext>
            </a:extLst>
          </p:cNvPr>
          <p:cNvSpPr/>
          <p:nvPr/>
        </p:nvSpPr>
        <p:spPr>
          <a:xfrm>
            <a:off x="1849081" y="3525818"/>
            <a:ext cx="2118049" cy="68232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002060"/>
                </a:solidFill>
              </a:rPr>
              <a:t>سلوكي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51B2AD3C-D1AB-4E5C-8CAD-610621257A3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4421" r="53799"/>
          <a:stretch/>
        </p:blipFill>
        <p:spPr>
          <a:xfrm>
            <a:off x="8786306" y="4433149"/>
            <a:ext cx="1535821" cy="131095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7EDD53D-3487-40A0-8DA5-3235DC3AACE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46977" y="4433149"/>
            <a:ext cx="2281624" cy="151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2006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 descr="اضراس الحصان تمكنه من مضغ الاعشاب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665534" y="-407177"/>
            <a:ext cx="13523067" cy="8842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12" y="55083"/>
            <a:ext cx="1073627" cy="86339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2140" y="324917"/>
            <a:ext cx="622081" cy="3342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10465062" y="210011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 dirty="0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10546778" y="550323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10546778" y="944260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B5C79B-8D8F-4076-A1E6-10EC3BD32489}"/>
              </a:ext>
            </a:extLst>
          </p:cNvPr>
          <p:cNvSpPr txBox="1"/>
          <p:nvPr/>
        </p:nvSpPr>
        <p:spPr>
          <a:xfrm>
            <a:off x="8981820" y="265543"/>
            <a:ext cx="180807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/    / 1434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10058820" y="626220"/>
            <a:ext cx="7756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علوم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DFEAC1B-E009-47B6-BB10-6250AB3EA500}"/>
              </a:ext>
            </a:extLst>
          </p:cNvPr>
          <p:cNvSpPr txBox="1"/>
          <p:nvPr/>
        </p:nvSpPr>
        <p:spPr>
          <a:xfrm>
            <a:off x="10057560" y="984289"/>
            <a:ext cx="63486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ثالث</a:t>
            </a:r>
          </a:p>
        </p:txBody>
      </p:sp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149078" y="131977"/>
            <a:ext cx="3155245" cy="687929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5841552" y="771387"/>
            <a:ext cx="3553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rgbClr val="C00000"/>
                </a:solidFill>
              </a:rPr>
              <a:t>الموضــــــــــــوع :</a:t>
            </a:r>
          </a:p>
        </p:txBody>
      </p:sp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335384" y="761080"/>
            <a:ext cx="1151347" cy="577629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67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ص91</a:t>
            </a: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ED17F7E5-6E4D-4342-B77C-D7CE31B7FBC8}"/>
              </a:ext>
            </a:extLst>
          </p:cNvPr>
          <p:cNvSpPr txBox="1"/>
          <p:nvPr/>
        </p:nvSpPr>
        <p:spPr>
          <a:xfrm>
            <a:off x="3866512" y="811404"/>
            <a:ext cx="3370555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667" b="1" dirty="0">
                <a:solidFill>
                  <a:schemeClr val="accent5">
                    <a:lumMod val="75000"/>
                  </a:schemeClr>
                </a:solidFill>
              </a:rPr>
              <a:t>التكيف  </a:t>
            </a:r>
            <a:endParaRPr lang="ar-SA" sz="2667" dirty="0"/>
          </a:p>
        </p:txBody>
      </p:sp>
      <p:sp>
        <p:nvSpPr>
          <p:cNvPr id="2" name="مستطيل: زوايا علوية مستديرة 1">
            <a:extLst>
              <a:ext uri="{FF2B5EF4-FFF2-40B4-BE49-F238E27FC236}">
                <a16:creationId xmlns:a16="http://schemas.microsoft.com/office/drawing/2014/main" id="{75CE8806-B9F6-414A-976F-2DA7B456E622}"/>
              </a:ext>
            </a:extLst>
          </p:cNvPr>
          <p:cNvSpPr/>
          <p:nvPr/>
        </p:nvSpPr>
        <p:spPr>
          <a:xfrm>
            <a:off x="2716339" y="1528406"/>
            <a:ext cx="7016621" cy="757924"/>
          </a:xfrm>
          <a:prstGeom prst="round2Same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كيف ساعدت تراكيب المخلوقات الحية على بقائها حية؟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8AEB652E-EEB9-4CEF-A16A-680FB7E2B8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3600" y="2348311"/>
            <a:ext cx="2865477" cy="185702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893DC6A9-4DAD-4207-B3ED-73FE7A37B8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82773" y="2435046"/>
            <a:ext cx="2697544" cy="1803103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A9B7C161-75C5-42B3-9924-5CDD26CDB31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25300" y="2467860"/>
            <a:ext cx="2697544" cy="1737476"/>
          </a:xfrm>
          <a:prstGeom prst="rect">
            <a:avLst/>
          </a:prstGeom>
        </p:spPr>
      </p:pic>
      <p:sp>
        <p:nvSpPr>
          <p:cNvPr id="7" name="موجة 6">
            <a:extLst>
              <a:ext uri="{FF2B5EF4-FFF2-40B4-BE49-F238E27FC236}">
                <a16:creationId xmlns:a16="http://schemas.microsoft.com/office/drawing/2014/main" id="{D5D68CD3-134E-4469-8904-B2E629B1BAB3}"/>
              </a:ext>
            </a:extLst>
          </p:cNvPr>
          <p:cNvSpPr/>
          <p:nvPr/>
        </p:nvSpPr>
        <p:spPr>
          <a:xfrm>
            <a:off x="8825300" y="4420262"/>
            <a:ext cx="2697544" cy="1370122"/>
          </a:xfrm>
          <a:prstGeom prst="wav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1" name="صورة 10" descr="الدب والاسد لهم مخالب تمكنهم من الصيد">
            <a:extLst>
              <a:ext uri="{FF2B5EF4-FFF2-40B4-BE49-F238E27FC236}">
                <a16:creationId xmlns:a16="http://schemas.microsoft.com/office/drawing/2014/main" id="{78E9469F-8649-4BB0-9787-54FA70DE95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15376" y="4420262"/>
            <a:ext cx="2706859" cy="1371719"/>
          </a:xfrm>
          <a:prstGeom prst="rect">
            <a:avLst/>
          </a:prstGeom>
        </p:spPr>
      </p:pic>
      <p:pic>
        <p:nvPicPr>
          <p:cNvPr id="12" name="صورة 11" descr="يستحدم الضفدع لسانه اللزج لاصطياد الحشرات">
            <a:extLst>
              <a:ext uri="{FF2B5EF4-FFF2-40B4-BE49-F238E27FC236}">
                <a16:creationId xmlns:a16="http://schemas.microsoft.com/office/drawing/2014/main" id="{30924985-8365-410E-AEB3-315AB2F8A04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86731" y="4420262"/>
            <a:ext cx="2706859" cy="1371719"/>
          </a:xfrm>
          <a:prstGeom prst="rect">
            <a:avLst/>
          </a:prstGeom>
        </p:spPr>
      </p:pic>
      <p:sp>
        <p:nvSpPr>
          <p:cNvPr id="32" name="مربع نص 31">
            <a:extLst>
              <a:ext uri="{FF2B5EF4-FFF2-40B4-BE49-F238E27FC236}">
                <a16:creationId xmlns:a16="http://schemas.microsoft.com/office/drawing/2014/main" id="{1FBAA101-9D8E-4240-8A8B-C2DC4897A2AB}"/>
              </a:ext>
            </a:extLst>
          </p:cNvPr>
          <p:cNvSpPr txBox="1"/>
          <p:nvPr/>
        </p:nvSpPr>
        <p:spPr>
          <a:xfrm>
            <a:off x="-2493987" y="4810124"/>
            <a:ext cx="67611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b="1" dirty="0" err="1">
                <a:solidFill>
                  <a:schemeClr val="accent1">
                    <a:lumMod val="50000"/>
                  </a:schemeClr>
                </a:solidFill>
              </a:rPr>
              <a:t>يستحدم</a:t>
            </a:r>
            <a:r>
              <a:rPr lang="ar-SA" b="1" dirty="0">
                <a:solidFill>
                  <a:schemeClr val="accent1">
                    <a:lumMod val="50000"/>
                  </a:schemeClr>
                </a:solidFill>
              </a:rPr>
              <a:t> الضفدع لسانه اللزج لاصطياد</a:t>
            </a:r>
          </a:p>
          <a:p>
            <a:r>
              <a:rPr lang="ar-SA" b="1" dirty="0">
                <a:solidFill>
                  <a:schemeClr val="accent1">
                    <a:lumMod val="50000"/>
                  </a:schemeClr>
                </a:solidFill>
              </a:rPr>
              <a:t>الحشرات</a:t>
            </a: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42E2919A-11D8-416A-A3B3-B6DF33BBAAE8}"/>
              </a:ext>
            </a:extLst>
          </p:cNvPr>
          <p:cNvSpPr txBox="1"/>
          <p:nvPr/>
        </p:nvSpPr>
        <p:spPr>
          <a:xfrm>
            <a:off x="478994" y="4861027"/>
            <a:ext cx="76771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b="1" dirty="0">
                <a:solidFill>
                  <a:schemeClr val="accent1">
                    <a:lumMod val="75000"/>
                  </a:schemeClr>
                </a:solidFill>
              </a:rPr>
              <a:t>الدب والاسد لهم مخالب تمكنهم من </a:t>
            </a:r>
          </a:p>
          <a:p>
            <a:r>
              <a:rPr lang="ar-SA" b="1" dirty="0">
                <a:solidFill>
                  <a:schemeClr val="accent1">
                    <a:lumMod val="75000"/>
                  </a:schemeClr>
                </a:solidFill>
              </a:rPr>
              <a:t>الصيد</a:t>
            </a:r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78514E5B-9823-477A-B0AF-4CDB2A8E0557}"/>
              </a:ext>
            </a:extLst>
          </p:cNvPr>
          <p:cNvSpPr txBox="1"/>
          <p:nvPr/>
        </p:nvSpPr>
        <p:spPr>
          <a:xfrm>
            <a:off x="3866512" y="4903330"/>
            <a:ext cx="77152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b="1" dirty="0">
                <a:solidFill>
                  <a:schemeClr val="accent1">
                    <a:lumMod val="75000"/>
                  </a:schemeClr>
                </a:solidFill>
              </a:rPr>
              <a:t>اضراس الحصان تمكنه من مضغ </a:t>
            </a:r>
          </a:p>
          <a:p>
            <a:r>
              <a:rPr lang="ar-SA" b="1" dirty="0">
                <a:solidFill>
                  <a:schemeClr val="accent1">
                    <a:lumMod val="75000"/>
                  </a:schemeClr>
                </a:solidFill>
              </a:rPr>
              <a:t>الاعشاب</a:t>
            </a:r>
          </a:p>
        </p:txBody>
      </p:sp>
    </p:spTree>
    <p:extLst>
      <p:ext uri="{BB962C8B-B14F-4D97-AF65-F5344CB8AC3E}">
        <p14:creationId xmlns:p14="http://schemas.microsoft.com/office/powerpoint/2010/main" val="42682008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78211" y="-304541"/>
            <a:ext cx="13523067" cy="8842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12" y="55083"/>
            <a:ext cx="1073627" cy="86339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2140" y="324917"/>
            <a:ext cx="622081" cy="3342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10465062" y="210011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 dirty="0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10546778" y="550323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10546778" y="944260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B5C79B-8D8F-4076-A1E6-10EC3BD32489}"/>
              </a:ext>
            </a:extLst>
          </p:cNvPr>
          <p:cNvSpPr txBox="1"/>
          <p:nvPr/>
        </p:nvSpPr>
        <p:spPr>
          <a:xfrm>
            <a:off x="8981820" y="265543"/>
            <a:ext cx="180807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/    / 1434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10058820" y="626220"/>
            <a:ext cx="7756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علوم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DFEAC1B-E009-47B6-BB10-6250AB3EA500}"/>
              </a:ext>
            </a:extLst>
          </p:cNvPr>
          <p:cNvSpPr txBox="1"/>
          <p:nvPr/>
        </p:nvSpPr>
        <p:spPr>
          <a:xfrm>
            <a:off x="10057560" y="984289"/>
            <a:ext cx="63486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ثالث</a:t>
            </a:r>
          </a:p>
        </p:txBody>
      </p:sp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149078" y="131977"/>
            <a:ext cx="3155245" cy="687929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5841552" y="771387"/>
            <a:ext cx="3553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rgbClr val="C00000"/>
                </a:solidFill>
              </a:rPr>
              <a:t>الموضــــــــــــوع :</a:t>
            </a:r>
          </a:p>
        </p:txBody>
      </p:sp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335384" y="761080"/>
            <a:ext cx="1151347" cy="577629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67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ص91</a:t>
            </a: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ED17F7E5-6E4D-4342-B77C-D7CE31B7FBC8}"/>
              </a:ext>
            </a:extLst>
          </p:cNvPr>
          <p:cNvSpPr txBox="1"/>
          <p:nvPr/>
        </p:nvSpPr>
        <p:spPr>
          <a:xfrm>
            <a:off x="3866512" y="811404"/>
            <a:ext cx="3370555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667" b="1" dirty="0">
                <a:solidFill>
                  <a:schemeClr val="accent5">
                    <a:lumMod val="75000"/>
                  </a:schemeClr>
                </a:solidFill>
              </a:rPr>
              <a:t>التكيف  </a:t>
            </a:r>
            <a:endParaRPr lang="ar-SA" sz="2667" dirty="0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F372C2C3-E2BE-4638-A12C-4886910D36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1353" y="2314717"/>
            <a:ext cx="5586462" cy="3147040"/>
          </a:xfrm>
          <a:prstGeom prst="rect">
            <a:avLst/>
          </a:prstGeom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040DEF50-E43C-4E28-A231-6728F8214443}"/>
              </a:ext>
            </a:extLst>
          </p:cNvPr>
          <p:cNvSpPr/>
          <p:nvPr/>
        </p:nvSpPr>
        <p:spPr>
          <a:xfrm>
            <a:off x="8229600" y="1993597"/>
            <a:ext cx="3359020" cy="129077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accent6">
                    <a:lumMod val="50000"/>
                  </a:schemeClr>
                </a:solidFill>
              </a:rPr>
              <a:t>ماذا يغطي جسم </a:t>
            </a:r>
            <a:r>
              <a:rPr lang="ar-SA" sz="3200" b="1" dirty="0" err="1">
                <a:solidFill>
                  <a:schemeClr val="accent6">
                    <a:lumMod val="50000"/>
                  </a:schemeClr>
                </a:solidFill>
              </a:rPr>
              <a:t>القنفد؟ولماذا</a:t>
            </a:r>
            <a:r>
              <a:rPr lang="ar-SA" sz="3200" b="1" dirty="0">
                <a:solidFill>
                  <a:schemeClr val="accent6">
                    <a:lumMod val="50000"/>
                  </a:schemeClr>
                </a:solidFill>
              </a:rPr>
              <a:t>؟</a:t>
            </a: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A43A6C6A-389F-49CC-8180-07438FFD3335}"/>
              </a:ext>
            </a:extLst>
          </p:cNvPr>
          <p:cNvSpPr/>
          <p:nvPr/>
        </p:nvSpPr>
        <p:spPr>
          <a:xfrm>
            <a:off x="6609167" y="3648269"/>
            <a:ext cx="3654506" cy="1912776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rgbClr val="FFC000"/>
                </a:solidFill>
              </a:rPr>
              <a:t>يغطي جسم القنفد اشواك حادة لحمايته من اعدائه</a:t>
            </a:r>
          </a:p>
        </p:txBody>
      </p:sp>
    </p:spTree>
    <p:extLst>
      <p:ext uri="{BB962C8B-B14F-4D97-AF65-F5344CB8AC3E}">
        <p14:creationId xmlns:p14="http://schemas.microsoft.com/office/powerpoint/2010/main" val="35769231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778211" y="-304541"/>
            <a:ext cx="13523067" cy="8842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12" y="55083"/>
            <a:ext cx="1073627" cy="86339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2140" y="324917"/>
            <a:ext cx="622081" cy="3342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10465062" y="210011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 dirty="0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10546778" y="550323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10546778" y="944260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B5C79B-8D8F-4076-A1E6-10EC3BD32489}"/>
              </a:ext>
            </a:extLst>
          </p:cNvPr>
          <p:cNvSpPr txBox="1"/>
          <p:nvPr/>
        </p:nvSpPr>
        <p:spPr>
          <a:xfrm>
            <a:off x="8981820" y="265543"/>
            <a:ext cx="180807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/    / 1434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10058820" y="626220"/>
            <a:ext cx="7756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علوم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DFEAC1B-E009-47B6-BB10-6250AB3EA500}"/>
              </a:ext>
            </a:extLst>
          </p:cNvPr>
          <p:cNvSpPr txBox="1"/>
          <p:nvPr/>
        </p:nvSpPr>
        <p:spPr>
          <a:xfrm>
            <a:off x="10057560" y="984289"/>
            <a:ext cx="63486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ثالث</a:t>
            </a:r>
          </a:p>
        </p:txBody>
      </p:sp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149078" y="131977"/>
            <a:ext cx="3155245" cy="687929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5841552" y="771387"/>
            <a:ext cx="3553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rgbClr val="C00000"/>
                </a:solidFill>
              </a:rPr>
              <a:t>الموضــــــــــــوع :</a:t>
            </a:r>
          </a:p>
        </p:txBody>
      </p:sp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335384" y="761080"/>
            <a:ext cx="1151347" cy="577629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67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ص91</a:t>
            </a: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ED17F7E5-6E4D-4342-B77C-D7CE31B7FBC8}"/>
              </a:ext>
            </a:extLst>
          </p:cNvPr>
          <p:cNvSpPr txBox="1"/>
          <p:nvPr/>
        </p:nvSpPr>
        <p:spPr>
          <a:xfrm>
            <a:off x="3866512" y="811404"/>
            <a:ext cx="3370555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667" b="1" dirty="0">
                <a:solidFill>
                  <a:schemeClr val="accent5">
                    <a:lumMod val="75000"/>
                  </a:schemeClr>
                </a:solidFill>
              </a:rPr>
              <a:t>التكيف  </a:t>
            </a:r>
            <a:endParaRPr lang="ar-SA" sz="2667" dirty="0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BF135586-FD31-4211-B137-0D2D3B403EF6}"/>
              </a:ext>
            </a:extLst>
          </p:cNvPr>
          <p:cNvSpPr/>
          <p:nvPr/>
        </p:nvSpPr>
        <p:spPr>
          <a:xfrm>
            <a:off x="6624735" y="1782290"/>
            <a:ext cx="4067685" cy="942249"/>
          </a:xfrm>
          <a:prstGeom prst="rect">
            <a:avLst/>
          </a:prstGeom>
          <a:gradFill flip="none" rotWithShape="1">
            <a:gsLst>
              <a:gs pos="0">
                <a:srgbClr val="C00000">
                  <a:alpha val="74000"/>
                  <a:lumMod val="58000"/>
                </a:srgbClr>
              </a:gs>
              <a:gs pos="50000">
                <a:schemeClr val="accent4">
                  <a:lumMod val="105000"/>
                  <a:satMod val="103000"/>
                  <a:tint val="73000"/>
                </a:schemeClr>
              </a:gs>
              <a:gs pos="100000">
                <a:schemeClr val="accent4">
                  <a:lumMod val="105000"/>
                  <a:satMod val="109000"/>
                  <a:tint val="81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FF0066"/>
                </a:solidFill>
              </a:rPr>
              <a:t>ورقة عمل تفاعلية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134D9478-CD39-4317-A609-87E56AF9E198}"/>
              </a:ext>
            </a:extLst>
          </p:cNvPr>
          <p:cNvSpPr txBox="1"/>
          <p:nvPr/>
        </p:nvSpPr>
        <p:spPr>
          <a:xfrm>
            <a:off x="2568251" y="3706199"/>
            <a:ext cx="68346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hlinkClick r:id="rId4"/>
              </a:rPr>
              <a:t>https://www.liveworksheets.com/jo1552426bz</a:t>
            </a:r>
            <a:endParaRPr lang="ar-SA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74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833123" y="-309122"/>
            <a:ext cx="13655043" cy="8842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12" y="55083"/>
            <a:ext cx="1073627" cy="86339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2140" y="324917"/>
            <a:ext cx="622081" cy="3342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10637503" y="173185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 dirty="0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10719219" y="523027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10719219" y="916964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B5C79B-8D8F-4076-A1E6-10EC3BD32489}"/>
              </a:ext>
            </a:extLst>
          </p:cNvPr>
          <p:cNvSpPr txBox="1"/>
          <p:nvPr/>
        </p:nvSpPr>
        <p:spPr>
          <a:xfrm>
            <a:off x="9154261" y="228717"/>
            <a:ext cx="180807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/    / 1434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10231261" y="599329"/>
            <a:ext cx="7756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علوم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DFEAC1B-E009-47B6-BB10-6250AB3EA500}"/>
              </a:ext>
            </a:extLst>
          </p:cNvPr>
          <p:cNvSpPr txBox="1"/>
          <p:nvPr/>
        </p:nvSpPr>
        <p:spPr>
          <a:xfrm>
            <a:off x="10231262" y="956993"/>
            <a:ext cx="63486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ثالث</a:t>
            </a:r>
          </a:p>
        </p:txBody>
      </p:sp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149078" y="131977"/>
            <a:ext cx="3155245" cy="687929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5796764" y="718385"/>
            <a:ext cx="3553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rgbClr val="C00000"/>
                </a:solidFill>
              </a:rPr>
              <a:t>الموضــــــــــــوع :</a:t>
            </a:r>
          </a:p>
        </p:txBody>
      </p:sp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262841" y="819906"/>
            <a:ext cx="1151347" cy="577629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67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93  </a:t>
            </a:r>
          </a:p>
        </p:txBody>
      </p:sp>
      <p:pic>
        <p:nvPicPr>
          <p:cNvPr id="3076" name="Picture 4" descr="مشاهدة صورة المصدر">
            <a:extLst>
              <a:ext uri="{FF2B5EF4-FFF2-40B4-BE49-F238E27FC236}">
                <a16:creationId xmlns:a16="http://schemas.microsoft.com/office/drawing/2014/main" id="{36F71B49-471F-4852-8BFD-2A7C5F01F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91" y="5708956"/>
            <a:ext cx="1778295" cy="100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C74A0334-FE73-4959-AAA4-BC0AD5AC599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12" y="1250627"/>
            <a:ext cx="5366386" cy="4747792"/>
          </a:xfrm>
          <a:prstGeom prst="rect">
            <a:avLst/>
          </a:prstGeom>
        </p:spPr>
      </p:pic>
      <p:sp>
        <p:nvSpPr>
          <p:cNvPr id="25" name="مربع نص 24">
            <a:extLst>
              <a:ext uri="{FF2B5EF4-FFF2-40B4-BE49-F238E27FC236}">
                <a16:creationId xmlns:a16="http://schemas.microsoft.com/office/drawing/2014/main" id="{9FBC44DE-E701-4577-9724-95B69614224F}"/>
              </a:ext>
            </a:extLst>
          </p:cNvPr>
          <p:cNvSpPr txBox="1"/>
          <p:nvPr/>
        </p:nvSpPr>
        <p:spPr>
          <a:xfrm>
            <a:off x="293023" y="1683199"/>
            <a:ext cx="3265192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/>
              <a:t>استراتيجية </a:t>
            </a:r>
          </a:p>
          <a:p>
            <a:pPr algn="ctr"/>
            <a:r>
              <a:rPr lang="ar-SA" sz="3200" b="1" dirty="0"/>
              <a:t>الملاحظة </a:t>
            </a:r>
          </a:p>
          <a:p>
            <a:pPr algn="ctr"/>
            <a:r>
              <a:rPr lang="ar-SA" sz="3200" b="1" dirty="0"/>
              <a:t>و الاكتشاف ..</a:t>
            </a: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20C51029-C324-408F-8357-944C6A28696D}"/>
              </a:ext>
            </a:extLst>
          </p:cNvPr>
          <p:cNvSpPr txBox="1"/>
          <p:nvPr/>
        </p:nvSpPr>
        <p:spPr>
          <a:xfrm>
            <a:off x="2517257" y="2158599"/>
            <a:ext cx="2625403" cy="452431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endParaRPr lang="ar-SA" sz="3200" b="1" dirty="0"/>
          </a:p>
          <a:p>
            <a:pPr algn="ctr"/>
            <a:r>
              <a:rPr lang="ar-SA" sz="3200" b="1" dirty="0"/>
              <a:t>لاحظ</a:t>
            </a:r>
          </a:p>
          <a:p>
            <a:pPr algn="ctr"/>
            <a:r>
              <a:rPr lang="ar-SA" sz="3200" b="1" dirty="0"/>
              <a:t>الصورة التي امامك </a:t>
            </a:r>
          </a:p>
          <a:p>
            <a:pPr algn="ctr"/>
            <a:r>
              <a:rPr lang="ar-SA" sz="3200" b="1" dirty="0"/>
              <a:t>و اجيب عن الأسئلة </a:t>
            </a:r>
            <a:r>
              <a:rPr lang="ar-SA" sz="3200" b="1" dirty="0" err="1"/>
              <a:t>التاليه</a:t>
            </a:r>
            <a:r>
              <a:rPr lang="ar-SA" sz="3200" b="1" dirty="0"/>
              <a:t> </a:t>
            </a:r>
          </a:p>
          <a:p>
            <a:pPr algn="ctr"/>
            <a:endParaRPr lang="ar-SA" sz="3200" b="1" dirty="0"/>
          </a:p>
          <a:p>
            <a:pPr algn="ctr"/>
            <a:endParaRPr lang="ar-SA" sz="3200" b="1" dirty="0"/>
          </a:p>
          <a:p>
            <a:pPr algn="ctr"/>
            <a:endParaRPr lang="ar-SA" sz="3200" b="1" dirty="0"/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B6E63A63-C2FC-469A-A390-21B31692AA0A}"/>
              </a:ext>
            </a:extLst>
          </p:cNvPr>
          <p:cNvSpPr txBox="1"/>
          <p:nvPr/>
        </p:nvSpPr>
        <p:spPr>
          <a:xfrm>
            <a:off x="7569759" y="4642585"/>
            <a:ext cx="3545743" cy="83099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هل يسهل على الصقر وهو يطير في السماء روية الثعبان؟</a:t>
            </a: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3C150F87-325D-4F49-BDE5-7C981D6A8014}"/>
              </a:ext>
            </a:extLst>
          </p:cNvPr>
          <p:cNvSpPr txBox="1"/>
          <p:nvPr/>
        </p:nvSpPr>
        <p:spPr>
          <a:xfrm>
            <a:off x="2636004" y="5408569"/>
            <a:ext cx="4723394" cy="46166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rgbClr val="C00000"/>
                </a:solidFill>
              </a:rPr>
              <a:t>كيف تكيف الثعبان مع بيئته؟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23A427AA-CD75-4F8F-BC38-C6E0A96DF47D}"/>
              </a:ext>
            </a:extLst>
          </p:cNvPr>
          <p:cNvSpPr txBox="1"/>
          <p:nvPr/>
        </p:nvSpPr>
        <p:spPr>
          <a:xfrm>
            <a:off x="3993913" y="723339"/>
            <a:ext cx="3370555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667" b="1" dirty="0">
                <a:solidFill>
                  <a:schemeClr val="accent5">
                    <a:lumMod val="75000"/>
                  </a:schemeClr>
                </a:solidFill>
              </a:rPr>
              <a:t>التكيف  </a:t>
            </a:r>
            <a:endParaRPr lang="ar-SA" sz="2667" dirty="0"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102A3B33-88C8-4BE6-AA80-8FA49871F89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66385" y="1326578"/>
            <a:ext cx="6317850" cy="336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928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5" grpId="0"/>
      <p:bldP spid="27" grpId="0"/>
      <p:bldP spid="30" grpId="0" animBg="1"/>
      <p:bldP spid="3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78211" y="-304541"/>
            <a:ext cx="13523067" cy="8842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12" y="55083"/>
            <a:ext cx="1073627" cy="86339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2140" y="324917"/>
            <a:ext cx="622081" cy="3342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10465062" y="210011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 dirty="0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10546778" y="550323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10546778" y="944260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B5C79B-8D8F-4076-A1E6-10EC3BD32489}"/>
              </a:ext>
            </a:extLst>
          </p:cNvPr>
          <p:cNvSpPr txBox="1"/>
          <p:nvPr/>
        </p:nvSpPr>
        <p:spPr>
          <a:xfrm>
            <a:off x="8981820" y="265543"/>
            <a:ext cx="180807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/    / 1434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10058820" y="626220"/>
            <a:ext cx="7756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علوم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DFEAC1B-E009-47B6-BB10-6250AB3EA500}"/>
              </a:ext>
            </a:extLst>
          </p:cNvPr>
          <p:cNvSpPr txBox="1"/>
          <p:nvPr/>
        </p:nvSpPr>
        <p:spPr>
          <a:xfrm>
            <a:off x="10057560" y="984289"/>
            <a:ext cx="63486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ثالث</a:t>
            </a:r>
          </a:p>
        </p:txBody>
      </p:sp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149078" y="131977"/>
            <a:ext cx="3155245" cy="687929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5841552" y="771387"/>
            <a:ext cx="3553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rgbClr val="C00000"/>
                </a:solidFill>
              </a:rPr>
              <a:t>الموضــــــــــــوع :</a:t>
            </a:r>
          </a:p>
        </p:txBody>
      </p:sp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335384" y="761080"/>
            <a:ext cx="1151347" cy="577629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67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ص91</a:t>
            </a: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ED17F7E5-6E4D-4342-B77C-D7CE31B7FBC8}"/>
              </a:ext>
            </a:extLst>
          </p:cNvPr>
          <p:cNvSpPr txBox="1"/>
          <p:nvPr/>
        </p:nvSpPr>
        <p:spPr>
          <a:xfrm>
            <a:off x="3866512" y="811404"/>
            <a:ext cx="3370555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667" b="1" dirty="0">
                <a:solidFill>
                  <a:schemeClr val="accent5">
                    <a:lumMod val="75000"/>
                  </a:schemeClr>
                </a:solidFill>
              </a:rPr>
              <a:t>التكيف  </a:t>
            </a:r>
            <a:endParaRPr lang="ar-SA" sz="2667" dirty="0"/>
          </a:p>
        </p:txBody>
      </p:sp>
      <p:sp>
        <p:nvSpPr>
          <p:cNvPr id="4" name="مستطيل: زوايا قطرية مستديرة 3">
            <a:extLst>
              <a:ext uri="{FF2B5EF4-FFF2-40B4-BE49-F238E27FC236}">
                <a16:creationId xmlns:a16="http://schemas.microsoft.com/office/drawing/2014/main" id="{C96F8410-DF49-470C-9893-D0949A46EA01}"/>
              </a:ext>
            </a:extLst>
          </p:cNvPr>
          <p:cNvSpPr/>
          <p:nvPr/>
        </p:nvSpPr>
        <p:spPr>
          <a:xfrm>
            <a:off x="906690" y="4075331"/>
            <a:ext cx="6484776" cy="1570243"/>
          </a:xfrm>
          <a:prstGeom prst="round2DiagRect">
            <a:avLst>
              <a:gd name="adj1" fmla="val 16667"/>
              <a:gd name="adj2" fmla="val 50000"/>
            </a:avLst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accent6">
                    <a:lumMod val="50000"/>
                  </a:schemeClr>
                </a:solidFill>
              </a:rPr>
              <a:t>احد اشكال التكيف يمكن المخلوق الحي امنا في بيئته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B14073E8-7F7D-4669-A28C-378C0AA902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91466" y="2101589"/>
            <a:ext cx="4502098" cy="2470017"/>
          </a:xfrm>
          <a:prstGeom prst="rect">
            <a:avLst/>
          </a:prstGeom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F72A52D9-A828-4F11-9904-5E946AB8CDA2}"/>
              </a:ext>
            </a:extLst>
          </p:cNvPr>
          <p:cNvSpPr txBox="1"/>
          <p:nvPr/>
        </p:nvSpPr>
        <p:spPr>
          <a:xfrm>
            <a:off x="3033226" y="2360365"/>
            <a:ext cx="67600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3600" dirty="0" err="1">
                <a:solidFill>
                  <a:srgbClr val="C00000"/>
                </a:solidFill>
              </a:rPr>
              <a:t>ماهوالتخفي</a:t>
            </a:r>
            <a:endParaRPr lang="ar-SA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4591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78211" y="-304541"/>
            <a:ext cx="13523067" cy="8842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12" y="55083"/>
            <a:ext cx="1073627" cy="86339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2140" y="324917"/>
            <a:ext cx="622081" cy="3342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10465062" y="210011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 dirty="0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10546778" y="550323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10546778" y="944260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B5C79B-8D8F-4076-A1E6-10EC3BD32489}"/>
              </a:ext>
            </a:extLst>
          </p:cNvPr>
          <p:cNvSpPr txBox="1"/>
          <p:nvPr/>
        </p:nvSpPr>
        <p:spPr>
          <a:xfrm>
            <a:off x="8981820" y="265543"/>
            <a:ext cx="180807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/    / 1434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10058820" y="626220"/>
            <a:ext cx="7756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علوم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DFEAC1B-E009-47B6-BB10-6250AB3EA500}"/>
              </a:ext>
            </a:extLst>
          </p:cNvPr>
          <p:cNvSpPr txBox="1"/>
          <p:nvPr/>
        </p:nvSpPr>
        <p:spPr>
          <a:xfrm>
            <a:off x="10057560" y="984289"/>
            <a:ext cx="63486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ثالث</a:t>
            </a:r>
          </a:p>
        </p:txBody>
      </p:sp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149078" y="131977"/>
            <a:ext cx="3155245" cy="687929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5841552" y="771387"/>
            <a:ext cx="3553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rgbClr val="C00000"/>
                </a:solidFill>
              </a:rPr>
              <a:t>الموضــــــــــــوع :</a:t>
            </a:r>
          </a:p>
        </p:txBody>
      </p:sp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335384" y="761080"/>
            <a:ext cx="1151347" cy="577629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67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ص91</a:t>
            </a: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ED17F7E5-6E4D-4342-B77C-D7CE31B7FBC8}"/>
              </a:ext>
            </a:extLst>
          </p:cNvPr>
          <p:cNvSpPr txBox="1"/>
          <p:nvPr/>
        </p:nvSpPr>
        <p:spPr>
          <a:xfrm>
            <a:off x="3866512" y="811404"/>
            <a:ext cx="3370555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667" b="1" dirty="0">
                <a:solidFill>
                  <a:schemeClr val="accent5">
                    <a:lumMod val="75000"/>
                  </a:schemeClr>
                </a:solidFill>
              </a:rPr>
              <a:t>التكيف  </a:t>
            </a:r>
            <a:endParaRPr lang="ar-SA" sz="2667" dirty="0"/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F72A52D9-A828-4F11-9904-5E946AB8CDA2}"/>
              </a:ext>
            </a:extLst>
          </p:cNvPr>
          <p:cNvSpPr txBox="1"/>
          <p:nvPr/>
        </p:nvSpPr>
        <p:spPr>
          <a:xfrm>
            <a:off x="4638091" y="1749694"/>
            <a:ext cx="67600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3600" b="1" i="1" u="sng" dirty="0">
                <a:solidFill>
                  <a:srgbClr val="C00000"/>
                </a:solidFill>
              </a:rPr>
              <a:t>من امثلة التخفي عند الحيوانات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B75A16AE-18AF-4907-B0A6-534F7A4F20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29941" y="3604726"/>
            <a:ext cx="2676525" cy="17145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9688A26D-EEC0-4DB5-84FF-19F411F055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86907" y="3604726"/>
            <a:ext cx="2959554" cy="171450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34EB32D5-2558-479C-AC3D-B633C41418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22139" y="3584659"/>
            <a:ext cx="2650065" cy="173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4556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78211" y="-304541"/>
            <a:ext cx="13523067" cy="8842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12" y="55083"/>
            <a:ext cx="1073627" cy="86339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2140" y="324917"/>
            <a:ext cx="622081" cy="3342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10465062" y="210011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 dirty="0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10546778" y="550323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10546778" y="944260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B5C79B-8D8F-4076-A1E6-10EC3BD32489}"/>
              </a:ext>
            </a:extLst>
          </p:cNvPr>
          <p:cNvSpPr txBox="1"/>
          <p:nvPr/>
        </p:nvSpPr>
        <p:spPr>
          <a:xfrm>
            <a:off x="8981820" y="265543"/>
            <a:ext cx="180807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/    / 1434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10058820" y="626220"/>
            <a:ext cx="7756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علوم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DFEAC1B-E009-47B6-BB10-6250AB3EA500}"/>
              </a:ext>
            </a:extLst>
          </p:cNvPr>
          <p:cNvSpPr txBox="1"/>
          <p:nvPr/>
        </p:nvSpPr>
        <p:spPr>
          <a:xfrm>
            <a:off x="10057560" y="984289"/>
            <a:ext cx="63486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ثالث</a:t>
            </a:r>
          </a:p>
        </p:txBody>
      </p:sp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149078" y="131977"/>
            <a:ext cx="3155245" cy="687929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5841552" y="771387"/>
            <a:ext cx="3553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rgbClr val="C00000"/>
                </a:solidFill>
              </a:rPr>
              <a:t>الموضــــــــــــوع :</a:t>
            </a:r>
          </a:p>
        </p:txBody>
      </p:sp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335384" y="761080"/>
            <a:ext cx="1151347" cy="577629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67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ص93</a:t>
            </a: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ED17F7E5-6E4D-4342-B77C-D7CE31B7FBC8}"/>
              </a:ext>
            </a:extLst>
          </p:cNvPr>
          <p:cNvSpPr txBox="1"/>
          <p:nvPr/>
        </p:nvSpPr>
        <p:spPr>
          <a:xfrm>
            <a:off x="3866512" y="811404"/>
            <a:ext cx="3370555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667" b="1" dirty="0">
                <a:solidFill>
                  <a:schemeClr val="accent5">
                    <a:lumMod val="75000"/>
                  </a:schemeClr>
                </a:solidFill>
              </a:rPr>
              <a:t>التكيف  </a:t>
            </a:r>
            <a:endParaRPr lang="ar-SA" sz="2667" dirty="0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44BA90F1-CCED-4234-8009-40C4CB0772F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1185" t="35559" r="34178" b="25101"/>
          <a:stretch/>
        </p:blipFill>
        <p:spPr>
          <a:xfrm>
            <a:off x="2041865" y="1581875"/>
            <a:ext cx="8650556" cy="418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6522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78211" y="-313899"/>
            <a:ext cx="13523067" cy="8742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12" y="55083"/>
            <a:ext cx="1073627" cy="86339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2140" y="324917"/>
            <a:ext cx="622081" cy="3342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10457673" y="173185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 dirty="0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10539389" y="523027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10539389" y="916964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B5C79B-8D8F-4076-A1E6-10EC3BD32489}"/>
              </a:ext>
            </a:extLst>
          </p:cNvPr>
          <p:cNvSpPr txBox="1"/>
          <p:nvPr/>
        </p:nvSpPr>
        <p:spPr>
          <a:xfrm>
            <a:off x="8974431" y="228717"/>
            <a:ext cx="180807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/    / 1434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10051431" y="599329"/>
            <a:ext cx="7756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علوم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DFEAC1B-E009-47B6-BB10-6250AB3EA500}"/>
              </a:ext>
            </a:extLst>
          </p:cNvPr>
          <p:cNvSpPr txBox="1"/>
          <p:nvPr/>
        </p:nvSpPr>
        <p:spPr>
          <a:xfrm>
            <a:off x="10051432" y="956993"/>
            <a:ext cx="63486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ثالث</a:t>
            </a:r>
          </a:p>
        </p:txBody>
      </p:sp>
      <p:pic>
        <p:nvPicPr>
          <p:cNvPr id="3076" name="Picture 4" descr="مشاهدة صورة المصدر">
            <a:extLst>
              <a:ext uri="{FF2B5EF4-FFF2-40B4-BE49-F238E27FC236}">
                <a16:creationId xmlns:a16="http://schemas.microsoft.com/office/drawing/2014/main" id="{36F71B49-471F-4852-8BFD-2A7C5F01F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91" y="5679808"/>
            <a:ext cx="1778295" cy="100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149078" y="131977"/>
            <a:ext cx="3155245" cy="687929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5541886" y="763477"/>
            <a:ext cx="3553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rgbClr val="C00000"/>
                </a:solidFill>
              </a:rPr>
              <a:t>الموضــــــــــــوع :التكيف</a:t>
            </a:r>
          </a:p>
        </p:txBody>
      </p:sp>
      <p:sp>
        <p:nvSpPr>
          <p:cNvPr id="17" name="مربع نص 2">
            <a:extLst>
              <a:ext uri="{FF2B5EF4-FFF2-40B4-BE49-F238E27FC236}">
                <a16:creationId xmlns:a16="http://schemas.microsoft.com/office/drawing/2014/main" id="{A2C0B5F7-2110-49F7-8503-AC090AF26B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9404" y="1667311"/>
            <a:ext cx="3066016" cy="584775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defTabSz="914377" rtl="0">
              <a:lnSpc>
                <a:spcPct val="100000"/>
              </a:lnSpc>
              <a:spcBef>
                <a:spcPct val="0"/>
              </a:spcBef>
              <a:buNone/>
            </a:pPr>
            <a:r>
              <a:rPr lang="ar-SA" altLang="ar-SA" sz="3200" b="1">
                <a:latin typeface="Calibri Light" panose="020F0302020204030204" pitchFamily="34" charset="0"/>
                <a:cs typeface="Calibri Light" panose="020F0302020204030204" pitchFamily="34" charset="0"/>
              </a:rPr>
              <a:t>قوانين التعلم عن بعد</a:t>
            </a:r>
          </a:p>
        </p:txBody>
      </p:sp>
      <p:pic>
        <p:nvPicPr>
          <p:cNvPr id="23" name="Picture 11" descr="Picture 11">
            <a:extLst>
              <a:ext uri="{FF2B5EF4-FFF2-40B4-BE49-F238E27FC236}">
                <a16:creationId xmlns:a16="http://schemas.microsoft.com/office/drawing/2014/main" id="{FDA40B5A-8679-4201-8AAA-1E447BEF4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0685" y="2410371"/>
            <a:ext cx="443215" cy="41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4" name="TextBox 16">
            <a:extLst>
              <a:ext uri="{FF2B5EF4-FFF2-40B4-BE49-F238E27FC236}">
                <a16:creationId xmlns:a16="http://schemas.microsoft.com/office/drawing/2014/main" id="{4D196BD6-FEE9-4000-A6CF-24C4D27E76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48998" y="3073040"/>
            <a:ext cx="1039039" cy="821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r" defTabSz="609600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defTabSz="609585" rtl="0">
              <a:lnSpc>
                <a:spcPts val="3300"/>
              </a:lnSpc>
              <a:spcBef>
                <a:spcPct val="0"/>
              </a:spcBef>
              <a:buNone/>
            </a:pPr>
            <a:r>
              <a:rPr lang="ar-SA" altLang="ar-SA" sz="2400" b="1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اغلاق</a:t>
            </a:r>
          </a:p>
          <a:p>
            <a:pPr algn="ctr" defTabSz="609585" rtl="0">
              <a:lnSpc>
                <a:spcPts val="3300"/>
              </a:lnSpc>
              <a:spcBef>
                <a:spcPct val="0"/>
              </a:spcBef>
              <a:buNone/>
            </a:pPr>
            <a:r>
              <a:rPr lang="ar-SA" altLang="ar-SA" sz="2400" b="1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 المايك</a:t>
            </a:r>
          </a:p>
        </p:txBody>
      </p:sp>
      <p:pic>
        <p:nvPicPr>
          <p:cNvPr id="25" name="Picture 12" descr="Picture 12">
            <a:extLst>
              <a:ext uri="{FF2B5EF4-FFF2-40B4-BE49-F238E27FC236}">
                <a16:creationId xmlns:a16="http://schemas.microsoft.com/office/drawing/2014/main" id="{CFF6D4ED-FB74-4D32-94E9-9CE3AAF537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1499" y="2380653"/>
            <a:ext cx="412095" cy="462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7" name="TextBox 17">
            <a:extLst>
              <a:ext uri="{FF2B5EF4-FFF2-40B4-BE49-F238E27FC236}">
                <a16:creationId xmlns:a16="http://schemas.microsoft.com/office/drawing/2014/main" id="{E2D6BF61-53E5-4A68-8A95-1BF90E35F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4985" y="3102259"/>
            <a:ext cx="1095081" cy="666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r" defTabSz="609600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defTabSz="609585" rtl="0">
              <a:lnSpc>
                <a:spcPts val="2551"/>
              </a:lnSpc>
              <a:spcBef>
                <a:spcPct val="0"/>
              </a:spcBef>
              <a:buNone/>
            </a:pPr>
            <a:r>
              <a:rPr lang="ar-SA" altLang="ar-SA" sz="2400" b="1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رفع اليد</a:t>
            </a:r>
          </a:p>
          <a:p>
            <a:pPr algn="ctr" defTabSz="609585" rtl="0">
              <a:lnSpc>
                <a:spcPts val="2551"/>
              </a:lnSpc>
              <a:spcBef>
                <a:spcPct val="0"/>
              </a:spcBef>
              <a:buNone/>
            </a:pPr>
            <a:r>
              <a:rPr lang="ar-SA" altLang="ar-SA" sz="2400" b="1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للمشاركة</a:t>
            </a:r>
          </a:p>
        </p:txBody>
      </p:sp>
      <p:pic>
        <p:nvPicPr>
          <p:cNvPr id="30" name="Picture 14" descr="Picture 14">
            <a:extLst>
              <a:ext uri="{FF2B5EF4-FFF2-40B4-BE49-F238E27FC236}">
                <a16:creationId xmlns:a16="http://schemas.microsoft.com/office/drawing/2014/main" id="{C4C72335-1BA4-488C-B3C3-4C2F8A148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6279" y="4139373"/>
            <a:ext cx="669947" cy="46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31" name="TextBox 19">
            <a:extLst>
              <a:ext uri="{FF2B5EF4-FFF2-40B4-BE49-F238E27FC236}">
                <a16:creationId xmlns:a16="http://schemas.microsoft.com/office/drawing/2014/main" id="{CD05DAB5-B368-431B-BEC2-B0A784EBE0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17132" y="4904751"/>
            <a:ext cx="1262091" cy="1038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r" defTabSz="609600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defTabSz="609585" rtl="0">
              <a:lnSpc>
                <a:spcPts val="2700"/>
              </a:lnSpc>
              <a:spcBef>
                <a:spcPct val="0"/>
              </a:spcBef>
              <a:buNone/>
            </a:pPr>
            <a:r>
              <a:rPr lang="ar-SA" altLang="ar-SA" sz="2400" b="1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الالتزام </a:t>
            </a:r>
          </a:p>
          <a:p>
            <a:pPr algn="ctr" defTabSz="609585" rtl="0">
              <a:lnSpc>
                <a:spcPts val="2700"/>
              </a:lnSpc>
              <a:spcBef>
                <a:spcPct val="0"/>
              </a:spcBef>
              <a:buNone/>
            </a:pPr>
            <a:r>
              <a:rPr lang="ar-SA" altLang="ar-SA" sz="2400" b="1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بوقت الحصة</a:t>
            </a:r>
          </a:p>
        </p:txBody>
      </p:sp>
      <p:pic>
        <p:nvPicPr>
          <p:cNvPr id="32" name="Picture 13" descr="Picture 13">
            <a:extLst>
              <a:ext uri="{FF2B5EF4-FFF2-40B4-BE49-F238E27FC236}">
                <a16:creationId xmlns:a16="http://schemas.microsoft.com/office/drawing/2014/main" id="{3F0BA3C3-CB04-4F84-BF58-0ED15D14E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750" y="4007154"/>
            <a:ext cx="690455" cy="614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33" name="TextBox 18">
            <a:extLst>
              <a:ext uri="{FF2B5EF4-FFF2-40B4-BE49-F238E27FC236}">
                <a16:creationId xmlns:a16="http://schemas.microsoft.com/office/drawing/2014/main" id="{43823822-27B0-48A3-AD95-30442C93FB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3087" y="4986298"/>
            <a:ext cx="1365347" cy="933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r" defTabSz="609600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defTabSz="609585" rtl="0">
              <a:lnSpc>
                <a:spcPts val="1800"/>
              </a:lnSpc>
              <a:spcBef>
                <a:spcPct val="0"/>
              </a:spcBef>
              <a:buNone/>
            </a:pPr>
            <a:r>
              <a:rPr lang="ar-SA" altLang="ar-SA" sz="2000" b="1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تسليم الواجب</a:t>
            </a:r>
          </a:p>
          <a:p>
            <a:pPr algn="ctr" defTabSz="609585" rtl="0">
              <a:lnSpc>
                <a:spcPts val="1800"/>
              </a:lnSpc>
              <a:spcBef>
                <a:spcPct val="0"/>
              </a:spcBef>
              <a:buNone/>
            </a:pPr>
            <a:r>
              <a:rPr lang="ar-SA" altLang="ar-SA" sz="2000" b="1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قبل</a:t>
            </a:r>
          </a:p>
          <a:p>
            <a:pPr algn="ctr" defTabSz="609585" rtl="0">
              <a:lnSpc>
                <a:spcPts val="1800"/>
              </a:lnSpc>
              <a:spcBef>
                <a:spcPct val="0"/>
              </a:spcBef>
              <a:buNone/>
            </a:pPr>
            <a:r>
              <a:rPr lang="ar-SA" altLang="ar-SA" sz="2000" b="1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تاريخ الاستحقاق</a:t>
            </a:r>
          </a:p>
        </p:txBody>
      </p:sp>
      <p:pic>
        <p:nvPicPr>
          <p:cNvPr id="35" name="Picture 6" descr="Picture 6">
            <a:extLst>
              <a:ext uri="{FF2B5EF4-FFF2-40B4-BE49-F238E27FC236}">
                <a16:creationId xmlns:a16="http://schemas.microsoft.com/office/drawing/2014/main" id="{C44000C9-35BF-4E79-9FAF-E86CD7E30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759" y="2638261"/>
            <a:ext cx="332695" cy="57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36" name="TextBox 9">
            <a:extLst>
              <a:ext uri="{FF2B5EF4-FFF2-40B4-BE49-F238E27FC236}">
                <a16:creationId xmlns:a16="http://schemas.microsoft.com/office/drawing/2014/main" id="{F43B8C66-6994-498F-A2D9-E0C635B1C9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0459" y="3507602"/>
            <a:ext cx="1540711" cy="375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r" defTabSz="609600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defTabSz="609585" rtl="0">
              <a:lnSpc>
                <a:spcPts val="1351"/>
              </a:lnSpc>
              <a:spcBef>
                <a:spcPct val="0"/>
              </a:spcBef>
              <a:buNone/>
            </a:pPr>
            <a:r>
              <a:rPr lang="ar-SA" altLang="ar-SA" sz="1800" b="1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جهز</a:t>
            </a:r>
          </a:p>
          <a:p>
            <a:pPr algn="ctr" defTabSz="609585" rtl="0">
              <a:lnSpc>
                <a:spcPts val="1351"/>
              </a:lnSpc>
              <a:spcBef>
                <a:spcPct val="0"/>
              </a:spcBef>
              <a:buNone/>
            </a:pPr>
            <a:r>
              <a:rPr lang="ar-SA" altLang="ar-SA" sz="1800" b="1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أدواتك المدرسية</a:t>
            </a:r>
          </a:p>
        </p:txBody>
      </p:sp>
      <p:pic>
        <p:nvPicPr>
          <p:cNvPr id="37" name="Picture 5" descr="Picture 5">
            <a:extLst>
              <a:ext uri="{FF2B5EF4-FFF2-40B4-BE49-F238E27FC236}">
                <a16:creationId xmlns:a16="http://schemas.microsoft.com/office/drawing/2014/main" id="{1F14820C-8E6A-40E8-81E6-D20DF40EE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951" y="2682101"/>
            <a:ext cx="440933" cy="621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38" name="TextBox 10">
            <a:extLst>
              <a:ext uri="{FF2B5EF4-FFF2-40B4-BE49-F238E27FC236}">
                <a16:creationId xmlns:a16="http://schemas.microsoft.com/office/drawing/2014/main" id="{39773856-E470-4C96-A321-C4CD24E2E4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8414" y="3565215"/>
            <a:ext cx="1955903" cy="41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r" defTabSz="609600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defTabSz="609585" rtl="0">
              <a:lnSpc>
                <a:spcPts val="1575"/>
              </a:lnSpc>
              <a:spcBef>
                <a:spcPct val="0"/>
              </a:spcBef>
              <a:buNone/>
            </a:pPr>
            <a:r>
              <a:rPr lang="ar-SA" altLang="ar-SA" sz="1800" b="1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كتابك </a:t>
            </a:r>
          </a:p>
          <a:p>
            <a:pPr algn="ctr" defTabSz="609585" rtl="0">
              <a:lnSpc>
                <a:spcPts val="1575"/>
              </a:lnSpc>
              <a:spcBef>
                <a:spcPct val="0"/>
              </a:spcBef>
              <a:buNone/>
            </a:pPr>
            <a:r>
              <a:rPr lang="ar-SA" altLang="ar-SA" sz="1800" b="1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المدرسي</a:t>
            </a:r>
          </a:p>
        </p:txBody>
      </p:sp>
      <p:pic>
        <p:nvPicPr>
          <p:cNvPr id="39" name="Picture 7" descr="Picture 7">
            <a:extLst>
              <a:ext uri="{FF2B5EF4-FFF2-40B4-BE49-F238E27FC236}">
                <a16:creationId xmlns:a16="http://schemas.microsoft.com/office/drawing/2014/main" id="{D0D620CF-6023-447C-AF5B-D0417E702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262" y="4243052"/>
            <a:ext cx="704125" cy="621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40" name="TextBox 11">
            <a:extLst>
              <a:ext uri="{FF2B5EF4-FFF2-40B4-BE49-F238E27FC236}">
                <a16:creationId xmlns:a16="http://schemas.microsoft.com/office/drawing/2014/main" id="{091A5606-FD78-4821-81DB-95184146A1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1113" y="5144708"/>
            <a:ext cx="909020" cy="66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r" defTabSz="609600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defTabSz="609585" rtl="0">
              <a:lnSpc>
                <a:spcPts val="1651"/>
              </a:lnSpc>
              <a:spcBef>
                <a:spcPct val="0"/>
              </a:spcBef>
              <a:buNone/>
            </a:pPr>
            <a:r>
              <a:rPr lang="ar-SA" altLang="ar-SA" sz="1800" b="1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دون ملاحظاتك</a:t>
            </a:r>
          </a:p>
          <a:p>
            <a:pPr algn="ctr" defTabSz="609585" rtl="0">
              <a:lnSpc>
                <a:spcPts val="1651"/>
              </a:lnSpc>
              <a:spcBef>
                <a:spcPct val="0"/>
              </a:spcBef>
              <a:buNone/>
            </a:pPr>
            <a:r>
              <a:rPr lang="ar-SA" altLang="ar-SA" sz="1800" b="1" err="1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المهمه</a:t>
            </a:r>
            <a:endParaRPr lang="ar-SA" altLang="ar-SA" sz="1800" b="1">
              <a:solidFill>
                <a:prstClr val="black"/>
              </a:solidFill>
              <a:latin typeface="Baloo Bhaijaan"/>
              <a:ea typeface="Baloo Bhaijaan"/>
              <a:cs typeface="Baloo Bhaijaan"/>
              <a:sym typeface="Baloo Bhaijaan"/>
            </a:endParaRPr>
          </a:p>
        </p:txBody>
      </p:sp>
      <p:pic>
        <p:nvPicPr>
          <p:cNvPr id="41" name="Picture 4" descr="Picture 4">
            <a:extLst>
              <a:ext uri="{FF2B5EF4-FFF2-40B4-BE49-F238E27FC236}">
                <a16:creationId xmlns:a16="http://schemas.microsoft.com/office/drawing/2014/main" id="{98E13291-ADE8-4EE3-929B-11938C8F65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751" y="4416406"/>
            <a:ext cx="566264" cy="432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42" name="TextBox 12">
            <a:extLst>
              <a:ext uri="{FF2B5EF4-FFF2-40B4-BE49-F238E27FC236}">
                <a16:creationId xmlns:a16="http://schemas.microsoft.com/office/drawing/2014/main" id="{CD0E4F59-8A65-40C2-B401-20D99CEEF4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3622" y="5256962"/>
            <a:ext cx="1163455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r" defTabSz="609600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defTabSz="609585" rtl="0">
              <a:lnSpc>
                <a:spcPts val="1951"/>
              </a:lnSpc>
              <a:spcBef>
                <a:spcPct val="0"/>
              </a:spcBef>
              <a:buNone/>
            </a:pPr>
            <a:r>
              <a:rPr lang="ar-SA" altLang="ar-SA" sz="1800" b="1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انتبه جيدا </a:t>
            </a:r>
          </a:p>
          <a:p>
            <a:pPr algn="ctr" defTabSz="609585" rtl="0">
              <a:lnSpc>
                <a:spcPts val="1951"/>
              </a:lnSpc>
              <a:spcBef>
                <a:spcPct val="0"/>
              </a:spcBef>
              <a:buNone/>
            </a:pPr>
            <a:r>
              <a:rPr lang="ar-SA" altLang="ar-SA" sz="1800" b="1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للشرح</a:t>
            </a:r>
          </a:p>
        </p:txBody>
      </p:sp>
      <p:sp>
        <p:nvSpPr>
          <p:cNvPr id="43" name="مربع نص 2">
            <a:extLst>
              <a:ext uri="{FF2B5EF4-FFF2-40B4-BE49-F238E27FC236}">
                <a16:creationId xmlns:a16="http://schemas.microsoft.com/office/drawing/2014/main" id="{CC66720E-ADEF-46E3-9D6B-E96FA6DFE8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7952" y="1809652"/>
            <a:ext cx="3066016" cy="584775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defTabSz="914377" rtl="0">
              <a:lnSpc>
                <a:spcPct val="100000"/>
              </a:lnSpc>
              <a:spcBef>
                <a:spcPct val="0"/>
              </a:spcBef>
              <a:buNone/>
            </a:pPr>
            <a:r>
              <a:rPr lang="ar-SA" altLang="ar-SA" sz="3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كيف أكون مميز؟</a:t>
            </a:r>
          </a:p>
        </p:txBody>
      </p:sp>
    </p:spTree>
    <p:extLst>
      <p:ext uri="{BB962C8B-B14F-4D97-AF65-F5344CB8AC3E}">
        <p14:creationId xmlns:p14="http://schemas.microsoft.com/office/powerpoint/2010/main" val="36792049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894389" y="-283921"/>
            <a:ext cx="13675978" cy="8842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12" y="55083"/>
            <a:ext cx="1073627" cy="86339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2140" y="324917"/>
            <a:ext cx="622081" cy="3342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10465062" y="210011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 dirty="0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10546778" y="550323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10546778" y="944260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B5C79B-8D8F-4076-A1E6-10EC3BD32489}"/>
              </a:ext>
            </a:extLst>
          </p:cNvPr>
          <p:cNvSpPr txBox="1"/>
          <p:nvPr/>
        </p:nvSpPr>
        <p:spPr>
          <a:xfrm>
            <a:off x="8981820" y="265543"/>
            <a:ext cx="180807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/    / 1434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10058820" y="626220"/>
            <a:ext cx="7756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علوم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DFEAC1B-E009-47B6-BB10-6250AB3EA500}"/>
              </a:ext>
            </a:extLst>
          </p:cNvPr>
          <p:cNvSpPr txBox="1"/>
          <p:nvPr/>
        </p:nvSpPr>
        <p:spPr>
          <a:xfrm>
            <a:off x="10057560" y="984289"/>
            <a:ext cx="63486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ثالث</a:t>
            </a:r>
          </a:p>
        </p:txBody>
      </p:sp>
      <p:pic>
        <p:nvPicPr>
          <p:cNvPr id="3076" name="Picture 4" descr="مشاهدة صورة المصدر">
            <a:extLst>
              <a:ext uri="{FF2B5EF4-FFF2-40B4-BE49-F238E27FC236}">
                <a16:creationId xmlns:a16="http://schemas.microsoft.com/office/drawing/2014/main" id="{36F71B49-471F-4852-8BFD-2A7C5F01F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91" y="5679808"/>
            <a:ext cx="1778295" cy="100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149078" y="131977"/>
            <a:ext cx="3155245" cy="687929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5841552" y="771387"/>
            <a:ext cx="3553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rgbClr val="C00000"/>
                </a:solidFill>
              </a:rPr>
              <a:t>الموضــــــــــــوع :</a:t>
            </a:r>
          </a:p>
        </p:txBody>
      </p:sp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335384" y="761080"/>
            <a:ext cx="1151347" cy="577629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67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ص93</a:t>
            </a:r>
          </a:p>
        </p:txBody>
      </p:sp>
      <p:pic>
        <p:nvPicPr>
          <p:cNvPr id="39" name="صورة 38">
            <a:extLst>
              <a:ext uri="{FF2B5EF4-FFF2-40B4-BE49-F238E27FC236}">
                <a16:creationId xmlns:a16="http://schemas.microsoft.com/office/drawing/2014/main" id="{84B43965-8B6C-4582-86F4-1486EF02332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12" y="1616938"/>
            <a:ext cx="3477949" cy="4325566"/>
          </a:xfrm>
          <a:prstGeom prst="rect">
            <a:avLst/>
          </a:prstGeom>
        </p:spPr>
      </p:pic>
      <p:sp>
        <p:nvSpPr>
          <p:cNvPr id="2" name="AutoShape 2" descr="مشاهدة صورة المصدر">
            <a:extLst>
              <a:ext uri="{FF2B5EF4-FFF2-40B4-BE49-F238E27FC236}">
                <a16:creationId xmlns:a16="http://schemas.microsoft.com/office/drawing/2014/main" id="{DE06622F-C8DE-47F8-985F-35A1F5C0F38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grpSp>
        <p:nvGrpSpPr>
          <p:cNvPr id="24" name="مجموعة 23">
            <a:extLst>
              <a:ext uri="{FF2B5EF4-FFF2-40B4-BE49-F238E27FC236}">
                <a16:creationId xmlns:a16="http://schemas.microsoft.com/office/drawing/2014/main" id="{3C236DA8-FE2C-41AE-8F8D-DDF2482CB252}"/>
              </a:ext>
            </a:extLst>
          </p:cNvPr>
          <p:cNvGrpSpPr/>
          <p:nvPr/>
        </p:nvGrpSpPr>
        <p:grpSpPr>
          <a:xfrm>
            <a:off x="4605867" y="2187101"/>
            <a:ext cx="6510017" cy="959806"/>
            <a:chOff x="7728435" y="1381123"/>
            <a:chExt cx="4434729" cy="793365"/>
          </a:xfrm>
        </p:grpSpPr>
        <p:sp>
          <p:nvSpPr>
            <p:cNvPr id="25" name="Rectangle 28">
              <a:extLst>
                <a:ext uri="{FF2B5EF4-FFF2-40B4-BE49-F238E27FC236}">
                  <a16:creationId xmlns:a16="http://schemas.microsoft.com/office/drawing/2014/main" id="{C1D63762-B484-4385-97AA-82C21993C2DA}"/>
                </a:ext>
              </a:extLst>
            </p:cNvPr>
            <p:cNvSpPr/>
            <p:nvPr/>
          </p:nvSpPr>
          <p:spPr>
            <a:xfrm>
              <a:off x="11110108" y="1381123"/>
              <a:ext cx="1029408" cy="736517"/>
            </a:xfrm>
            <a:prstGeom prst="rect">
              <a:avLst/>
            </a:prstGeom>
            <a:solidFill>
              <a:srgbClr val="FFCC00"/>
            </a:solidFill>
            <a:ln>
              <a:solidFill>
                <a:schemeClr val="accent2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4">
              <a:extLst>
                <a:ext uri="{FF2B5EF4-FFF2-40B4-BE49-F238E27FC236}">
                  <a16:creationId xmlns:a16="http://schemas.microsoft.com/office/drawing/2014/main" id="{21E96D0E-5511-40DA-B50A-5BABB62DD76E}"/>
                </a:ext>
              </a:extLst>
            </p:cNvPr>
            <p:cNvSpPr txBox="1"/>
            <p:nvPr/>
          </p:nvSpPr>
          <p:spPr>
            <a:xfrm>
              <a:off x="11151127" y="1492795"/>
              <a:ext cx="1012037" cy="5088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2000" b="1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اتوقع</a:t>
              </a:r>
              <a:endParaRPr lang="ar-SY" sz="2000" b="1" dirty="0">
                <a:solidFill>
                  <a:srgbClr val="C00000"/>
                </a:solidFill>
                <a:latin typeface="Century Gothic" panose="020B0502020202020204" pitchFamily="34" charset="0"/>
              </a:endParaRPr>
            </a:p>
            <a:p>
              <a:pPr algn="ctr"/>
              <a:endParaRPr lang="en-US" sz="1400" b="1" dirty="0">
                <a:latin typeface="Century Gothic" panose="020B0502020202020204" pitchFamily="34" charset="0"/>
              </a:endParaRPr>
            </a:p>
          </p:txBody>
        </p:sp>
        <p:sp>
          <p:nvSpPr>
            <p:cNvPr id="29" name="Rectangle 25">
              <a:extLst>
                <a:ext uri="{FF2B5EF4-FFF2-40B4-BE49-F238E27FC236}">
                  <a16:creationId xmlns:a16="http://schemas.microsoft.com/office/drawing/2014/main" id="{652B1B64-EE85-46AC-8F0D-2C2043B1C0D9}"/>
                </a:ext>
              </a:extLst>
            </p:cNvPr>
            <p:cNvSpPr/>
            <p:nvPr/>
          </p:nvSpPr>
          <p:spPr>
            <a:xfrm>
              <a:off x="7728435" y="1381124"/>
              <a:ext cx="3461722" cy="73651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: Shape 26">
              <a:extLst>
                <a:ext uri="{FF2B5EF4-FFF2-40B4-BE49-F238E27FC236}">
                  <a16:creationId xmlns:a16="http://schemas.microsoft.com/office/drawing/2014/main" id="{A189BDFF-DE0D-46A0-83BE-D0490E886DFF}"/>
                </a:ext>
              </a:extLst>
            </p:cNvPr>
            <p:cNvSpPr/>
            <p:nvPr/>
          </p:nvSpPr>
          <p:spPr>
            <a:xfrm>
              <a:off x="7728435" y="1381124"/>
              <a:ext cx="736517" cy="736517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0 w 914400"/>
                <a:gd name="connsiteY2" fmla="*/ 91440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4400" h="914400">
                  <a:moveTo>
                    <a:pt x="0" y="0"/>
                  </a:moveTo>
                  <a:lnTo>
                    <a:pt x="914400" y="0"/>
                  </a:lnTo>
                  <a:cubicBezTo>
                    <a:pt x="914400" y="505009"/>
                    <a:pt x="505009" y="914400"/>
                    <a:pt x="0" y="914400"/>
                  </a:cubicBezTo>
                  <a:close/>
                </a:path>
              </a:pathLst>
            </a:custGeom>
            <a:gradFill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52">
              <a:extLst>
                <a:ext uri="{FF2B5EF4-FFF2-40B4-BE49-F238E27FC236}">
                  <a16:creationId xmlns:a16="http://schemas.microsoft.com/office/drawing/2014/main" id="{3A99FBA9-B407-4CF2-A91D-881456B04C71}"/>
                </a:ext>
              </a:extLst>
            </p:cNvPr>
            <p:cNvSpPr txBox="1"/>
            <p:nvPr/>
          </p:nvSpPr>
          <p:spPr>
            <a:xfrm>
              <a:off x="8053022" y="1385834"/>
              <a:ext cx="3107061" cy="7886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r">
                <a:defRPr/>
              </a:pPr>
              <a:r>
                <a:rPr lang="ar-SA" sz="2800" b="1" noProof="0" dirty="0">
                  <a:latin typeface="Oswald" panose="02000503000000000000" pitchFamily="2" charset="0"/>
                </a:rPr>
                <a:t>هل الأنواع المختلفة من الحيوانات لها تكيفات متشابهة </a:t>
              </a:r>
              <a:r>
                <a:rPr lang="ar-SY" sz="2800" b="1" noProof="0" dirty="0">
                  <a:latin typeface="Oswald" panose="02000503000000000000" pitchFamily="2" charset="0"/>
                </a:rPr>
                <a:t>؟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swald" panose="02000503000000000000" pitchFamily="2" charset="0"/>
              </a:endParaRPr>
            </a:p>
          </p:txBody>
        </p:sp>
      </p:grp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CB5417E1-5415-4176-A2C5-056D77544FAB}"/>
              </a:ext>
            </a:extLst>
          </p:cNvPr>
          <p:cNvSpPr txBox="1"/>
          <p:nvPr/>
        </p:nvSpPr>
        <p:spPr>
          <a:xfrm>
            <a:off x="3993913" y="723339"/>
            <a:ext cx="3370555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667" b="1" dirty="0">
                <a:solidFill>
                  <a:schemeClr val="accent5">
                    <a:lumMod val="75000"/>
                  </a:schemeClr>
                </a:solidFill>
              </a:rPr>
              <a:t>التكيف  </a:t>
            </a:r>
            <a:endParaRPr lang="ar-SA" sz="2667" dirty="0"/>
          </a:p>
        </p:txBody>
      </p:sp>
      <p:sp>
        <p:nvSpPr>
          <p:cNvPr id="6" name="مستطيل: زوايا قطرية مستديرة 5">
            <a:extLst>
              <a:ext uri="{FF2B5EF4-FFF2-40B4-BE49-F238E27FC236}">
                <a16:creationId xmlns:a16="http://schemas.microsoft.com/office/drawing/2014/main" id="{D77E5B66-0CD4-4171-84E4-61510F5CC1E0}"/>
              </a:ext>
            </a:extLst>
          </p:cNvPr>
          <p:cNvSpPr/>
          <p:nvPr/>
        </p:nvSpPr>
        <p:spPr>
          <a:xfrm>
            <a:off x="3828422" y="3779867"/>
            <a:ext cx="6501283" cy="1354841"/>
          </a:xfrm>
          <a:prstGeom prst="round2Diag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50000">
                <a:schemeClr val="accent3">
                  <a:satMod val="110000"/>
                  <a:lumMod val="100000"/>
                  <a:shade val="100000"/>
                </a:schemeClr>
              </a:gs>
              <a:gs pos="100000">
                <a:schemeClr val="accent3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C00000"/>
                </a:solidFill>
              </a:rPr>
              <a:t> الحيوانـات التـي تعيش في البيئة نفسـها قـد يكون لها  نفس التكيفات.</a:t>
            </a:r>
          </a:p>
        </p:txBody>
      </p:sp>
      <p:sp>
        <p:nvSpPr>
          <p:cNvPr id="7" name="مخطط انسيابي: محطة طرفية 6">
            <a:extLst>
              <a:ext uri="{FF2B5EF4-FFF2-40B4-BE49-F238E27FC236}">
                <a16:creationId xmlns:a16="http://schemas.microsoft.com/office/drawing/2014/main" id="{B184547A-CFCC-4F95-ACE7-8A59D3CCF03D}"/>
              </a:ext>
            </a:extLst>
          </p:cNvPr>
          <p:cNvSpPr/>
          <p:nvPr/>
        </p:nvSpPr>
        <p:spPr>
          <a:xfrm>
            <a:off x="9570037" y="1445953"/>
            <a:ext cx="2142100" cy="610621"/>
          </a:xfrm>
          <a:prstGeom prst="flowChartTermina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</a:rPr>
              <a:t>اختبر نفسي</a:t>
            </a:r>
          </a:p>
        </p:txBody>
      </p:sp>
    </p:spTree>
    <p:extLst>
      <p:ext uri="{BB962C8B-B14F-4D97-AF65-F5344CB8AC3E}">
        <p14:creationId xmlns:p14="http://schemas.microsoft.com/office/powerpoint/2010/main" val="1875185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894389" y="-283921"/>
            <a:ext cx="13675978" cy="8842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12" y="55083"/>
            <a:ext cx="1073627" cy="86339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2140" y="324917"/>
            <a:ext cx="622081" cy="3342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10465062" y="210011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 dirty="0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10546778" y="550323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10546778" y="944260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B5C79B-8D8F-4076-A1E6-10EC3BD32489}"/>
              </a:ext>
            </a:extLst>
          </p:cNvPr>
          <p:cNvSpPr txBox="1"/>
          <p:nvPr/>
        </p:nvSpPr>
        <p:spPr>
          <a:xfrm>
            <a:off x="8981820" y="265543"/>
            <a:ext cx="180807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/    / 1434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10058820" y="626220"/>
            <a:ext cx="7756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علوم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DFEAC1B-E009-47B6-BB10-6250AB3EA500}"/>
              </a:ext>
            </a:extLst>
          </p:cNvPr>
          <p:cNvSpPr txBox="1"/>
          <p:nvPr/>
        </p:nvSpPr>
        <p:spPr>
          <a:xfrm>
            <a:off x="10057560" y="984289"/>
            <a:ext cx="63486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ثالث</a:t>
            </a:r>
          </a:p>
        </p:txBody>
      </p:sp>
      <p:pic>
        <p:nvPicPr>
          <p:cNvPr id="3076" name="Picture 4" descr="مشاهدة صورة المصدر">
            <a:extLst>
              <a:ext uri="{FF2B5EF4-FFF2-40B4-BE49-F238E27FC236}">
                <a16:creationId xmlns:a16="http://schemas.microsoft.com/office/drawing/2014/main" id="{36F71B49-471F-4852-8BFD-2A7C5F01F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91" y="5679808"/>
            <a:ext cx="1778295" cy="100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149078" y="131977"/>
            <a:ext cx="3155245" cy="687929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5841552" y="771387"/>
            <a:ext cx="3553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rgbClr val="C00000"/>
                </a:solidFill>
              </a:rPr>
              <a:t>الموضــــــــــــوع :</a:t>
            </a:r>
          </a:p>
        </p:txBody>
      </p:sp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335384" y="761080"/>
            <a:ext cx="1151347" cy="577629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67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ص93</a:t>
            </a:r>
          </a:p>
        </p:txBody>
      </p:sp>
      <p:pic>
        <p:nvPicPr>
          <p:cNvPr id="39" name="صورة 38">
            <a:extLst>
              <a:ext uri="{FF2B5EF4-FFF2-40B4-BE49-F238E27FC236}">
                <a16:creationId xmlns:a16="http://schemas.microsoft.com/office/drawing/2014/main" id="{84B43965-8B6C-4582-86F4-1486EF02332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12" y="1616938"/>
            <a:ext cx="3477949" cy="4325566"/>
          </a:xfrm>
          <a:prstGeom prst="rect">
            <a:avLst/>
          </a:prstGeom>
        </p:spPr>
      </p:pic>
      <p:sp>
        <p:nvSpPr>
          <p:cNvPr id="2" name="AutoShape 2" descr="مشاهدة صورة المصدر">
            <a:extLst>
              <a:ext uri="{FF2B5EF4-FFF2-40B4-BE49-F238E27FC236}">
                <a16:creationId xmlns:a16="http://schemas.microsoft.com/office/drawing/2014/main" id="{DE06622F-C8DE-47F8-985F-35A1F5C0F38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grpSp>
        <p:nvGrpSpPr>
          <p:cNvPr id="24" name="مجموعة 23">
            <a:extLst>
              <a:ext uri="{FF2B5EF4-FFF2-40B4-BE49-F238E27FC236}">
                <a16:creationId xmlns:a16="http://schemas.microsoft.com/office/drawing/2014/main" id="{3C236DA8-FE2C-41AE-8F8D-DDF2482CB252}"/>
              </a:ext>
            </a:extLst>
          </p:cNvPr>
          <p:cNvGrpSpPr/>
          <p:nvPr/>
        </p:nvGrpSpPr>
        <p:grpSpPr>
          <a:xfrm>
            <a:off x="4605867" y="2187101"/>
            <a:ext cx="6510017" cy="959806"/>
            <a:chOff x="7728435" y="1381123"/>
            <a:chExt cx="4434729" cy="793365"/>
          </a:xfrm>
        </p:grpSpPr>
        <p:sp>
          <p:nvSpPr>
            <p:cNvPr id="25" name="Rectangle 28">
              <a:extLst>
                <a:ext uri="{FF2B5EF4-FFF2-40B4-BE49-F238E27FC236}">
                  <a16:creationId xmlns:a16="http://schemas.microsoft.com/office/drawing/2014/main" id="{C1D63762-B484-4385-97AA-82C21993C2DA}"/>
                </a:ext>
              </a:extLst>
            </p:cNvPr>
            <p:cNvSpPr/>
            <p:nvPr/>
          </p:nvSpPr>
          <p:spPr>
            <a:xfrm>
              <a:off x="11110108" y="1381123"/>
              <a:ext cx="1029408" cy="736517"/>
            </a:xfrm>
            <a:prstGeom prst="rect">
              <a:avLst/>
            </a:prstGeom>
            <a:solidFill>
              <a:srgbClr val="FFCC00"/>
            </a:solidFill>
            <a:ln>
              <a:solidFill>
                <a:schemeClr val="accent2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4">
              <a:extLst>
                <a:ext uri="{FF2B5EF4-FFF2-40B4-BE49-F238E27FC236}">
                  <a16:creationId xmlns:a16="http://schemas.microsoft.com/office/drawing/2014/main" id="{21E96D0E-5511-40DA-B50A-5BABB62DD76E}"/>
                </a:ext>
              </a:extLst>
            </p:cNvPr>
            <p:cNvSpPr txBox="1"/>
            <p:nvPr/>
          </p:nvSpPr>
          <p:spPr>
            <a:xfrm>
              <a:off x="11151127" y="1492795"/>
              <a:ext cx="101203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sz="2000" b="1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تفكير ناقد</a:t>
              </a:r>
            </a:p>
            <a:p>
              <a:pPr algn="ctr"/>
              <a:endParaRPr lang="en-US" sz="1400" b="1" dirty="0">
                <a:latin typeface="Century Gothic" panose="020B0502020202020204" pitchFamily="34" charset="0"/>
              </a:endParaRPr>
            </a:p>
          </p:txBody>
        </p:sp>
        <p:sp>
          <p:nvSpPr>
            <p:cNvPr id="29" name="Rectangle 25">
              <a:extLst>
                <a:ext uri="{FF2B5EF4-FFF2-40B4-BE49-F238E27FC236}">
                  <a16:creationId xmlns:a16="http://schemas.microsoft.com/office/drawing/2014/main" id="{652B1B64-EE85-46AC-8F0D-2C2043B1C0D9}"/>
                </a:ext>
              </a:extLst>
            </p:cNvPr>
            <p:cNvSpPr/>
            <p:nvPr/>
          </p:nvSpPr>
          <p:spPr>
            <a:xfrm>
              <a:off x="7728435" y="1381124"/>
              <a:ext cx="3461722" cy="73651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: Shape 26">
              <a:extLst>
                <a:ext uri="{FF2B5EF4-FFF2-40B4-BE49-F238E27FC236}">
                  <a16:creationId xmlns:a16="http://schemas.microsoft.com/office/drawing/2014/main" id="{A189BDFF-DE0D-46A0-83BE-D0490E886DFF}"/>
                </a:ext>
              </a:extLst>
            </p:cNvPr>
            <p:cNvSpPr/>
            <p:nvPr/>
          </p:nvSpPr>
          <p:spPr>
            <a:xfrm>
              <a:off x="7728435" y="1381124"/>
              <a:ext cx="736517" cy="736517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0 w 914400"/>
                <a:gd name="connsiteY2" fmla="*/ 91440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4400" h="914400">
                  <a:moveTo>
                    <a:pt x="0" y="0"/>
                  </a:moveTo>
                  <a:lnTo>
                    <a:pt x="914400" y="0"/>
                  </a:lnTo>
                  <a:cubicBezTo>
                    <a:pt x="914400" y="505009"/>
                    <a:pt x="505009" y="914400"/>
                    <a:pt x="0" y="914400"/>
                  </a:cubicBezTo>
                  <a:close/>
                </a:path>
              </a:pathLst>
            </a:custGeom>
            <a:gradFill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52">
              <a:extLst>
                <a:ext uri="{FF2B5EF4-FFF2-40B4-BE49-F238E27FC236}">
                  <a16:creationId xmlns:a16="http://schemas.microsoft.com/office/drawing/2014/main" id="{3A99FBA9-B407-4CF2-A91D-881456B04C71}"/>
                </a:ext>
              </a:extLst>
            </p:cNvPr>
            <p:cNvSpPr txBox="1"/>
            <p:nvPr/>
          </p:nvSpPr>
          <p:spPr>
            <a:xfrm>
              <a:off x="8053022" y="1385834"/>
              <a:ext cx="3107061" cy="7886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r">
                <a:defRPr/>
              </a:pPr>
              <a:r>
                <a:rPr lang="ar-SA" sz="2800" b="1" dirty="0">
                  <a:latin typeface="Oswald" panose="02000503000000000000" pitchFamily="2" charset="0"/>
                </a:rPr>
                <a:t>لماذا لا توجد التكيفات نفسها لجميع الحيوانات</a:t>
              </a:r>
              <a:r>
                <a:rPr lang="ar-SY" sz="2800" b="1" noProof="0" dirty="0">
                  <a:latin typeface="Oswald" panose="02000503000000000000" pitchFamily="2" charset="0"/>
                </a:rPr>
                <a:t>؟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swald" panose="02000503000000000000" pitchFamily="2" charset="0"/>
              </a:endParaRPr>
            </a:p>
          </p:txBody>
        </p:sp>
      </p:grp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CB5417E1-5415-4176-A2C5-056D77544FAB}"/>
              </a:ext>
            </a:extLst>
          </p:cNvPr>
          <p:cNvSpPr txBox="1"/>
          <p:nvPr/>
        </p:nvSpPr>
        <p:spPr>
          <a:xfrm>
            <a:off x="3993913" y="723339"/>
            <a:ext cx="3370555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667" b="1" dirty="0">
                <a:solidFill>
                  <a:schemeClr val="accent5">
                    <a:lumMod val="75000"/>
                  </a:schemeClr>
                </a:solidFill>
              </a:rPr>
              <a:t>التكيف  </a:t>
            </a:r>
            <a:endParaRPr lang="ar-SA" sz="2667" dirty="0"/>
          </a:p>
        </p:txBody>
      </p:sp>
      <p:sp>
        <p:nvSpPr>
          <p:cNvPr id="6" name="مستطيل: زوايا قطرية مستديرة 5">
            <a:extLst>
              <a:ext uri="{FF2B5EF4-FFF2-40B4-BE49-F238E27FC236}">
                <a16:creationId xmlns:a16="http://schemas.microsoft.com/office/drawing/2014/main" id="{D77E5B66-0CD4-4171-84E4-61510F5CC1E0}"/>
              </a:ext>
            </a:extLst>
          </p:cNvPr>
          <p:cNvSpPr/>
          <p:nvPr/>
        </p:nvSpPr>
        <p:spPr>
          <a:xfrm>
            <a:off x="3828422" y="3779867"/>
            <a:ext cx="6501283" cy="1354841"/>
          </a:xfrm>
          <a:prstGeom prst="round2Diag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50000">
                <a:schemeClr val="accent3">
                  <a:satMod val="110000"/>
                  <a:lumMod val="100000"/>
                  <a:shade val="100000"/>
                </a:schemeClr>
              </a:gs>
              <a:gs pos="100000">
                <a:schemeClr val="accent3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C00000"/>
                </a:solidFill>
              </a:rPr>
              <a:t> للحيوانات تكيفات تمكنها</a:t>
            </a:r>
          </a:p>
          <a:p>
            <a:pPr algn="ctr"/>
            <a:r>
              <a:rPr lang="ar-SA" sz="2400" b="1" dirty="0">
                <a:solidFill>
                  <a:srgbClr val="C00000"/>
                </a:solidFill>
              </a:rPr>
              <a:t>من تلبيـة حاجاتها، والحيوانـات المختلفة لهـا حاجات مختلفة </a:t>
            </a:r>
          </a:p>
          <a:p>
            <a:pPr algn="ctr"/>
            <a:r>
              <a:rPr lang="ar-SA" sz="2400" b="1" dirty="0">
                <a:solidFill>
                  <a:srgbClr val="C00000"/>
                </a:solidFill>
              </a:rPr>
              <a:t>اعتمادا على بيئاتها وعلى صفاتها.</a:t>
            </a:r>
          </a:p>
        </p:txBody>
      </p:sp>
    </p:spTree>
    <p:extLst>
      <p:ext uri="{BB962C8B-B14F-4D97-AF65-F5344CB8AC3E}">
        <p14:creationId xmlns:p14="http://schemas.microsoft.com/office/powerpoint/2010/main" val="572928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778211" y="-304541"/>
            <a:ext cx="13523067" cy="8842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12" y="55083"/>
            <a:ext cx="1073627" cy="86339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2140" y="324917"/>
            <a:ext cx="622081" cy="3342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10465062" y="210011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 dirty="0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10546778" y="550323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10546778" y="944260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B5C79B-8D8F-4076-A1E6-10EC3BD32489}"/>
              </a:ext>
            </a:extLst>
          </p:cNvPr>
          <p:cNvSpPr txBox="1"/>
          <p:nvPr/>
        </p:nvSpPr>
        <p:spPr>
          <a:xfrm>
            <a:off x="8981820" y="265543"/>
            <a:ext cx="180807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/    / 1434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10058820" y="626220"/>
            <a:ext cx="7756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علوم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DFEAC1B-E009-47B6-BB10-6250AB3EA500}"/>
              </a:ext>
            </a:extLst>
          </p:cNvPr>
          <p:cNvSpPr txBox="1"/>
          <p:nvPr/>
        </p:nvSpPr>
        <p:spPr>
          <a:xfrm>
            <a:off x="10057560" y="984289"/>
            <a:ext cx="63486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ثالث</a:t>
            </a:r>
          </a:p>
        </p:txBody>
      </p:sp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149078" y="131977"/>
            <a:ext cx="3155245" cy="687929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5841552" y="771387"/>
            <a:ext cx="3553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rgbClr val="C00000"/>
                </a:solidFill>
              </a:rPr>
              <a:t>الموضــــــــــــوع :</a:t>
            </a:r>
          </a:p>
        </p:txBody>
      </p:sp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335384" y="761080"/>
            <a:ext cx="1151347" cy="577629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67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93</a:t>
            </a: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ED17F7E5-6E4D-4342-B77C-D7CE31B7FBC8}"/>
              </a:ext>
            </a:extLst>
          </p:cNvPr>
          <p:cNvSpPr txBox="1"/>
          <p:nvPr/>
        </p:nvSpPr>
        <p:spPr>
          <a:xfrm>
            <a:off x="3866512" y="811404"/>
            <a:ext cx="3370555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667" b="1" dirty="0">
                <a:solidFill>
                  <a:schemeClr val="accent5">
                    <a:lumMod val="75000"/>
                  </a:schemeClr>
                </a:solidFill>
              </a:rPr>
              <a:t>التكيف  </a:t>
            </a:r>
            <a:endParaRPr lang="ar-SA" sz="2667" dirty="0"/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19C13AF4-D326-448F-9DA9-91D23FFB2C02}"/>
              </a:ext>
            </a:extLst>
          </p:cNvPr>
          <p:cNvSpPr txBox="1"/>
          <p:nvPr/>
        </p:nvSpPr>
        <p:spPr>
          <a:xfrm>
            <a:off x="2900040" y="3635635"/>
            <a:ext cx="68358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hlinkClick r:id="rId4"/>
              </a:rPr>
              <a:t>https://wordwall.net/ar/resource/7382833</a:t>
            </a:r>
            <a:endParaRPr lang="ar-SA" sz="2800" dirty="0"/>
          </a:p>
        </p:txBody>
      </p:sp>
      <p:sp>
        <p:nvSpPr>
          <p:cNvPr id="11" name="مستطيل: زوايا قطرية مستديرة 10">
            <a:extLst>
              <a:ext uri="{FF2B5EF4-FFF2-40B4-BE49-F238E27FC236}">
                <a16:creationId xmlns:a16="http://schemas.microsoft.com/office/drawing/2014/main" id="{AF264E67-C231-40EC-A484-92B589FDC004}"/>
              </a:ext>
            </a:extLst>
          </p:cNvPr>
          <p:cNvSpPr/>
          <p:nvPr/>
        </p:nvSpPr>
        <p:spPr>
          <a:xfrm>
            <a:off x="5939161" y="1912479"/>
            <a:ext cx="4607617" cy="892865"/>
          </a:xfrm>
          <a:prstGeom prst="round2Diag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/>
              <a:t>استراتيجية العاب تفاعلية</a:t>
            </a:r>
          </a:p>
        </p:txBody>
      </p:sp>
    </p:spTree>
    <p:extLst>
      <p:ext uri="{BB962C8B-B14F-4D97-AF65-F5344CB8AC3E}">
        <p14:creationId xmlns:p14="http://schemas.microsoft.com/office/powerpoint/2010/main" val="31663760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136341" y="-304541"/>
            <a:ext cx="13730277" cy="8842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12" y="55083"/>
            <a:ext cx="1073627" cy="86339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2140" y="324917"/>
            <a:ext cx="622081" cy="3342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10465062" y="210011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 dirty="0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10546778" y="550323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10546778" y="944260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B5C79B-8D8F-4076-A1E6-10EC3BD32489}"/>
              </a:ext>
            </a:extLst>
          </p:cNvPr>
          <p:cNvSpPr txBox="1"/>
          <p:nvPr/>
        </p:nvSpPr>
        <p:spPr>
          <a:xfrm>
            <a:off x="8981820" y="265543"/>
            <a:ext cx="180807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/    / 1434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10058820" y="626220"/>
            <a:ext cx="7756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علوم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DFEAC1B-E009-47B6-BB10-6250AB3EA500}"/>
              </a:ext>
            </a:extLst>
          </p:cNvPr>
          <p:cNvSpPr txBox="1"/>
          <p:nvPr/>
        </p:nvSpPr>
        <p:spPr>
          <a:xfrm>
            <a:off x="10057560" y="984289"/>
            <a:ext cx="63486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ثالث</a:t>
            </a:r>
          </a:p>
        </p:txBody>
      </p:sp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149078" y="131977"/>
            <a:ext cx="3155245" cy="687929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5841552" y="771387"/>
            <a:ext cx="3553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rgbClr val="C00000"/>
                </a:solidFill>
              </a:rPr>
              <a:t>الموضــــــــــــوع :</a:t>
            </a:r>
          </a:p>
        </p:txBody>
      </p:sp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335384" y="761080"/>
            <a:ext cx="1151347" cy="577629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67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ص91</a:t>
            </a: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ED17F7E5-6E4D-4342-B77C-D7CE31B7FBC8}"/>
              </a:ext>
            </a:extLst>
          </p:cNvPr>
          <p:cNvSpPr txBox="1"/>
          <p:nvPr/>
        </p:nvSpPr>
        <p:spPr>
          <a:xfrm>
            <a:off x="3866512" y="811404"/>
            <a:ext cx="3370555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667" b="1" dirty="0">
                <a:solidFill>
                  <a:schemeClr val="accent5">
                    <a:lumMod val="75000"/>
                  </a:schemeClr>
                </a:solidFill>
              </a:rPr>
              <a:t>التكيف  </a:t>
            </a:r>
            <a:endParaRPr lang="ar-SA" sz="2667" dirty="0"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4700BDED-0F83-47EC-A2E7-F36EDFC9BA2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51" t="19678" r="-277"/>
          <a:stretch/>
        </p:blipFill>
        <p:spPr>
          <a:xfrm>
            <a:off x="1518472" y="2134609"/>
            <a:ext cx="9570127" cy="4157564"/>
          </a:xfrm>
          <a:prstGeom prst="rect">
            <a:avLst/>
          </a:prstGeom>
        </p:spPr>
      </p:pic>
      <p:sp>
        <p:nvSpPr>
          <p:cNvPr id="4" name="مستطيل: زوايا قطرية مستديرة 3">
            <a:extLst>
              <a:ext uri="{FF2B5EF4-FFF2-40B4-BE49-F238E27FC236}">
                <a16:creationId xmlns:a16="http://schemas.microsoft.com/office/drawing/2014/main" id="{8E6FE5B3-3584-480A-B9A0-97AE98615CA6}"/>
              </a:ext>
            </a:extLst>
          </p:cNvPr>
          <p:cNvSpPr/>
          <p:nvPr/>
        </p:nvSpPr>
        <p:spPr>
          <a:xfrm>
            <a:off x="7750206" y="1415863"/>
            <a:ext cx="2800863" cy="446186"/>
          </a:xfrm>
          <a:prstGeom prst="round2Diag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ورقة عمل تفاعلية</a:t>
            </a:r>
          </a:p>
        </p:txBody>
      </p:sp>
    </p:spTree>
    <p:extLst>
      <p:ext uri="{BB962C8B-B14F-4D97-AF65-F5344CB8AC3E}">
        <p14:creationId xmlns:p14="http://schemas.microsoft.com/office/powerpoint/2010/main" val="27856289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78211" y="-304541"/>
            <a:ext cx="13523067" cy="8842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12" y="55083"/>
            <a:ext cx="1073627" cy="86339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2140" y="324917"/>
            <a:ext cx="622081" cy="3342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10465062" y="210011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 dirty="0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10546778" y="550323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10546778" y="944260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B5C79B-8D8F-4076-A1E6-10EC3BD32489}"/>
              </a:ext>
            </a:extLst>
          </p:cNvPr>
          <p:cNvSpPr txBox="1"/>
          <p:nvPr/>
        </p:nvSpPr>
        <p:spPr>
          <a:xfrm>
            <a:off x="8981820" y="265543"/>
            <a:ext cx="180807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/    / 1434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10058820" y="626220"/>
            <a:ext cx="7756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علوم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DFEAC1B-E009-47B6-BB10-6250AB3EA500}"/>
              </a:ext>
            </a:extLst>
          </p:cNvPr>
          <p:cNvSpPr txBox="1"/>
          <p:nvPr/>
        </p:nvSpPr>
        <p:spPr>
          <a:xfrm>
            <a:off x="10057560" y="984289"/>
            <a:ext cx="63486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ثالث</a:t>
            </a:r>
          </a:p>
        </p:txBody>
      </p:sp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149078" y="131977"/>
            <a:ext cx="3155245" cy="687929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5841552" y="771387"/>
            <a:ext cx="3553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rgbClr val="C00000"/>
                </a:solidFill>
              </a:rPr>
              <a:t>الموضــــــــــــوع :</a:t>
            </a:r>
          </a:p>
        </p:txBody>
      </p:sp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335384" y="761080"/>
            <a:ext cx="1151347" cy="577629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67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ص94</a:t>
            </a: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ED17F7E5-6E4D-4342-B77C-D7CE31B7FBC8}"/>
              </a:ext>
            </a:extLst>
          </p:cNvPr>
          <p:cNvSpPr txBox="1"/>
          <p:nvPr/>
        </p:nvSpPr>
        <p:spPr>
          <a:xfrm>
            <a:off x="3866512" y="811404"/>
            <a:ext cx="3370555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667" b="1" dirty="0">
                <a:solidFill>
                  <a:schemeClr val="accent5">
                    <a:lumMod val="75000"/>
                  </a:schemeClr>
                </a:solidFill>
              </a:rPr>
              <a:t>التكيف  </a:t>
            </a:r>
            <a:endParaRPr lang="ar-SA" sz="2667" dirty="0"/>
          </a:p>
        </p:txBody>
      </p:sp>
      <p:sp>
        <p:nvSpPr>
          <p:cNvPr id="2" name="مستطيل: زوايا قطرية مستديرة 1">
            <a:extLst>
              <a:ext uri="{FF2B5EF4-FFF2-40B4-BE49-F238E27FC236}">
                <a16:creationId xmlns:a16="http://schemas.microsoft.com/office/drawing/2014/main" id="{1B5D896F-1B30-4503-A92F-19E61E5853D0}"/>
              </a:ext>
            </a:extLst>
          </p:cNvPr>
          <p:cNvSpPr/>
          <p:nvPr/>
        </p:nvSpPr>
        <p:spPr>
          <a:xfrm>
            <a:off x="7634796" y="1853426"/>
            <a:ext cx="3858933" cy="534667"/>
          </a:xfrm>
          <a:prstGeom prst="round2Diag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/>
              <a:t>تقويم المعرفة السابقة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92E8334E-2217-453B-B0BD-835BC0C016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8263" y="3298470"/>
            <a:ext cx="2143125" cy="2143125"/>
          </a:xfrm>
          <a:prstGeom prst="rect">
            <a:avLst/>
          </a:prstGeom>
        </p:spPr>
      </p:pic>
      <p:sp>
        <p:nvSpPr>
          <p:cNvPr id="5" name="فقاعة الكلام: بيضاوية 4">
            <a:extLst>
              <a:ext uri="{FF2B5EF4-FFF2-40B4-BE49-F238E27FC236}">
                <a16:creationId xmlns:a16="http://schemas.microsoft.com/office/drawing/2014/main" id="{489D682D-1C82-4202-ABBD-77775D327213}"/>
              </a:ext>
            </a:extLst>
          </p:cNvPr>
          <p:cNvSpPr/>
          <p:nvPr/>
        </p:nvSpPr>
        <p:spPr>
          <a:xfrm>
            <a:off x="3508159" y="1934544"/>
            <a:ext cx="4270159" cy="1899822"/>
          </a:xfrm>
          <a:prstGeom prst="wedgeEllipseCallout">
            <a:avLst>
              <a:gd name="adj1" fmla="val -53473"/>
              <a:gd name="adj2" fmla="val 66238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dirty="0">
                <a:solidFill>
                  <a:srgbClr val="002060"/>
                </a:solidFill>
              </a:rPr>
              <a:t>ماهي أجزاء النبات؟</a:t>
            </a:r>
          </a:p>
        </p:txBody>
      </p:sp>
    </p:spTree>
    <p:extLst>
      <p:ext uri="{BB962C8B-B14F-4D97-AF65-F5344CB8AC3E}">
        <p14:creationId xmlns:p14="http://schemas.microsoft.com/office/powerpoint/2010/main" val="40184820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78211" y="-304541"/>
            <a:ext cx="13523067" cy="8842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12" y="55083"/>
            <a:ext cx="1073627" cy="86339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2140" y="324917"/>
            <a:ext cx="622081" cy="3342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10465062" y="210011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 dirty="0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10546778" y="550323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10546778" y="944260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B5C79B-8D8F-4076-A1E6-10EC3BD32489}"/>
              </a:ext>
            </a:extLst>
          </p:cNvPr>
          <p:cNvSpPr txBox="1"/>
          <p:nvPr/>
        </p:nvSpPr>
        <p:spPr>
          <a:xfrm>
            <a:off x="8981820" y="265543"/>
            <a:ext cx="180807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/    / 1434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10058820" y="626220"/>
            <a:ext cx="7756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علوم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DFEAC1B-E009-47B6-BB10-6250AB3EA500}"/>
              </a:ext>
            </a:extLst>
          </p:cNvPr>
          <p:cNvSpPr txBox="1"/>
          <p:nvPr/>
        </p:nvSpPr>
        <p:spPr>
          <a:xfrm>
            <a:off x="10057560" y="984289"/>
            <a:ext cx="63486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ثالث</a:t>
            </a:r>
          </a:p>
        </p:txBody>
      </p:sp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149078" y="131977"/>
            <a:ext cx="3155245" cy="687929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5841552" y="771387"/>
            <a:ext cx="3553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rgbClr val="C00000"/>
                </a:solidFill>
              </a:rPr>
              <a:t>الموضــــــــــــوع :</a:t>
            </a:r>
          </a:p>
        </p:txBody>
      </p:sp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335384" y="761080"/>
            <a:ext cx="1151347" cy="577629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67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ص91</a:t>
            </a: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ED17F7E5-6E4D-4342-B77C-D7CE31B7FBC8}"/>
              </a:ext>
            </a:extLst>
          </p:cNvPr>
          <p:cNvSpPr txBox="1"/>
          <p:nvPr/>
        </p:nvSpPr>
        <p:spPr>
          <a:xfrm>
            <a:off x="3866512" y="811404"/>
            <a:ext cx="3370555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667" b="1" dirty="0">
                <a:solidFill>
                  <a:schemeClr val="accent5">
                    <a:lumMod val="75000"/>
                  </a:schemeClr>
                </a:solidFill>
              </a:rPr>
              <a:t>التكيف  </a:t>
            </a:r>
            <a:endParaRPr lang="ar-SA" sz="2667" dirty="0"/>
          </a:p>
        </p:txBody>
      </p:sp>
      <p:sp>
        <p:nvSpPr>
          <p:cNvPr id="4" name="فقاعة التفكير: على شكل سحابة 3">
            <a:extLst>
              <a:ext uri="{FF2B5EF4-FFF2-40B4-BE49-F238E27FC236}">
                <a16:creationId xmlns:a16="http://schemas.microsoft.com/office/drawing/2014/main" id="{360041C0-8F63-4754-B8CD-C9D6EA7AFAF6}"/>
              </a:ext>
            </a:extLst>
          </p:cNvPr>
          <p:cNvSpPr/>
          <p:nvPr/>
        </p:nvSpPr>
        <p:spPr>
          <a:xfrm>
            <a:off x="2900624" y="1618712"/>
            <a:ext cx="4572000" cy="2080009"/>
          </a:xfrm>
          <a:prstGeom prst="cloudCallout">
            <a:avLst>
              <a:gd name="adj1" fmla="val 65980"/>
              <a:gd name="adj2" fmla="val 67814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i="1" dirty="0">
                <a:solidFill>
                  <a:srgbClr val="002060"/>
                </a:solidFill>
              </a:rPr>
              <a:t>صف الحياة في الصحراء كنظام بيئي؟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72792D9E-8DD4-4251-801A-5CA3E5C857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39672" y="3162300"/>
            <a:ext cx="1933575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4033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133046" y="-347719"/>
            <a:ext cx="13523067" cy="8842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12" y="55083"/>
            <a:ext cx="1073627" cy="86339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2140" y="324917"/>
            <a:ext cx="622081" cy="3342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10465062" y="210011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 dirty="0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10546778" y="550323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10546778" y="944260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B5C79B-8D8F-4076-A1E6-10EC3BD32489}"/>
              </a:ext>
            </a:extLst>
          </p:cNvPr>
          <p:cNvSpPr txBox="1"/>
          <p:nvPr/>
        </p:nvSpPr>
        <p:spPr>
          <a:xfrm>
            <a:off x="8981820" y="265543"/>
            <a:ext cx="180807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/    / 1434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10058820" y="626220"/>
            <a:ext cx="7756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علوم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DFEAC1B-E009-47B6-BB10-6250AB3EA500}"/>
              </a:ext>
            </a:extLst>
          </p:cNvPr>
          <p:cNvSpPr txBox="1"/>
          <p:nvPr/>
        </p:nvSpPr>
        <p:spPr>
          <a:xfrm>
            <a:off x="10057560" y="984289"/>
            <a:ext cx="63486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ثالث</a:t>
            </a:r>
          </a:p>
        </p:txBody>
      </p:sp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149078" y="131977"/>
            <a:ext cx="3155245" cy="687929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5841552" y="771387"/>
            <a:ext cx="3553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rgbClr val="C00000"/>
                </a:solidFill>
              </a:rPr>
              <a:t>الموضــــــــــــوع :</a:t>
            </a:r>
          </a:p>
        </p:txBody>
      </p:sp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335384" y="761080"/>
            <a:ext cx="1151347" cy="577629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67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ص94</a:t>
            </a: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ED17F7E5-6E4D-4342-B77C-D7CE31B7FBC8}"/>
              </a:ext>
            </a:extLst>
          </p:cNvPr>
          <p:cNvSpPr txBox="1"/>
          <p:nvPr/>
        </p:nvSpPr>
        <p:spPr>
          <a:xfrm>
            <a:off x="3866512" y="811404"/>
            <a:ext cx="3370555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667" b="1" dirty="0">
                <a:solidFill>
                  <a:schemeClr val="accent5">
                    <a:lumMod val="75000"/>
                  </a:schemeClr>
                </a:solidFill>
              </a:rPr>
              <a:t>التكيف  </a:t>
            </a:r>
            <a:endParaRPr lang="ar-SA" sz="2667" dirty="0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D122C74D-4FA9-4CF0-BC30-1E53B76058D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1825" t="22138" r="32121" b="31136"/>
          <a:stretch/>
        </p:blipFill>
        <p:spPr>
          <a:xfrm>
            <a:off x="4111010" y="1927580"/>
            <a:ext cx="7461550" cy="4448793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34B31E6-F593-45CB-BBF3-D06F1BC15E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3588044"/>
            <a:ext cx="1774090" cy="2462997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5A204166-3468-4AEC-ACFE-5E38D53A75C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99721" y="2141697"/>
            <a:ext cx="2200847" cy="3206774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CB03179A-80BF-4AE6-8634-8333CAC2FB71}"/>
              </a:ext>
            </a:extLst>
          </p:cNvPr>
          <p:cNvSpPr/>
          <p:nvPr/>
        </p:nvSpPr>
        <p:spPr>
          <a:xfrm>
            <a:off x="4307697" y="1280972"/>
            <a:ext cx="6171961" cy="577629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i="1" dirty="0" err="1"/>
              <a:t>مالتكيفات</a:t>
            </a:r>
            <a:r>
              <a:rPr lang="ar-SA" sz="2000" b="1" i="1" dirty="0"/>
              <a:t> التي تساعد نباتات وحيوانات الصحراء على العيش فيها؟</a:t>
            </a:r>
          </a:p>
        </p:txBody>
      </p:sp>
    </p:spTree>
    <p:extLst>
      <p:ext uri="{BB962C8B-B14F-4D97-AF65-F5344CB8AC3E}">
        <p14:creationId xmlns:p14="http://schemas.microsoft.com/office/powerpoint/2010/main" val="22390228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858598" y="-304541"/>
            <a:ext cx="13523067" cy="8842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12" y="55083"/>
            <a:ext cx="1073627" cy="86339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2140" y="324917"/>
            <a:ext cx="622081" cy="3342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10465062" y="210011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 dirty="0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10546778" y="550323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10546778" y="944260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B5C79B-8D8F-4076-A1E6-10EC3BD32489}"/>
              </a:ext>
            </a:extLst>
          </p:cNvPr>
          <p:cNvSpPr txBox="1"/>
          <p:nvPr/>
        </p:nvSpPr>
        <p:spPr>
          <a:xfrm>
            <a:off x="8981820" y="265543"/>
            <a:ext cx="180807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/    / 1434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10058820" y="626220"/>
            <a:ext cx="7756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علوم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DFEAC1B-E009-47B6-BB10-6250AB3EA500}"/>
              </a:ext>
            </a:extLst>
          </p:cNvPr>
          <p:cNvSpPr txBox="1"/>
          <p:nvPr/>
        </p:nvSpPr>
        <p:spPr>
          <a:xfrm>
            <a:off x="10057560" y="984289"/>
            <a:ext cx="63486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ثالث</a:t>
            </a:r>
          </a:p>
        </p:txBody>
      </p:sp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149078" y="131977"/>
            <a:ext cx="3155245" cy="687929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5841552" y="771387"/>
            <a:ext cx="3553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rgbClr val="C00000"/>
                </a:solidFill>
              </a:rPr>
              <a:t>الموضــــــــــــوع :</a:t>
            </a:r>
          </a:p>
        </p:txBody>
      </p:sp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335384" y="761080"/>
            <a:ext cx="1151347" cy="577629"/>
          </a:xfrm>
          <a:prstGeom prst="plaque">
            <a:avLst/>
          </a:prstGeom>
          <a:effectLst>
            <a:outerShdw blurRad="57150" dist="19050" dir="5400000" sx="102000" sy="102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67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ص94</a:t>
            </a: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ED17F7E5-6E4D-4342-B77C-D7CE31B7FBC8}"/>
              </a:ext>
            </a:extLst>
          </p:cNvPr>
          <p:cNvSpPr txBox="1"/>
          <p:nvPr/>
        </p:nvSpPr>
        <p:spPr>
          <a:xfrm>
            <a:off x="3866512" y="811404"/>
            <a:ext cx="3370555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667" b="1" dirty="0">
                <a:solidFill>
                  <a:schemeClr val="accent5">
                    <a:lumMod val="75000"/>
                  </a:schemeClr>
                </a:solidFill>
              </a:rPr>
              <a:t>التكيف  </a:t>
            </a:r>
            <a:endParaRPr lang="ar-SA" sz="2667" dirty="0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4DC1FE60-1290-448E-BF8F-FA31A1F42AA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0495" t="36391" r="33059" b="29041"/>
          <a:stretch/>
        </p:blipFill>
        <p:spPr>
          <a:xfrm>
            <a:off x="148512" y="1481823"/>
            <a:ext cx="11645341" cy="4431918"/>
          </a:xfrm>
          <a:prstGeom prst="rect">
            <a:avLst/>
          </a:prstGeom>
          <a:effectLst>
            <a:outerShdw blurRad="50800" dist="50800" dir="5400000" sx="76000" sy="76000" algn="ctr" rotWithShape="0">
              <a:srgbClr val="000000">
                <a:alpha val="43137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21054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78211" y="-304541"/>
            <a:ext cx="13523067" cy="8842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12" y="55083"/>
            <a:ext cx="1073627" cy="86339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2140" y="324917"/>
            <a:ext cx="622081" cy="3342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10465062" y="210011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 dirty="0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10546778" y="550323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10546778" y="944260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B5C79B-8D8F-4076-A1E6-10EC3BD32489}"/>
              </a:ext>
            </a:extLst>
          </p:cNvPr>
          <p:cNvSpPr txBox="1"/>
          <p:nvPr/>
        </p:nvSpPr>
        <p:spPr>
          <a:xfrm>
            <a:off x="8981820" y="265543"/>
            <a:ext cx="180807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/    / 1434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10058820" y="626220"/>
            <a:ext cx="7756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علوم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DFEAC1B-E009-47B6-BB10-6250AB3EA500}"/>
              </a:ext>
            </a:extLst>
          </p:cNvPr>
          <p:cNvSpPr txBox="1"/>
          <p:nvPr/>
        </p:nvSpPr>
        <p:spPr>
          <a:xfrm>
            <a:off x="10057560" y="984289"/>
            <a:ext cx="63486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ثالث</a:t>
            </a:r>
          </a:p>
        </p:txBody>
      </p:sp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149078" y="131977"/>
            <a:ext cx="3155245" cy="687929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5841552" y="771387"/>
            <a:ext cx="3553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rgbClr val="C00000"/>
                </a:solidFill>
              </a:rPr>
              <a:t>الموضــــــــــــوع :</a:t>
            </a:r>
          </a:p>
        </p:txBody>
      </p:sp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335384" y="761080"/>
            <a:ext cx="1151347" cy="577629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67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ص91</a:t>
            </a: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ED17F7E5-6E4D-4342-B77C-D7CE31B7FBC8}"/>
              </a:ext>
            </a:extLst>
          </p:cNvPr>
          <p:cNvSpPr txBox="1"/>
          <p:nvPr/>
        </p:nvSpPr>
        <p:spPr>
          <a:xfrm>
            <a:off x="3866512" y="811404"/>
            <a:ext cx="3370555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667" b="1" dirty="0">
                <a:solidFill>
                  <a:schemeClr val="accent5">
                    <a:lumMod val="75000"/>
                  </a:schemeClr>
                </a:solidFill>
              </a:rPr>
              <a:t>التكيف  </a:t>
            </a:r>
            <a:endParaRPr lang="ar-SA" sz="2667" dirty="0"/>
          </a:p>
        </p:txBody>
      </p:sp>
      <p:sp>
        <p:nvSpPr>
          <p:cNvPr id="2" name="مستطيل: زوايا قطرية مستديرة 1">
            <a:extLst>
              <a:ext uri="{FF2B5EF4-FFF2-40B4-BE49-F238E27FC236}">
                <a16:creationId xmlns:a16="http://schemas.microsoft.com/office/drawing/2014/main" id="{F11362C0-77E8-4846-BBB1-7B52C78D469D}"/>
              </a:ext>
            </a:extLst>
          </p:cNvPr>
          <p:cNvSpPr/>
          <p:nvPr/>
        </p:nvSpPr>
        <p:spPr>
          <a:xfrm>
            <a:off x="2443924" y="2125573"/>
            <a:ext cx="6475503" cy="953789"/>
          </a:xfrm>
          <a:prstGeom prst="round2Diag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ماالتكيفات</a:t>
            </a:r>
            <a:r>
              <a:rPr lang="ar-SA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التي مكنت النباتات من العيش في الصحراء؟</a:t>
            </a:r>
          </a:p>
        </p:txBody>
      </p:sp>
      <p:sp>
        <p:nvSpPr>
          <p:cNvPr id="4" name="مستطيل: زوايا علوية مستديرة 3">
            <a:extLst>
              <a:ext uri="{FF2B5EF4-FFF2-40B4-BE49-F238E27FC236}">
                <a16:creationId xmlns:a16="http://schemas.microsoft.com/office/drawing/2014/main" id="{A2C01B41-2CD1-4C46-8195-E77E0610A7A5}"/>
              </a:ext>
            </a:extLst>
          </p:cNvPr>
          <p:cNvSpPr/>
          <p:nvPr/>
        </p:nvSpPr>
        <p:spPr>
          <a:xfrm>
            <a:off x="575815" y="3513965"/>
            <a:ext cx="7146525" cy="1205144"/>
          </a:xfrm>
          <a:prstGeom prst="round2Same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50000">
                <a:schemeClr val="accent3">
                  <a:satMod val="110000"/>
                  <a:lumMod val="100000"/>
                  <a:shade val="100000"/>
                </a:schemeClr>
              </a:gs>
              <a:gs pos="100000">
                <a:schemeClr val="accent3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solidFill>
              <a:schemeClr val="accent1">
                <a:shade val="50000"/>
                <a:alpha val="6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FF0000"/>
                </a:solidFill>
              </a:rPr>
              <a:t>الإجابة: وجود جذور عميقة أو سطحيه</a:t>
            </a:r>
          </a:p>
          <a:p>
            <a:pPr algn="ctr"/>
            <a:r>
              <a:rPr lang="ar-SA" sz="2400" b="1" dirty="0">
                <a:solidFill>
                  <a:srgbClr val="FF0000"/>
                </a:solidFill>
              </a:rPr>
              <a:t> وسـاق ّسـميكة، ووجـود طبقة شـمعية تغطـي السـاق، كما أن </a:t>
            </a:r>
          </a:p>
          <a:p>
            <a:pPr algn="ctr"/>
            <a:r>
              <a:rPr lang="ar-SA" sz="2400" b="1" dirty="0">
                <a:solidFill>
                  <a:srgbClr val="FF0000"/>
                </a:solidFill>
              </a:rPr>
              <a:t>أوراقها صغيرة، ولها أشواك تحميها من بعض الحيوانات</a:t>
            </a:r>
            <a:r>
              <a:rPr lang="ar-SA" dirty="0"/>
              <a:t>.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F52F8D10-488B-4466-B4CA-6F805FA2CA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20857" y="3429000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5888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02796" y="-304541"/>
            <a:ext cx="13523067" cy="8842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12" y="55083"/>
            <a:ext cx="1073627" cy="86339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2140" y="324917"/>
            <a:ext cx="622081" cy="3342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10465062" y="210011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 dirty="0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10546778" y="550323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10546778" y="944260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B5C79B-8D8F-4076-A1E6-10EC3BD32489}"/>
              </a:ext>
            </a:extLst>
          </p:cNvPr>
          <p:cNvSpPr txBox="1"/>
          <p:nvPr/>
        </p:nvSpPr>
        <p:spPr>
          <a:xfrm>
            <a:off x="8981820" y="265543"/>
            <a:ext cx="180807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/    / 1434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10058820" y="626220"/>
            <a:ext cx="7756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علوم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DFEAC1B-E009-47B6-BB10-6250AB3EA500}"/>
              </a:ext>
            </a:extLst>
          </p:cNvPr>
          <p:cNvSpPr txBox="1"/>
          <p:nvPr/>
        </p:nvSpPr>
        <p:spPr>
          <a:xfrm>
            <a:off x="10057560" y="984289"/>
            <a:ext cx="63486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ثالث</a:t>
            </a:r>
          </a:p>
        </p:txBody>
      </p:sp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149078" y="131977"/>
            <a:ext cx="3155245" cy="687929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5841552" y="771387"/>
            <a:ext cx="3553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rgbClr val="C00000"/>
                </a:solidFill>
              </a:rPr>
              <a:t>الموضــــــــــــوع :</a:t>
            </a:r>
          </a:p>
        </p:txBody>
      </p:sp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335384" y="761080"/>
            <a:ext cx="1151347" cy="577629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67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ص91</a:t>
            </a: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ED17F7E5-6E4D-4342-B77C-D7CE31B7FBC8}"/>
              </a:ext>
            </a:extLst>
          </p:cNvPr>
          <p:cNvSpPr txBox="1"/>
          <p:nvPr/>
        </p:nvSpPr>
        <p:spPr>
          <a:xfrm>
            <a:off x="3866512" y="811404"/>
            <a:ext cx="3370555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667" b="1" dirty="0">
                <a:solidFill>
                  <a:schemeClr val="accent5">
                    <a:lumMod val="75000"/>
                  </a:schemeClr>
                </a:solidFill>
              </a:rPr>
              <a:t>التكيف  </a:t>
            </a:r>
            <a:endParaRPr lang="ar-SA" sz="2667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EFBDA49D-D72D-41D9-9FF2-3A60EBB2018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41320"/>
          <a:stretch/>
        </p:blipFill>
        <p:spPr>
          <a:xfrm>
            <a:off x="335384" y="1495397"/>
            <a:ext cx="6645300" cy="4420721"/>
          </a:xfrm>
          <a:prstGeom prst="rect">
            <a:avLst/>
          </a:prstGeom>
        </p:spPr>
      </p:pic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F66B5BA8-9608-4616-B02E-1DD6740A97EA}"/>
              </a:ext>
            </a:extLst>
          </p:cNvPr>
          <p:cNvSpPr/>
          <p:nvPr/>
        </p:nvSpPr>
        <p:spPr>
          <a:xfrm>
            <a:off x="8248454" y="1678509"/>
            <a:ext cx="3129699" cy="1441763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/>
              <a:t>نشاط</a:t>
            </a:r>
          </a:p>
        </p:txBody>
      </p:sp>
    </p:spTree>
    <p:extLst>
      <p:ext uri="{BB962C8B-B14F-4D97-AF65-F5344CB8AC3E}">
        <p14:creationId xmlns:p14="http://schemas.microsoft.com/office/powerpoint/2010/main" val="6428789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1A70681E-F666-4F65-914E-17BC24C566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4887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02797" y="-304541"/>
            <a:ext cx="13523067" cy="8842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12" y="55083"/>
            <a:ext cx="1073627" cy="86339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2140" y="324917"/>
            <a:ext cx="622081" cy="3342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10465062" y="210011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 dirty="0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10546778" y="550323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10546778" y="944260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B5C79B-8D8F-4076-A1E6-10EC3BD32489}"/>
              </a:ext>
            </a:extLst>
          </p:cNvPr>
          <p:cNvSpPr txBox="1"/>
          <p:nvPr/>
        </p:nvSpPr>
        <p:spPr>
          <a:xfrm>
            <a:off x="8981820" y="265543"/>
            <a:ext cx="180807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/    / 1434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10058820" y="626220"/>
            <a:ext cx="7756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علوم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DFEAC1B-E009-47B6-BB10-6250AB3EA500}"/>
              </a:ext>
            </a:extLst>
          </p:cNvPr>
          <p:cNvSpPr txBox="1"/>
          <p:nvPr/>
        </p:nvSpPr>
        <p:spPr>
          <a:xfrm>
            <a:off x="10057560" y="984289"/>
            <a:ext cx="63486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ثالث</a:t>
            </a:r>
          </a:p>
        </p:txBody>
      </p:sp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149078" y="131977"/>
            <a:ext cx="3155245" cy="687929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5841552" y="771387"/>
            <a:ext cx="3553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rgbClr val="C00000"/>
                </a:solidFill>
              </a:rPr>
              <a:t>الموضــــــــــــوع :</a:t>
            </a:r>
          </a:p>
        </p:txBody>
      </p:sp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335384" y="761080"/>
            <a:ext cx="1151347" cy="577629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67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ص94</a:t>
            </a: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ED17F7E5-6E4D-4342-B77C-D7CE31B7FBC8}"/>
              </a:ext>
            </a:extLst>
          </p:cNvPr>
          <p:cNvSpPr txBox="1"/>
          <p:nvPr/>
        </p:nvSpPr>
        <p:spPr>
          <a:xfrm>
            <a:off x="3866512" y="811404"/>
            <a:ext cx="3370555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667" b="1" dirty="0">
                <a:solidFill>
                  <a:schemeClr val="accent5">
                    <a:lumMod val="75000"/>
                  </a:schemeClr>
                </a:solidFill>
              </a:rPr>
              <a:t>التكيف  </a:t>
            </a:r>
            <a:endParaRPr lang="ar-SA" sz="2667" dirty="0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27FD8118-B032-407F-AA43-32C213D1320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0129" t="5054" r="13514" b="3872"/>
          <a:stretch/>
        </p:blipFill>
        <p:spPr>
          <a:xfrm>
            <a:off x="701336" y="1597900"/>
            <a:ext cx="11092518" cy="4114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0271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76666" y="-310570"/>
            <a:ext cx="13523067" cy="8842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12" y="55083"/>
            <a:ext cx="1073627" cy="86339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2140" y="324917"/>
            <a:ext cx="622081" cy="3342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10465062" y="210011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 dirty="0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10546778" y="550323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10546778" y="944260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B5C79B-8D8F-4076-A1E6-10EC3BD32489}"/>
              </a:ext>
            </a:extLst>
          </p:cNvPr>
          <p:cNvSpPr txBox="1"/>
          <p:nvPr/>
        </p:nvSpPr>
        <p:spPr>
          <a:xfrm>
            <a:off x="8981820" y="265543"/>
            <a:ext cx="180807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/    / 1434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10058820" y="626220"/>
            <a:ext cx="7756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علوم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DFEAC1B-E009-47B6-BB10-6250AB3EA500}"/>
              </a:ext>
            </a:extLst>
          </p:cNvPr>
          <p:cNvSpPr txBox="1"/>
          <p:nvPr/>
        </p:nvSpPr>
        <p:spPr>
          <a:xfrm>
            <a:off x="10057560" y="984289"/>
            <a:ext cx="63486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ثالث</a:t>
            </a:r>
          </a:p>
        </p:txBody>
      </p:sp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149078" y="131977"/>
            <a:ext cx="3155245" cy="687929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5841552" y="771387"/>
            <a:ext cx="3553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rgbClr val="C00000"/>
                </a:solidFill>
              </a:rPr>
              <a:t>الموضــــــــــــوع :</a:t>
            </a:r>
          </a:p>
        </p:txBody>
      </p:sp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335384" y="761080"/>
            <a:ext cx="1151347" cy="577629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67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ص94</a:t>
            </a: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ED17F7E5-6E4D-4342-B77C-D7CE31B7FBC8}"/>
              </a:ext>
            </a:extLst>
          </p:cNvPr>
          <p:cNvSpPr txBox="1"/>
          <p:nvPr/>
        </p:nvSpPr>
        <p:spPr>
          <a:xfrm>
            <a:off x="3866512" y="811404"/>
            <a:ext cx="3370555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667" b="1" dirty="0">
                <a:solidFill>
                  <a:schemeClr val="accent5">
                    <a:lumMod val="75000"/>
                  </a:schemeClr>
                </a:solidFill>
              </a:rPr>
              <a:t>التكيف  </a:t>
            </a:r>
            <a:endParaRPr lang="ar-SA" sz="2667" dirty="0"/>
          </a:p>
        </p:txBody>
      </p:sp>
      <p:sp>
        <p:nvSpPr>
          <p:cNvPr id="2" name="مستطيل: زوايا علوية مستديرة 1">
            <a:extLst>
              <a:ext uri="{FF2B5EF4-FFF2-40B4-BE49-F238E27FC236}">
                <a16:creationId xmlns:a16="http://schemas.microsoft.com/office/drawing/2014/main" id="{F586FAD5-4E44-4076-AF16-EA7057B67810}"/>
              </a:ext>
            </a:extLst>
          </p:cNvPr>
          <p:cNvSpPr/>
          <p:nvPr/>
        </p:nvSpPr>
        <p:spPr>
          <a:xfrm>
            <a:off x="3866512" y="1817543"/>
            <a:ext cx="5153964" cy="708569"/>
          </a:xfrm>
          <a:prstGeom prst="round2SameRect">
            <a:avLst/>
          </a:prstGeom>
          <a:gradFill>
            <a:gsLst>
              <a:gs pos="18000">
                <a:schemeClr val="accent4">
                  <a:satMod val="103000"/>
                  <a:tint val="94000"/>
                  <a:lumMod val="66000"/>
                </a:schemeClr>
              </a:gs>
              <a:gs pos="50000">
                <a:schemeClr val="accent4">
                  <a:satMod val="110000"/>
                  <a:lumMod val="100000"/>
                  <a:shade val="100000"/>
                </a:schemeClr>
              </a:gs>
              <a:gs pos="100000">
                <a:schemeClr val="accent4">
                  <a:lumMod val="99000"/>
                  <a:satMod val="120000"/>
                  <a:shade val="78000"/>
                </a:schemeClr>
              </a:gs>
            </a:gsLst>
          </a:gra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accent6">
                    <a:lumMod val="50000"/>
                  </a:schemeClr>
                </a:solidFill>
              </a:rPr>
              <a:t>تكيفات النباتات الصحراوية مثل العوسج</a:t>
            </a:r>
          </a:p>
        </p:txBody>
      </p:sp>
      <p:cxnSp>
        <p:nvCxnSpPr>
          <p:cNvPr id="5" name="رابط مستقيم 4">
            <a:extLst>
              <a:ext uri="{FF2B5EF4-FFF2-40B4-BE49-F238E27FC236}">
                <a16:creationId xmlns:a16="http://schemas.microsoft.com/office/drawing/2014/main" id="{DB83953E-D786-452F-AC6A-6DD805CFE83E}"/>
              </a:ext>
            </a:extLst>
          </p:cNvPr>
          <p:cNvCxnSpPr>
            <a:cxnSpLocks/>
          </p:cNvCxnSpPr>
          <p:nvPr/>
        </p:nvCxnSpPr>
        <p:spPr>
          <a:xfrm>
            <a:off x="2466383" y="3024554"/>
            <a:ext cx="8491831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" name="سهم: لأسفل 6">
            <a:extLst>
              <a:ext uri="{FF2B5EF4-FFF2-40B4-BE49-F238E27FC236}">
                <a16:creationId xmlns:a16="http://schemas.microsoft.com/office/drawing/2014/main" id="{27C7EA32-D42C-4364-9FD3-B0F3EC40F1E0}"/>
              </a:ext>
            </a:extLst>
          </p:cNvPr>
          <p:cNvSpPr/>
          <p:nvPr/>
        </p:nvSpPr>
        <p:spPr>
          <a:xfrm>
            <a:off x="6334850" y="2608139"/>
            <a:ext cx="268805" cy="416914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سهم: لأسفل 7">
            <a:extLst>
              <a:ext uri="{FF2B5EF4-FFF2-40B4-BE49-F238E27FC236}">
                <a16:creationId xmlns:a16="http://schemas.microsoft.com/office/drawing/2014/main" id="{D807E98F-4E71-4AF0-9B89-6B81233071AA}"/>
              </a:ext>
            </a:extLst>
          </p:cNvPr>
          <p:cNvSpPr/>
          <p:nvPr/>
        </p:nvSpPr>
        <p:spPr>
          <a:xfrm>
            <a:off x="10423615" y="3024554"/>
            <a:ext cx="268805" cy="505842"/>
          </a:xfrm>
          <a:prstGeom prst="down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سهم: لأسفل 8">
            <a:extLst>
              <a:ext uri="{FF2B5EF4-FFF2-40B4-BE49-F238E27FC236}">
                <a16:creationId xmlns:a16="http://schemas.microsoft.com/office/drawing/2014/main" id="{6D6ADCBC-4AB6-4E43-B89E-D6EE284F3665}"/>
              </a:ext>
            </a:extLst>
          </p:cNvPr>
          <p:cNvSpPr/>
          <p:nvPr/>
        </p:nvSpPr>
        <p:spPr>
          <a:xfrm>
            <a:off x="6360607" y="3024554"/>
            <a:ext cx="268805" cy="505842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سهم: لأسفل 9">
            <a:extLst>
              <a:ext uri="{FF2B5EF4-FFF2-40B4-BE49-F238E27FC236}">
                <a16:creationId xmlns:a16="http://schemas.microsoft.com/office/drawing/2014/main" id="{90495E5B-FC88-4CD2-BE0E-CCB3B409555E}"/>
              </a:ext>
            </a:extLst>
          </p:cNvPr>
          <p:cNvSpPr/>
          <p:nvPr/>
        </p:nvSpPr>
        <p:spPr>
          <a:xfrm flipH="1">
            <a:off x="2246083" y="3029485"/>
            <a:ext cx="268806" cy="505842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62362940-170E-4D59-936F-FDE21F8884F3}"/>
              </a:ext>
            </a:extLst>
          </p:cNvPr>
          <p:cNvSpPr/>
          <p:nvPr/>
        </p:nvSpPr>
        <p:spPr>
          <a:xfrm>
            <a:off x="9394414" y="3493520"/>
            <a:ext cx="2314066" cy="124141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/>
              <a:t>طبقة شمعيه على الأوراق</a:t>
            </a:r>
          </a:p>
          <a:p>
            <a:pPr algn="ctr"/>
            <a:r>
              <a:rPr lang="ar-SA" sz="2400" b="1" dirty="0"/>
              <a:t>لتمنع تبخر الماء </a:t>
            </a:r>
          </a:p>
        </p:txBody>
      </p:sp>
      <p:sp>
        <p:nvSpPr>
          <p:cNvPr id="27" name="مستطيل: زوايا قطرية مستديرة 26">
            <a:extLst>
              <a:ext uri="{FF2B5EF4-FFF2-40B4-BE49-F238E27FC236}">
                <a16:creationId xmlns:a16="http://schemas.microsoft.com/office/drawing/2014/main" id="{674A10FF-35A6-4C6B-8899-E455E800999C}"/>
              </a:ext>
            </a:extLst>
          </p:cNvPr>
          <p:cNvSpPr/>
          <p:nvPr/>
        </p:nvSpPr>
        <p:spPr>
          <a:xfrm>
            <a:off x="5337976" y="3534257"/>
            <a:ext cx="2314066" cy="1241419"/>
          </a:xfrm>
          <a:prstGeom prst="round2Diag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/>
              <a:t> </a:t>
            </a:r>
            <a:r>
              <a:rPr lang="ar-SA" sz="2400" b="1" dirty="0"/>
              <a:t>سيقان غليظة لتخزين الماء</a:t>
            </a:r>
          </a:p>
        </p:txBody>
      </p:sp>
      <p:sp>
        <p:nvSpPr>
          <p:cNvPr id="30" name="مستطيل: زوايا قطرية مستديرة 29">
            <a:extLst>
              <a:ext uri="{FF2B5EF4-FFF2-40B4-BE49-F238E27FC236}">
                <a16:creationId xmlns:a16="http://schemas.microsoft.com/office/drawing/2014/main" id="{A5A80A15-4BA6-4499-8E6D-042BAC4A169D}"/>
              </a:ext>
            </a:extLst>
          </p:cNvPr>
          <p:cNvSpPr/>
          <p:nvPr/>
        </p:nvSpPr>
        <p:spPr>
          <a:xfrm>
            <a:off x="1271777" y="3522997"/>
            <a:ext cx="2132943" cy="1211941"/>
          </a:xfrm>
          <a:prstGeom prst="round2Diag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/>
              <a:t>أوراق صغيرة بعضها تحول الى اشواك</a:t>
            </a:r>
          </a:p>
        </p:txBody>
      </p:sp>
    </p:spTree>
    <p:extLst>
      <p:ext uri="{BB962C8B-B14F-4D97-AF65-F5344CB8AC3E}">
        <p14:creationId xmlns:p14="http://schemas.microsoft.com/office/powerpoint/2010/main" val="34270907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991003" y="-304540"/>
            <a:ext cx="13523067" cy="8842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12" y="55083"/>
            <a:ext cx="1073627" cy="86339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2140" y="324917"/>
            <a:ext cx="622081" cy="3342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10465062" y="210011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 dirty="0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10546778" y="550323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10546778" y="944260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B5C79B-8D8F-4076-A1E6-10EC3BD32489}"/>
              </a:ext>
            </a:extLst>
          </p:cNvPr>
          <p:cNvSpPr txBox="1"/>
          <p:nvPr/>
        </p:nvSpPr>
        <p:spPr>
          <a:xfrm>
            <a:off x="8981820" y="265543"/>
            <a:ext cx="180807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/    / 1434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10058820" y="626220"/>
            <a:ext cx="7756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علوم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DFEAC1B-E009-47B6-BB10-6250AB3EA500}"/>
              </a:ext>
            </a:extLst>
          </p:cNvPr>
          <p:cNvSpPr txBox="1"/>
          <p:nvPr/>
        </p:nvSpPr>
        <p:spPr>
          <a:xfrm>
            <a:off x="10057560" y="984289"/>
            <a:ext cx="63486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ثالث</a:t>
            </a:r>
          </a:p>
        </p:txBody>
      </p:sp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149078" y="131977"/>
            <a:ext cx="3155245" cy="687929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5841552" y="771387"/>
            <a:ext cx="3553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rgbClr val="C00000"/>
                </a:solidFill>
              </a:rPr>
              <a:t>الموضــــــــــــوع :</a:t>
            </a:r>
          </a:p>
        </p:txBody>
      </p:sp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335384" y="761080"/>
            <a:ext cx="1151347" cy="577629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67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ص95</a:t>
            </a: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ED17F7E5-6E4D-4342-B77C-D7CE31B7FBC8}"/>
              </a:ext>
            </a:extLst>
          </p:cNvPr>
          <p:cNvSpPr txBox="1"/>
          <p:nvPr/>
        </p:nvSpPr>
        <p:spPr>
          <a:xfrm>
            <a:off x="3866512" y="811404"/>
            <a:ext cx="3370555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667" b="1" dirty="0">
                <a:solidFill>
                  <a:schemeClr val="accent5">
                    <a:lumMod val="75000"/>
                  </a:schemeClr>
                </a:solidFill>
              </a:rPr>
              <a:t>التكيف  </a:t>
            </a:r>
            <a:endParaRPr lang="ar-SA" sz="2667" dirty="0"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B61D75A7-E893-4A7C-AEB7-20F51584D1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1554" y="2596382"/>
            <a:ext cx="4817890" cy="2875052"/>
          </a:xfrm>
          <a:prstGeom prst="rect">
            <a:avLst/>
          </a:prstGeom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E04D1D52-AFB9-4E5E-97B1-E05C42AE1605}"/>
              </a:ext>
            </a:extLst>
          </p:cNvPr>
          <p:cNvSpPr/>
          <p:nvPr/>
        </p:nvSpPr>
        <p:spPr>
          <a:xfrm>
            <a:off x="7749316" y="1859271"/>
            <a:ext cx="3433947" cy="67211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5" name="فقاعة التفكير: على شكل سحابة 4">
            <a:extLst>
              <a:ext uri="{FF2B5EF4-FFF2-40B4-BE49-F238E27FC236}">
                <a16:creationId xmlns:a16="http://schemas.microsoft.com/office/drawing/2014/main" id="{CAB767E1-5CB6-44FE-B00B-D59948AB27FC}"/>
              </a:ext>
            </a:extLst>
          </p:cNvPr>
          <p:cNvSpPr/>
          <p:nvPr/>
        </p:nvSpPr>
        <p:spPr>
          <a:xfrm>
            <a:off x="6424188" y="2743097"/>
            <a:ext cx="4545473" cy="1512052"/>
          </a:xfrm>
          <a:prstGeom prst="cloudCallout">
            <a:avLst>
              <a:gd name="adj1" fmla="val -65363"/>
              <a:gd name="adj2" fmla="val 68372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chemeClr val="accent1">
                    <a:lumMod val="50000"/>
                  </a:schemeClr>
                </a:solidFill>
              </a:rPr>
              <a:t>انا من الثديات </a:t>
            </a:r>
            <a:r>
              <a:rPr lang="ar-SA" sz="4000" dirty="0" err="1">
                <a:solidFill>
                  <a:schemeClr val="accent1">
                    <a:lumMod val="50000"/>
                  </a:schemeClr>
                </a:solidFill>
              </a:rPr>
              <a:t>يامبدعين</a:t>
            </a:r>
            <a:r>
              <a:rPr lang="ar-SA" sz="4000" dirty="0">
                <a:solidFill>
                  <a:schemeClr val="accent1">
                    <a:lumMod val="50000"/>
                  </a:schemeClr>
                </a:solidFill>
              </a:rPr>
              <a:t> لماذا؟ </a:t>
            </a:r>
          </a:p>
        </p:txBody>
      </p:sp>
    </p:spTree>
    <p:extLst>
      <p:ext uri="{BB962C8B-B14F-4D97-AF65-F5344CB8AC3E}">
        <p14:creationId xmlns:p14="http://schemas.microsoft.com/office/powerpoint/2010/main" val="30465589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78211" y="-304541"/>
            <a:ext cx="13523067" cy="8842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12" y="55083"/>
            <a:ext cx="1073627" cy="86339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2140" y="324917"/>
            <a:ext cx="622081" cy="3342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10465062" y="210011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 dirty="0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10546778" y="550323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10546778" y="944260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B5C79B-8D8F-4076-A1E6-10EC3BD32489}"/>
              </a:ext>
            </a:extLst>
          </p:cNvPr>
          <p:cNvSpPr txBox="1"/>
          <p:nvPr/>
        </p:nvSpPr>
        <p:spPr>
          <a:xfrm>
            <a:off x="8981820" y="265543"/>
            <a:ext cx="180807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/    / 1434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10058820" y="626220"/>
            <a:ext cx="7756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علوم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DFEAC1B-E009-47B6-BB10-6250AB3EA500}"/>
              </a:ext>
            </a:extLst>
          </p:cNvPr>
          <p:cNvSpPr txBox="1"/>
          <p:nvPr/>
        </p:nvSpPr>
        <p:spPr>
          <a:xfrm>
            <a:off x="10057560" y="984289"/>
            <a:ext cx="63486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ثالث</a:t>
            </a:r>
          </a:p>
        </p:txBody>
      </p:sp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149078" y="131977"/>
            <a:ext cx="3155245" cy="687929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5841552" y="771387"/>
            <a:ext cx="3553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rgbClr val="C00000"/>
                </a:solidFill>
              </a:rPr>
              <a:t>الموضــــــــــــوع :</a:t>
            </a:r>
          </a:p>
        </p:txBody>
      </p:sp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335384" y="761080"/>
            <a:ext cx="1151347" cy="577629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67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ص91</a:t>
            </a: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ED17F7E5-6E4D-4342-B77C-D7CE31B7FBC8}"/>
              </a:ext>
            </a:extLst>
          </p:cNvPr>
          <p:cNvSpPr txBox="1"/>
          <p:nvPr/>
        </p:nvSpPr>
        <p:spPr>
          <a:xfrm>
            <a:off x="3866512" y="811404"/>
            <a:ext cx="3370555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667" b="1" dirty="0">
                <a:solidFill>
                  <a:schemeClr val="accent5">
                    <a:lumMod val="75000"/>
                  </a:schemeClr>
                </a:solidFill>
              </a:rPr>
              <a:t>التكيف  </a:t>
            </a:r>
            <a:endParaRPr lang="ar-SA" sz="2667" dirty="0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19341632-6DC7-4BC3-9FCE-1586D0F07C6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581" b="44520"/>
          <a:stretch/>
        </p:blipFill>
        <p:spPr>
          <a:xfrm>
            <a:off x="335384" y="2044706"/>
            <a:ext cx="3114675" cy="3173691"/>
          </a:xfrm>
          <a:prstGeom prst="rect">
            <a:avLst/>
          </a:prstGeom>
        </p:spPr>
      </p:pic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E9903776-094E-4863-913E-7E2C03F6DF7E}"/>
              </a:ext>
            </a:extLst>
          </p:cNvPr>
          <p:cNvSpPr/>
          <p:nvPr/>
        </p:nvSpPr>
        <p:spPr>
          <a:xfrm>
            <a:off x="4012707" y="1807556"/>
            <a:ext cx="6977848" cy="900133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2">
                    <a:lumMod val="50000"/>
                  </a:schemeClr>
                </a:solidFill>
              </a:rPr>
              <a:t>لماذا تنشـط حيوانات كالخفافيش والذئاب ليـلا؟</a:t>
            </a:r>
          </a:p>
        </p:txBody>
      </p:sp>
      <p:sp>
        <p:nvSpPr>
          <p:cNvPr id="11" name="مستطيل: زوايا علوية مستديرة 10">
            <a:extLst>
              <a:ext uri="{FF2B5EF4-FFF2-40B4-BE49-F238E27FC236}">
                <a16:creationId xmlns:a16="http://schemas.microsoft.com/office/drawing/2014/main" id="{56B2ED6B-83D2-4F44-9A2D-DE792CA69CEF}"/>
              </a:ext>
            </a:extLst>
          </p:cNvPr>
          <p:cNvSpPr/>
          <p:nvPr/>
        </p:nvSpPr>
        <p:spPr>
          <a:xfrm>
            <a:off x="3707860" y="3387969"/>
            <a:ext cx="6667130" cy="1233996"/>
          </a:xfrm>
          <a:prstGeom prst="round2Same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/>
              <a:t>مطـاردة حيوانات ليليـة أخر, لتجنـب اسـتخدام كمية كبيرة </a:t>
            </a:r>
          </a:p>
          <a:p>
            <a:pPr algn="ctr"/>
            <a:r>
              <a:rPr lang="ar-SA" dirty="0"/>
              <a:t>, من الطاقة في النهار الحار؛ لتوفر غذاءها بحيث يسـهل حصولها </a:t>
            </a:r>
          </a:p>
          <a:p>
            <a:pPr algn="ctr"/>
            <a:r>
              <a:rPr lang="ar-SA" dirty="0"/>
              <a:t>عليه.</a:t>
            </a:r>
          </a:p>
        </p:txBody>
      </p:sp>
    </p:spTree>
    <p:extLst>
      <p:ext uri="{BB962C8B-B14F-4D97-AF65-F5344CB8AC3E}">
        <p14:creationId xmlns:p14="http://schemas.microsoft.com/office/powerpoint/2010/main" val="27361508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78211" y="-304541"/>
            <a:ext cx="13523067" cy="8842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12" y="55083"/>
            <a:ext cx="1073627" cy="86339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2140" y="324917"/>
            <a:ext cx="622081" cy="3342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10465062" y="210011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 dirty="0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10546778" y="550323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10546778" y="944260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B5C79B-8D8F-4076-A1E6-10EC3BD32489}"/>
              </a:ext>
            </a:extLst>
          </p:cNvPr>
          <p:cNvSpPr txBox="1"/>
          <p:nvPr/>
        </p:nvSpPr>
        <p:spPr>
          <a:xfrm>
            <a:off x="8981820" y="265543"/>
            <a:ext cx="180807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/    / 1434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10058820" y="626220"/>
            <a:ext cx="7756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علوم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DFEAC1B-E009-47B6-BB10-6250AB3EA500}"/>
              </a:ext>
            </a:extLst>
          </p:cNvPr>
          <p:cNvSpPr txBox="1"/>
          <p:nvPr/>
        </p:nvSpPr>
        <p:spPr>
          <a:xfrm>
            <a:off x="10057560" y="984289"/>
            <a:ext cx="63486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ثالث</a:t>
            </a:r>
          </a:p>
        </p:txBody>
      </p:sp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149078" y="131977"/>
            <a:ext cx="3155245" cy="687929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5841552" y="771387"/>
            <a:ext cx="3553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rgbClr val="C00000"/>
                </a:solidFill>
              </a:rPr>
              <a:t>الموضــــــــــــوع :</a:t>
            </a:r>
          </a:p>
        </p:txBody>
      </p:sp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335384" y="796592"/>
            <a:ext cx="1298107" cy="577629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67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ص95  </a:t>
            </a:r>
          </a:p>
        </p:txBody>
      </p:sp>
      <p:sp>
        <p:nvSpPr>
          <p:cNvPr id="25" name="مستطيل: زوايا مستديرة 24">
            <a:extLst>
              <a:ext uri="{FF2B5EF4-FFF2-40B4-BE49-F238E27FC236}">
                <a16:creationId xmlns:a16="http://schemas.microsoft.com/office/drawing/2014/main" id="{A99E3700-48BD-4BB3-99D0-0B40B4BC0D27}"/>
              </a:ext>
            </a:extLst>
          </p:cNvPr>
          <p:cNvSpPr/>
          <p:nvPr/>
        </p:nvSpPr>
        <p:spPr>
          <a:xfrm rot="10800000" flipH="1" flipV="1">
            <a:off x="8417087" y="1634707"/>
            <a:ext cx="2913307" cy="63923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i="1" dirty="0">
                <a:solidFill>
                  <a:schemeClr val="tx1"/>
                </a:solidFill>
              </a:rPr>
              <a:t>النشاط الليلي</a:t>
            </a: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3DD2B6F0-9721-4741-B9CC-CAAC2409A298}"/>
              </a:ext>
            </a:extLst>
          </p:cNvPr>
          <p:cNvSpPr txBox="1"/>
          <p:nvPr/>
        </p:nvSpPr>
        <p:spPr>
          <a:xfrm>
            <a:off x="3911666" y="777028"/>
            <a:ext cx="3370555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667" b="1" dirty="0">
                <a:solidFill>
                  <a:schemeClr val="accent5">
                    <a:lumMod val="75000"/>
                  </a:schemeClr>
                </a:solidFill>
              </a:rPr>
              <a:t>التكيف </a:t>
            </a:r>
            <a:endParaRPr lang="ar-SA" sz="2667" dirty="0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5D22D2BF-9CF1-437B-9DBF-6770285FA27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8568" t="8422" r="32127" b="32803"/>
          <a:stretch/>
        </p:blipFill>
        <p:spPr>
          <a:xfrm>
            <a:off x="683582" y="1445954"/>
            <a:ext cx="6871899" cy="461545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11A7A658-0DC0-4B60-83BC-CA81D6B635C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3095" r="8552"/>
          <a:stretch/>
        </p:blipFill>
        <p:spPr>
          <a:xfrm>
            <a:off x="7780670" y="2941281"/>
            <a:ext cx="3774913" cy="293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154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78211" y="-304541"/>
            <a:ext cx="13523067" cy="8842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12" y="55083"/>
            <a:ext cx="1073627" cy="86339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2140" y="324917"/>
            <a:ext cx="622081" cy="3342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10465062" y="210011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 dirty="0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10546778" y="550323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10546778" y="944260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B5C79B-8D8F-4076-A1E6-10EC3BD32489}"/>
              </a:ext>
            </a:extLst>
          </p:cNvPr>
          <p:cNvSpPr txBox="1"/>
          <p:nvPr/>
        </p:nvSpPr>
        <p:spPr>
          <a:xfrm>
            <a:off x="8981820" y="265543"/>
            <a:ext cx="180807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/    / 1434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10058820" y="626220"/>
            <a:ext cx="7756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علوم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DFEAC1B-E009-47B6-BB10-6250AB3EA500}"/>
              </a:ext>
            </a:extLst>
          </p:cNvPr>
          <p:cNvSpPr txBox="1"/>
          <p:nvPr/>
        </p:nvSpPr>
        <p:spPr>
          <a:xfrm>
            <a:off x="10057560" y="984289"/>
            <a:ext cx="63486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ثالث</a:t>
            </a:r>
          </a:p>
        </p:txBody>
      </p:sp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149078" y="131977"/>
            <a:ext cx="3155245" cy="687929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5841552" y="771387"/>
            <a:ext cx="3553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rgbClr val="C00000"/>
                </a:solidFill>
              </a:rPr>
              <a:t>الموضــــــــــــوع :</a:t>
            </a:r>
          </a:p>
        </p:txBody>
      </p:sp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335384" y="796592"/>
            <a:ext cx="1298107" cy="577629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67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 </a:t>
            </a:r>
          </a:p>
        </p:txBody>
      </p:sp>
      <p:sp>
        <p:nvSpPr>
          <p:cNvPr id="25" name="مستطيل: زوايا مستديرة 24">
            <a:extLst>
              <a:ext uri="{FF2B5EF4-FFF2-40B4-BE49-F238E27FC236}">
                <a16:creationId xmlns:a16="http://schemas.microsoft.com/office/drawing/2014/main" id="{A99E3700-48BD-4BB3-99D0-0B40B4BC0D27}"/>
              </a:ext>
            </a:extLst>
          </p:cNvPr>
          <p:cNvSpPr/>
          <p:nvPr/>
        </p:nvSpPr>
        <p:spPr>
          <a:xfrm rot="10800000" flipH="1" flipV="1">
            <a:off x="8417087" y="1634707"/>
            <a:ext cx="2913307" cy="63923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i="1" dirty="0">
                <a:solidFill>
                  <a:schemeClr val="tx1"/>
                </a:solidFill>
              </a:rPr>
              <a:t>اختبر نفسي</a:t>
            </a: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3DD2B6F0-9721-4741-B9CC-CAAC2409A298}"/>
              </a:ext>
            </a:extLst>
          </p:cNvPr>
          <p:cNvSpPr txBox="1"/>
          <p:nvPr/>
        </p:nvSpPr>
        <p:spPr>
          <a:xfrm>
            <a:off x="3911666" y="777028"/>
            <a:ext cx="3370555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667" b="1" dirty="0">
                <a:solidFill>
                  <a:schemeClr val="accent5">
                    <a:lumMod val="75000"/>
                  </a:schemeClr>
                </a:solidFill>
              </a:rPr>
              <a:t>التكيف </a:t>
            </a:r>
            <a:endParaRPr lang="ar-SA" sz="2667" dirty="0"/>
          </a:p>
        </p:txBody>
      </p:sp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A6006B09-9401-4D00-B716-6307A22082F9}"/>
              </a:ext>
            </a:extLst>
          </p:cNvPr>
          <p:cNvSpPr/>
          <p:nvPr/>
        </p:nvSpPr>
        <p:spPr>
          <a:xfrm>
            <a:off x="2953258" y="2543823"/>
            <a:ext cx="7421732" cy="88517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 err="1">
                <a:solidFill>
                  <a:srgbClr val="FF0000"/>
                </a:solidFill>
              </a:rPr>
              <a:t>أتوقع</a:t>
            </a:r>
            <a:r>
              <a:rPr lang="ar-SA" sz="2800" b="1" dirty="0" err="1">
                <a:solidFill>
                  <a:schemeClr val="bg2">
                    <a:lumMod val="10000"/>
                  </a:schemeClr>
                </a:solidFill>
              </a:rPr>
              <a:t>:هل</a:t>
            </a:r>
            <a:r>
              <a:rPr lang="ar-SA" sz="2800" b="1" dirty="0">
                <a:solidFill>
                  <a:schemeClr val="bg2">
                    <a:lumMod val="10000"/>
                  </a:schemeClr>
                </a:solidFill>
              </a:rPr>
              <a:t> يستطيع الجمل العيش في المناطق الباردة؟</a:t>
            </a:r>
          </a:p>
        </p:txBody>
      </p:sp>
      <p:sp>
        <p:nvSpPr>
          <p:cNvPr id="5" name="مخطط انسيابي: محطة طرفية 4">
            <a:extLst>
              <a:ext uri="{FF2B5EF4-FFF2-40B4-BE49-F238E27FC236}">
                <a16:creationId xmlns:a16="http://schemas.microsoft.com/office/drawing/2014/main" id="{E5AC449A-C734-4C1C-AEB0-7052E2014A24}"/>
              </a:ext>
            </a:extLst>
          </p:cNvPr>
          <p:cNvSpPr/>
          <p:nvPr/>
        </p:nvSpPr>
        <p:spPr>
          <a:xfrm>
            <a:off x="2325950" y="3698883"/>
            <a:ext cx="7069319" cy="1388022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/>
              <a:t>لا: لأن جسـمه تكيف للعيش في الصحراء الحارة إلا </a:t>
            </a:r>
          </a:p>
          <a:p>
            <a:pPr algn="ctr"/>
            <a:r>
              <a:rPr lang="ar-SA" dirty="0"/>
              <a:t>أن هناك أنواعا من الجمال لها سنامان وهي تستطيع العيش في المناطق الباردة </a:t>
            </a:r>
            <a:r>
              <a:rPr lang="ar-SA" dirty="0" err="1"/>
              <a:t>لانها</a:t>
            </a:r>
            <a:r>
              <a:rPr lang="ar-SA" dirty="0"/>
              <a:t> تتمتع بوبر كثيف</a:t>
            </a:r>
          </a:p>
        </p:txBody>
      </p:sp>
    </p:spTree>
    <p:extLst>
      <p:ext uri="{BB962C8B-B14F-4D97-AF65-F5344CB8AC3E}">
        <p14:creationId xmlns:p14="http://schemas.microsoft.com/office/powerpoint/2010/main" val="1859708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78211" y="-304541"/>
            <a:ext cx="13523067" cy="8842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12" y="55083"/>
            <a:ext cx="1073627" cy="86339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2140" y="324917"/>
            <a:ext cx="622081" cy="3342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10465062" y="210011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 dirty="0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10546778" y="550323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10546778" y="944260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B5C79B-8D8F-4076-A1E6-10EC3BD32489}"/>
              </a:ext>
            </a:extLst>
          </p:cNvPr>
          <p:cNvSpPr txBox="1"/>
          <p:nvPr/>
        </p:nvSpPr>
        <p:spPr>
          <a:xfrm>
            <a:off x="8981820" y="265543"/>
            <a:ext cx="180807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/    / 1434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10058820" y="626220"/>
            <a:ext cx="7756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علوم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DFEAC1B-E009-47B6-BB10-6250AB3EA500}"/>
              </a:ext>
            </a:extLst>
          </p:cNvPr>
          <p:cNvSpPr txBox="1"/>
          <p:nvPr/>
        </p:nvSpPr>
        <p:spPr>
          <a:xfrm>
            <a:off x="10057560" y="984289"/>
            <a:ext cx="63486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ثالث</a:t>
            </a:r>
          </a:p>
        </p:txBody>
      </p:sp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149078" y="131977"/>
            <a:ext cx="3155245" cy="687929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5841552" y="771387"/>
            <a:ext cx="3553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rgbClr val="C00000"/>
                </a:solidFill>
              </a:rPr>
              <a:t>الموضــــــــــــوع :</a:t>
            </a:r>
          </a:p>
        </p:txBody>
      </p:sp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335384" y="796592"/>
            <a:ext cx="1298107" cy="577629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67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 </a:t>
            </a:r>
          </a:p>
        </p:txBody>
      </p:sp>
      <p:sp>
        <p:nvSpPr>
          <p:cNvPr id="25" name="مستطيل: زوايا مستديرة 24">
            <a:extLst>
              <a:ext uri="{FF2B5EF4-FFF2-40B4-BE49-F238E27FC236}">
                <a16:creationId xmlns:a16="http://schemas.microsoft.com/office/drawing/2014/main" id="{A99E3700-48BD-4BB3-99D0-0B40B4BC0D27}"/>
              </a:ext>
            </a:extLst>
          </p:cNvPr>
          <p:cNvSpPr/>
          <p:nvPr/>
        </p:nvSpPr>
        <p:spPr>
          <a:xfrm rot="10800000" flipH="1" flipV="1">
            <a:off x="8417087" y="1634707"/>
            <a:ext cx="2913307" cy="63923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i="1" dirty="0">
                <a:solidFill>
                  <a:schemeClr val="tx1"/>
                </a:solidFill>
              </a:rPr>
              <a:t>اختبر نفسي</a:t>
            </a: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3DD2B6F0-9721-4741-B9CC-CAAC2409A298}"/>
              </a:ext>
            </a:extLst>
          </p:cNvPr>
          <p:cNvSpPr txBox="1"/>
          <p:nvPr/>
        </p:nvSpPr>
        <p:spPr>
          <a:xfrm>
            <a:off x="3911666" y="777028"/>
            <a:ext cx="3370555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667" b="1" dirty="0">
                <a:solidFill>
                  <a:schemeClr val="accent5">
                    <a:lumMod val="75000"/>
                  </a:schemeClr>
                </a:solidFill>
              </a:rPr>
              <a:t>التكيف </a:t>
            </a:r>
            <a:endParaRPr lang="ar-SA" sz="2667" dirty="0"/>
          </a:p>
        </p:txBody>
      </p:sp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A6006B09-9401-4D00-B716-6307A22082F9}"/>
              </a:ext>
            </a:extLst>
          </p:cNvPr>
          <p:cNvSpPr/>
          <p:nvPr/>
        </p:nvSpPr>
        <p:spPr>
          <a:xfrm>
            <a:off x="2953258" y="2543823"/>
            <a:ext cx="7421732" cy="88517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FF0000"/>
                </a:solidFill>
              </a:rPr>
              <a:t>التفكير </a:t>
            </a:r>
            <a:r>
              <a:rPr lang="ar-SA" sz="2800" b="1" dirty="0" err="1">
                <a:solidFill>
                  <a:srgbClr val="FF0000"/>
                </a:solidFill>
              </a:rPr>
              <a:t>الناقد:ماالتكيفات</a:t>
            </a:r>
            <a:r>
              <a:rPr lang="ar-SA" sz="2800" b="1" dirty="0">
                <a:solidFill>
                  <a:srgbClr val="FF0000"/>
                </a:solidFill>
              </a:rPr>
              <a:t> التي تساعد الضب على العيش في الصحراء</a:t>
            </a:r>
            <a:r>
              <a:rPr lang="ar-SA" sz="2800" b="1" dirty="0">
                <a:solidFill>
                  <a:schemeClr val="bg2">
                    <a:lumMod val="10000"/>
                  </a:schemeClr>
                </a:solidFill>
              </a:rPr>
              <a:t>؟</a:t>
            </a:r>
          </a:p>
        </p:txBody>
      </p:sp>
      <p:sp>
        <p:nvSpPr>
          <p:cNvPr id="5" name="مخطط انسيابي: محطة طرفية 4">
            <a:extLst>
              <a:ext uri="{FF2B5EF4-FFF2-40B4-BE49-F238E27FC236}">
                <a16:creationId xmlns:a16="http://schemas.microsoft.com/office/drawing/2014/main" id="{E5AC449A-C734-4C1C-AEB0-7052E2014A24}"/>
              </a:ext>
            </a:extLst>
          </p:cNvPr>
          <p:cNvSpPr/>
          <p:nvPr/>
        </p:nvSpPr>
        <p:spPr>
          <a:xfrm>
            <a:off x="2325950" y="3698883"/>
            <a:ext cx="7069319" cy="2142624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/>
              <a:t>: لا يحتـاج الضب إلى شرب </a:t>
            </a:r>
          </a:p>
          <a:p>
            <a:pPr algn="ctr"/>
            <a:r>
              <a:rPr lang="ar-SA" dirty="0"/>
              <a:t>الماء؛ إذ يستخلصه من النباتات والحشرات التي يتغذى عليها. </a:t>
            </a:r>
          </a:p>
          <a:p>
            <a:pPr algn="ctr"/>
            <a:r>
              <a:rPr lang="ar-SA" dirty="0"/>
              <a:t>كذلك يقوم الضب بأنشـطته المختلفة في الليل بسـبب ارتفاع </a:t>
            </a:r>
          </a:p>
          <a:p>
            <a:pPr algn="ctr"/>
            <a:r>
              <a:rPr lang="ar-SA" dirty="0"/>
              <a:t>درجة حرارة الصحراء نهارا. ويغطي جلد الضب الحراشـف </a:t>
            </a:r>
          </a:p>
          <a:p>
            <a:pPr algn="ctr"/>
            <a:r>
              <a:rPr lang="ar-SA" dirty="0"/>
              <a:t>السـميكة ليقلل من فقده للماء ولحفظ برودة جسـمه. ويتغير </a:t>
            </a:r>
          </a:p>
          <a:p>
            <a:pPr algn="ctr"/>
            <a:r>
              <a:rPr lang="ar-SA" dirty="0"/>
              <a:t>لون الضب كالحرباء فيسهل عليه التخفي من الأعداء.</a:t>
            </a:r>
          </a:p>
        </p:txBody>
      </p:sp>
    </p:spTree>
    <p:extLst>
      <p:ext uri="{BB962C8B-B14F-4D97-AF65-F5344CB8AC3E}">
        <p14:creationId xmlns:p14="http://schemas.microsoft.com/office/powerpoint/2010/main" val="4020020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78211" y="-304541"/>
            <a:ext cx="13523067" cy="8842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12" y="55083"/>
            <a:ext cx="1073627" cy="86339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2140" y="324917"/>
            <a:ext cx="622081" cy="3342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10465062" y="210011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 dirty="0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10546778" y="550323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10546778" y="944260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B5C79B-8D8F-4076-A1E6-10EC3BD32489}"/>
              </a:ext>
            </a:extLst>
          </p:cNvPr>
          <p:cNvSpPr txBox="1"/>
          <p:nvPr/>
        </p:nvSpPr>
        <p:spPr>
          <a:xfrm>
            <a:off x="8981820" y="265543"/>
            <a:ext cx="180807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/    / 1434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10058820" y="626220"/>
            <a:ext cx="7756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علوم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DFEAC1B-E009-47B6-BB10-6250AB3EA500}"/>
              </a:ext>
            </a:extLst>
          </p:cNvPr>
          <p:cNvSpPr txBox="1"/>
          <p:nvPr/>
        </p:nvSpPr>
        <p:spPr>
          <a:xfrm>
            <a:off x="10057560" y="984289"/>
            <a:ext cx="63486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ثالث</a:t>
            </a:r>
          </a:p>
        </p:txBody>
      </p:sp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149078" y="131977"/>
            <a:ext cx="3155245" cy="687929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5841552" y="771387"/>
            <a:ext cx="3553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rgbClr val="C00000"/>
                </a:solidFill>
              </a:rPr>
              <a:t>الموضــــــــــــوع :</a:t>
            </a:r>
          </a:p>
        </p:txBody>
      </p:sp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335384" y="761080"/>
            <a:ext cx="1151347" cy="577629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67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ص96</a:t>
            </a:r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06941377-838C-49C2-AB0D-E5602D94F198}"/>
              </a:ext>
            </a:extLst>
          </p:cNvPr>
          <p:cNvSpPr txBox="1"/>
          <p:nvPr/>
        </p:nvSpPr>
        <p:spPr>
          <a:xfrm>
            <a:off x="3993913" y="723339"/>
            <a:ext cx="3370555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667" b="1" dirty="0">
                <a:solidFill>
                  <a:schemeClr val="accent5">
                    <a:lumMod val="75000"/>
                  </a:schemeClr>
                </a:solidFill>
              </a:rPr>
              <a:t>التكيف  </a:t>
            </a:r>
            <a:endParaRPr lang="ar-SA" sz="2667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F1BA7552-E3B5-4DF1-AE8D-13702D29743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775" t="21279" r="13494" b="13770"/>
          <a:stretch/>
        </p:blipFill>
        <p:spPr>
          <a:xfrm>
            <a:off x="1557522" y="1459356"/>
            <a:ext cx="8989256" cy="4454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579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78211" y="-304541"/>
            <a:ext cx="13523067" cy="8842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12" y="55083"/>
            <a:ext cx="1073627" cy="86339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2140" y="324917"/>
            <a:ext cx="622081" cy="3342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10465062" y="210011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 dirty="0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10546778" y="550323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10546778" y="944260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B5C79B-8D8F-4076-A1E6-10EC3BD32489}"/>
              </a:ext>
            </a:extLst>
          </p:cNvPr>
          <p:cNvSpPr txBox="1"/>
          <p:nvPr/>
        </p:nvSpPr>
        <p:spPr>
          <a:xfrm>
            <a:off x="8981820" y="265543"/>
            <a:ext cx="180807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/    / 1434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10058820" y="626220"/>
            <a:ext cx="7756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علوم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DFEAC1B-E009-47B6-BB10-6250AB3EA500}"/>
              </a:ext>
            </a:extLst>
          </p:cNvPr>
          <p:cNvSpPr txBox="1"/>
          <p:nvPr/>
        </p:nvSpPr>
        <p:spPr>
          <a:xfrm>
            <a:off x="10057560" y="984289"/>
            <a:ext cx="63486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ثالث</a:t>
            </a:r>
          </a:p>
        </p:txBody>
      </p:sp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149078" y="131977"/>
            <a:ext cx="3155245" cy="687929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5841552" y="771387"/>
            <a:ext cx="3553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rgbClr val="C00000"/>
                </a:solidFill>
              </a:rPr>
              <a:t>الموضــــــــــــوع :</a:t>
            </a:r>
          </a:p>
        </p:txBody>
      </p:sp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335384" y="761080"/>
            <a:ext cx="1151347" cy="577629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67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ص96</a:t>
            </a:r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06941377-838C-49C2-AB0D-E5602D94F198}"/>
              </a:ext>
            </a:extLst>
          </p:cNvPr>
          <p:cNvSpPr txBox="1"/>
          <p:nvPr/>
        </p:nvSpPr>
        <p:spPr>
          <a:xfrm>
            <a:off x="3993913" y="723339"/>
            <a:ext cx="3370555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667" b="1" dirty="0">
                <a:solidFill>
                  <a:schemeClr val="accent5">
                    <a:lumMod val="75000"/>
                  </a:schemeClr>
                </a:solidFill>
              </a:rPr>
              <a:t>التكيف  </a:t>
            </a:r>
            <a:endParaRPr lang="ar-SA" sz="2667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2E87B732-F47A-4E0E-9C09-CE1B1757119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4026" t="2183" r="13860" b="4739"/>
          <a:stretch/>
        </p:blipFill>
        <p:spPr>
          <a:xfrm>
            <a:off x="398148" y="1353913"/>
            <a:ext cx="11313990" cy="517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886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78211" y="-304541"/>
            <a:ext cx="13523067" cy="8842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12" y="55083"/>
            <a:ext cx="1073627" cy="86339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2140" y="324917"/>
            <a:ext cx="622081" cy="3342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10465062" y="210011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 dirty="0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10546778" y="550323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10546778" y="944260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B5C79B-8D8F-4076-A1E6-10EC3BD32489}"/>
              </a:ext>
            </a:extLst>
          </p:cNvPr>
          <p:cNvSpPr txBox="1"/>
          <p:nvPr/>
        </p:nvSpPr>
        <p:spPr>
          <a:xfrm>
            <a:off x="8981820" y="265543"/>
            <a:ext cx="180807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/    / 1434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10058820" y="626220"/>
            <a:ext cx="7756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علوم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DFEAC1B-E009-47B6-BB10-6250AB3EA500}"/>
              </a:ext>
            </a:extLst>
          </p:cNvPr>
          <p:cNvSpPr txBox="1"/>
          <p:nvPr/>
        </p:nvSpPr>
        <p:spPr>
          <a:xfrm>
            <a:off x="10057560" y="984289"/>
            <a:ext cx="63486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ثالث</a:t>
            </a:r>
          </a:p>
        </p:txBody>
      </p:sp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149078" y="131977"/>
            <a:ext cx="3155245" cy="687929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5841552" y="771387"/>
            <a:ext cx="3553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rgbClr val="C00000"/>
                </a:solidFill>
              </a:rPr>
              <a:t>الموضــــــــــــوع :</a:t>
            </a:r>
          </a:p>
        </p:txBody>
      </p:sp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335384" y="761080"/>
            <a:ext cx="1151347" cy="577629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67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ص96</a:t>
            </a:r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06941377-838C-49C2-AB0D-E5602D94F198}"/>
              </a:ext>
            </a:extLst>
          </p:cNvPr>
          <p:cNvSpPr txBox="1"/>
          <p:nvPr/>
        </p:nvSpPr>
        <p:spPr>
          <a:xfrm>
            <a:off x="3993913" y="723339"/>
            <a:ext cx="3370555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667" b="1" dirty="0">
                <a:solidFill>
                  <a:schemeClr val="accent5">
                    <a:lumMod val="75000"/>
                  </a:schemeClr>
                </a:solidFill>
              </a:rPr>
              <a:t>التكيف  </a:t>
            </a:r>
            <a:endParaRPr lang="ar-SA" sz="2667" dirty="0"/>
          </a:p>
        </p:txBody>
      </p:sp>
      <p:sp>
        <p:nvSpPr>
          <p:cNvPr id="6" name="مستطيل: زوايا قطرية مستديرة 5">
            <a:extLst>
              <a:ext uri="{FF2B5EF4-FFF2-40B4-BE49-F238E27FC236}">
                <a16:creationId xmlns:a16="http://schemas.microsoft.com/office/drawing/2014/main" id="{98528346-FA6F-45E7-BF2E-91001EC5FF6D}"/>
              </a:ext>
            </a:extLst>
          </p:cNvPr>
          <p:cNvSpPr/>
          <p:nvPr/>
        </p:nvSpPr>
        <p:spPr>
          <a:xfrm>
            <a:off x="685325" y="1382499"/>
            <a:ext cx="4801075" cy="4050635"/>
          </a:xfrm>
          <a:prstGeom prst="round2Diag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يوجد على اجسام بعض الحيوانات التي تعيش في الأعماق </a:t>
            </a:r>
          </a:p>
          <a:p>
            <a:pPr algn="ctr"/>
            <a:r>
              <a:rPr lang="ar-SA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بقع ضوئية ينبعث منها ضوء يجدب اليها الحيوانات التي تتغدى عليها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7A8B4E52-6CB3-4FC9-A662-6BA38F525A1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4031" t="58382" r="56023" b="23566"/>
          <a:stretch/>
        </p:blipFill>
        <p:spPr>
          <a:xfrm>
            <a:off x="6516210" y="1364823"/>
            <a:ext cx="4696287" cy="415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449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59550" y="-202356"/>
            <a:ext cx="13523067" cy="8842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12" y="55083"/>
            <a:ext cx="1073627" cy="86339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2140" y="324917"/>
            <a:ext cx="622081" cy="3342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10465062" y="210011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 dirty="0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10546778" y="550323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10546778" y="944260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B5C79B-8D8F-4076-A1E6-10EC3BD32489}"/>
              </a:ext>
            </a:extLst>
          </p:cNvPr>
          <p:cNvSpPr txBox="1"/>
          <p:nvPr/>
        </p:nvSpPr>
        <p:spPr>
          <a:xfrm>
            <a:off x="8981820" y="265543"/>
            <a:ext cx="180807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/    / 1434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10058820" y="626220"/>
            <a:ext cx="7756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علوم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DFEAC1B-E009-47B6-BB10-6250AB3EA500}"/>
              </a:ext>
            </a:extLst>
          </p:cNvPr>
          <p:cNvSpPr txBox="1"/>
          <p:nvPr/>
        </p:nvSpPr>
        <p:spPr>
          <a:xfrm>
            <a:off x="10057560" y="984289"/>
            <a:ext cx="63486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ثالث</a:t>
            </a:r>
          </a:p>
        </p:txBody>
      </p:sp>
      <p:pic>
        <p:nvPicPr>
          <p:cNvPr id="3076" name="Picture 4" descr="مشاهدة صورة المصدر">
            <a:extLst>
              <a:ext uri="{FF2B5EF4-FFF2-40B4-BE49-F238E27FC236}">
                <a16:creationId xmlns:a16="http://schemas.microsoft.com/office/drawing/2014/main" id="{36F71B49-471F-4852-8BFD-2A7C5F01F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91" y="5679808"/>
            <a:ext cx="1778295" cy="100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149078" y="131977"/>
            <a:ext cx="3155245" cy="687929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5841552" y="771387"/>
            <a:ext cx="3553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rgbClr val="C00000"/>
                </a:solidFill>
              </a:rPr>
              <a:t>الموضــــــــــــوع :</a:t>
            </a:r>
          </a:p>
        </p:txBody>
      </p:sp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335384" y="761080"/>
            <a:ext cx="1151347" cy="577629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67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  </a:t>
            </a:r>
          </a:p>
        </p:txBody>
      </p:sp>
      <p:sp>
        <p:nvSpPr>
          <p:cNvPr id="27" name="Rectangle 1">
            <a:extLst>
              <a:ext uri="{FF2B5EF4-FFF2-40B4-BE49-F238E27FC236}">
                <a16:creationId xmlns:a16="http://schemas.microsoft.com/office/drawing/2014/main" id="{46FFF29E-01BE-4F84-9F83-A5E38F1E7B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01152" y="1553501"/>
            <a:ext cx="3890984" cy="502766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defTabSz="914377">
              <a:defRPr/>
            </a:pPr>
            <a:r>
              <a:rPr lang="ar-SA" sz="2667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عرف النظام البيئي ؟</a:t>
            </a:r>
            <a:endParaRPr lang="ar-EG" sz="2667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Rectangle 1">
            <a:extLst>
              <a:ext uri="{FF2B5EF4-FFF2-40B4-BE49-F238E27FC236}">
                <a16:creationId xmlns:a16="http://schemas.microsoft.com/office/drawing/2014/main" id="{5C24F0A7-6A2D-4B74-9525-5EFC10FEF6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4806" y="3485258"/>
            <a:ext cx="4905345" cy="502766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defTabSz="914377">
              <a:defRPr/>
            </a:pPr>
            <a:r>
              <a:rPr lang="ar-SA" sz="2667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عرف الموطن ؟</a:t>
            </a:r>
            <a:endParaRPr lang="ar-EG" sz="2667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285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7" grpId="0" animBg="1"/>
      <p:bldP spid="4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78211" y="-304541"/>
            <a:ext cx="13523067" cy="8842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12" y="55083"/>
            <a:ext cx="1073627" cy="86339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2140" y="324917"/>
            <a:ext cx="622081" cy="3342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10465062" y="210011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 dirty="0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10546778" y="550323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10546778" y="944260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B5C79B-8D8F-4076-A1E6-10EC3BD32489}"/>
              </a:ext>
            </a:extLst>
          </p:cNvPr>
          <p:cNvSpPr txBox="1"/>
          <p:nvPr/>
        </p:nvSpPr>
        <p:spPr>
          <a:xfrm>
            <a:off x="8981820" y="265543"/>
            <a:ext cx="180807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/    / 1434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10058820" y="626220"/>
            <a:ext cx="7756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علوم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DFEAC1B-E009-47B6-BB10-6250AB3EA500}"/>
              </a:ext>
            </a:extLst>
          </p:cNvPr>
          <p:cNvSpPr txBox="1"/>
          <p:nvPr/>
        </p:nvSpPr>
        <p:spPr>
          <a:xfrm>
            <a:off x="10057560" y="984289"/>
            <a:ext cx="63486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ثالث</a:t>
            </a:r>
          </a:p>
        </p:txBody>
      </p:sp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149078" y="131977"/>
            <a:ext cx="3155245" cy="687929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5841552" y="771387"/>
            <a:ext cx="3553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rgbClr val="C00000"/>
                </a:solidFill>
              </a:rPr>
              <a:t>الموضــــــــــــوع :</a:t>
            </a:r>
          </a:p>
        </p:txBody>
      </p:sp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335384" y="761080"/>
            <a:ext cx="1151347" cy="577629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67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ص96</a:t>
            </a:r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06941377-838C-49C2-AB0D-E5602D94F198}"/>
              </a:ext>
            </a:extLst>
          </p:cNvPr>
          <p:cNvSpPr txBox="1"/>
          <p:nvPr/>
        </p:nvSpPr>
        <p:spPr>
          <a:xfrm>
            <a:off x="3993913" y="723339"/>
            <a:ext cx="3370555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667" b="1" dirty="0">
                <a:solidFill>
                  <a:schemeClr val="accent5">
                    <a:lumMod val="75000"/>
                  </a:schemeClr>
                </a:solidFill>
              </a:rPr>
              <a:t>التكيف  </a:t>
            </a:r>
            <a:endParaRPr lang="ar-SA" sz="2667" dirty="0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1825BA66-7134-4FF8-8A49-782467E92F1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0801" t="19599" r="31772"/>
          <a:stretch/>
        </p:blipFill>
        <p:spPr>
          <a:xfrm>
            <a:off x="932155" y="1328024"/>
            <a:ext cx="10608816" cy="5085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654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55633" y="-315829"/>
            <a:ext cx="13636255" cy="8842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12" y="55083"/>
            <a:ext cx="1073627" cy="86339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2140" y="324917"/>
            <a:ext cx="622081" cy="3342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10465062" y="210011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 dirty="0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10546778" y="550323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10546778" y="944260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B5C79B-8D8F-4076-A1E6-10EC3BD32489}"/>
              </a:ext>
            </a:extLst>
          </p:cNvPr>
          <p:cNvSpPr txBox="1"/>
          <p:nvPr/>
        </p:nvSpPr>
        <p:spPr>
          <a:xfrm>
            <a:off x="8981820" y="265543"/>
            <a:ext cx="180807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/    / 1434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10058820" y="626220"/>
            <a:ext cx="7756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علوم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DFEAC1B-E009-47B6-BB10-6250AB3EA500}"/>
              </a:ext>
            </a:extLst>
          </p:cNvPr>
          <p:cNvSpPr txBox="1"/>
          <p:nvPr/>
        </p:nvSpPr>
        <p:spPr>
          <a:xfrm>
            <a:off x="10057560" y="984289"/>
            <a:ext cx="63486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ثالث</a:t>
            </a:r>
          </a:p>
        </p:txBody>
      </p:sp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149078" y="131977"/>
            <a:ext cx="3155245" cy="687929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5841552" y="771387"/>
            <a:ext cx="3553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rgbClr val="C00000"/>
                </a:solidFill>
              </a:rPr>
              <a:t>الموضــــــــــــوع :</a:t>
            </a:r>
          </a:p>
        </p:txBody>
      </p:sp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335384" y="761080"/>
            <a:ext cx="1151347" cy="577629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67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96</a:t>
            </a:r>
          </a:p>
        </p:txBody>
      </p:sp>
      <p:grpSp>
        <p:nvGrpSpPr>
          <p:cNvPr id="34" name="Group 37">
            <a:extLst>
              <a:ext uri="{FF2B5EF4-FFF2-40B4-BE49-F238E27FC236}">
                <a16:creationId xmlns:a16="http://schemas.microsoft.com/office/drawing/2014/main" id="{D3FACE9E-8266-4A4B-886D-25C45FA7DB24}"/>
              </a:ext>
            </a:extLst>
          </p:cNvPr>
          <p:cNvGrpSpPr/>
          <p:nvPr/>
        </p:nvGrpSpPr>
        <p:grpSpPr>
          <a:xfrm>
            <a:off x="7293446" y="2011972"/>
            <a:ext cx="4140474" cy="4219809"/>
            <a:chOff x="4053252" y="3243670"/>
            <a:chExt cx="3506755" cy="2733326"/>
          </a:xfrm>
        </p:grpSpPr>
        <p:pic>
          <p:nvPicPr>
            <p:cNvPr id="35" name="Picture 23">
              <a:extLst>
                <a:ext uri="{FF2B5EF4-FFF2-40B4-BE49-F238E27FC236}">
                  <a16:creationId xmlns:a16="http://schemas.microsoft.com/office/drawing/2014/main" id="{BF21D516-8D94-437A-8DA9-816B83BE41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78" t="12368" r="16111" b="23188"/>
            <a:stretch/>
          </p:blipFill>
          <p:spPr>
            <a:xfrm>
              <a:off x="6382793" y="5677758"/>
              <a:ext cx="306977" cy="299238"/>
            </a:xfrm>
            <a:prstGeom prst="rect">
              <a:avLst/>
            </a:prstGeom>
          </p:spPr>
        </p:pic>
        <p:sp>
          <p:nvSpPr>
            <p:cNvPr id="36" name="TextBox 24">
              <a:extLst>
                <a:ext uri="{FF2B5EF4-FFF2-40B4-BE49-F238E27FC236}">
                  <a16:creationId xmlns:a16="http://schemas.microsoft.com/office/drawing/2014/main" id="{BA4BBD65-DF5A-4AB0-8AC0-0D664E801AC5}"/>
                </a:ext>
              </a:extLst>
            </p:cNvPr>
            <p:cNvSpPr txBox="1"/>
            <p:nvPr/>
          </p:nvSpPr>
          <p:spPr>
            <a:xfrm>
              <a:off x="4053252" y="3243670"/>
              <a:ext cx="3506755" cy="378780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ar-SA" sz="3200" b="1" dirty="0"/>
                <a:t>اختبر نفسي</a:t>
              </a:r>
              <a:endParaRPr lang="ar-SY" sz="3200" b="1" dirty="0"/>
            </a:p>
          </p:txBody>
        </p:sp>
      </p:grpSp>
      <p:sp>
        <p:nvSpPr>
          <p:cNvPr id="38" name="مربع نص 37">
            <a:extLst>
              <a:ext uri="{FF2B5EF4-FFF2-40B4-BE49-F238E27FC236}">
                <a16:creationId xmlns:a16="http://schemas.microsoft.com/office/drawing/2014/main" id="{040A9106-70F2-4BEE-A916-95F1D4F17425}"/>
              </a:ext>
            </a:extLst>
          </p:cNvPr>
          <p:cNvSpPr txBox="1"/>
          <p:nvPr/>
        </p:nvSpPr>
        <p:spPr>
          <a:xfrm>
            <a:off x="3993913" y="723339"/>
            <a:ext cx="3370555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667" b="1" dirty="0">
                <a:solidFill>
                  <a:schemeClr val="accent5">
                    <a:lumMod val="75000"/>
                  </a:schemeClr>
                </a:solidFill>
              </a:rPr>
              <a:t>التكيف </a:t>
            </a:r>
            <a:endParaRPr lang="ar-SA" sz="2667" dirty="0"/>
          </a:p>
        </p:txBody>
      </p:sp>
      <p:sp>
        <p:nvSpPr>
          <p:cNvPr id="5" name="مستطيل: زوايا علوية مستديرة 4">
            <a:extLst>
              <a:ext uri="{FF2B5EF4-FFF2-40B4-BE49-F238E27FC236}">
                <a16:creationId xmlns:a16="http://schemas.microsoft.com/office/drawing/2014/main" id="{51F00F00-3248-4109-8CDD-EACA078E2519}"/>
              </a:ext>
            </a:extLst>
          </p:cNvPr>
          <p:cNvSpPr/>
          <p:nvPr/>
        </p:nvSpPr>
        <p:spPr>
          <a:xfrm>
            <a:off x="3595456" y="2730718"/>
            <a:ext cx="6869606" cy="698282"/>
          </a:xfrm>
          <a:prstGeom prst="round2Same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 err="1">
                <a:solidFill>
                  <a:schemeClr val="accent1">
                    <a:lumMod val="50000"/>
                  </a:schemeClr>
                </a:solidFill>
              </a:rPr>
              <a:t>أتوقع:هل</a:t>
            </a:r>
            <a:r>
              <a:rPr lang="ar-SA" sz="2400" b="1" dirty="0">
                <a:solidFill>
                  <a:schemeClr val="accent1">
                    <a:lumMod val="50000"/>
                  </a:schemeClr>
                </a:solidFill>
              </a:rPr>
              <a:t> تسمح تكيفات سمكة الضوء لها بالعيش في ضوء الشمس والماء </a:t>
            </a:r>
            <a:r>
              <a:rPr lang="ar-SA" sz="2400" b="1" dirty="0" err="1">
                <a:solidFill>
                  <a:schemeClr val="accent1">
                    <a:lumMod val="50000"/>
                  </a:schemeClr>
                </a:solidFill>
              </a:rPr>
              <a:t>الضحل؟ولماذا</a:t>
            </a:r>
            <a:r>
              <a:rPr lang="ar-SA" sz="2400" b="1" dirty="0">
                <a:solidFill>
                  <a:schemeClr val="accent1">
                    <a:lumMod val="50000"/>
                  </a:schemeClr>
                </a:solidFill>
              </a:rPr>
              <a:t>؟</a:t>
            </a: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7EAE318E-73E4-4C95-8CC5-314927D89347}"/>
              </a:ext>
            </a:extLst>
          </p:cNvPr>
          <p:cNvSpPr/>
          <p:nvPr/>
        </p:nvSpPr>
        <p:spPr>
          <a:xfrm>
            <a:off x="1926454" y="3746377"/>
            <a:ext cx="7468815" cy="1127464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2"/>
                </a:solidFill>
              </a:rPr>
              <a:t>لا؛ لأن الضـوء الـذي ينبعـث منها لن يظهر بسـبب </a:t>
            </a:r>
          </a:p>
          <a:p>
            <a:pPr algn="ctr"/>
            <a:r>
              <a:rPr lang="ar-SA" sz="2400" b="1" dirty="0">
                <a:solidFill>
                  <a:schemeClr val="tx2"/>
                </a:solidFill>
              </a:rPr>
              <a:t>الضوء الصادر من الشمس.</a:t>
            </a:r>
          </a:p>
        </p:txBody>
      </p:sp>
    </p:spTree>
    <p:extLst>
      <p:ext uri="{BB962C8B-B14F-4D97-AF65-F5344CB8AC3E}">
        <p14:creationId xmlns:p14="http://schemas.microsoft.com/office/powerpoint/2010/main" val="542696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-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-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-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-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-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-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2" accel="28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</p:bldLst>
      </p:timing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87088" y="-286785"/>
            <a:ext cx="13523067" cy="8842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12" y="55083"/>
            <a:ext cx="1073627" cy="86339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2140" y="324917"/>
            <a:ext cx="622081" cy="3342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10465062" y="210011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 dirty="0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10546778" y="550323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10546778" y="944260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B5C79B-8D8F-4076-A1E6-10EC3BD32489}"/>
              </a:ext>
            </a:extLst>
          </p:cNvPr>
          <p:cNvSpPr txBox="1"/>
          <p:nvPr/>
        </p:nvSpPr>
        <p:spPr>
          <a:xfrm>
            <a:off x="8981820" y="265543"/>
            <a:ext cx="180807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/    / 1434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10058820" y="626220"/>
            <a:ext cx="7756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علوم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DFEAC1B-E009-47B6-BB10-6250AB3EA500}"/>
              </a:ext>
            </a:extLst>
          </p:cNvPr>
          <p:cNvSpPr txBox="1"/>
          <p:nvPr/>
        </p:nvSpPr>
        <p:spPr>
          <a:xfrm>
            <a:off x="10057560" y="984289"/>
            <a:ext cx="63486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ثالث</a:t>
            </a:r>
          </a:p>
        </p:txBody>
      </p:sp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149078" y="131977"/>
            <a:ext cx="3155245" cy="687929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5841552" y="771387"/>
            <a:ext cx="3553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rgbClr val="C00000"/>
                </a:solidFill>
              </a:rPr>
              <a:t>الموضــــــــــــوع :</a:t>
            </a:r>
          </a:p>
        </p:txBody>
      </p:sp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335384" y="761080"/>
            <a:ext cx="1151347" cy="577629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67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ص96</a:t>
            </a:r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06941377-838C-49C2-AB0D-E5602D94F198}"/>
              </a:ext>
            </a:extLst>
          </p:cNvPr>
          <p:cNvSpPr txBox="1"/>
          <p:nvPr/>
        </p:nvSpPr>
        <p:spPr>
          <a:xfrm>
            <a:off x="3993913" y="723339"/>
            <a:ext cx="3370555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667" b="1" dirty="0">
                <a:solidFill>
                  <a:schemeClr val="accent5">
                    <a:lumMod val="75000"/>
                  </a:schemeClr>
                </a:solidFill>
              </a:rPr>
              <a:t>التكيف  </a:t>
            </a:r>
            <a:endParaRPr lang="ar-SA" sz="2667" dirty="0"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89F95DE1-4899-4ADE-97EF-2A5E6CEE20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21937" y="2317072"/>
            <a:ext cx="3325566" cy="3769540"/>
          </a:xfrm>
          <a:prstGeom prst="rect">
            <a:avLst/>
          </a:prstGeom>
        </p:spPr>
      </p:pic>
      <p:sp>
        <p:nvSpPr>
          <p:cNvPr id="5" name="تمرير: أفقي 4">
            <a:extLst>
              <a:ext uri="{FF2B5EF4-FFF2-40B4-BE49-F238E27FC236}">
                <a16:creationId xmlns:a16="http://schemas.microsoft.com/office/drawing/2014/main" id="{3534F40F-ED8E-43F1-804B-1648F9579FAB}"/>
              </a:ext>
            </a:extLst>
          </p:cNvPr>
          <p:cNvSpPr/>
          <p:nvPr/>
        </p:nvSpPr>
        <p:spPr>
          <a:xfrm>
            <a:off x="7652551" y="1338708"/>
            <a:ext cx="3364637" cy="765299"/>
          </a:xfrm>
          <a:prstGeom prst="horizontalScroll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i="1" dirty="0">
                <a:highlight>
                  <a:srgbClr val="FF0000"/>
                </a:highlight>
              </a:rPr>
              <a:t>اختبر نفسي</a:t>
            </a:r>
          </a:p>
        </p:txBody>
      </p:sp>
      <p:sp>
        <p:nvSpPr>
          <p:cNvPr id="6" name="فقاعة الكلام: بيضاوية 5">
            <a:extLst>
              <a:ext uri="{FF2B5EF4-FFF2-40B4-BE49-F238E27FC236}">
                <a16:creationId xmlns:a16="http://schemas.microsoft.com/office/drawing/2014/main" id="{BF9A16D7-6B06-4DC3-ACCF-EAA274023B1F}"/>
              </a:ext>
            </a:extLst>
          </p:cNvPr>
          <p:cNvSpPr/>
          <p:nvPr/>
        </p:nvSpPr>
        <p:spPr>
          <a:xfrm>
            <a:off x="2104008" y="1997491"/>
            <a:ext cx="5260460" cy="1713375"/>
          </a:xfrm>
          <a:prstGeom prst="wedgeEllipseCallout">
            <a:avLst>
              <a:gd name="adj1" fmla="val 82112"/>
              <a:gd name="adj2" fmla="val 5316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FF0000"/>
                </a:solidFill>
              </a:rPr>
              <a:t>كيف تتمكن الأعشاب البحرية من العيش في الماء؟</a:t>
            </a: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FC07D7A2-7791-4F59-BAFF-A7E6F601E177}"/>
              </a:ext>
            </a:extLst>
          </p:cNvPr>
          <p:cNvSpPr/>
          <p:nvPr/>
        </p:nvSpPr>
        <p:spPr>
          <a:xfrm>
            <a:off x="470517" y="4083728"/>
            <a:ext cx="5625483" cy="118073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تصنـع غذاءهـا بنفسـها، تحتـاج إلى ضـوء </a:t>
            </a:r>
          </a:p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الشمس، ولها تركيب داخلي يشبه تركيب النبات</a:t>
            </a:r>
            <a:r>
              <a:rPr lang="ar-SA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17003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55633" y="-315829"/>
            <a:ext cx="13636255" cy="8842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12" y="55083"/>
            <a:ext cx="1073627" cy="86339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2140" y="324917"/>
            <a:ext cx="622081" cy="3342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10465062" y="210011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 dirty="0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10546778" y="550323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10546778" y="944260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B5C79B-8D8F-4076-A1E6-10EC3BD32489}"/>
              </a:ext>
            </a:extLst>
          </p:cNvPr>
          <p:cNvSpPr txBox="1"/>
          <p:nvPr/>
        </p:nvSpPr>
        <p:spPr>
          <a:xfrm>
            <a:off x="8981820" y="265543"/>
            <a:ext cx="180807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/    / 1434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10058820" y="626220"/>
            <a:ext cx="7756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علوم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DFEAC1B-E009-47B6-BB10-6250AB3EA500}"/>
              </a:ext>
            </a:extLst>
          </p:cNvPr>
          <p:cNvSpPr txBox="1"/>
          <p:nvPr/>
        </p:nvSpPr>
        <p:spPr>
          <a:xfrm>
            <a:off x="10057560" y="984289"/>
            <a:ext cx="63486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ثالث</a:t>
            </a:r>
          </a:p>
        </p:txBody>
      </p:sp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149078" y="131977"/>
            <a:ext cx="3155245" cy="687929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5841552" y="771387"/>
            <a:ext cx="3553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rgbClr val="C00000"/>
                </a:solidFill>
              </a:rPr>
              <a:t>الموضــــــــــــوع :</a:t>
            </a:r>
          </a:p>
        </p:txBody>
      </p:sp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335384" y="761080"/>
            <a:ext cx="1151347" cy="577629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67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96</a:t>
            </a:r>
          </a:p>
        </p:txBody>
      </p:sp>
      <p:sp>
        <p:nvSpPr>
          <p:cNvPr id="38" name="مربع نص 37">
            <a:extLst>
              <a:ext uri="{FF2B5EF4-FFF2-40B4-BE49-F238E27FC236}">
                <a16:creationId xmlns:a16="http://schemas.microsoft.com/office/drawing/2014/main" id="{040A9106-70F2-4BEE-A916-95F1D4F17425}"/>
              </a:ext>
            </a:extLst>
          </p:cNvPr>
          <p:cNvSpPr txBox="1"/>
          <p:nvPr/>
        </p:nvSpPr>
        <p:spPr>
          <a:xfrm>
            <a:off x="3993913" y="723339"/>
            <a:ext cx="3370555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667" b="1" dirty="0">
                <a:solidFill>
                  <a:schemeClr val="accent5">
                    <a:lumMod val="75000"/>
                  </a:schemeClr>
                </a:solidFill>
              </a:rPr>
              <a:t>التكيف </a:t>
            </a:r>
            <a:endParaRPr lang="ar-SA" sz="2667" dirty="0"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1B7E271E-4B1C-46D7-96C7-9E95135433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0023" y="1591292"/>
            <a:ext cx="8549196" cy="4282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947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55633" y="-315829"/>
            <a:ext cx="13636255" cy="8842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12" y="55083"/>
            <a:ext cx="1073627" cy="86339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2140" y="324917"/>
            <a:ext cx="622081" cy="3342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10465062" y="210011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 dirty="0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10546778" y="550323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10546778" y="944260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B5C79B-8D8F-4076-A1E6-10EC3BD32489}"/>
              </a:ext>
            </a:extLst>
          </p:cNvPr>
          <p:cNvSpPr txBox="1"/>
          <p:nvPr/>
        </p:nvSpPr>
        <p:spPr>
          <a:xfrm>
            <a:off x="8981820" y="265543"/>
            <a:ext cx="180807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/    / 1434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10058820" y="626220"/>
            <a:ext cx="7756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علوم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DFEAC1B-E009-47B6-BB10-6250AB3EA500}"/>
              </a:ext>
            </a:extLst>
          </p:cNvPr>
          <p:cNvSpPr txBox="1"/>
          <p:nvPr/>
        </p:nvSpPr>
        <p:spPr>
          <a:xfrm>
            <a:off x="10057560" y="984289"/>
            <a:ext cx="63486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ثالث</a:t>
            </a:r>
          </a:p>
        </p:txBody>
      </p:sp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149078" y="131977"/>
            <a:ext cx="3155245" cy="687929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5841552" y="771387"/>
            <a:ext cx="3553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rgbClr val="C00000"/>
                </a:solidFill>
              </a:rPr>
              <a:t>الموضــــــــــــوع :</a:t>
            </a:r>
          </a:p>
        </p:txBody>
      </p:sp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335384" y="761080"/>
            <a:ext cx="1151347" cy="577629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67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96</a:t>
            </a:r>
          </a:p>
        </p:txBody>
      </p:sp>
      <p:sp>
        <p:nvSpPr>
          <p:cNvPr id="38" name="مربع نص 37">
            <a:extLst>
              <a:ext uri="{FF2B5EF4-FFF2-40B4-BE49-F238E27FC236}">
                <a16:creationId xmlns:a16="http://schemas.microsoft.com/office/drawing/2014/main" id="{040A9106-70F2-4BEE-A916-95F1D4F17425}"/>
              </a:ext>
            </a:extLst>
          </p:cNvPr>
          <p:cNvSpPr txBox="1"/>
          <p:nvPr/>
        </p:nvSpPr>
        <p:spPr>
          <a:xfrm>
            <a:off x="3993913" y="723339"/>
            <a:ext cx="3370555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667" b="1" dirty="0">
                <a:solidFill>
                  <a:schemeClr val="accent5">
                    <a:lumMod val="75000"/>
                  </a:schemeClr>
                </a:solidFill>
              </a:rPr>
              <a:t>التكيف </a:t>
            </a:r>
            <a:endParaRPr lang="ar-SA" sz="2667" dirty="0"/>
          </a:p>
        </p:txBody>
      </p:sp>
    </p:spTree>
    <p:extLst>
      <p:ext uri="{BB962C8B-B14F-4D97-AF65-F5344CB8AC3E}">
        <p14:creationId xmlns:p14="http://schemas.microsoft.com/office/powerpoint/2010/main" val="2281240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811495" y="-350101"/>
            <a:ext cx="13523067" cy="8842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12" y="55083"/>
            <a:ext cx="1073627" cy="86339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2140" y="324917"/>
            <a:ext cx="622081" cy="3342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10465062" y="210011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 dirty="0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10546778" y="550323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10546778" y="944260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B5C79B-8D8F-4076-A1E6-10EC3BD32489}"/>
              </a:ext>
            </a:extLst>
          </p:cNvPr>
          <p:cNvSpPr txBox="1"/>
          <p:nvPr/>
        </p:nvSpPr>
        <p:spPr>
          <a:xfrm>
            <a:off x="8981820" y="265543"/>
            <a:ext cx="180807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/    / 1434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10058820" y="626220"/>
            <a:ext cx="7756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علوم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DFEAC1B-E009-47B6-BB10-6250AB3EA500}"/>
              </a:ext>
            </a:extLst>
          </p:cNvPr>
          <p:cNvSpPr txBox="1"/>
          <p:nvPr/>
        </p:nvSpPr>
        <p:spPr>
          <a:xfrm>
            <a:off x="10057560" y="984289"/>
            <a:ext cx="63486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ثالث</a:t>
            </a:r>
          </a:p>
        </p:txBody>
      </p:sp>
      <p:pic>
        <p:nvPicPr>
          <p:cNvPr id="3076" name="Picture 4" descr="مشاهدة صورة المصدر">
            <a:extLst>
              <a:ext uri="{FF2B5EF4-FFF2-40B4-BE49-F238E27FC236}">
                <a16:creationId xmlns:a16="http://schemas.microsoft.com/office/drawing/2014/main" id="{36F71B49-471F-4852-8BFD-2A7C5F01F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91" y="5679808"/>
            <a:ext cx="1778295" cy="100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149078" y="131977"/>
            <a:ext cx="3155245" cy="687929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5841552" y="771387"/>
            <a:ext cx="3553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rgbClr val="C00000"/>
                </a:solidFill>
              </a:rPr>
              <a:t>الموضــــــــــــوع :</a:t>
            </a: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93C190BF-63C7-43E9-BE44-1693A7409C88}"/>
              </a:ext>
            </a:extLst>
          </p:cNvPr>
          <p:cNvSpPr txBox="1"/>
          <p:nvPr/>
        </p:nvSpPr>
        <p:spPr>
          <a:xfrm>
            <a:off x="3662866" y="1403110"/>
            <a:ext cx="4357371" cy="706985"/>
          </a:xfrm>
          <a:prstGeom prst="flowChartTerminator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667" b="1" dirty="0">
                <a:solidFill>
                  <a:schemeClr val="bg1"/>
                </a:solidFill>
              </a:rPr>
              <a:t>خصائص المخلوقات الحية</a:t>
            </a:r>
            <a:r>
              <a:rPr lang="ar-EG" sz="2667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CFE3ACEF-7D67-454B-8EFE-3D56E45D5875}"/>
              </a:ext>
            </a:extLst>
          </p:cNvPr>
          <p:cNvSpPr txBox="1"/>
          <p:nvPr/>
        </p:nvSpPr>
        <p:spPr>
          <a:xfrm>
            <a:off x="8535336" y="3093974"/>
            <a:ext cx="2254555" cy="1010348"/>
          </a:xfrm>
          <a:prstGeom prst="round2Diag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667" b="1" spc="67" dirty="0">
                <a:ln w="0"/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المخلوقات الحية تنمو</a:t>
            </a:r>
            <a:r>
              <a:rPr lang="ar-EG" sz="2667" b="1" spc="67" dirty="0">
                <a:ln w="0"/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AC555FD2-158C-473F-8FB7-E672B7BF0B40}"/>
              </a:ext>
            </a:extLst>
          </p:cNvPr>
          <p:cNvSpPr txBox="1"/>
          <p:nvPr/>
        </p:nvSpPr>
        <p:spPr>
          <a:xfrm>
            <a:off x="4749640" y="3060629"/>
            <a:ext cx="2254553" cy="1010348"/>
          </a:xfrm>
          <a:prstGeom prst="round2Diag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667" b="1" spc="67" dirty="0">
                <a:ln w="0"/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المخلوقات الحية تستجيب</a:t>
            </a:r>
            <a:endParaRPr lang="ar-EG" sz="2667" b="1" spc="67" dirty="0">
              <a:ln w="0"/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cxnSp>
        <p:nvCxnSpPr>
          <p:cNvPr id="31" name="رابط مستقيم 30">
            <a:extLst>
              <a:ext uri="{FF2B5EF4-FFF2-40B4-BE49-F238E27FC236}">
                <a16:creationId xmlns:a16="http://schemas.microsoft.com/office/drawing/2014/main" id="{A54E9594-E394-4238-9ADB-0A547BB08A24}"/>
              </a:ext>
            </a:extLst>
          </p:cNvPr>
          <p:cNvCxnSpPr>
            <a:cxnSpLocks/>
          </p:cNvCxnSpPr>
          <p:nvPr/>
        </p:nvCxnSpPr>
        <p:spPr>
          <a:xfrm flipH="1" flipV="1">
            <a:off x="2412952" y="2538418"/>
            <a:ext cx="7290341" cy="3386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رابط كسهم مستقيم 31">
            <a:extLst>
              <a:ext uri="{FF2B5EF4-FFF2-40B4-BE49-F238E27FC236}">
                <a16:creationId xmlns:a16="http://schemas.microsoft.com/office/drawing/2014/main" id="{CB2C3066-3B01-4166-A8B4-50AD3F6996A4}"/>
              </a:ext>
            </a:extLst>
          </p:cNvPr>
          <p:cNvCxnSpPr>
            <a:cxnSpLocks/>
          </p:cNvCxnSpPr>
          <p:nvPr/>
        </p:nvCxnSpPr>
        <p:spPr>
          <a:xfrm flipH="1">
            <a:off x="9694522" y="2564919"/>
            <a:ext cx="1" cy="43970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رابط كسهم مستقيم 32">
            <a:extLst>
              <a:ext uri="{FF2B5EF4-FFF2-40B4-BE49-F238E27FC236}">
                <a16:creationId xmlns:a16="http://schemas.microsoft.com/office/drawing/2014/main" id="{49801A4B-4730-4B1F-883C-1867F0B7482C}"/>
              </a:ext>
            </a:extLst>
          </p:cNvPr>
          <p:cNvCxnSpPr>
            <a:cxnSpLocks/>
          </p:cNvCxnSpPr>
          <p:nvPr/>
        </p:nvCxnSpPr>
        <p:spPr>
          <a:xfrm flipH="1">
            <a:off x="5950039" y="2564919"/>
            <a:ext cx="1589" cy="37836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0963C093-572F-412C-BCEA-E539803376FD}"/>
              </a:ext>
            </a:extLst>
          </p:cNvPr>
          <p:cNvSpPr txBox="1"/>
          <p:nvPr/>
        </p:nvSpPr>
        <p:spPr>
          <a:xfrm>
            <a:off x="1037974" y="3021830"/>
            <a:ext cx="2377348" cy="1010348"/>
          </a:xfrm>
          <a:prstGeom prst="round2Diag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667" b="1" spc="67" dirty="0">
                <a:ln w="0"/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المخلوقات الحية تتكاثر</a:t>
            </a:r>
            <a:endParaRPr lang="ar-EG" sz="2667" b="1" spc="67" dirty="0">
              <a:ln w="0"/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35" name="Picture 8" descr="مشاهدة صورة المصدر">
            <a:extLst>
              <a:ext uri="{FF2B5EF4-FFF2-40B4-BE49-F238E27FC236}">
                <a16:creationId xmlns:a16="http://schemas.microsoft.com/office/drawing/2014/main" id="{F6CA82F8-9F60-4AA8-98D3-745BE5B59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811" y="4323080"/>
            <a:ext cx="2015985" cy="1188497"/>
          </a:xfrm>
          <a:prstGeom prst="roundRect">
            <a:avLst>
              <a:gd name="adj" fmla="val 16667"/>
            </a:avLst>
          </a:prstGeom>
          <a:ln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مشاهدة صورة المصدر">
            <a:extLst>
              <a:ext uri="{FF2B5EF4-FFF2-40B4-BE49-F238E27FC236}">
                <a16:creationId xmlns:a16="http://schemas.microsoft.com/office/drawing/2014/main" id="{E1012B5E-D98B-4813-9596-29662031E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687" y="4282664"/>
            <a:ext cx="2262837" cy="1321696"/>
          </a:xfrm>
          <a:prstGeom prst="roundRect">
            <a:avLst>
              <a:gd name="adj" fmla="val 16667"/>
            </a:avLst>
          </a:prstGeom>
          <a:ln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مشاهدة صورة المصدر">
            <a:extLst>
              <a:ext uri="{FF2B5EF4-FFF2-40B4-BE49-F238E27FC236}">
                <a16:creationId xmlns:a16="http://schemas.microsoft.com/office/drawing/2014/main" id="{B4C3327C-C9C5-4B37-8656-58DED54B2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310" y="4323080"/>
            <a:ext cx="2316641" cy="1324423"/>
          </a:xfrm>
          <a:prstGeom prst="roundRect">
            <a:avLst>
              <a:gd name="adj" fmla="val 16667"/>
            </a:avLst>
          </a:prstGeom>
          <a:ln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0" name="رابط كسهم مستقيم 39">
            <a:extLst>
              <a:ext uri="{FF2B5EF4-FFF2-40B4-BE49-F238E27FC236}">
                <a16:creationId xmlns:a16="http://schemas.microsoft.com/office/drawing/2014/main" id="{C82DA2B9-80CB-476E-9707-80A2B4D7DE4B}"/>
              </a:ext>
            </a:extLst>
          </p:cNvPr>
          <p:cNvCxnSpPr>
            <a:cxnSpLocks/>
          </p:cNvCxnSpPr>
          <p:nvPr/>
        </p:nvCxnSpPr>
        <p:spPr>
          <a:xfrm flipH="1">
            <a:off x="2425502" y="2572283"/>
            <a:ext cx="1589" cy="37836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رابط كسهم مستقيم 40">
            <a:extLst>
              <a:ext uri="{FF2B5EF4-FFF2-40B4-BE49-F238E27FC236}">
                <a16:creationId xmlns:a16="http://schemas.microsoft.com/office/drawing/2014/main" id="{38A505BB-C8D4-459C-9452-47283E157713}"/>
              </a:ext>
            </a:extLst>
          </p:cNvPr>
          <p:cNvCxnSpPr>
            <a:cxnSpLocks/>
          </p:cNvCxnSpPr>
          <p:nvPr/>
        </p:nvCxnSpPr>
        <p:spPr>
          <a:xfrm flipH="1">
            <a:off x="5950038" y="2130447"/>
            <a:ext cx="1589" cy="37836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081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78211" y="-304541"/>
            <a:ext cx="13523067" cy="8842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12" y="55083"/>
            <a:ext cx="1073627" cy="86339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2140" y="324917"/>
            <a:ext cx="622081" cy="3342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10465062" y="210011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 dirty="0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10546778" y="550323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10546778" y="944260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B5C79B-8D8F-4076-A1E6-10EC3BD32489}"/>
              </a:ext>
            </a:extLst>
          </p:cNvPr>
          <p:cNvSpPr txBox="1"/>
          <p:nvPr/>
        </p:nvSpPr>
        <p:spPr>
          <a:xfrm>
            <a:off x="8981820" y="265543"/>
            <a:ext cx="180807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/    / 1434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10058820" y="626220"/>
            <a:ext cx="7756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علوم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DFEAC1B-E009-47B6-BB10-6250AB3EA500}"/>
              </a:ext>
            </a:extLst>
          </p:cNvPr>
          <p:cNvSpPr txBox="1"/>
          <p:nvPr/>
        </p:nvSpPr>
        <p:spPr>
          <a:xfrm>
            <a:off x="10057560" y="984289"/>
            <a:ext cx="63486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ثالث</a:t>
            </a:r>
          </a:p>
        </p:txBody>
      </p:sp>
      <p:pic>
        <p:nvPicPr>
          <p:cNvPr id="3076" name="Picture 4" descr="مشاهدة صورة المصدر">
            <a:extLst>
              <a:ext uri="{FF2B5EF4-FFF2-40B4-BE49-F238E27FC236}">
                <a16:creationId xmlns:a16="http://schemas.microsoft.com/office/drawing/2014/main" id="{36F71B49-471F-4852-8BFD-2A7C5F01F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91" y="5679808"/>
            <a:ext cx="1778295" cy="100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149078" y="131977"/>
            <a:ext cx="3155245" cy="687929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5841552" y="771387"/>
            <a:ext cx="3553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rgbClr val="C00000"/>
                </a:solidFill>
              </a:rPr>
              <a:t>الموضــــــــــــوع :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3330D3E9-AA1C-4B88-B34C-A849A30BCFBF}"/>
              </a:ext>
            </a:extLst>
          </p:cNvPr>
          <p:cNvSpPr txBox="1"/>
          <p:nvPr/>
        </p:nvSpPr>
        <p:spPr>
          <a:xfrm>
            <a:off x="4471621" y="1388780"/>
            <a:ext cx="3371676" cy="706985"/>
          </a:xfrm>
          <a:prstGeom prst="flowChartTerminator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EG" sz="2667" b="1" dirty="0">
                <a:solidFill>
                  <a:schemeClr val="bg1"/>
                </a:solidFill>
              </a:rPr>
              <a:t>حاجات المخلوقات الحية </a:t>
            </a: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039CA195-BA00-4C84-A539-CB39FECED265}"/>
              </a:ext>
            </a:extLst>
          </p:cNvPr>
          <p:cNvSpPr txBox="1"/>
          <p:nvPr/>
        </p:nvSpPr>
        <p:spPr>
          <a:xfrm>
            <a:off x="10236022" y="3046475"/>
            <a:ext cx="1357323" cy="646986"/>
          </a:xfrm>
          <a:prstGeom prst="round2Diag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EG" sz="3200" b="1">
                <a:ln w="12700">
                  <a:solidFill>
                    <a:schemeClr val="tx1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الغذاء</a:t>
            </a:r>
            <a:r>
              <a:rPr lang="ar-EG" sz="320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</a:rPr>
              <a:t> </a:t>
            </a: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FB6D2DED-A0AA-4330-B8D9-8571EEACA90D}"/>
              </a:ext>
            </a:extLst>
          </p:cNvPr>
          <p:cNvSpPr txBox="1"/>
          <p:nvPr/>
        </p:nvSpPr>
        <p:spPr>
          <a:xfrm>
            <a:off x="7547075" y="3014354"/>
            <a:ext cx="1285884" cy="646986"/>
          </a:xfrm>
          <a:prstGeom prst="round2Diag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EG" sz="32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الماء</a:t>
            </a: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9E7B59A8-449C-4DC3-B4A5-ED584A9825D0}"/>
              </a:ext>
            </a:extLst>
          </p:cNvPr>
          <p:cNvSpPr txBox="1"/>
          <p:nvPr/>
        </p:nvSpPr>
        <p:spPr>
          <a:xfrm>
            <a:off x="1395993" y="3060863"/>
            <a:ext cx="1714512" cy="646986"/>
          </a:xfrm>
          <a:prstGeom prst="round2Diag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EG" sz="32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المكان</a:t>
            </a: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A3AF93F4-F75E-4413-9DAB-5A0B3BC76924}"/>
              </a:ext>
            </a:extLst>
          </p:cNvPr>
          <p:cNvSpPr txBox="1"/>
          <p:nvPr/>
        </p:nvSpPr>
        <p:spPr>
          <a:xfrm>
            <a:off x="4336595" y="2982779"/>
            <a:ext cx="1857388" cy="646986"/>
          </a:xfrm>
          <a:prstGeom prst="round2Diag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SA" sz="3200" b="1">
                <a:ln w="12700">
                  <a:solidFill>
                    <a:schemeClr val="tx1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الغازات</a:t>
            </a:r>
            <a:r>
              <a:rPr lang="ar-SA" sz="320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</a:rPr>
              <a:t> </a:t>
            </a:r>
            <a:endParaRPr lang="ar-EG" sz="3200" dirty="0">
              <a:ln>
                <a:solidFill>
                  <a:schemeClr val="tx1"/>
                </a:solidFill>
              </a:ln>
              <a:solidFill>
                <a:sysClr val="windowText" lastClr="000000"/>
              </a:solidFill>
            </a:endParaRPr>
          </a:p>
        </p:txBody>
      </p:sp>
      <p:cxnSp>
        <p:nvCxnSpPr>
          <p:cNvPr id="30" name="رابط مستقيم 29">
            <a:extLst>
              <a:ext uri="{FF2B5EF4-FFF2-40B4-BE49-F238E27FC236}">
                <a16:creationId xmlns:a16="http://schemas.microsoft.com/office/drawing/2014/main" id="{D8D7D38E-641E-4365-A2E6-035A42346382}"/>
              </a:ext>
            </a:extLst>
          </p:cNvPr>
          <p:cNvCxnSpPr>
            <a:cxnSpLocks/>
          </p:cNvCxnSpPr>
          <p:nvPr/>
        </p:nvCxnSpPr>
        <p:spPr>
          <a:xfrm>
            <a:off x="6114169" y="2251773"/>
            <a:ext cx="0" cy="346075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رابط مستقيم 30">
            <a:extLst>
              <a:ext uri="{FF2B5EF4-FFF2-40B4-BE49-F238E27FC236}">
                <a16:creationId xmlns:a16="http://schemas.microsoft.com/office/drawing/2014/main" id="{E47FF4F7-D317-4264-A47A-0032FF982289}"/>
              </a:ext>
            </a:extLst>
          </p:cNvPr>
          <p:cNvCxnSpPr>
            <a:cxnSpLocks/>
          </p:cNvCxnSpPr>
          <p:nvPr/>
        </p:nvCxnSpPr>
        <p:spPr>
          <a:xfrm flipH="1">
            <a:off x="2155277" y="2589489"/>
            <a:ext cx="8784047" cy="6461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رابط كسهم مستقيم 31">
            <a:extLst>
              <a:ext uri="{FF2B5EF4-FFF2-40B4-BE49-F238E27FC236}">
                <a16:creationId xmlns:a16="http://schemas.microsoft.com/office/drawing/2014/main" id="{67D43B5F-E81E-4D8E-8F7D-70A261F78751}"/>
              </a:ext>
            </a:extLst>
          </p:cNvPr>
          <p:cNvCxnSpPr>
            <a:cxnSpLocks/>
          </p:cNvCxnSpPr>
          <p:nvPr/>
        </p:nvCxnSpPr>
        <p:spPr>
          <a:xfrm flipH="1">
            <a:off x="10965960" y="2567618"/>
            <a:ext cx="1" cy="43970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رابط كسهم مستقيم 32">
            <a:extLst>
              <a:ext uri="{FF2B5EF4-FFF2-40B4-BE49-F238E27FC236}">
                <a16:creationId xmlns:a16="http://schemas.microsoft.com/office/drawing/2014/main" id="{63BDD06D-8188-4A20-974C-5CDE4004430A}"/>
              </a:ext>
            </a:extLst>
          </p:cNvPr>
          <p:cNvCxnSpPr>
            <a:cxnSpLocks/>
          </p:cNvCxnSpPr>
          <p:nvPr/>
        </p:nvCxnSpPr>
        <p:spPr>
          <a:xfrm flipH="1">
            <a:off x="5312686" y="2577159"/>
            <a:ext cx="1589" cy="37836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رابط كسهم مستقيم 33">
            <a:extLst>
              <a:ext uri="{FF2B5EF4-FFF2-40B4-BE49-F238E27FC236}">
                <a16:creationId xmlns:a16="http://schemas.microsoft.com/office/drawing/2014/main" id="{A03BB5D1-6B11-4A11-B477-89BE44F4B76F}"/>
              </a:ext>
            </a:extLst>
          </p:cNvPr>
          <p:cNvCxnSpPr>
            <a:cxnSpLocks/>
          </p:cNvCxnSpPr>
          <p:nvPr/>
        </p:nvCxnSpPr>
        <p:spPr>
          <a:xfrm>
            <a:off x="8190017" y="2563178"/>
            <a:ext cx="0" cy="44968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5" name="Picture 7">
            <a:extLst>
              <a:ext uri="{FF2B5EF4-FFF2-40B4-BE49-F238E27FC236}">
                <a16:creationId xmlns:a16="http://schemas.microsoft.com/office/drawing/2014/main" id="{F3705B33-E41D-4253-AE9A-40CEC1042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85820" y="4185699"/>
            <a:ext cx="1924685" cy="14287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" descr="مشاهدة صورة المصدر">
            <a:extLst>
              <a:ext uri="{FF2B5EF4-FFF2-40B4-BE49-F238E27FC236}">
                <a16:creationId xmlns:a16="http://schemas.microsoft.com/office/drawing/2014/main" id="{B929E654-2C42-468D-A5DE-2E392EC01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117" y="4156398"/>
            <a:ext cx="2105273" cy="15436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مشاهدة صورة المصدر">
            <a:extLst>
              <a:ext uri="{FF2B5EF4-FFF2-40B4-BE49-F238E27FC236}">
                <a16:creationId xmlns:a16="http://schemas.microsoft.com/office/drawing/2014/main" id="{BC021619-DE4E-40F6-90B4-FD877D8C64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" r="9045"/>
          <a:stretch/>
        </p:blipFill>
        <p:spPr bwMode="auto">
          <a:xfrm>
            <a:off x="4336595" y="3880164"/>
            <a:ext cx="1948601" cy="14287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8" name="رابط كسهم مستقيم 37">
            <a:extLst>
              <a:ext uri="{FF2B5EF4-FFF2-40B4-BE49-F238E27FC236}">
                <a16:creationId xmlns:a16="http://schemas.microsoft.com/office/drawing/2014/main" id="{565A8B11-C4F1-4ECB-B794-CD9A8F87DA52}"/>
              </a:ext>
            </a:extLst>
          </p:cNvPr>
          <p:cNvCxnSpPr>
            <a:cxnSpLocks/>
          </p:cNvCxnSpPr>
          <p:nvPr/>
        </p:nvCxnSpPr>
        <p:spPr>
          <a:xfrm flipH="1">
            <a:off x="2181321" y="2622261"/>
            <a:ext cx="1589" cy="37836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9" name="Picture 6" descr="مشاهدة صورة المصدر">
            <a:extLst>
              <a:ext uri="{FF2B5EF4-FFF2-40B4-BE49-F238E27FC236}">
                <a16:creationId xmlns:a16="http://schemas.microsoft.com/office/drawing/2014/main" id="{BB4CDC50-6F23-4636-BF5F-4452E8000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060" y="4154374"/>
            <a:ext cx="1644125" cy="14158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102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8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778211" y="-304541"/>
            <a:ext cx="13523067" cy="8842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8512" y="55083"/>
            <a:ext cx="1073627" cy="86339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2140" y="324917"/>
            <a:ext cx="622081" cy="3342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10465062" y="210011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 dirty="0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10546778" y="550323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10546778" y="944260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B5C79B-8D8F-4076-A1E6-10EC3BD32489}"/>
              </a:ext>
            </a:extLst>
          </p:cNvPr>
          <p:cNvSpPr txBox="1"/>
          <p:nvPr/>
        </p:nvSpPr>
        <p:spPr>
          <a:xfrm>
            <a:off x="8981820" y="265543"/>
            <a:ext cx="180807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/    / 1434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10058820" y="626220"/>
            <a:ext cx="7756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علوم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DFEAC1B-E009-47B6-BB10-6250AB3EA500}"/>
              </a:ext>
            </a:extLst>
          </p:cNvPr>
          <p:cNvSpPr txBox="1"/>
          <p:nvPr/>
        </p:nvSpPr>
        <p:spPr>
          <a:xfrm>
            <a:off x="10057560" y="984289"/>
            <a:ext cx="63486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ثالث</a:t>
            </a:r>
          </a:p>
        </p:txBody>
      </p:sp>
      <p:pic>
        <p:nvPicPr>
          <p:cNvPr id="3076" name="Picture 4" descr="مشاهدة صورة المصدر">
            <a:extLst>
              <a:ext uri="{FF2B5EF4-FFF2-40B4-BE49-F238E27FC236}">
                <a16:creationId xmlns:a16="http://schemas.microsoft.com/office/drawing/2014/main" id="{36F71B49-471F-4852-8BFD-2A7C5F01F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91" y="5679808"/>
            <a:ext cx="1778295" cy="100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4149078" y="131977"/>
            <a:ext cx="3155245" cy="687929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5841552" y="771387"/>
            <a:ext cx="3553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rgbClr val="C00000"/>
                </a:solidFill>
              </a:rPr>
              <a:t>الموضــــــــــــوع :التكيف</a:t>
            </a:r>
          </a:p>
        </p:txBody>
      </p:sp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335384" y="761080"/>
            <a:ext cx="1151347" cy="577629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67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90  </a:t>
            </a:r>
          </a:p>
        </p:txBody>
      </p:sp>
      <p:pic>
        <p:nvPicPr>
          <p:cNvPr id="41" name="القرآن الكريم - مشروع المصحف الإلكتروني بجامعة الملك سعود_2.mp3">
            <a:hlinkClick r:id="" action="ppaction://media"/>
            <a:extLst>
              <a:ext uri="{FF2B5EF4-FFF2-40B4-BE49-F238E27FC236}">
                <a16:creationId xmlns:a16="http://schemas.microsoft.com/office/drawing/2014/main" id="{96533D7D-7854-433C-AFA1-8DF1C401D7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67746" y="5046387"/>
            <a:ext cx="609600" cy="609600"/>
          </a:xfrm>
          <a:prstGeom prst="rect">
            <a:avLst/>
          </a:prstGeom>
        </p:spPr>
      </p:pic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EEADDD0E-7265-41A1-848A-DF1A6233F1EF}"/>
              </a:ext>
            </a:extLst>
          </p:cNvPr>
          <p:cNvSpPr/>
          <p:nvPr/>
        </p:nvSpPr>
        <p:spPr>
          <a:xfrm>
            <a:off x="6839339" y="1703035"/>
            <a:ext cx="3553717" cy="573634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/>
              <a:t>تقويم المعرفة السابقة</a:t>
            </a:r>
          </a:p>
        </p:txBody>
      </p:sp>
      <p:sp>
        <p:nvSpPr>
          <p:cNvPr id="4" name="مستطيل: زاوية واحدة مستديرة 3">
            <a:extLst>
              <a:ext uri="{FF2B5EF4-FFF2-40B4-BE49-F238E27FC236}">
                <a16:creationId xmlns:a16="http://schemas.microsoft.com/office/drawing/2014/main" id="{4E74B3B7-C0E3-48D8-81A0-EAE979E131D5}"/>
              </a:ext>
            </a:extLst>
          </p:cNvPr>
          <p:cNvSpPr/>
          <p:nvPr/>
        </p:nvSpPr>
        <p:spPr>
          <a:xfrm>
            <a:off x="3918857" y="2533750"/>
            <a:ext cx="6871034" cy="675981"/>
          </a:xfrm>
          <a:prstGeom prst="round1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accent6">
                    <a:lumMod val="50000"/>
                  </a:schemeClr>
                </a:solidFill>
              </a:rPr>
              <a:t>ماهي ابرز الخصائص التي تمكن النباتات والحيوانات من العيش في بيئات مختلفة؟</a:t>
            </a: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CD0B5C4B-087D-4E0F-A278-B64ED0D7439B}"/>
              </a:ext>
            </a:extLst>
          </p:cNvPr>
          <p:cNvSpPr/>
          <p:nvPr/>
        </p:nvSpPr>
        <p:spPr>
          <a:xfrm>
            <a:off x="3762088" y="4316000"/>
            <a:ext cx="7184572" cy="73038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accent6">
                    <a:lumMod val="50000"/>
                  </a:schemeClr>
                </a:solidFill>
              </a:rPr>
              <a:t>هل تعرف أسماء بعض التكيفات ؟</a:t>
            </a:r>
          </a:p>
        </p:txBody>
      </p:sp>
    </p:spTree>
    <p:extLst>
      <p:ext uri="{BB962C8B-B14F-4D97-AF65-F5344CB8AC3E}">
        <p14:creationId xmlns:p14="http://schemas.microsoft.com/office/powerpoint/2010/main" val="2399927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3035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78211" y="-355105"/>
            <a:ext cx="13523067" cy="8842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12" y="55083"/>
            <a:ext cx="1073627" cy="86339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2140" y="324917"/>
            <a:ext cx="622081" cy="3342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10300025" y="201604"/>
            <a:ext cx="1284215" cy="43308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 dirty="0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10381741" y="563971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10443025" y="930195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 dirty="0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B5C79B-8D8F-4076-A1E6-10EC3BD32489}"/>
              </a:ext>
            </a:extLst>
          </p:cNvPr>
          <p:cNvSpPr txBox="1"/>
          <p:nvPr/>
        </p:nvSpPr>
        <p:spPr>
          <a:xfrm>
            <a:off x="8816783" y="255913"/>
            <a:ext cx="1861919" cy="47541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/    / 1434 </a:t>
            </a:r>
          </a:p>
        </p:txBody>
      </p:sp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149078" y="131977"/>
            <a:ext cx="3155245" cy="687929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5597166" y="867188"/>
            <a:ext cx="3553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rgbClr val="C00000"/>
                </a:solidFill>
              </a:rPr>
              <a:t>الموضــــــــــــوع :</a:t>
            </a:r>
          </a:p>
        </p:txBody>
      </p:sp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335384" y="761080"/>
            <a:ext cx="1151347" cy="577629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67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90</a:t>
            </a:r>
          </a:p>
        </p:txBody>
      </p:sp>
      <p:pic>
        <p:nvPicPr>
          <p:cNvPr id="30" name="object 5">
            <a:extLst>
              <a:ext uri="{FF2B5EF4-FFF2-40B4-BE49-F238E27FC236}">
                <a16:creationId xmlns:a16="http://schemas.microsoft.com/office/drawing/2014/main" id="{E5799A5D-3869-4A7E-AFF0-520E9DBE70F5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63133" y="1980222"/>
            <a:ext cx="6840427" cy="4017444"/>
          </a:xfrm>
          <a:prstGeom prst="rect">
            <a:avLst/>
          </a:prstGeom>
        </p:spPr>
      </p:pic>
      <p:pic>
        <p:nvPicPr>
          <p:cNvPr id="3076" name="Picture 4" descr="مشاهدة صورة المصدر">
            <a:extLst>
              <a:ext uri="{FF2B5EF4-FFF2-40B4-BE49-F238E27FC236}">
                <a16:creationId xmlns:a16="http://schemas.microsoft.com/office/drawing/2014/main" id="{36F71B49-471F-4852-8BFD-2A7C5F01F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91" y="5679808"/>
            <a:ext cx="1778295" cy="100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EDA4E76C-5704-43C8-B392-5DEEBBB3F1FA}"/>
              </a:ext>
            </a:extLst>
          </p:cNvPr>
          <p:cNvSpPr txBox="1"/>
          <p:nvPr/>
        </p:nvSpPr>
        <p:spPr>
          <a:xfrm>
            <a:off x="7027373" y="3635048"/>
            <a:ext cx="456476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b="1">
                <a:solidFill>
                  <a:srgbClr val="FF7C80"/>
                </a:solidFill>
                <a:cs typeface="PT Bold Heading" pitchFamily="2" charset="-78"/>
              </a:rPr>
              <a:t>1/يحـدد التكيفـات التي تمكن المخلوق الحي مـن البقاء في بيئة معينة</a:t>
            </a:r>
          </a:p>
          <a:p>
            <a:pPr algn="ctr"/>
            <a:endParaRPr lang="ar-SA" sz="2400" b="1">
              <a:solidFill>
                <a:srgbClr val="FF7C80"/>
              </a:solidFill>
              <a:cs typeface="PT Bold Heading" pitchFamily="2" charset="-78"/>
            </a:endParaRPr>
          </a:p>
          <a:p>
            <a:pPr algn="ctr"/>
            <a:r>
              <a:rPr lang="ar-SA" sz="2400" b="1">
                <a:solidFill>
                  <a:srgbClr val="FF7C80"/>
                </a:solidFill>
                <a:cs typeface="PT Bold Heading" pitchFamily="2" charset="-78"/>
              </a:rPr>
              <a:t>2/يشرح دور التكيف في مساعدة المخلوق الحي على البقاء</a:t>
            </a:r>
            <a:endParaRPr lang="en-US" sz="4267" b="1" dirty="0">
              <a:solidFill>
                <a:srgbClr val="FF7C80"/>
              </a:solidFill>
            </a:endParaRP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B224A9E2-DC82-4F2E-AB1F-543C81F74973}"/>
              </a:ext>
            </a:extLst>
          </p:cNvPr>
          <p:cNvSpPr txBox="1"/>
          <p:nvPr/>
        </p:nvSpPr>
        <p:spPr>
          <a:xfrm>
            <a:off x="9890169" y="612580"/>
            <a:ext cx="7534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علوم</a:t>
            </a:r>
            <a:r>
              <a:rPr lang="ar-SA" sz="2400" b="1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44BB63FB-7F64-4408-8221-8539DA378EE0}"/>
              </a:ext>
            </a:extLst>
          </p:cNvPr>
          <p:cNvSpPr txBox="1"/>
          <p:nvPr/>
        </p:nvSpPr>
        <p:spPr>
          <a:xfrm>
            <a:off x="7233702" y="2359647"/>
            <a:ext cx="3884748" cy="830997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4800" b="1" dirty="0"/>
              <a:t>الأهداف 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408C6441-5FEC-49AF-A6D0-3370B6E03785}"/>
              </a:ext>
            </a:extLst>
          </p:cNvPr>
          <p:cNvSpPr txBox="1"/>
          <p:nvPr/>
        </p:nvSpPr>
        <p:spPr>
          <a:xfrm>
            <a:off x="9918243" y="967830"/>
            <a:ext cx="7534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ثالث </a:t>
            </a:r>
          </a:p>
        </p:txBody>
      </p:sp>
    </p:spTree>
    <p:extLst>
      <p:ext uri="{BB962C8B-B14F-4D97-AF65-F5344CB8AC3E}">
        <p14:creationId xmlns:p14="http://schemas.microsoft.com/office/powerpoint/2010/main" val="1150352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3" grpId="0"/>
      <p:bldP spid="3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729611181"/>
</p:tagLst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146B7CEA27403438DFED22590D3A6E9" ma:contentTypeVersion="13" ma:contentTypeDescription="Create a new document." ma:contentTypeScope="" ma:versionID="091e5d113769937e817da478f0648ff6">
  <xsd:schema xmlns:xsd="http://www.w3.org/2001/XMLSchema" xmlns:xs="http://www.w3.org/2001/XMLSchema" xmlns:p="http://schemas.microsoft.com/office/2006/metadata/properties" xmlns:ns3="d2430ad2-38ec-4a1b-9d18-e458251f014b" xmlns:ns4="e56c8ad7-3bb4-49ef-86fd-62807169f0bf" targetNamespace="http://schemas.microsoft.com/office/2006/metadata/properties" ma:root="true" ma:fieldsID="a4f04918d2bfce7328ecceb6a46f33c8" ns3:_="" ns4:_="">
    <xsd:import namespace="d2430ad2-38ec-4a1b-9d18-e458251f014b"/>
    <xsd:import namespace="e56c8ad7-3bb4-49ef-86fd-62807169f0b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430ad2-38ec-4a1b-9d18-e458251f014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6c8ad7-3bb4-49ef-86fd-62807169f0bf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3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E4A680D-2E40-4305-9584-976487D87E0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393325A-AFAF-4598-9084-B83561A996A9}">
  <ds:schemaRefs>
    <ds:schemaRef ds:uri="http://schemas.microsoft.com/office/2006/metadata/properties"/>
    <ds:schemaRef ds:uri="http://www.w3.org/2000/xmlns/"/>
  </ds:schemaRefs>
</ds:datastoreItem>
</file>

<file path=customXml/itemProps3.xml><?xml version="1.0" encoding="utf-8"?>
<ds:datastoreItem xmlns:ds="http://schemas.openxmlformats.org/officeDocument/2006/customXml" ds:itemID="{283ED6CE-0EC0-46BE-A216-1E42E08745D6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d2430ad2-38ec-4a1b-9d18-e458251f014b"/>
    <ds:schemaRef ds:uri="e56c8ad7-3bb4-49ef-86fd-62807169f0bf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4832</TotalTime>
  <Words>1598</Words>
  <Application>Microsoft Office PowerPoint</Application>
  <PresentationFormat>شاشة عريضة</PresentationFormat>
  <Paragraphs>602</Paragraphs>
  <Slides>54</Slides>
  <Notes>53</Notes>
  <HiddenSlides>0</HiddenSlides>
  <MMClips>3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54</vt:i4>
      </vt:variant>
    </vt:vector>
  </HeadingPairs>
  <TitlesOfParts>
    <vt:vector size="55" baseType="lpstr"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عبير الثقفي</dc:creator>
  <cp:lastModifiedBy>عبير الثقفي</cp:lastModifiedBy>
  <cp:revision>8</cp:revision>
  <dcterms:created xsi:type="dcterms:W3CDTF">2021-10-09T20:32:22Z</dcterms:created>
  <dcterms:modified xsi:type="dcterms:W3CDTF">2021-10-17T12:58:06Z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0x0101000146B7CEA27403438DFED22590D3A6E9</vt:lpwstr>
  </property>
</Properties>
</file>