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53"/>
  </p:notesMasterIdLst>
  <p:sldIdLst>
    <p:sldId id="961" r:id="rId5"/>
    <p:sldId id="994" r:id="rId6"/>
    <p:sldId id="958" r:id="rId7"/>
    <p:sldId id="1000" r:id="rId8"/>
    <p:sldId id="1008" r:id="rId9"/>
    <p:sldId id="1009" r:id="rId10"/>
    <p:sldId id="1001" r:id="rId11"/>
    <p:sldId id="968" r:id="rId12"/>
    <p:sldId id="1010" r:id="rId13"/>
    <p:sldId id="980" r:id="rId14"/>
    <p:sldId id="1022" r:id="rId15"/>
    <p:sldId id="1011" r:id="rId16"/>
    <p:sldId id="1002" r:id="rId17"/>
    <p:sldId id="1014" r:id="rId18"/>
    <p:sldId id="1012" r:id="rId19"/>
    <p:sldId id="1039" r:id="rId20"/>
    <p:sldId id="1026" r:id="rId21"/>
    <p:sldId id="992" r:id="rId22"/>
    <p:sldId id="1025" r:id="rId23"/>
    <p:sldId id="1040" r:id="rId24"/>
    <p:sldId id="1027" r:id="rId25"/>
    <p:sldId id="1032" r:id="rId26"/>
    <p:sldId id="1016" r:id="rId27"/>
    <p:sldId id="1033" r:id="rId28"/>
    <p:sldId id="1028" r:id="rId29"/>
    <p:sldId id="1029" r:id="rId30"/>
    <p:sldId id="1031" r:id="rId31"/>
    <p:sldId id="1043" r:id="rId32"/>
    <p:sldId id="1042" r:id="rId33"/>
    <p:sldId id="1045" r:id="rId34"/>
    <p:sldId id="1019" r:id="rId35"/>
    <p:sldId id="1049" r:id="rId36"/>
    <p:sldId id="1050" r:id="rId37"/>
    <p:sldId id="1051" r:id="rId38"/>
    <p:sldId id="1017" r:id="rId39"/>
    <p:sldId id="1020" r:id="rId40"/>
    <p:sldId id="1046" r:id="rId41"/>
    <p:sldId id="1047" r:id="rId42"/>
    <p:sldId id="1052" r:id="rId43"/>
    <p:sldId id="1038" r:id="rId44"/>
    <p:sldId id="1034" r:id="rId45"/>
    <p:sldId id="1035" r:id="rId46"/>
    <p:sldId id="1036" r:id="rId47"/>
    <p:sldId id="1021" r:id="rId48"/>
    <p:sldId id="1037" r:id="rId49"/>
    <p:sldId id="1044" r:id="rId50"/>
    <p:sldId id="1030" r:id="rId51"/>
    <p:sldId id="1048" r:id="rId52"/>
  </p:sldIdLst>
  <p:sldSz cx="12192000" cy="6858000"/>
  <p:notesSz cx="6858000" cy="9144000"/>
  <p:custDataLst>
    <p:tags r:id="rId5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>
        <p:scale>
          <a:sx n="68" d="100"/>
          <a:sy n="68" d="100"/>
        </p:scale>
        <p:origin x="12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F923057-AD80-4E0F-BDF9-DB13C0773C3F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43D4B13-FFA8-4B80-A2D3-8B54AA33555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561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91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9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32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154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36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93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11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89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634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860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444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3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109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04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816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540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1210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83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1007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0470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5671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20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019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930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657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624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220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8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0400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720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158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357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42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627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22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4332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30731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7314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81294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1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85456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7842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44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32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69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211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74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88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56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567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901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91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575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036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5773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72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30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868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99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64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58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189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21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02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86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20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95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61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047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1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676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255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616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09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999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979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689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2853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00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262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82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7286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307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485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6370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2120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1276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3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63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82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5688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31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12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4178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8348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464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960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342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725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964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2569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758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5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696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50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64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687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590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121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752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796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028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0417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81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648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5171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8482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095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270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8467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6604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0322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FF7D79-5696-4AC6-88FE-A3982347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931ACB-A08B-4688-A0FC-B440901C5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6A6DF4-02F8-4A65-8AB8-E65BC5DF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BC9B77-EF48-48AE-94BD-02E5DCC6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A20397-7924-4495-8332-4302D8DE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947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9EBC49-912A-4010-843A-9AB3A368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15FA74-5982-4C69-A738-28FF5BDF9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2CAA98-7D04-4133-99BB-B8A3AB20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81AE44-DE6F-4938-8DB5-F66BD418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7F9F22-900D-4DD7-BDF8-23929DDA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602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718B1-F23C-4820-BD87-5D4E1159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2DFEDF-4569-40B1-A3F0-19C3E17C6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0EE12A-3592-4F64-B31C-054067C5A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E4DC7F-A38F-49CF-9BB4-7D548CD4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3AE3B8-16F8-4B3D-82BB-249F8C86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0BC8F0-64CF-47C1-B8A1-90E05ED7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103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8169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07EEF0-24DC-4110-95E2-D7819F2C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B5E161-98B7-4FF3-AE8C-54D9FEB10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99FC041-40AD-484F-A6BE-D129E0C0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E6CAB9-361B-462D-976F-8D1370265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D425F2C-63E1-4E0A-949F-8E41E7469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8CA6C5-994B-40E3-9BC8-2122798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30C6E0D-CB19-4D1D-9BB2-1F3284CE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F5A0EF4-8138-430B-8773-9E0A6E9B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4528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9846D0-7499-4A6E-B3CA-95966A00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14B5FA9-1BF6-412D-BA58-11452E7D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429C3DE-6B43-4576-980D-B012C5BD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7904EC2-A535-4513-B4B7-386D8B81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6591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9594FD2-D1F8-4D76-BC8F-4FC5D715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CC0ED3D-77B9-47F4-B2D4-DF447D3D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CCE8808-7A8B-49AD-B46E-B89C8A2C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22806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C1732C-852D-4126-BBB3-55A3C8A3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0895F3-CECB-433A-9921-4C3D5532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20CF8C-5F5C-4FED-B219-AFF79C01C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1E72D8D-E63C-4785-B881-478DF47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8DF648-00AB-4F48-824A-CEC480FA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B65DD7-ACE9-4D2C-88D3-5099DA66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077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5ABED2-D470-409C-BB0A-07E79F74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FAC9F2-987D-428D-A5B0-5477600C8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F99A61-685B-4E08-83DE-EFE98567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49B994-490D-449E-ADC1-7B392A6F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F29358-BBDF-4EE8-A092-121F86BF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76A633-B356-4A2C-ABF7-665821B3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135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DB8BC0-BE09-47DF-BCC0-C51671C4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64C816-41A6-4CDC-B304-A0A65B36F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573BFC-8365-437B-99E3-2BCB1FC0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261E4B-17E9-4975-BA23-7E707A70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284A53-B87A-45EE-9894-2A7573D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3375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CF40BED-3ADB-47F2-B712-32403ED20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783AB0F-9E49-480D-9858-2D7A5D136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FA523-AEAE-4F06-B0B3-4107107C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53BCC-65E7-4071-9C25-9C879DB5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21CFC5-DFF1-4AC5-A90C-CCA2247E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48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85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5F8E7B-AE35-4E01-AC2C-00111449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D15A4D-2CC6-43F2-9ACF-4D548DE6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B18FBB-2A5D-4029-93C5-C6E3201B0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7711-AB7D-4517-80C9-40A90AC8EFB0}" type="datetimeFigureOut">
              <a:rPr lang="ar-SA" smtClean="0"/>
              <a:t>8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9A990F-B865-431A-BA92-81645D8EA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3BC403-8FFE-48D5-A5DA-E40960EC0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2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24" r:id="rId12"/>
    <p:sldLayoutId id="2147483723" r:id="rId13"/>
    <p:sldLayoutId id="2147483722" r:id="rId14"/>
    <p:sldLayoutId id="2147483721" r:id="rId15"/>
    <p:sldLayoutId id="2147483720" r:id="rId16"/>
    <p:sldLayoutId id="2147483719" r:id="rId17"/>
    <p:sldLayoutId id="2147483718" r:id="rId18"/>
    <p:sldLayoutId id="2147483717" r:id="rId19"/>
    <p:sldLayoutId id="2147483716" r:id="rId20"/>
    <p:sldLayoutId id="2147483715" r:id="rId21"/>
    <p:sldLayoutId id="2147483714" r:id="rId22"/>
    <p:sldLayoutId id="2147483713" r:id="rId23"/>
    <p:sldLayoutId id="2147483712" r:id="rId24"/>
    <p:sldLayoutId id="2147483711" r:id="rId25"/>
    <p:sldLayoutId id="2147483710" r:id="rId26"/>
    <p:sldLayoutId id="2147483709" r:id="rId27"/>
    <p:sldLayoutId id="2147483708" r:id="rId28"/>
    <p:sldLayoutId id="2147483707" r:id="rId29"/>
    <p:sldLayoutId id="2147483706" r:id="rId30"/>
    <p:sldLayoutId id="2147483705" r:id="rId31"/>
    <p:sldLayoutId id="2147483704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7" r:id="rId49"/>
    <p:sldLayoutId id="2147483686" r:id="rId50"/>
    <p:sldLayoutId id="2147483685" r:id="rId51"/>
    <p:sldLayoutId id="2147483684" r:id="rId52"/>
    <p:sldLayoutId id="2147483683" r:id="rId53"/>
    <p:sldLayoutId id="2147483682" r:id="rId54"/>
    <p:sldLayoutId id="2147483681" r:id="rId55"/>
    <p:sldLayoutId id="2147483680" r:id="rId56"/>
    <p:sldLayoutId id="2147483679" r:id="rId57"/>
    <p:sldLayoutId id="2147483678" r:id="rId58"/>
    <p:sldLayoutId id="2147483677" r:id="rId59"/>
    <p:sldLayoutId id="2147483676" r:id="rId60"/>
    <p:sldLayoutId id="2147483675" r:id="rId61"/>
    <p:sldLayoutId id="2147483674" r:id="rId62"/>
    <p:sldLayoutId id="2147483673" r:id="rId63"/>
    <p:sldLayoutId id="2147483672" r:id="rId64"/>
    <p:sldLayoutId id="2147483671" r:id="rId65"/>
    <p:sldLayoutId id="2147483670" r:id="rId66"/>
    <p:sldLayoutId id="2147483669" r:id="rId67"/>
    <p:sldLayoutId id="2147483668" r:id="rId68"/>
    <p:sldLayoutId id="2147483667" r:id="rId69"/>
    <p:sldLayoutId id="2147483666" r:id="rId70"/>
    <p:sldLayoutId id="2147483665" r:id="rId71"/>
    <p:sldLayoutId id="2147483664" r:id="rId72"/>
    <p:sldLayoutId id="2147483663" r:id="rId73"/>
    <p:sldLayoutId id="2147483662" r:id="rId74"/>
    <p:sldLayoutId id="2147483661" r:id="rId75"/>
    <p:sldLayoutId id="2147483660" r:id="rId76"/>
    <p:sldLayoutId id="2147483650" r:id="rId77"/>
    <p:sldLayoutId id="2147483651" r:id="rId78"/>
    <p:sldLayoutId id="2147483652" r:id="rId79"/>
    <p:sldLayoutId id="2147483653" r:id="rId80"/>
    <p:sldLayoutId id="2147483654" r:id="rId81"/>
    <p:sldLayoutId id="2147483655" r:id="rId82"/>
    <p:sldLayoutId id="2147483656" r:id="rId83"/>
    <p:sldLayoutId id="2147483657" r:id="rId84"/>
    <p:sldLayoutId id="2147483658" r:id="rId85"/>
    <p:sldLayoutId id="2147483659" r:id="rId8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1.jpe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9.jpe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5.jpe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jpeg"/><Relationship Id="rId5" Type="http://schemas.openxmlformats.org/officeDocument/2006/relationships/image" Target="../media/image3.png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29688" y="19184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11404" y="54168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11404" y="935626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46446" y="247379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23446" y="617991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23447" y="975655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17" name="Picture 4" descr="مشاهدة صورة المصدر">
            <a:extLst>
              <a:ext uri="{FF2B5EF4-FFF2-40B4-BE49-F238E27FC236}">
                <a16:creationId xmlns:a16="http://schemas.microsoft.com/office/drawing/2014/main" id="{3460A394-9695-43AC-9FA1-FC2FF2F4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42" y="1621309"/>
            <a:ext cx="8272221" cy="42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5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021900" y="255351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98901" y="983627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80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2308324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شاهدي الصورة و </a:t>
            </a:r>
            <a:r>
              <a:rPr lang="ar-SA" sz="2400" b="1" dirty="0" err="1">
                <a:solidFill>
                  <a:schemeClr val="bg1"/>
                </a:solidFill>
              </a:rPr>
              <a:t>أكتشفي</a:t>
            </a:r>
            <a:r>
              <a:rPr lang="ar-SA" sz="2400" b="1" dirty="0">
                <a:solidFill>
                  <a:schemeClr val="bg1"/>
                </a:solidFill>
              </a:rPr>
              <a:t> عنوان درسنا اليوم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285D3F1-8590-4D11-B5B3-2A201010C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93" y="1560471"/>
            <a:ext cx="4332545" cy="4254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52">
            <a:extLst>
              <a:ext uri="{FF2B5EF4-FFF2-40B4-BE49-F238E27FC236}">
                <a16:creationId xmlns:a16="http://schemas.microsoft.com/office/drawing/2014/main" id="{104912D0-3AF1-48C3-B7D4-057AE45B2162}"/>
              </a:ext>
            </a:extLst>
          </p:cNvPr>
          <p:cNvSpPr txBox="1"/>
          <p:nvPr/>
        </p:nvSpPr>
        <p:spPr>
          <a:xfrm>
            <a:off x="7304323" y="2017793"/>
            <a:ext cx="4185764" cy="3539430"/>
          </a:xfrm>
          <a:prstGeom prst="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3200" b="1" dirty="0">
                <a:latin typeface="Oswald" panose="02000503000000000000" pitchFamily="2" charset="0"/>
              </a:rPr>
              <a:t>ينقضُّ العقاب بسرعة كبيرة على الفريسة فهو يتغذى على الثعابين و السحالي و القوارض ,</a:t>
            </a:r>
            <a:r>
              <a:rPr lang="ar-SA" sz="3200" b="1" dirty="0">
                <a:latin typeface="Oswald" panose="02000503000000000000" pitchFamily="2" charset="0"/>
              </a:rPr>
              <a:t>يتضح من الصورة بين الصقر والثعابين,</a:t>
            </a:r>
            <a:r>
              <a:rPr lang="ar-SY" sz="3200" b="1" dirty="0">
                <a:latin typeface="Oswald" panose="02000503000000000000" pitchFamily="2" charset="0"/>
              </a:rPr>
              <a:t> الثعابين غذاء </a:t>
            </a:r>
            <a:r>
              <a:rPr lang="ar-SY" sz="3200" b="1" dirty="0" err="1">
                <a:latin typeface="Oswald" panose="02000503000000000000" pitchFamily="2" charset="0"/>
              </a:rPr>
              <a:t>لل</a:t>
            </a:r>
            <a:r>
              <a:rPr lang="ar-SA" sz="3200" b="1" dirty="0">
                <a:latin typeface="Oswald" panose="02000503000000000000" pitchFamily="2" charset="0"/>
              </a:rPr>
              <a:t>صقر </a:t>
            </a:r>
            <a:r>
              <a:rPr lang="ar-SY" sz="3200" b="1" dirty="0">
                <a:latin typeface="Oswald" panose="02000503000000000000" pitchFamily="2" charset="0"/>
              </a:rPr>
              <a:t> </a:t>
            </a: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, على أي شيء تتغذّى الثعابين؟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 animBg="1"/>
      <p:bldP spid="3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80  </a:t>
            </a: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B753FD57-B73C-43EA-8515-528664A453C9}"/>
              </a:ext>
            </a:extLst>
          </p:cNvPr>
          <p:cNvSpPr txBox="1"/>
          <p:nvPr/>
        </p:nvSpPr>
        <p:spPr>
          <a:xfrm>
            <a:off x="6790908" y="4748997"/>
            <a:ext cx="4073448" cy="646331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b="1" dirty="0">
                <a:latin typeface="Oswald" panose="02000503000000000000" pitchFamily="2" charset="0"/>
              </a:rPr>
              <a:t>قد تأكل الثعابين الأسماك أو الطيور أو الثدييات أو الديدان أو البيض إلى غير ذلك</a:t>
            </a:r>
            <a:endParaRPr lang="en-US" b="1" dirty="0">
              <a:latin typeface="Oswald" panose="02000503000000000000" pitchFamily="2" charset="0"/>
            </a:endParaRP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681F95B8-0320-4EDF-8A8F-B5956F5D3F14}"/>
              </a:ext>
            </a:extLst>
          </p:cNvPr>
          <p:cNvSpPr txBox="1"/>
          <p:nvPr/>
        </p:nvSpPr>
        <p:spPr>
          <a:xfrm>
            <a:off x="6366125" y="1941221"/>
            <a:ext cx="4854548" cy="2554545"/>
          </a:xfrm>
          <a:prstGeom prst="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3200" b="1" dirty="0">
                <a:latin typeface="Oswald" panose="02000503000000000000" pitchFamily="2" charset="0"/>
              </a:rPr>
              <a:t>ينقضُّ العقاب بسرعة كبيرة على الفريسة فهو يتغذى على الثعابين و السحالي و القوارض , الثعابين غذاء للعقاب </a:t>
            </a: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, على أي شيء تتغذّى الثعابين؟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Oswald" panose="02000503000000000000" pitchFamily="2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90515B5-5217-4F0E-AC2F-F3944DA8A3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959" t="28405" r="40861" b="25671"/>
          <a:stretch/>
        </p:blipFill>
        <p:spPr>
          <a:xfrm>
            <a:off x="1822115" y="1430547"/>
            <a:ext cx="4190582" cy="455721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37A939D-C613-4982-B850-3B2D526E10D3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30520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35522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82 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9927800-BC72-426C-82D3-A690246A57F3}"/>
              </a:ext>
            </a:extLst>
          </p:cNvPr>
          <p:cNvSpPr/>
          <p:nvPr/>
        </p:nvSpPr>
        <p:spPr>
          <a:xfrm rot="10800000" flipH="1" flipV="1">
            <a:off x="4160867" y="1661025"/>
            <a:ext cx="4352165" cy="9747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كيف تتفاعل المخلوقات الحية معا؟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15F71C-1EEF-4E2F-A5BE-DB2F8CAC7DAC}"/>
              </a:ext>
            </a:extLst>
          </p:cNvPr>
          <p:cNvSpPr/>
          <p:nvPr/>
        </p:nvSpPr>
        <p:spPr>
          <a:xfrm rot="10800000" flipH="1" flipV="1">
            <a:off x="9461214" y="3677458"/>
            <a:ext cx="1479950" cy="816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النظام البيئي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8FC15F1-04B7-440B-A994-9865603DE143}"/>
              </a:ext>
            </a:extLst>
          </p:cNvPr>
          <p:cNvSpPr/>
          <p:nvPr/>
        </p:nvSpPr>
        <p:spPr>
          <a:xfrm rot="10800000" flipH="1" flipV="1">
            <a:off x="6976079" y="3065389"/>
            <a:ext cx="1644722" cy="8060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الموطن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A41DD47-9D20-4FD8-83A2-670FA8AE1CAC}"/>
              </a:ext>
            </a:extLst>
          </p:cNvPr>
          <p:cNvSpPr/>
          <p:nvPr/>
        </p:nvSpPr>
        <p:spPr>
          <a:xfrm rot="10800000" flipH="1" flipV="1">
            <a:off x="4739489" y="3065387"/>
            <a:ext cx="1644722" cy="8060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السلسلة الغذائية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03004DC9-D754-41E2-8EBF-CB56E3B59452}"/>
              </a:ext>
            </a:extLst>
          </p:cNvPr>
          <p:cNvSpPr/>
          <p:nvPr/>
        </p:nvSpPr>
        <p:spPr>
          <a:xfrm rot="10800000" flipH="1" flipV="1">
            <a:off x="2158546" y="3215156"/>
            <a:ext cx="1644722" cy="8060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المنتج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81DE43D0-FC76-4EEB-B8AB-49E203BC3AD6}"/>
              </a:ext>
            </a:extLst>
          </p:cNvPr>
          <p:cNvSpPr/>
          <p:nvPr/>
        </p:nvSpPr>
        <p:spPr>
          <a:xfrm rot="10800000" flipH="1" flipV="1">
            <a:off x="7320431" y="4529037"/>
            <a:ext cx="1644722" cy="8060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المستهلك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4F7B3BE1-C892-423F-8825-AAE7F7CBBF50}"/>
              </a:ext>
            </a:extLst>
          </p:cNvPr>
          <p:cNvSpPr/>
          <p:nvPr/>
        </p:nvSpPr>
        <p:spPr>
          <a:xfrm rot="10800000" flipH="1" flipV="1">
            <a:off x="4739490" y="4529036"/>
            <a:ext cx="1644722" cy="8060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المحللات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ED67C1A0-59C0-40CD-BADF-520A060EE5B8}"/>
              </a:ext>
            </a:extLst>
          </p:cNvPr>
          <p:cNvSpPr/>
          <p:nvPr/>
        </p:nvSpPr>
        <p:spPr>
          <a:xfrm rot="10800000" flipH="1" flipV="1">
            <a:off x="2111286" y="4529037"/>
            <a:ext cx="1644722" cy="806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الشبكة الغذائية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C9683A0F-288E-45DA-8F22-C34E203A6988}"/>
              </a:ext>
            </a:extLst>
          </p:cNvPr>
          <p:cNvSpPr/>
          <p:nvPr/>
        </p:nvSpPr>
        <p:spPr>
          <a:xfrm rot="10800000" flipH="1" flipV="1">
            <a:off x="9331164" y="2046800"/>
            <a:ext cx="2087651" cy="9747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7800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82  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50B0D7A9-175E-47FB-9C2C-79676C59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46" y="1778866"/>
            <a:ext cx="6473996" cy="370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C17BA99-9E54-4C1D-A32A-20E2A10974E9}"/>
              </a:ext>
            </a:extLst>
          </p:cNvPr>
          <p:cNvSpPr txBox="1"/>
          <p:nvPr/>
        </p:nvSpPr>
        <p:spPr>
          <a:xfrm>
            <a:off x="2138902" y="2146777"/>
            <a:ext cx="2127987" cy="3046988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شاهدي الصورة </a:t>
            </a:r>
            <a:r>
              <a:rPr lang="ar-SA" sz="2400" b="1" dirty="0" err="1">
                <a:solidFill>
                  <a:schemeClr val="bg1"/>
                </a:solidFill>
              </a:rPr>
              <a:t>وأجيبي</a:t>
            </a:r>
            <a:r>
              <a:rPr lang="ar-SA" sz="2400" b="1" dirty="0">
                <a:solidFill>
                  <a:schemeClr val="bg1"/>
                </a:solidFill>
              </a:rPr>
              <a:t> على السؤال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على ماذا تدل الصورة ؟ 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0D8B36-305B-47AD-91C7-8949A145C2AD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6202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82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C0ABB94-C204-4DDB-8E03-AFACB1DBE3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88" t="48581" r="21207" b="21669"/>
          <a:stretch/>
        </p:blipFill>
        <p:spPr>
          <a:xfrm>
            <a:off x="7372410" y="1778807"/>
            <a:ext cx="4421443" cy="1978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86A4C0B-84CF-4C71-8C11-6697260C0C95}"/>
              </a:ext>
            </a:extLst>
          </p:cNvPr>
          <p:cNvSpPr txBox="1"/>
          <p:nvPr/>
        </p:nvSpPr>
        <p:spPr>
          <a:xfrm>
            <a:off x="760533" y="2337802"/>
            <a:ext cx="6434566" cy="95410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هو المخلوقات الحية والأشياء غير الحية التي تتشارك في البيئة ويوجد بينها تفاعل.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34BFDB4-C296-449C-B041-698E959F973E}"/>
              </a:ext>
            </a:extLst>
          </p:cNvPr>
          <p:cNvSpPr txBox="1"/>
          <p:nvPr/>
        </p:nvSpPr>
        <p:spPr>
          <a:xfrm>
            <a:off x="7927759" y="2123684"/>
            <a:ext cx="17577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err="1">
                <a:solidFill>
                  <a:schemeClr val="tx2">
                    <a:lumMod val="50000"/>
                  </a:schemeClr>
                </a:solidFill>
              </a:rPr>
              <a:t>مالنظام</a:t>
            </a:r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 البيئي 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AC1A4DC-CB37-498A-A917-9B7370DB1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21" y="3888739"/>
            <a:ext cx="708708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Low" rtl="1" eaLnBrk="1" hangingPunct="1"/>
            <a:r>
              <a:rPr lang="ar-EG" altLang="en-US" sz="3200" b="1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وقد يكون صغيراً كما في جذع شجرة أو كبيراً كما هو الحال في الصحراء أو الغابة أو البحر أو المحيط . وتعيش المخلوقات الحية في أماكن مختلفة في النظام البيئي .</a:t>
            </a:r>
          </a:p>
        </p:txBody>
      </p:sp>
      <p:pic>
        <p:nvPicPr>
          <p:cNvPr id="30" name="Picture 4" descr="مشاهدة صورة المصدر">
            <a:extLst>
              <a:ext uri="{FF2B5EF4-FFF2-40B4-BE49-F238E27FC236}">
                <a16:creationId xmlns:a16="http://schemas.microsoft.com/office/drawing/2014/main" id="{CE9D325A-5BA4-4BB5-B544-ED71F26ED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94" y="3923775"/>
            <a:ext cx="3548473" cy="2162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7156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96592"/>
            <a:ext cx="129810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82 - 83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D6166464-4E83-494E-8CA9-1240CC91DB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10" t="34909" r="31039" b="11669"/>
          <a:stretch/>
        </p:blipFill>
        <p:spPr>
          <a:xfrm>
            <a:off x="6413847" y="2429568"/>
            <a:ext cx="5233655" cy="375260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9C6903C-FB92-4255-8C59-C8B8C89B04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708" t="32112" r="31136" b="12967"/>
          <a:stretch/>
        </p:blipFill>
        <p:spPr>
          <a:xfrm>
            <a:off x="727970" y="2429568"/>
            <a:ext cx="5678516" cy="3707803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99E3700-48BD-4BB3-99D0-0B40B4BC0D27}"/>
              </a:ext>
            </a:extLst>
          </p:cNvPr>
          <p:cNvSpPr/>
          <p:nvPr/>
        </p:nvSpPr>
        <p:spPr>
          <a:xfrm rot="10800000" flipH="1" flipV="1">
            <a:off x="8417087" y="1634707"/>
            <a:ext cx="2913307" cy="639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النظام البيئي في بركة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D2B6F0-9721-4741-B9CC-CAAC2409A298}"/>
              </a:ext>
            </a:extLst>
          </p:cNvPr>
          <p:cNvSpPr txBox="1"/>
          <p:nvPr/>
        </p:nvSpPr>
        <p:spPr>
          <a:xfrm>
            <a:off x="3911666" y="777028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9611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82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5" name="صورة 4" descr="صورة تحتوي على نص, الطيور المائية, طائر&#10;&#10;تم إنشاء الوصف تلقائياً">
            <a:extLst>
              <a:ext uri="{FF2B5EF4-FFF2-40B4-BE49-F238E27FC236}">
                <a16:creationId xmlns:a16="http://schemas.microsoft.com/office/drawing/2014/main" id="{52CFB389-B040-46E7-A9CF-7BCE704EB9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r="5577" b="51174"/>
          <a:stretch/>
        </p:blipFill>
        <p:spPr>
          <a:xfrm>
            <a:off x="1544469" y="1226104"/>
            <a:ext cx="6120687" cy="47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83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C0ABB94-C204-4DDB-8E03-AFACB1DBE3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88" t="48581" r="21207" b="21669"/>
          <a:stretch/>
        </p:blipFill>
        <p:spPr>
          <a:xfrm>
            <a:off x="7304323" y="2123684"/>
            <a:ext cx="4489530" cy="22401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86A4C0B-84CF-4C71-8C11-6697260C0C95}"/>
              </a:ext>
            </a:extLst>
          </p:cNvPr>
          <p:cNvSpPr txBox="1"/>
          <p:nvPr/>
        </p:nvSpPr>
        <p:spPr>
          <a:xfrm>
            <a:off x="4730977" y="4615946"/>
            <a:ext cx="6434566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الموطن : هو المكان الذي يعيش فيه المخلوق ويجد فيه حاجاته الأساسية .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34BFDB4-C296-449C-B041-698E959F973E}"/>
              </a:ext>
            </a:extLst>
          </p:cNvPr>
          <p:cNvSpPr txBox="1"/>
          <p:nvPr/>
        </p:nvSpPr>
        <p:spPr>
          <a:xfrm>
            <a:off x="7776839" y="2423725"/>
            <a:ext cx="19797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chemeClr val="accent1">
                    <a:lumMod val="75000"/>
                  </a:schemeClr>
                </a:solidFill>
              </a:rPr>
              <a:t>ماهو</a:t>
            </a:r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 الموطن ؟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1CACD9F-F1E1-4261-A365-EAD12862DAD1}"/>
              </a:ext>
            </a:extLst>
          </p:cNvPr>
          <p:cNvSpPr/>
          <p:nvPr/>
        </p:nvSpPr>
        <p:spPr>
          <a:xfrm>
            <a:off x="4287861" y="2295329"/>
            <a:ext cx="2463607" cy="43204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اين تعيش الاسماك؟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7E8B255-7C27-41CD-A6A7-A4753D09C1D7}"/>
              </a:ext>
            </a:extLst>
          </p:cNvPr>
          <p:cNvSpPr/>
          <p:nvPr/>
        </p:nvSpPr>
        <p:spPr>
          <a:xfrm>
            <a:off x="4562161" y="3756659"/>
            <a:ext cx="2643546" cy="43204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اين تعيش </a:t>
            </a:r>
            <a:r>
              <a:rPr lang="ar-SA" b="1" dirty="0" err="1"/>
              <a:t>االجمال</a:t>
            </a:r>
            <a:r>
              <a:rPr lang="ar-SA" b="1" dirty="0"/>
              <a:t>؟</a:t>
            </a:r>
          </a:p>
        </p:txBody>
      </p:sp>
      <p:pic>
        <p:nvPicPr>
          <p:cNvPr id="31" name="Picture 2" descr="مشاهدة صورة المصدر">
            <a:extLst>
              <a:ext uri="{FF2B5EF4-FFF2-40B4-BE49-F238E27FC236}">
                <a16:creationId xmlns:a16="http://schemas.microsoft.com/office/drawing/2014/main" id="{8A7DAAF9-7145-4F98-B3F0-1B6A3327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3" y="3719055"/>
            <a:ext cx="3222159" cy="2210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2" descr="مشاهدة صورة المصدر">
            <a:extLst>
              <a:ext uri="{FF2B5EF4-FFF2-40B4-BE49-F238E27FC236}">
                <a16:creationId xmlns:a16="http://schemas.microsoft.com/office/drawing/2014/main" id="{71D45BA0-641F-44BA-87C6-D98575913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2"/>
          <a:stretch/>
        </p:blipFill>
        <p:spPr bwMode="auto">
          <a:xfrm>
            <a:off x="840818" y="1630709"/>
            <a:ext cx="3292398" cy="1857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A9F4BD9-9721-4F62-9308-0E724C1E18A3}"/>
              </a:ext>
            </a:extLst>
          </p:cNvPr>
          <p:cNvSpPr txBox="1"/>
          <p:nvPr/>
        </p:nvSpPr>
        <p:spPr>
          <a:xfrm>
            <a:off x="4041422" y="848188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39227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" grpId="0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33123" y="-309122"/>
            <a:ext cx="13655043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63750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71921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1921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154261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231261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231262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796764" y="718385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62841" y="819906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83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4A0334-FE73-4959-AAA4-BC0AD5AC5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1" y="1188308"/>
            <a:ext cx="6042245" cy="474779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BC44DE-E701-4577-9724-95B69614224F}"/>
              </a:ext>
            </a:extLst>
          </p:cNvPr>
          <p:cNvSpPr txBox="1"/>
          <p:nvPr/>
        </p:nvSpPr>
        <p:spPr>
          <a:xfrm>
            <a:off x="293023" y="1683199"/>
            <a:ext cx="32651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استراتيجية </a:t>
            </a:r>
          </a:p>
          <a:p>
            <a:pPr algn="ctr"/>
            <a:r>
              <a:rPr lang="ar-SA" sz="3200" b="1" dirty="0"/>
              <a:t>الملاحظة </a:t>
            </a:r>
          </a:p>
          <a:p>
            <a:pPr algn="ctr"/>
            <a:r>
              <a:rPr lang="ar-SA" sz="3200" b="1" dirty="0"/>
              <a:t>و الاكتشاف ..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0C51029-C324-408F-8357-944C6A28696D}"/>
              </a:ext>
            </a:extLst>
          </p:cNvPr>
          <p:cNvSpPr txBox="1"/>
          <p:nvPr/>
        </p:nvSpPr>
        <p:spPr>
          <a:xfrm>
            <a:off x="2517257" y="2158599"/>
            <a:ext cx="2625403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/>
              <a:t>لاحظي </a:t>
            </a:r>
          </a:p>
          <a:p>
            <a:pPr algn="ctr"/>
            <a:endParaRPr lang="ar-SA" sz="3200" b="1"/>
          </a:p>
          <a:p>
            <a:pPr algn="ctr"/>
            <a:r>
              <a:rPr lang="ar-SA" sz="3200" b="1"/>
              <a:t>الصورة التي امامك </a:t>
            </a:r>
          </a:p>
          <a:p>
            <a:pPr algn="ctr"/>
            <a:r>
              <a:rPr lang="ar-SA" sz="3200" b="1"/>
              <a:t>و </a:t>
            </a:r>
            <a:r>
              <a:rPr lang="ar-SA" sz="3200" b="1" err="1"/>
              <a:t>اجيبي</a:t>
            </a:r>
            <a:r>
              <a:rPr lang="ar-SA" sz="3200" b="1"/>
              <a:t> عن الأسئلة </a:t>
            </a:r>
            <a:r>
              <a:rPr lang="ar-SA" sz="3200" b="1" err="1"/>
              <a:t>التاليه</a:t>
            </a:r>
            <a:r>
              <a:rPr lang="ar-SA" sz="3200" b="1"/>
              <a:t> </a:t>
            </a:r>
          </a:p>
          <a:p>
            <a:pPr algn="ctr"/>
            <a:endParaRPr lang="ar-SA" sz="3200" b="1"/>
          </a:p>
          <a:p>
            <a:pPr algn="ctr"/>
            <a:endParaRPr lang="ar-SA" sz="3200" b="1"/>
          </a:p>
          <a:p>
            <a:pPr algn="ctr"/>
            <a:endParaRPr lang="ar-SA" sz="3200" b="1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7569759" y="4642585"/>
            <a:ext cx="354574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أي الحيوانات يمكنها البقاء على اليابسة ؟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C150F87-325D-4F49-BDE5-7C981D6A8014}"/>
              </a:ext>
            </a:extLst>
          </p:cNvPr>
          <p:cNvSpPr txBox="1"/>
          <p:nvPr/>
        </p:nvSpPr>
        <p:spPr>
          <a:xfrm>
            <a:off x="2636004" y="5408569"/>
            <a:ext cx="472339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الطيور والحشرات يمكنها البقاء على اليابسة .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706DB3F-765A-4098-8B8C-B83E0BC595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10" t="34909" r="31039" b="11669"/>
          <a:stretch/>
        </p:blipFill>
        <p:spPr>
          <a:xfrm>
            <a:off x="6967703" y="1683199"/>
            <a:ext cx="4373115" cy="2815638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3A427AA-CD75-4F8F-BC38-C6E0A96DF47D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4929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7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293252"/>
            <a:ext cx="13675978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83 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2" y="1616938"/>
            <a:ext cx="3477949" cy="432556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C236DA8-FE2C-41AE-8F8D-DDF2482CB252}"/>
              </a:ext>
            </a:extLst>
          </p:cNvPr>
          <p:cNvGrpSpPr/>
          <p:nvPr/>
        </p:nvGrpSpPr>
        <p:grpSpPr>
          <a:xfrm>
            <a:off x="4605867" y="2187100"/>
            <a:ext cx="6510017" cy="1681253"/>
            <a:chOff x="7728435" y="1381123"/>
            <a:chExt cx="4434729" cy="1389706"/>
          </a:xfrm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C1D63762-B484-4385-97AA-82C21993C2DA}"/>
                </a:ext>
              </a:extLst>
            </p:cNvPr>
            <p:cNvSpPr/>
            <p:nvPr/>
          </p:nvSpPr>
          <p:spPr>
            <a:xfrm>
              <a:off x="11110108" y="1381123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21E96D0E-5511-40DA-B50A-5BABB62DD76E}"/>
                </a:ext>
              </a:extLst>
            </p:cNvPr>
            <p:cNvSpPr txBox="1"/>
            <p:nvPr/>
          </p:nvSpPr>
          <p:spPr>
            <a:xfrm>
              <a:off x="11151127" y="1492795"/>
              <a:ext cx="10120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652B1B64-EE85-46AC-8F0D-2C2043B1C0D9}"/>
                </a:ext>
              </a:extLst>
            </p:cNvPr>
            <p:cNvSpPr/>
            <p:nvPr/>
          </p:nvSpPr>
          <p:spPr>
            <a:xfrm>
              <a:off x="7728435" y="1381124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A189BDFF-DE0D-46A0-83BE-D0490E886DFF}"/>
                </a:ext>
              </a:extLst>
            </p:cNvPr>
            <p:cNvSpPr/>
            <p:nvPr/>
          </p:nvSpPr>
          <p:spPr>
            <a:xfrm>
              <a:off x="7728435" y="1381124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3A99FBA9-B407-4CF2-A91D-881456B04C71}"/>
                </a:ext>
              </a:extLst>
            </p:cNvPr>
            <p:cNvSpPr txBox="1"/>
            <p:nvPr/>
          </p:nvSpPr>
          <p:spPr>
            <a:xfrm>
              <a:off x="8053022" y="1385834"/>
              <a:ext cx="31070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2800" b="1" noProof="0" dirty="0">
                  <a:latin typeface="Oswald" panose="02000503000000000000" pitchFamily="2" charset="0"/>
                </a:rPr>
                <a:t>كيف يمكن أن يتغير النظام البيئي إذا أصبح فجأة أكثر برودة 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id="{80A72665-5F91-4DE7-BAB1-90F829D5B1C2}"/>
              </a:ext>
            </a:extLst>
          </p:cNvPr>
          <p:cNvGrpSpPr/>
          <p:nvPr/>
        </p:nvGrpSpPr>
        <p:grpSpPr>
          <a:xfrm>
            <a:off x="4567864" y="3506262"/>
            <a:ext cx="6546113" cy="1945554"/>
            <a:chOff x="2243905" y="2711480"/>
            <a:chExt cx="4710635" cy="1945554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EF0726D9-25D8-48EF-BC46-529B166D1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6" b="20549"/>
            <a:stretch/>
          </p:blipFill>
          <p:spPr>
            <a:xfrm>
              <a:off x="6219800" y="2711480"/>
              <a:ext cx="306893" cy="30965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6D0908C6-E0BB-4E5C-A5F8-7E86D9D06CF5}"/>
                </a:ext>
              </a:extLst>
            </p:cNvPr>
            <p:cNvSpPr txBox="1"/>
            <p:nvPr/>
          </p:nvSpPr>
          <p:spPr>
            <a:xfrm>
              <a:off x="2243905" y="3272039"/>
              <a:ext cx="4710635" cy="13849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ar-SY" sz="2800" b="1" dirty="0">
                  <a:solidFill>
                    <a:schemeClr val="accent2">
                      <a:lumMod val="50000"/>
                    </a:schemeClr>
                  </a:solidFill>
                </a:rPr>
                <a:t>عند زيادة البرودة يصعبُ نمو النباتات و بالتالي تقل أعداد الحيوانات التي تتغذى على النباتات و قد يزداد فرصة نمو نباتات وحيوانات أخرى في البيئة الجديدة </a:t>
              </a: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B5417E1-5415-4176-A2C5-056D77544FAB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87518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50977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632693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632693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067735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144735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144736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3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4E4B0F9-422D-4AC6-8733-1F2A7887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0" y="1369184"/>
            <a:ext cx="9953501" cy="437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3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83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C28B1A-BFB5-4F1B-A20A-1AB911C691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b="58675"/>
          <a:stretch/>
        </p:blipFill>
        <p:spPr>
          <a:xfrm>
            <a:off x="1317288" y="1318570"/>
            <a:ext cx="7985523" cy="4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84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C0ABB94-C204-4DDB-8E03-AFACB1DBE3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88" t="48581" r="21207" b="21669"/>
          <a:stretch/>
        </p:blipFill>
        <p:spPr>
          <a:xfrm>
            <a:off x="7304324" y="1778806"/>
            <a:ext cx="4489530" cy="22401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34BFDB4-C296-449C-B041-698E959F973E}"/>
              </a:ext>
            </a:extLst>
          </p:cNvPr>
          <p:cNvSpPr txBox="1"/>
          <p:nvPr/>
        </p:nvSpPr>
        <p:spPr>
          <a:xfrm>
            <a:off x="7242310" y="2198601"/>
            <a:ext cx="26435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ماهي السلسلة الغذائية ؟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1CACD9F-F1E1-4261-A365-EAD12862DAD1}"/>
              </a:ext>
            </a:extLst>
          </p:cNvPr>
          <p:cNvSpPr/>
          <p:nvPr/>
        </p:nvSpPr>
        <p:spPr>
          <a:xfrm>
            <a:off x="4393979" y="4047298"/>
            <a:ext cx="2463607" cy="43204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err="1"/>
              <a:t>ماهو</a:t>
            </a:r>
            <a:r>
              <a:rPr lang="ar-SA" b="1" dirty="0"/>
              <a:t> هذا الشكل ؟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7E8B255-7C27-41CD-A6A7-A4753D09C1D7}"/>
              </a:ext>
            </a:extLst>
          </p:cNvPr>
          <p:cNvSpPr/>
          <p:nvPr/>
        </p:nvSpPr>
        <p:spPr>
          <a:xfrm>
            <a:off x="4974864" y="4768442"/>
            <a:ext cx="2643546" cy="43204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والى ماذا يرمز ؟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763CF947-ED45-4B97-A78A-6CAFFFED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9" y="2635115"/>
            <a:ext cx="3472506" cy="2086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34221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</a:t>
            </a:r>
          </a:p>
        </p:txBody>
      </p:sp>
      <p:pic>
        <p:nvPicPr>
          <p:cNvPr id="11266" name="Picture 2" descr="مشاهدة صورة المصدر">
            <a:extLst>
              <a:ext uri="{FF2B5EF4-FFF2-40B4-BE49-F238E27FC236}">
                <a16:creationId xmlns:a16="http://schemas.microsoft.com/office/drawing/2014/main" id="{542FA342-102A-4BAA-A72C-89FCE7337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8" r="25956"/>
          <a:stretch/>
        </p:blipFill>
        <p:spPr bwMode="auto">
          <a:xfrm>
            <a:off x="798472" y="1535372"/>
            <a:ext cx="10645668" cy="43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AC62372-DFB8-4B40-BB22-963F9850271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86010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3" y="5929670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84  </a:t>
            </a:r>
          </a:p>
        </p:txBody>
      </p:sp>
      <p:sp>
        <p:nvSpPr>
          <p:cNvPr id="27" name="TextBox 51">
            <a:extLst>
              <a:ext uri="{FF2B5EF4-FFF2-40B4-BE49-F238E27FC236}">
                <a16:creationId xmlns:a16="http://schemas.microsoft.com/office/drawing/2014/main" id="{468F6D20-4084-490F-897B-4E246BCB29B4}"/>
              </a:ext>
            </a:extLst>
          </p:cNvPr>
          <p:cNvSpPr txBox="1"/>
          <p:nvPr/>
        </p:nvSpPr>
        <p:spPr>
          <a:xfrm>
            <a:off x="5248670" y="1859271"/>
            <a:ext cx="6463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2800" b="1">
                <a:solidFill>
                  <a:srgbClr val="0070C0"/>
                </a:solidFill>
                <a:latin typeface="Oswald" panose="02000503000000000000" pitchFamily="2" charset="0"/>
              </a:rPr>
              <a:t>توضّحُ السلسلة الغذائية </a:t>
            </a:r>
            <a:r>
              <a:rPr lang="ar-SY" sz="2800" b="1">
                <a:latin typeface="Oswald" panose="02000503000000000000" pitchFamily="2" charset="0"/>
              </a:rPr>
              <a:t>ترتيب المخلوقات الحية التي يعتمد كل منها على الآخر في غذائه , و يُسمّى أول مخلوق حي في السلسلة </a:t>
            </a:r>
            <a:r>
              <a:rPr lang="ar-SY" sz="2800" b="1">
                <a:solidFill>
                  <a:srgbClr val="0070C0"/>
                </a:solidFill>
                <a:latin typeface="Oswald" panose="02000503000000000000" pitchFamily="2" charset="0"/>
              </a:rPr>
              <a:t>المنتج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712BA1-8CD6-4407-962D-129712AB5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8" b="14462"/>
          <a:stretch/>
        </p:blipFill>
        <p:spPr bwMode="auto">
          <a:xfrm>
            <a:off x="791861" y="1791293"/>
            <a:ext cx="4500531" cy="1631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" descr="مشاهدة صورة المصدر">
            <a:extLst>
              <a:ext uri="{FF2B5EF4-FFF2-40B4-BE49-F238E27FC236}">
                <a16:creationId xmlns:a16="http://schemas.microsoft.com/office/drawing/2014/main" id="{CE438DF0-43D9-4C07-86F0-4462CB0DA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38525" r="1151" b="23912"/>
          <a:stretch/>
        </p:blipFill>
        <p:spPr bwMode="auto">
          <a:xfrm>
            <a:off x="791861" y="3575537"/>
            <a:ext cx="10715348" cy="15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A064B75-A2DE-4D49-AF93-F2EABB76992D}"/>
              </a:ext>
            </a:extLst>
          </p:cNvPr>
          <p:cNvSpPr txBox="1"/>
          <p:nvPr/>
        </p:nvSpPr>
        <p:spPr>
          <a:xfrm>
            <a:off x="3791588" y="721560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8E99A045-9300-474B-A6F2-8D5EEE9BD820}"/>
              </a:ext>
            </a:extLst>
          </p:cNvPr>
          <p:cNvSpPr/>
          <p:nvPr/>
        </p:nvSpPr>
        <p:spPr>
          <a:xfrm>
            <a:off x="9417216" y="5166343"/>
            <a:ext cx="1982809" cy="71202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منتج</a:t>
            </a:r>
          </a:p>
        </p:txBody>
      </p:sp>
      <p:sp>
        <p:nvSpPr>
          <p:cNvPr id="24" name="سهم: لليسار 23">
            <a:extLst>
              <a:ext uri="{FF2B5EF4-FFF2-40B4-BE49-F238E27FC236}">
                <a16:creationId xmlns:a16="http://schemas.microsoft.com/office/drawing/2014/main" id="{5EFD702C-AF03-4CCD-92AA-271E13F05C9E}"/>
              </a:ext>
            </a:extLst>
          </p:cNvPr>
          <p:cNvSpPr/>
          <p:nvPr/>
        </p:nvSpPr>
        <p:spPr>
          <a:xfrm>
            <a:off x="6202785" y="5194783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أول</a:t>
            </a:r>
          </a:p>
        </p:txBody>
      </p:sp>
      <p:sp>
        <p:nvSpPr>
          <p:cNvPr id="25" name="سهم: لليسار 24">
            <a:extLst>
              <a:ext uri="{FF2B5EF4-FFF2-40B4-BE49-F238E27FC236}">
                <a16:creationId xmlns:a16="http://schemas.microsoft.com/office/drawing/2014/main" id="{27765A20-8FFE-4A0B-9EC4-0AD9D7D00460}"/>
              </a:ext>
            </a:extLst>
          </p:cNvPr>
          <p:cNvSpPr/>
          <p:nvPr/>
        </p:nvSpPr>
        <p:spPr>
          <a:xfrm>
            <a:off x="3405333" y="5194783"/>
            <a:ext cx="2436219" cy="88959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ثاني</a:t>
            </a:r>
          </a:p>
        </p:txBody>
      </p:sp>
      <p:sp>
        <p:nvSpPr>
          <p:cNvPr id="29" name="سهم: لليسار 28">
            <a:extLst>
              <a:ext uri="{FF2B5EF4-FFF2-40B4-BE49-F238E27FC236}">
                <a16:creationId xmlns:a16="http://schemas.microsoft.com/office/drawing/2014/main" id="{B6054F01-2816-4115-ACD0-138FCC7BB745}"/>
              </a:ext>
            </a:extLst>
          </p:cNvPr>
          <p:cNvSpPr/>
          <p:nvPr/>
        </p:nvSpPr>
        <p:spPr>
          <a:xfrm>
            <a:off x="453279" y="5273330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ثالث</a:t>
            </a:r>
          </a:p>
        </p:txBody>
      </p:sp>
    </p:spTree>
    <p:extLst>
      <p:ext uri="{BB962C8B-B14F-4D97-AF65-F5344CB8AC3E}">
        <p14:creationId xmlns:p14="http://schemas.microsoft.com/office/powerpoint/2010/main" val="38654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/>
      <p:bldP spid="23" grpId="0" animBg="1"/>
      <p:bldP spid="24" grpId="0" animBg="1"/>
      <p:bldP spid="25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C06F6B95-B8C5-4F2F-93D1-A6ABC5FC2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38525" r="5174" b="23912"/>
          <a:stretch/>
        </p:blipFill>
        <p:spPr bwMode="auto">
          <a:xfrm>
            <a:off x="633515" y="2307227"/>
            <a:ext cx="10924969" cy="25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30D5E94E-E63E-4CD2-BBCA-BF80FFB49BC3}"/>
              </a:ext>
            </a:extLst>
          </p:cNvPr>
          <p:cNvSpPr/>
          <p:nvPr/>
        </p:nvSpPr>
        <p:spPr>
          <a:xfrm>
            <a:off x="9417216" y="4864687"/>
            <a:ext cx="1982809" cy="71202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منتج</a:t>
            </a:r>
          </a:p>
        </p:txBody>
      </p:sp>
      <p:sp>
        <p:nvSpPr>
          <p:cNvPr id="24" name="سهم: لليسار 23">
            <a:extLst>
              <a:ext uri="{FF2B5EF4-FFF2-40B4-BE49-F238E27FC236}">
                <a16:creationId xmlns:a16="http://schemas.microsoft.com/office/drawing/2014/main" id="{FDF8DE65-2946-487D-BC9E-8F5A357CF4A4}"/>
              </a:ext>
            </a:extLst>
          </p:cNvPr>
          <p:cNvSpPr/>
          <p:nvPr/>
        </p:nvSpPr>
        <p:spPr>
          <a:xfrm>
            <a:off x="6202785" y="4893127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مستهلك أول</a:t>
            </a:r>
          </a:p>
        </p:txBody>
      </p:sp>
      <p:sp>
        <p:nvSpPr>
          <p:cNvPr id="25" name="سهم: لليسار 24">
            <a:extLst>
              <a:ext uri="{FF2B5EF4-FFF2-40B4-BE49-F238E27FC236}">
                <a16:creationId xmlns:a16="http://schemas.microsoft.com/office/drawing/2014/main" id="{C45044EB-E114-47BE-A74B-AEBF8C07B145}"/>
              </a:ext>
            </a:extLst>
          </p:cNvPr>
          <p:cNvSpPr/>
          <p:nvPr/>
        </p:nvSpPr>
        <p:spPr>
          <a:xfrm>
            <a:off x="3405333" y="4893127"/>
            <a:ext cx="2436219" cy="88959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مستهلك ثاني</a:t>
            </a:r>
          </a:p>
        </p:txBody>
      </p:sp>
      <p:sp>
        <p:nvSpPr>
          <p:cNvPr id="27" name="سهم: لليسار 26">
            <a:extLst>
              <a:ext uri="{FF2B5EF4-FFF2-40B4-BE49-F238E27FC236}">
                <a16:creationId xmlns:a16="http://schemas.microsoft.com/office/drawing/2014/main" id="{06DD89EA-F797-4EEA-8D38-6781A1E800D8}"/>
              </a:ext>
            </a:extLst>
          </p:cNvPr>
          <p:cNvSpPr/>
          <p:nvPr/>
        </p:nvSpPr>
        <p:spPr>
          <a:xfrm>
            <a:off x="453279" y="4970143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مستهلك ثالث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B1D6AD7-64A3-4721-B47D-27F69EE378C1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920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487514" y="772278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84  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id="{38F7FD8E-1AC9-453A-BA45-63F003D090A0}"/>
              </a:ext>
            </a:extLst>
          </p:cNvPr>
          <p:cNvSpPr txBox="1"/>
          <p:nvPr/>
        </p:nvSpPr>
        <p:spPr>
          <a:xfrm>
            <a:off x="7019693" y="2464867"/>
            <a:ext cx="432195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4400" b="1" dirty="0">
                <a:solidFill>
                  <a:srgbClr val="D60093"/>
                </a:solidFill>
                <a:latin typeface="Oswald" panose="02000503000000000000" pitchFamily="2" charset="0"/>
              </a:rPr>
              <a:t>المنتج :</a:t>
            </a:r>
            <a:r>
              <a:rPr lang="ar-SA" sz="4400" b="1" dirty="0">
                <a:solidFill>
                  <a:srgbClr val="D60093"/>
                </a:solidFill>
                <a:latin typeface="Oswald" panose="02000503000000000000" pitchFamily="2" charset="0"/>
              </a:rPr>
              <a:t> </a:t>
            </a:r>
            <a:r>
              <a:rPr lang="ar-SY" sz="3200" b="1" dirty="0">
                <a:latin typeface="Oswald" panose="02000503000000000000" pitchFamily="2" charset="0"/>
              </a:rPr>
              <a:t>مخلوق حي يصنع غذاءه بنفسه , و من ذلك النباتات و الطحالب التي تحصل على الطاقة من ضوء الشمس , فتستخدمها في صنع غذائها</a:t>
            </a:r>
            <a:r>
              <a:rPr lang="ar-SA" sz="3200" b="1" dirty="0">
                <a:latin typeface="Oswald" panose="02000503000000000000" pitchFamily="2" charset="0"/>
              </a:rPr>
              <a:t> .</a:t>
            </a:r>
            <a:endParaRPr lang="ar-SY" sz="3200" b="1" dirty="0">
              <a:latin typeface="Oswald" panose="02000503000000000000" pitchFamily="2" charset="0"/>
            </a:endParaRPr>
          </a:p>
        </p:txBody>
      </p:sp>
      <p:pic>
        <p:nvPicPr>
          <p:cNvPr id="11268" name="Picture 4" descr="مشاهدة صورة المصدر">
            <a:extLst>
              <a:ext uri="{FF2B5EF4-FFF2-40B4-BE49-F238E27FC236}">
                <a16:creationId xmlns:a16="http://schemas.microsoft.com/office/drawing/2014/main" id="{4A0D934C-423B-467C-9CC6-81E76428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4" y="1624471"/>
            <a:ext cx="6464916" cy="43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0982C27D-A8A8-4B0C-8F83-172CDDA28B2E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34069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ص84 </a:t>
            </a:r>
          </a:p>
        </p:txBody>
      </p:sp>
      <p:sp>
        <p:nvSpPr>
          <p:cNvPr id="25" name="TextBox 53">
            <a:extLst>
              <a:ext uri="{FF2B5EF4-FFF2-40B4-BE49-F238E27FC236}">
                <a16:creationId xmlns:a16="http://schemas.microsoft.com/office/drawing/2014/main" id="{25AAB8C2-3EF8-4D52-8B02-5AE93F0BF1DC}"/>
              </a:ext>
            </a:extLst>
          </p:cNvPr>
          <p:cNvSpPr txBox="1"/>
          <p:nvPr/>
        </p:nvSpPr>
        <p:spPr>
          <a:xfrm>
            <a:off x="685325" y="1734215"/>
            <a:ext cx="10797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4800" b="1" dirty="0">
                <a:solidFill>
                  <a:schemeClr val="accent2"/>
                </a:solidFill>
                <a:latin typeface="Oswald" panose="02000503000000000000" pitchFamily="2" charset="0"/>
              </a:rPr>
              <a:t>المستهلك</a:t>
            </a:r>
            <a:r>
              <a:rPr lang="ar-SY" sz="2400" b="1" dirty="0">
                <a:latin typeface="Oswald" panose="02000503000000000000" pitchFamily="2" charset="0"/>
              </a:rPr>
              <a:t> </a:t>
            </a:r>
            <a:r>
              <a:rPr lang="ar-SY" sz="3200" b="1" dirty="0">
                <a:latin typeface="Oswald" panose="02000503000000000000" pitchFamily="2" charset="0"/>
              </a:rPr>
              <a:t>هو المخلوق الحي الثاني في السلسلة الغذائية و هو يتغذّى على مخلوقات حية أخرى , والحيوانات كلها مستهلكات و يلي المستهلكات في السلسلة الغذائية </a:t>
            </a: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المُحلِّلات</a:t>
            </a:r>
            <a:endParaRPr lang="ar-SY" sz="2400" b="1" dirty="0">
              <a:solidFill>
                <a:schemeClr val="accent2"/>
              </a:solidFill>
              <a:latin typeface="Oswald" panose="02000503000000000000" pitchFamily="2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A0F96D54-D03C-4603-8315-B03E92A1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057" y="3541608"/>
            <a:ext cx="6017062" cy="2231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567837F-277A-41A9-B5E5-28D08E8DF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72" l="2632" r="97862">
                        <a14:foregroundMark x1="89145" y1="24936" x2="65625" y2="69409"/>
                        <a14:foregroundMark x1="96053" y1="18509" x2="60691" y2="22365"/>
                        <a14:foregroundMark x1="60691" y1="22365" x2="57895" y2="85861"/>
                        <a14:foregroundMark x1="89638" y1="93830" x2="57895" y2="89203"/>
                        <a14:foregroundMark x1="94079" y1="46787" x2="87336" y2="81234"/>
                        <a14:foregroundMark x1="78454" y1="82005" x2="63322" y2="80463"/>
                        <a14:foregroundMark x1="54934" y1="32391" x2="56414" y2="82519"/>
                        <a14:foregroundMark x1="93421" y1="4627" x2="69737" y2="4627"/>
                        <a14:foregroundMark x1="62829" y1="21080" x2="55263" y2="17738"/>
                        <a14:foregroundMark x1="89145" y1="34190" x2="87993" y2="71208"/>
                        <a14:backgroundMark x1="99507" y1="34190" x2="99507" y2="57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39"/>
          <a:stretch/>
        </p:blipFill>
        <p:spPr bwMode="auto">
          <a:xfrm>
            <a:off x="7154403" y="3559364"/>
            <a:ext cx="3911254" cy="219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7B599C3-CAD3-433C-BEFB-6EC71CB338BC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3489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  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B41C1B4D-A95C-4B7B-8FE0-DD919FC8A1F2}"/>
              </a:ext>
            </a:extLst>
          </p:cNvPr>
          <p:cNvSpPr txBox="1"/>
          <p:nvPr/>
        </p:nvSpPr>
        <p:spPr>
          <a:xfrm>
            <a:off x="9150116" y="3429000"/>
            <a:ext cx="24497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3200" b="1" dirty="0">
                <a:solidFill>
                  <a:srgbClr val="D60093"/>
                </a:solidFill>
                <a:latin typeface="Oswald" panose="02000503000000000000" pitchFamily="2" charset="0"/>
              </a:rPr>
              <a:t>و من المُحلِّلات : </a:t>
            </a:r>
            <a:r>
              <a:rPr lang="ar-SY" sz="3200" b="1" dirty="0">
                <a:latin typeface="Oswald" panose="02000503000000000000" pitchFamily="2" charset="0"/>
              </a:rPr>
              <a:t>بعض أنواع البكتيريا و الديدان </a:t>
            </a:r>
          </a:p>
        </p:txBody>
      </p:sp>
      <p:sp>
        <p:nvSpPr>
          <p:cNvPr id="24" name="TextBox 51">
            <a:extLst>
              <a:ext uri="{FF2B5EF4-FFF2-40B4-BE49-F238E27FC236}">
                <a16:creationId xmlns:a16="http://schemas.microsoft.com/office/drawing/2014/main" id="{A166DC9A-DFD7-4DDE-8C77-DA5519977582}"/>
              </a:ext>
            </a:extLst>
          </p:cNvPr>
          <p:cNvSpPr txBox="1"/>
          <p:nvPr/>
        </p:nvSpPr>
        <p:spPr>
          <a:xfrm>
            <a:off x="1467952" y="1669366"/>
            <a:ext cx="10131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4400" b="1" dirty="0">
                <a:solidFill>
                  <a:srgbClr val="0070C0"/>
                </a:solidFill>
                <a:latin typeface="Oswald" panose="02000503000000000000" pitchFamily="2" charset="0"/>
              </a:rPr>
              <a:t>المُحلِّلات: </a:t>
            </a:r>
            <a:r>
              <a:rPr lang="ar-SY" sz="3200" b="1" dirty="0">
                <a:latin typeface="Oswald" panose="02000503000000000000" pitchFamily="2" charset="0"/>
              </a:rPr>
              <a:t>هي مخلوقات حيّة تُحلِّلُ بقايا النباتات و الحيوانات و أجسامها بعد موتها , فتضيف إلى التربة أملاحاً معدنيةً جديدةً </a:t>
            </a:r>
            <a:r>
              <a:rPr lang="ar-SA" sz="3200" b="1" dirty="0">
                <a:latin typeface="Oswald" panose="02000503000000000000" pitchFamily="2" charset="0"/>
              </a:rPr>
              <a:t>.</a:t>
            </a:r>
            <a:endParaRPr lang="ar-SY" b="1" dirty="0">
              <a:latin typeface="Oswald" panose="02000503000000000000" pitchFamily="2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A0F96D54-D03C-4603-8315-B03E92A18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6"/>
          <a:stretch/>
        </p:blipFill>
        <p:spPr bwMode="auto">
          <a:xfrm>
            <a:off x="827648" y="2711819"/>
            <a:ext cx="3416300" cy="3288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FE646188-8E38-41FE-981D-7D5363378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23" y="3529305"/>
            <a:ext cx="4117597" cy="2470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030285-8F4E-4AA4-B8E0-0A5F44D0A0A9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2417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84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70BC616-B5DC-4C06-A2E1-22FF18D31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3976" b="56222"/>
          <a:stretch/>
        </p:blipFill>
        <p:spPr>
          <a:xfrm>
            <a:off x="1399822" y="1226105"/>
            <a:ext cx="6931378" cy="46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7CE99CA-620D-4F71-AD2B-794F1C3732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3702" r="5396" b="47520"/>
          <a:stretch/>
        </p:blipFill>
        <p:spPr>
          <a:xfrm>
            <a:off x="2149022" y="1338709"/>
            <a:ext cx="6791668" cy="474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13899"/>
            <a:ext cx="13523067" cy="87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5767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3938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3938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74431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1431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1432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A2C0B5F7-2110-49F7-8503-AC090AF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404" y="1667311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23" name="Picture 11" descr="Picture 11">
            <a:extLst>
              <a:ext uri="{FF2B5EF4-FFF2-40B4-BE49-F238E27FC236}">
                <a16:creationId xmlns:a16="http://schemas.microsoft.com/office/drawing/2014/main" id="{FDA40B5A-8679-4201-8AAA-1E447BE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85" y="2410371"/>
            <a:ext cx="443215" cy="4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4D196BD6-FEE9-4000-A6CF-24C4D27E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998" y="3073040"/>
            <a:ext cx="1039039" cy="8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25" name="Picture 12" descr="Picture 12">
            <a:extLst>
              <a:ext uri="{FF2B5EF4-FFF2-40B4-BE49-F238E27FC236}">
                <a16:creationId xmlns:a16="http://schemas.microsoft.com/office/drawing/2014/main" id="{CFF6D4ED-FB74-4D32-94E9-9CE3AAF5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99" y="2380653"/>
            <a:ext cx="412095" cy="4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E2D6BF61-53E5-4A68-8A95-1BF90E3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985" y="3102259"/>
            <a:ext cx="109508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30" name="Picture 14" descr="Picture 14">
            <a:extLst>
              <a:ext uri="{FF2B5EF4-FFF2-40B4-BE49-F238E27FC236}">
                <a16:creationId xmlns:a16="http://schemas.microsoft.com/office/drawing/2014/main" id="{C4C72335-1BA4-488C-B3C3-4C2F8A14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279" y="4139373"/>
            <a:ext cx="669947" cy="4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CD05DAB5-B368-431B-BEC2-B0A784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132" y="4904751"/>
            <a:ext cx="1262091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32" name="Picture 13" descr="Picture 13">
            <a:extLst>
              <a:ext uri="{FF2B5EF4-FFF2-40B4-BE49-F238E27FC236}">
                <a16:creationId xmlns:a16="http://schemas.microsoft.com/office/drawing/2014/main" id="{3F0BA3C3-CB04-4F84-BF58-0ED15D14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50" y="4007154"/>
            <a:ext cx="690455" cy="6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43823822-27B0-48A3-AD95-30442C93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87" y="4986298"/>
            <a:ext cx="1365347" cy="9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pic>
        <p:nvPicPr>
          <p:cNvPr id="35" name="Picture 6" descr="Picture 6">
            <a:extLst>
              <a:ext uri="{FF2B5EF4-FFF2-40B4-BE49-F238E27FC236}">
                <a16:creationId xmlns:a16="http://schemas.microsoft.com/office/drawing/2014/main" id="{C44000C9-35BF-4E79-9FAF-E86CD7E3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9" y="2638261"/>
            <a:ext cx="332695" cy="5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F43B8C66-6994-498F-A2D9-E0C635B1C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9" y="3507602"/>
            <a:ext cx="1540711" cy="3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37" name="Picture 5" descr="Picture 5">
            <a:extLst>
              <a:ext uri="{FF2B5EF4-FFF2-40B4-BE49-F238E27FC236}">
                <a16:creationId xmlns:a16="http://schemas.microsoft.com/office/drawing/2014/main" id="{1F14820C-8E6A-40E8-81E6-D20DF40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51" y="2682101"/>
            <a:ext cx="440933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39773856-E470-4C96-A321-C4CD24E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414" y="3565215"/>
            <a:ext cx="1955903" cy="41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39" name="Picture 7" descr="Picture 7">
            <a:extLst>
              <a:ext uri="{FF2B5EF4-FFF2-40B4-BE49-F238E27FC236}">
                <a16:creationId xmlns:a16="http://schemas.microsoft.com/office/drawing/2014/main" id="{D0D620CF-6023-447C-AF5B-D0417E7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62" y="4243052"/>
            <a:ext cx="704125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91A5606-FD78-4821-81DB-95184146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113" y="5144708"/>
            <a:ext cx="909020" cy="6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800" b="1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98E13291-ADE8-4EE3-929B-11938C8F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1" y="4416406"/>
            <a:ext cx="566264" cy="4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CD0E4F59-8A65-40C2-B401-20D99CEE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622" y="5256962"/>
            <a:ext cx="11634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  <p:sp>
        <p:nvSpPr>
          <p:cNvPr id="43" name="مربع نص 2">
            <a:extLst>
              <a:ext uri="{FF2B5EF4-FFF2-40B4-BE49-F238E27FC236}">
                <a16:creationId xmlns:a16="http://schemas.microsoft.com/office/drawing/2014/main" id="{CC66720E-ADEF-46E3-9D6B-E96FA6DF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952" y="1809652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كيف أكون مميزة ؟</a:t>
            </a:r>
          </a:p>
        </p:txBody>
      </p:sp>
    </p:spTree>
    <p:extLst>
      <p:ext uri="{BB962C8B-B14F-4D97-AF65-F5344CB8AC3E}">
        <p14:creationId xmlns:p14="http://schemas.microsoft.com/office/powerpoint/2010/main" val="3679204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  </a:t>
            </a:r>
          </a:p>
        </p:txBody>
      </p:sp>
      <p:pic>
        <p:nvPicPr>
          <p:cNvPr id="4100" name="Picture 4" descr="مشاهدة صورة المصدر">
            <a:extLst>
              <a:ext uri="{FF2B5EF4-FFF2-40B4-BE49-F238E27FC236}">
                <a16:creationId xmlns:a16="http://schemas.microsoft.com/office/drawing/2014/main" id="{C06F6B95-B8C5-4F2F-93D1-A6ABC5FC2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38525" r="5174" b="23912"/>
          <a:stretch/>
        </p:blipFill>
        <p:spPr bwMode="auto">
          <a:xfrm>
            <a:off x="633515" y="2307227"/>
            <a:ext cx="10924969" cy="25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30D5E94E-E63E-4CD2-BBCA-BF80FFB49BC3}"/>
              </a:ext>
            </a:extLst>
          </p:cNvPr>
          <p:cNvSpPr/>
          <p:nvPr/>
        </p:nvSpPr>
        <p:spPr>
          <a:xfrm>
            <a:off x="9417216" y="4864687"/>
            <a:ext cx="1982809" cy="71202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منتج</a:t>
            </a:r>
          </a:p>
        </p:txBody>
      </p:sp>
      <p:sp>
        <p:nvSpPr>
          <p:cNvPr id="24" name="سهم: لليسار 23">
            <a:extLst>
              <a:ext uri="{FF2B5EF4-FFF2-40B4-BE49-F238E27FC236}">
                <a16:creationId xmlns:a16="http://schemas.microsoft.com/office/drawing/2014/main" id="{FDF8DE65-2946-487D-BC9E-8F5A357CF4A4}"/>
              </a:ext>
            </a:extLst>
          </p:cNvPr>
          <p:cNvSpPr/>
          <p:nvPr/>
        </p:nvSpPr>
        <p:spPr>
          <a:xfrm>
            <a:off x="6202785" y="4893127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أول</a:t>
            </a:r>
          </a:p>
        </p:txBody>
      </p:sp>
      <p:sp>
        <p:nvSpPr>
          <p:cNvPr id="25" name="سهم: لليسار 24">
            <a:extLst>
              <a:ext uri="{FF2B5EF4-FFF2-40B4-BE49-F238E27FC236}">
                <a16:creationId xmlns:a16="http://schemas.microsoft.com/office/drawing/2014/main" id="{C45044EB-E114-47BE-A74B-AEBF8C07B145}"/>
              </a:ext>
            </a:extLst>
          </p:cNvPr>
          <p:cNvSpPr/>
          <p:nvPr/>
        </p:nvSpPr>
        <p:spPr>
          <a:xfrm>
            <a:off x="3405333" y="4893127"/>
            <a:ext cx="2436219" cy="889591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ثاني</a:t>
            </a:r>
          </a:p>
        </p:txBody>
      </p:sp>
      <p:sp>
        <p:nvSpPr>
          <p:cNvPr id="27" name="سهم: لليسار 26">
            <a:extLst>
              <a:ext uri="{FF2B5EF4-FFF2-40B4-BE49-F238E27FC236}">
                <a16:creationId xmlns:a16="http://schemas.microsoft.com/office/drawing/2014/main" id="{06DD89EA-F797-4EEA-8D38-6781A1E800D8}"/>
              </a:ext>
            </a:extLst>
          </p:cNvPr>
          <p:cNvSpPr/>
          <p:nvPr/>
        </p:nvSpPr>
        <p:spPr>
          <a:xfrm>
            <a:off x="453279" y="4971674"/>
            <a:ext cx="2436219" cy="788212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>
                <a:solidFill>
                  <a:schemeClr val="tx1"/>
                </a:solidFill>
              </a:rPr>
              <a:t>مستهلك ثالث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B1D6AD7-64A3-4721-B47D-27F69EE378C1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</p:spTree>
    <p:extLst>
      <p:ext uri="{BB962C8B-B14F-4D97-AF65-F5344CB8AC3E}">
        <p14:creationId xmlns:p14="http://schemas.microsoft.com/office/powerpoint/2010/main" val="22086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 </a:t>
            </a:r>
          </a:p>
        </p:txBody>
      </p:sp>
      <p:pic>
        <p:nvPicPr>
          <p:cNvPr id="4098" name="Picture 2" descr="مشاهدة صورة المصدر">
            <a:extLst>
              <a:ext uri="{FF2B5EF4-FFF2-40B4-BE49-F238E27FC236}">
                <a16:creationId xmlns:a16="http://schemas.microsoft.com/office/drawing/2014/main" id="{D9306081-A9D2-427B-962A-90958FC7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0" y="1824625"/>
            <a:ext cx="10641599" cy="385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8436F2D-2B51-41D7-87FA-8ABBD1479ADC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40083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29688" y="19184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11404" y="54168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11404" y="935626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46446" y="247379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23446" y="617991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23447" y="975655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17" name="Picture 4" descr="مشاهدة صورة المصدر">
            <a:extLst>
              <a:ext uri="{FF2B5EF4-FFF2-40B4-BE49-F238E27FC236}">
                <a16:creationId xmlns:a16="http://schemas.microsoft.com/office/drawing/2014/main" id="{3460A394-9695-43AC-9FA1-FC2FF2F4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42" y="1621309"/>
            <a:ext cx="8272221" cy="42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97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50977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632693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632693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067735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144735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144736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3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4E4B0F9-422D-4AC6-8733-1F2A7887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0" y="1369184"/>
            <a:ext cx="9953501" cy="437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91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13899"/>
            <a:ext cx="13523067" cy="87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5767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3938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3938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74431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1431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1432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A2C0B5F7-2110-49F7-8503-AC090AF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404" y="1667311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23" name="Picture 11" descr="Picture 11">
            <a:extLst>
              <a:ext uri="{FF2B5EF4-FFF2-40B4-BE49-F238E27FC236}">
                <a16:creationId xmlns:a16="http://schemas.microsoft.com/office/drawing/2014/main" id="{FDA40B5A-8679-4201-8AAA-1E447BE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85" y="2410371"/>
            <a:ext cx="443215" cy="4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4D196BD6-FEE9-4000-A6CF-24C4D27E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998" y="3073040"/>
            <a:ext cx="1039039" cy="8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25" name="Picture 12" descr="Picture 12">
            <a:extLst>
              <a:ext uri="{FF2B5EF4-FFF2-40B4-BE49-F238E27FC236}">
                <a16:creationId xmlns:a16="http://schemas.microsoft.com/office/drawing/2014/main" id="{CFF6D4ED-FB74-4D32-94E9-9CE3AAF5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99" y="2380653"/>
            <a:ext cx="412095" cy="4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E2D6BF61-53E5-4A68-8A95-1BF90E3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985" y="3102259"/>
            <a:ext cx="109508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30" name="Picture 14" descr="Picture 14">
            <a:extLst>
              <a:ext uri="{FF2B5EF4-FFF2-40B4-BE49-F238E27FC236}">
                <a16:creationId xmlns:a16="http://schemas.microsoft.com/office/drawing/2014/main" id="{C4C72335-1BA4-488C-B3C3-4C2F8A14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279" y="4139373"/>
            <a:ext cx="669947" cy="4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CD05DAB5-B368-431B-BEC2-B0A784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132" y="4904751"/>
            <a:ext cx="1262091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32" name="Picture 13" descr="Picture 13">
            <a:extLst>
              <a:ext uri="{FF2B5EF4-FFF2-40B4-BE49-F238E27FC236}">
                <a16:creationId xmlns:a16="http://schemas.microsoft.com/office/drawing/2014/main" id="{3F0BA3C3-CB04-4F84-BF58-0ED15D14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50" y="4007154"/>
            <a:ext cx="690455" cy="6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43823822-27B0-48A3-AD95-30442C93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87" y="4986298"/>
            <a:ext cx="1365347" cy="9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pic>
        <p:nvPicPr>
          <p:cNvPr id="35" name="Picture 6" descr="Picture 6">
            <a:extLst>
              <a:ext uri="{FF2B5EF4-FFF2-40B4-BE49-F238E27FC236}">
                <a16:creationId xmlns:a16="http://schemas.microsoft.com/office/drawing/2014/main" id="{C44000C9-35BF-4E79-9FAF-E86CD7E3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9" y="2638261"/>
            <a:ext cx="332695" cy="5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F43B8C66-6994-498F-A2D9-E0C635B1C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9" y="3507602"/>
            <a:ext cx="1540711" cy="3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37" name="Picture 5" descr="Picture 5">
            <a:extLst>
              <a:ext uri="{FF2B5EF4-FFF2-40B4-BE49-F238E27FC236}">
                <a16:creationId xmlns:a16="http://schemas.microsoft.com/office/drawing/2014/main" id="{1F14820C-8E6A-40E8-81E6-D20DF40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51" y="2682101"/>
            <a:ext cx="440933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39773856-E470-4C96-A321-C4CD24E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414" y="3565215"/>
            <a:ext cx="1955903" cy="41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39" name="Picture 7" descr="Picture 7">
            <a:extLst>
              <a:ext uri="{FF2B5EF4-FFF2-40B4-BE49-F238E27FC236}">
                <a16:creationId xmlns:a16="http://schemas.microsoft.com/office/drawing/2014/main" id="{D0D620CF-6023-447C-AF5B-D0417E7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62" y="4243052"/>
            <a:ext cx="704125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91A5606-FD78-4821-81DB-95184146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113" y="5144708"/>
            <a:ext cx="909020" cy="6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800" b="1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98E13291-ADE8-4EE3-929B-11938C8F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1" y="4416406"/>
            <a:ext cx="566264" cy="4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CD0E4F59-8A65-40C2-B401-20D99CEE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622" y="5256962"/>
            <a:ext cx="11634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  <p:sp>
        <p:nvSpPr>
          <p:cNvPr id="43" name="مربع نص 2">
            <a:extLst>
              <a:ext uri="{FF2B5EF4-FFF2-40B4-BE49-F238E27FC236}">
                <a16:creationId xmlns:a16="http://schemas.microsoft.com/office/drawing/2014/main" id="{CC66720E-ADEF-46E3-9D6B-E96FA6DF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952" y="1809652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كيف أكون مميزة ؟</a:t>
            </a:r>
          </a:p>
        </p:txBody>
      </p:sp>
    </p:spTree>
    <p:extLst>
      <p:ext uri="{BB962C8B-B14F-4D97-AF65-F5344CB8AC3E}">
        <p14:creationId xmlns:p14="http://schemas.microsoft.com/office/powerpoint/2010/main" val="4157926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  </a:t>
            </a:r>
          </a:p>
        </p:txBody>
      </p:sp>
      <p:pic>
        <p:nvPicPr>
          <p:cNvPr id="6146" name="Picture 2" descr="السلاسل الغذائية مهم للمراجعة تكوين سلاسل غذائية – مدونة الأستاذ فيصل أحمد">
            <a:extLst>
              <a:ext uri="{FF2B5EF4-FFF2-40B4-BE49-F238E27FC236}">
                <a16:creationId xmlns:a16="http://schemas.microsoft.com/office/drawing/2014/main" id="{69C3E13A-604E-4E82-B583-97B0273E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01" y="1938914"/>
            <a:ext cx="8620377" cy="347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24B181B-284E-4958-B1F0-50760486828E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357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</a:t>
            </a:r>
          </a:p>
        </p:txBody>
      </p:sp>
      <p:pic>
        <p:nvPicPr>
          <p:cNvPr id="8194" name="Picture 2" descr="السلاسل الغذائية مهم للمراجعة تكوين سلاسل غذائية – مدونة الأستاذ فيصل أحمد">
            <a:extLst>
              <a:ext uri="{FF2B5EF4-FFF2-40B4-BE49-F238E27FC236}">
                <a16:creationId xmlns:a16="http://schemas.microsoft.com/office/drawing/2014/main" id="{9B6C12C3-1D98-4ADF-832D-66F5ED98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68" y="1738358"/>
            <a:ext cx="8949710" cy="39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4FDD3E5-7456-48C3-B324-2116AA2654F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42039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4FDD3E5-7456-48C3-B324-2116AA2654F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24DB7397-D15C-42CF-98C7-9EE53B1D7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/>
          <a:stretch/>
        </p:blipFill>
        <p:spPr bwMode="auto">
          <a:xfrm>
            <a:off x="1700820" y="1498595"/>
            <a:ext cx="8991600" cy="446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31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85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4FDD3E5-7456-48C3-B324-2116AA2654F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D29ED7B8-4069-4C83-A93A-2286A32F6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/>
          <a:stretch/>
        </p:blipFill>
        <p:spPr bwMode="auto">
          <a:xfrm>
            <a:off x="1606437" y="1719295"/>
            <a:ext cx="9085983" cy="390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25" name="TextBox 53">
            <a:extLst>
              <a:ext uri="{FF2B5EF4-FFF2-40B4-BE49-F238E27FC236}">
                <a16:creationId xmlns:a16="http://schemas.microsoft.com/office/drawing/2014/main" id="{D036EE4A-8EFC-479E-9F62-F68E94E0DB20}"/>
              </a:ext>
            </a:extLst>
          </p:cNvPr>
          <p:cNvSpPr txBox="1"/>
          <p:nvPr/>
        </p:nvSpPr>
        <p:spPr>
          <a:xfrm>
            <a:off x="1533180" y="3729276"/>
            <a:ext cx="5062973" cy="181588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endParaRPr lang="ar-SA" sz="4000" b="1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pPr lvl="0" algn="ctr">
              <a:defRPr/>
            </a:pPr>
            <a:r>
              <a:rPr lang="ar-SA" sz="4000" b="1" dirty="0">
                <a:solidFill>
                  <a:schemeClr val="bg1"/>
                </a:solidFill>
                <a:latin typeface="Oswald" panose="02000503000000000000" pitchFamily="2" charset="0"/>
              </a:rPr>
              <a:t>ماهي </a:t>
            </a:r>
            <a:r>
              <a:rPr lang="ar-SY" sz="4000" b="1" dirty="0">
                <a:solidFill>
                  <a:schemeClr val="bg1"/>
                </a:solidFill>
                <a:latin typeface="Oswald" panose="02000503000000000000" pitchFamily="2" charset="0"/>
              </a:rPr>
              <a:t>الشبكة الغذائية</a:t>
            </a:r>
            <a:r>
              <a:rPr lang="ar-SA" sz="4000" b="1" dirty="0">
                <a:solidFill>
                  <a:schemeClr val="bg1"/>
                </a:solidFill>
                <a:latin typeface="Oswald" panose="02000503000000000000" pitchFamily="2" charset="0"/>
              </a:rPr>
              <a:t> </a:t>
            </a:r>
          </a:p>
          <a:p>
            <a:pPr lvl="0" algn="r">
              <a:defRPr/>
            </a:pP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 </a:t>
            </a:r>
            <a:endParaRPr lang="ar-SY" sz="2800" b="1" dirty="0">
              <a:solidFill>
                <a:schemeClr val="accent2"/>
              </a:solidFill>
              <a:latin typeface="Oswald" panose="02000503000000000000" pitchFamily="2" charset="0"/>
            </a:endParaRP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984C591-5E17-4198-B229-F0C6BA65D693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  <p:sp>
        <p:nvSpPr>
          <p:cNvPr id="23" name="TextBox 53">
            <a:extLst>
              <a:ext uri="{FF2B5EF4-FFF2-40B4-BE49-F238E27FC236}">
                <a16:creationId xmlns:a16="http://schemas.microsoft.com/office/drawing/2014/main" id="{EADE298A-F902-4E42-A579-2B192AFE9452}"/>
              </a:ext>
            </a:extLst>
          </p:cNvPr>
          <p:cNvSpPr txBox="1"/>
          <p:nvPr/>
        </p:nvSpPr>
        <p:spPr>
          <a:xfrm>
            <a:off x="6190816" y="1731215"/>
            <a:ext cx="5062973" cy="169277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endParaRPr lang="ar-SA" sz="3600" b="1" dirty="0">
              <a:solidFill>
                <a:schemeClr val="bg1"/>
              </a:solidFill>
              <a:latin typeface="Oswald" panose="02000503000000000000" pitchFamily="2" charset="0"/>
            </a:endParaRPr>
          </a:p>
          <a:p>
            <a:pPr lvl="0" algn="ctr">
              <a:defRPr/>
            </a:pPr>
            <a:r>
              <a:rPr lang="ar-SA" sz="3600" b="1" dirty="0">
                <a:solidFill>
                  <a:schemeClr val="bg1"/>
                </a:solidFill>
                <a:latin typeface="Oswald" panose="02000503000000000000" pitchFamily="2" charset="0"/>
              </a:rPr>
              <a:t>تعرفنا على السلسلة الغذائية </a:t>
            </a:r>
          </a:p>
          <a:p>
            <a:pPr lvl="0" algn="r">
              <a:defRPr/>
            </a:pP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 </a:t>
            </a:r>
            <a:endParaRPr lang="ar-SY" sz="2800" b="1" dirty="0">
              <a:solidFill>
                <a:schemeClr val="accent2"/>
              </a:solidFill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4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295663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  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46FFF29E-01BE-4F84-9F83-A5E38F1E7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152" y="1553501"/>
            <a:ext cx="3890984" cy="5027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اذكري دورة حياة الخنفساء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5C24F0A7-6A2D-4B74-9525-5EFC10FE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806" y="3485258"/>
            <a:ext cx="4905345" cy="50276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اذكري دورة حياة الضفدع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pic>
        <p:nvPicPr>
          <p:cNvPr id="35" name="Picture 23">
            <a:extLst>
              <a:ext uri="{FF2B5EF4-FFF2-40B4-BE49-F238E27FC236}">
                <a16:creationId xmlns:a16="http://schemas.microsoft.com/office/drawing/2014/main" id="{BF21D516-8D94-437A-8DA9-816B83BE41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2368" r="16111" b="23188"/>
          <a:stretch/>
        </p:blipFill>
        <p:spPr>
          <a:xfrm>
            <a:off x="9336752" y="5173712"/>
            <a:ext cx="362452" cy="299238"/>
          </a:xfrm>
          <a:prstGeom prst="rect">
            <a:avLst/>
          </a:prstGeom>
        </p:spPr>
      </p:pic>
      <p:sp>
        <p:nvSpPr>
          <p:cNvPr id="37" name="TextBox 24">
            <a:extLst>
              <a:ext uri="{FF2B5EF4-FFF2-40B4-BE49-F238E27FC236}">
                <a16:creationId xmlns:a16="http://schemas.microsoft.com/office/drawing/2014/main" id="{507A1362-8280-4F31-931F-1A662F592B7F}"/>
              </a:ext>
            </a:extLst>
          </p:cNvPr>
          <p:cNvSpPr txBox="1"/>
          <p:nvPr/>
        </p:nvSpPr>
        <p:spPr>
          <a:xfrm>
            <a:off x="7230971" y="2759724"/>
            <a:ext cx="325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b="1">
                <a:solidFill>
                  <a:schemeClr val="bg1"/>
                </a:solidFill>
                <a:latin typeface="Oswald" panose="02000503000000000000" pitchFamily="2" charset="0"/>
              </a:rPr>
              <a:t>يمكن أن يأكل الأسماك</a:t>
            </a:r>
            <a:endParaRPr lang="ar-SY" b="1">
              <a:solidFill>
                <a:schemeClr val="bg1"/>
              </a:solidFill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CF4CE1DC-A390-45F3-9BAF-E26E1B0E77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198" t="61167" r="25692" b="20204"/>
          <a:stretch/>
        </p:blipFill>
        <p:spPr>
          <a:xfrm>
            <a:off x="8753364" y="5019496"/>
            <a:ext cx="2368350" cy="107335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CB76598E-A66E-4871-B16D-7995455750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451" t="42401" r="3483" b="37043"/>
          <a:stretch/>
        </p:blipFill>
        <p:spPr>
          <a:xfrm>
            <a:off x="6371039" y="5146106"/>
            <a:ext cx="1333780" cy="9595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31618D39-7197-4F1D-AA2A-BA1FD4E85F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36" t="41635" r="76639" b="37043"/>
          <a:stretch/>
        </p:blipFill>
        <p:spPr>
          <a:xfrm>
            <a:off x="2211949" y="5052730"/>
            <a:ext cx="1765928" cy="10068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DD4D764C-01C9-435C-BC23-C0F9BDA4AEE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148" t="62989" r="2646" b="16486"/>
          <a:stretch/>
        </p:blipFill>
        <p:spPr>
          <a:xfrm>
            <a:off x="8449691" y="2338252"/>
            <a:ext cx="1172570" cy="8348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651F21B-8BFA-4EFE-AF4F-14AE4F372F1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36" t="50000" r="83033" b="27421"/>
          <a:stretch/>
        </p:blipFill>
        <p:spPr>
          <a:xfrm>
            <a:off x="8957910" y="1252567"/>
            <a:ext cx="1042529" cy="9045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D6A43BD2-CE96-4CD4-9C95-96BBA87C0A5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2992" t="42620" r="3115" b="36083"/>
          <a:stretch/>
        </p:blipFill>
        <p:spPr>
          <a:xfrm>
            <a:off x="5979665" y="2744826"/>
            <a:ext cx="1662533" cy="14328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A67481D2-795B-4472-B015-E1B1FF030E6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926" t="63319" r="56967" b="13862"/>
          <a:stretch/>
        </p:blipFill>
        <p:spPr>
          <a:xfrm>
            <a:off x="3222843" y="1196517"/>
            <a:ext cx="1754256" cy="13973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22DC17FA-1857-499A-95EC-6867082EA9F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540" t="26655" r="4837" b="33350"/>
          <a:stretch/>
        </p:blipFill>
        <p:spPr>
          <a:xfrm>
            <a:off x="777080" y="3062881"/>
            <a:ext cx="2653069" cy="15856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19E3ED3-00D6-45F8-93B6-41B0A683281F}"/>
              </a:ext>
            </a:extLst>
          </p:cNvPr>
          <p:cNvCxnSpPr>
            <a:cxnSpLocks/>
          </p:cNvCxnSpPr>
          <p:nvPr/>
        </p:nvCxnSpPr>
        <p:spPr>
          <a:xfrm flipH="1">
            <a:off x="7821227" y="5657373"/>
            <a:ext cx="77836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429F3239-CBFD-4CE9-995A-3034F6BE125A}"/>
              </a:ext>
            </a:extLst>
          </p:cNvPr>
          <p:cNvCxnSpPr>
            <a:cxnSpLocks/>
          </p:cNvCxnSpPr>
          <p:nvPr/>
        </p:nvCxnSpPr>
        <p:spPr>
          <a:xfrm flipH="1" flipV="1">
            <a:off x="4512402" y="5625858"/>
            <a:ext cx="1781867" cy="466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53071F69-10F9-46B1-A335-78335BFFED4E}"/>
              </a:ext>
            </a:extLst>
          </p:cNvPr>
          <p:cNvCxnSpPr>
            <a:cxnSpLocks/>
          </p:cNvCxnSpPr>
          <p:nvPr/>
        </p:nvCxnSpPr>
        <p:spPr>
          <a:xfrm flipH="1" flipV="1">
            <a:off x="4689089" y="2470992"/>
            <a:ext cx="1481544" cy="26003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D7756D5F-9CC4-4D26-B933-2785C8D0AAE8}"/>
              </a:ext>
            </a:extLst>
          </p:cNvPr>
          <p:cNvCxnSpPr>
            <a:cxnSpLocks/>
          </p:cNvCxnSpPr>
          <p:nvPr/>
        </p:nvCxnSpPr>
        <p:spPr>
          <a:xfrm flipH="1" flipV="1">
            <a:off x="7742522" y="4012272"/>
            <a:ext cx="1192542" cy="85484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كسهم مستقيم 50">
            <a:extLst>
              <a:ext uri="{FF2B5EF4-FFF2-40B4-BE49-F238E27FC236}">
                <a16:creationId xmlns:a16="http://schemas.microsoft.com/office/drawing/2014/main" id="{A152443D-944A-4DA0-B0C6-E8E98390CF36}"/>
              </a:ext>
            </a:extLst>
          </p:cNvPr>
          <p:cNvCxnSpPr>
            <a:cxnSpLocks/>
          </p:cNvCxnSpPr>
          <p:nvPr/>
        </p:nvCxnSpPr>
        <p:spPr>
          <a:xfrm flipH="1">
            <a:off x="3918860" y="3459493"/>
            <a:ext cx="1863507" cy="75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1D6C68E0-226B-4863-B587-71E0AAE28C28}"/>
              </a:ext>
            </a:extLst>
          </p:cNvPr>
          <p:cNvCxnSpPr>
            <a:cxnSpLocks/>
          </p:cNvCxnSpPr>
          <p:nvPr/>
        </p:nvCxnSpPr>
        <p:spPr>
          <a:xfrm flipH="1" flipV="1">
            <a:off x="5175465" y="2155359"/>
            <a:ext cx="1219377" cy="4752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رابط كسهم مستقيم 52">
            <a:extLst>
              <a:ext uri="{FF2B5EF4-FFF2-40B4-BE49-F238E27FC236}">
                <a16:creationId xmlns:a16="http://schemas.microsoft.com/office/drawing/2014/main" id="{1631887C-759D-40E6-9142-0823FD79BBFF}"/>
              </a:ext>
            </a:extLst>
          </p:cNvPr>
          <p:cNvCxnSpPr>
            <a:cxnSpLocks/>
          </p:cNvCxnSpPr>
          <p:nvPr/>
        </p:nvCxnSpPr>
        <p:spPr>
          <a:xfrm flipV="1">
            <a:off x="10502677" y="4285247"/>
            <a:ext cx="0" cy="6263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كسهم مستقيم 53">
            <a:extLst>
              <a:ext uri="{FF2B5EF4-FFF2-40B4-BE49-F238E27FC236}">
                <a16:creationId xmlns:a16="http://schemas.microsoft.com/office/drawing/2014/main" id="{956BEC55-10BB-4CF3-ACD2-1148EFF1E951}"/>
              </a:ext>
            </a:extLst>
          </p:cNvPr>
          <p:cNvCxnSpPr>
            <a:cxnSpLocks/>
          </p:cNvCxnSpPr>
          <p:nvPr/>
        </p:nvCxnSpPr>
        <p:spPr>
          <a:xfrm flipH="1" flipV="1">
            <a:off x="9609588" y="3188627"/>
            <a:ext cx="552533" cy="5136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E04586A5-9B6B-4E48-AACF-FE477A44C37B}"/>
              </a:ext>
            </a:extLst>
          </p:cNvPr>
          <p:cNvCxnSpPr>
            <a:cxnSpLocks/>
          </p:cNvCxnSpPr>
          <p:nvPr/>
        </p:nvCxnSpPr>
        <p:spPr>
          <a:xfrm flipH="1">
            <a:off x="4512402" y="3188044"/>
            <a:ext cx="3837309" cy="202621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كسهم مستقيم 55">
            <a:extLst>
              <a:ext uri="{FF2B5EF4-FFF2-40B4-BE49-F238E27FC236}">
                <a16:creationId xmlns:a16="http://schemas.microsoft.com/office/drawing/2014/main" id="{60D413BD-1CDA-4BA7-85DE-02C33C5F7873}"/>
              </a:ext>
            </a:extLst>
          </p:cNvPr>
          <p:cNvCxnSpPr>
            <a:cxnSpLocks/>
          </p:cNvCxnSpPr>
          <p:nvPr/>
        </p:nvCxnSpPr>
        <p:spPr>
          <a:xfrm flipH="1" flipV="1">
            <a:off x="5033571" y="1742498"/>
            <a:ext cx="3212968" cy="6456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كسهم مستقيم 56">
            <a:extLst>
              <a:ext uri="{FF2B5EF4-FFF2-40B4-BE49-F238E27FC236}">
                <a16:creationId xmlns:a16="http://schemas.microsoft.com/office/drawing/2014/main" id="{D037324E-FE45-43AF-850F-3B868BD0FDFA}"/>
              </a:ext>
            </a:extLst>
          </p:cNvPr>
          <p:cNvCxnSpPr>
            <a:cxnSpLocks/>
          </p:cNvCxnSpPr>
          <p:nvPr/>
        </p:nvCxnSpPr>
        <p:spPr>
          <a:xfrm flipH="1" flipV="1">
            <a:off x="10012325" y="2262686"/>
            <a:ext cx="636782" cy="14239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كسهم مستقيم 57">
            <a:extLst>
              <a:ext uri="{FF2B5EF4-FFF2-40B4-BE49-F238E27FC236}">
                <a16:creationId xmlns:a16="http://schemas.microsoft.com/office/drawing/2014/main" id="{8C5086E8-40F0-48AB-A859-34CB6427DC5A}"/>
              </a:ext>
            </a:extLst>
          </p:cNvPr>
          <p:cNvCxnSpPr>
            <a:cxnSpLocks/>
          </p:cNvCxnSpPr>
          <p:nvPr/>
        </p:nvCxnSpPr>
        <p:spPr>
          <a:xfrm flipH="1">
            <a:off x="5033571" y="1387236"/>
            <a:ext cx="3826145" cy="1905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كسهم مستقيم 58">
            <a:extLst>
              <a:ext uri="{FF2B5EF4-FFF2-40B4-BE49-F238E27FC236}">
                <a16:creationId xmlns:a16="http://schemas.microsoft.com/office/drawing/2014/main" id="{93B7BF73-4540-45BF-848B-9E5DA26C06DB}"/>
              </a:ext>
            </a:extLst>
          </p:cNvPr>
          <p:cNvCxnSpPr>
            <a:cxnSpLocks/>
          </p:cNvCxnSpPr>
          <p:nvPr/>
        </p:nvCxnSpPr>
        <p:spPr>
          <a:xfrm flipH="1">
            <a:off x="4094788" y="2191330"/>
            <a:ext cx="4522048" cy="30956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رابط كسهم مستقيم 59">
            <a:extLst>
              <a:ext uri="{FF2B5EF4-FFF2-40B4-BE49-F238E27FC236}">
                <a16:creationId xmlns:a16="http://schemas.microsoft.com/office/drawing/2014/main" id="{AD6E006F-0B4D-4B25-B99B-3B0E46BE7098}"/>
              </a:ext>
            </a:extLst>
          </p:cNvPr>
          <p:cNvCxnSpPr>
            <a:cxnSpLocks/>
          </p:cNvCxnSpPr>
          <p:nvPr/>
        </p:nvCxnSpPr>
        <p:spPr>
          <a:xfrm flipH="1">
            <a:off x="3525183" y="1704464"/>
            <a:ext cx="5372038" cy="13980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6C45846E-CD87-43FF-9C53-1C5CFA214179}"/>
              </a:ext>
            </a:extLst>
          </p:cNvPr>
          <p:cNvSpPr txBox="1"/>
          <p:nvPr/>
        </p:nvSpPr>
        <p:spPr>
          <a:xfrm>
            <a:off x="1070286" y="1546294"/>
            <a:ext cx="1688991" cy="1077218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rgbClr val="0070C0"/>
                </a:solidFill>
              </a:rPr>
              <a:t>شبكة غذائية</a:t>
            </a:r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id="{8D8C905C-3DBE-4577-99F3-48A2EDB6B26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6292" t="25371" r="5102" b="40287"/>
          <a:stretch/>
        </p:blipFill>
        <p:spPr>
          <a:xfrm>
            <a:off x="9984111" y="3761828"/>
            <a:ext cx="1125333" cy="52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28F76440-F4DB-4BE2-9949-D3EB95C59124}"/>
              </a:ext>
            </a:extLst>
          </p:cNvPr>
          <p:cNvSpPr txBox="1"/>
          <p:nvPr/>
        </p:nvSpPr>
        <p:spPr>
          <a:xfrm>
            <a:off x="3990411" y="733487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</p:spTree>
    <p:extLst>
      <p:ext uri="{BB962C8B-B14F-4D97-AF65-F5344CB8AC3E}">
        <p14:creationId xmlns:p14="http://schemas.microsoft.com/office/powerpoint/2010/main" val="40489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25" name="TextBox 53">
            <a:extLst>
              <a:ext uri="{FF2B5EF4-FFF2-40B4-BE49-F238E27FC236}">
                <a16:creationId xmlns:a16="http://schemas.microsoft.com/office/drawing/2014/main" id="{D036EE4A-8EFC-479E-9F62-F68E94E0DB20}"/>
              </a:ext>
            </a:extLst>
          </p:cNvPr>
          <p:cNvSpPr txBox="1"/>
          <p:nvPr/>
        </p:nvSpPr>
        <p:spPr>
          <a:xfrm>
            <a:off x="8237985" y="2845196"/>
            <a:ext cx="3325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الشبكة الغذائية</a:t>
            </a:r>
            <a:r>
              <a:rPr lang="ar-SA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 :</a:t>
            </a:r>
          </a:p>
          <a:p>
            <a:pPr lvl="0" algn="r">
              <a:defRPr/>
            </a:pPr>
            <a:r>
              <a:rPr lang="ar-SY" sz="3200" b="1" dirty="0">
                <a:solidFill>
                  <a:schemeClr val="accent2"/>
                </a:solidFill>
                <a:latin typeface="Oswald" panose="02000503000000000000" pitchFamily="2" charset="0"/>
              </a:rPr>
              <a:t> </a:t>
            </a:r>
            <a:r>
              <a:rPr lang="ar-SY" sz="2800" b="1" dirty="0">
                <a:latin typeface="Oswald" panose="02000503000000000000" pitchFamily="2" charset="0"/>
              </a:rPr>
              <a:t>هي تشابك </a:t>
            </a:r>
            <a:r>
              <a:rPr lang="ar-SY" sz="2400" b="1" dirty="0">
                <a:latin typeface="Oswald" panose="02000503000000000000" pitchFamily="2" charset="0"/>
              </a:rPr>
              <a:t>السلاسل</a:t>
            </a:r>
            <a:r>
              <a:rPr lang="ar-SY" sz="2800" b="1" dirty="0">
                <a:latin typeface="Oswald" panose="02000503000000000000" pitchFamily="2" charset="0"/>
              </a:rPr>
              <a:t> الغذائية </a:t>
            </a:r>
            <a:endParaRPr lang="ar-SY" sz="2800" b="1" dirty="0">
              <a:solidFill>
                <a:schemeClr val="accent2"/>
              </a:solidFill>
              <a:latin typeface="Oswald" panose="02000503000000000000" pitchFamily="2" charset="0"/>
            </a:endParaRPr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4206B49A-4286-4060-993B-9379F81B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3" y="1502866"/>
            <a:ext cx="7821136" cy="45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984C591-5E17-4198-B229-F0C6BA65D693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9306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5" name="TextBox 53">
            <a:extLst>
              <a:ext uri="{FF2B5EF4-FFF2-40B4-BE49-F238E27FC236}">
                <a16:creationId xmlns:a16="http://schemas.microsoft.com/office/drawing/2014/main" id="{D036EE4A-8EFC-479E-9F62-F68E94E0DB20}"/>
              </a:ext>
            </a:extLst>
          </p:cNvPr>
          <p:cNvSpPr txBox="1"/>
          <p:nvPr/>
        </p:nvSpPr>
        <p:spPr>
          <a:xfrm>
            <a:off x="9867002" y="2045018"/>
            <a:ext cx="1926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SY" sz="2800" b="1" dirty="0">
                <a:solidFill>
                  <a:schemeClr val="accent2"/>
                </a:solidFill>
                <a:latin typeface="Oswald" panose="02000503000000000000" pitchFamily="2" charset="0"/>
              </a:rPr>
              <a:t>الشبكة الغذائية</a:t>
            </a:r>
            <a:r>
              <a:rPr lang="ar-SA" sz="2800" b="1" dirty="0">
                <a:solidFill>
                  <a:schemeClr val="accent2"/>
                </a:solidFill>
                <a:latin typeface="Oswald" panose="02000503000000000000" pitchFamily="2" charset="0"/>
              </a:rPr>
              <a:t> </a:t>
            </a:r>
          </a:p>
          <a:p>
            <a:pPr lvl="0">
              <a:defRPr/>
            </a:pPr>
            <a:r>
              <a:rPr lang="ar-SY" sz="4000" b="1" dirty="0">
                <a:solidFill>
                  <a:schemeClr val="accent2"/>
                </a:solidFill>
                <a:latin typeface="Oswald" panose="02000503000000000000" pitchFamily="2" charset="0"/>
              </a:rPr>
              <a:t> </a:t>
            </a:r>
            <a:r>
              <a:rPr lang="ar-SY" sz="3200" b="1" dirty="0">
                <a:latin typeface="Oswald" panose="02000503000000000000" pitchFamily="2" charset="0"/>
              </a:rPr>
              <a:t>هي تشابك السلاسل الغذائية </a:t>
            </a:r>
            <a:endParaRPr lang="ar-SY" sz="3600" b="1" dirty="0">
              <a:solidFill>
                <a:schemeClr val="accent2"/>
              </a:solidFill>
              <a:latin typeface="Oswald" panose="02000503000000000000" pitchFamily="2" charset="0"/>
            </a:endParaRPr>
          </a:p>
        </p:txBody>
      </p:sp>
      <p:pic>
        <p:nvPicPr>
          <p:cNvPr id="23" name="Picture 59">
            <a:extLst>
              <a:ext uri="{FF2B5EF4-FFF2-40B4-BE49-F238E27FC236}">
                <a16:creationId xmlns:a16="http://schemas.microsoft.com/office/drawing/2014/main" id="{55275F95-00F6-424E-9EA8-9C42FFD589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8245" r="9018"/>
          <a:stretch/>
        </p:blipFill>
        <p:spPr>
          <a:xfrm>
            <a:off x="583485" y="1184016"/>
            <a:ext cx="9379808" cy="495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AAA9F5A-87F4-433C-B624-790BE16A497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15835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9982" y="-304541"/>
            <a:ext cx="13778026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24" name="TextBox 51">
            <a:extLst>
              <a:ext uri="{FF2B5EF4-FFF2-40B4-BE49-F238E27FC236}">
                <a16:creationId xmlns:a16="http://schemas.microsoft.com/office/drawing/2014/main" id="{126D3146-B7CE-4FBB-B543-C9BD2DF92342}"/>
              </a:ext>
            </a:extLst>
          </p:cNvPr>
          <p:cNvSpPr txBox="1"/>
          <p:nvPr/>
        </p:nvSpPr>
        <p:spPr>
          <a:xfrm>
            <a:off x="7642377" y="2259129"/>
            <a:ext cx="3882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تُسمّى المخلوقات الحية </a:t>
            </a:r>
            <a:r>
              <a:rPr lang="ar-SY" sz="2800" b="1" dirty="0">
                <a:latin typeface="Oswald" panose="02000503000000000000" pitchFamily="2" charset="0"/>
              </a:rPr>
              <a:t>التي تعتمد في غذائها على </a:t>
            </a: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النباتات</a:t>
            </a:r>
            <a:r>
              <a:rPr lang="ar-SY" sz="2800" b="1" dirty="0">
                <a:latin typeface="Oswald" panose="02000503000000000000" pitchFamily="2" charset="0"/>
              </a:rPr>
              <a:t> بشكلٍ رئيسٍ </a:t>
            </a: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آكلات الأعشاب</a:t>
            </a:r>
            <a:r>
              <a:rPr lang="ar-SY" sz="2800" b="1" dirty="0">
                <a:latin typeface="Oswald" panose="02000503000000000000" pitchFamily="2" charset="0"/>
              </a:rPr>
              <a:t>, بينما </a:t>
            </a: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تُسمّى المخلوقات الحية </a:t>
            </a:r>
            <a:r>
              <a:rPr lang="ar-SY" sz="2800" b="1" dirty="0">
                <a:latin typeface="Oswald" panose="02000503000000000000" pitchFamily="2" charset="0"/>
              </a:rPr>
              <a:t>التي تعتمد في غذائها على </a:t>
            </a: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الحيوانات</a:t>
            </a:r>
            <a:r>
              <a:rPr lang="ar-SY" sz="2800" b="1" dirty="0">
                <a:latin typeface="Oswald" panose="02000503000000000000" pitchFamily="2" charset="0"/>
              </a:rPr>
              <a:t> بشكلٍ رئيسٍ </a:t>
            </a:r>
            <a:r>
              <a:rPr lang="ar-SY" sz="2800" b="1" dirty="0">
                <a:solidFill>
                  <a:srgbClr val="0070C0"/>
                </a:solidFill>
                <a:latin typeface="Oswald" panose="02000503000000000000" pitchFamily="2" charset="0"/>
              </a:rPr>
              <a:t>آكلات اللحوم</a:t>
            </a:r>
          </a:p>
        </p:txBody>
      </p:sp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AA102ED2-E091-45A5-8F4D-4688F762D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1305" r="10012"/>
          <a:stretch/>
        </p:blipFill>
        <p:spPr bwMode="auto">
          <a:xfrm>
            <a:off x="403977" y="1872462"/>
            <a:ext cx="7634797" cy="421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60F99C4-ECF2-410B-BCD9-5DD7EC7D4081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19982" y="-304541"/>
            <a:ext cx="13710293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1290DD-11D9-4B86-A560-B3EE1D7C38FA}"/>
              </a:ext>
            </a:extLst>
          </p:cNvPr>
          <p:cNvSpPr txBox="1"/>
          <p:nvPr/>
        </p:nvSpPr>
        <p:spPr>
          <a:xfrm>
            <a:off x="5937399" y="2782669"/>
            <a:ext cx="5564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3600" b="1" dirty="0">
                <a:latin typeface="Oswald" panose="02000503000000000000" pitchFamily="2" charset="0"/>
              </a:rPr>
              <a:t>و هناك حيوانات </a:t>
            </a:r>
            <a:r>
              <a:rPr lang="ar-SY" sz="3600" b="1" dirty="0">
                <a:solidFill>
                  <a:srgbClr val="D60093"/>
                </a:solidFill>
                <a:latin typeface="Oswald" panose="02000503000000000000" pitchFamily="2" charset="0"/>
              </a:rPr>
              <a:t>تأكل حيوانات و نباتات </a:t>
            </a:r>
            <a:r>
              <a:rPr lang="ar-SY" sz="3600" b="1" dirty="0">
                <a:latin typeface="Oswald" panose="02000503000000000000" pitchFamily="2" charset="0"/>
              </a:rPr>
              <a:t>و تُسمّى </a:t>
            </a:r>
            <a:r>
              <a:rPr lang="ar-SY" sz="3600" b="1" dirty="0">
                <a:solidFill>
                  <a:srgbClr val="D60093"/>
                </a:solidFill>
                <a:latin typeface="Oswald" panose="02000503000000000000" pitchFamily="2" charset="0"/>
              </a:rPr>
              <a:t>الحيوانات </a:t>
            </a:r>
            <a:r>
              <a:rPr lang="ar-SY" sz="3600" b="1" dirty="0" err="1">
                <a:solidFill>
                  <a:srgbClr val="D60093"/>
                </a:solidFill>
                <a:latin typeface="Oswald" panose="02000503000000000000" pitchFamily="2" charset="0"/>
              </a:rPr>
              <a:t>القارتة</a:t>
            </a:r>
            <a:endParaRPr lang="ar-SY" sz="3600" b="1" dirty="0">
              <a:solidFill>
                <a:srgbClr val="D60093"/>
              </a:solidFill>
              <a:latin typeface="Oswald" panose="02000503000000000000" pitchFamily="2" charset="0"/>
            </a:endParaRPr>
          </a:p>
          <a:p>
            <a:pPr algn="r">
              <a:defRPr/>
            </a:pPr>
            <a:r>
              <a:rPr lang="ar-SY" sz="3600" b="1" dirty="0"/>
              <a:t>ومنها </a:t>
            </a:r>
            <a:r>
              <a:rPr lang="ar-SY" sz="3600" b="1" dirty="0">
                <a:solidFill>
                  <a:srgbClr val="C00000"/>
                </a:solidFill>
              </a:rPr>
              <a:t>الراكون</a:t>
            </a:r>
            <a:r>
              <a:rPr lang="ar-SY" sz="3600" b="1" dirty="0"/>
              <a:t> وبعض </a:t>
            </a:r>
            <a:r>
              <a:rPr lang="ar-SY" sz="3600" b="1" dirty="0">
                <a:solidFill>
                  <a:srgbClr val="C00000"/>
                </a:solidFill>
              </a:rPr>
              <a:t>الطيور</a:t>
            </a:r>
            <a:r>
              <a:rPr lang="ar-SY" sz="3600" b="1" dirty="0"/>
              <a:t> و </a:t>
            </a:r>
            <a:r>
              <a:rPr lang="ar-SY" sz="3600" b="1" dirty="0">
                <a:solidFill>
                  <a:srgbClr val="C00000"/>
                </a:solidFill>
              </a:rPr>
              <a:t>الدببة</a:t>
            </a:r>
            <a:r>
              <a:rPr lang="ar-SA" sz="3600" b="1" dirty="0">
                <a:solidFill>
                  <a:srgbClr val="C00000"/>
                </a:solidFill>
              </a:rPr>
              <a:t> </a:t>
            </a:r>
            <a:endParaRPr lang="ar-SY" sz="3600" b="1" dirty="0">
              <a:solidFill>
                <a:srgbClr val="C00000"/>
              </a:solidFill>
              <a:latin typeface="Oswald" panose="02000503000000000000" pitchFamily="2" charset="0"/>
            </a:endParaRPr>
          </a:p>
        </p:txBody>
      </p:sp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3ECA34F5-D1B4-4513-A6D9-17D29EDDE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r="6005"/>
          <a:stretch/>
        </p:blipFill>
        <p:spPr bwMode="auto">
          <a:xfrm>
            <a:off x="690034" y="2110095"/>
            <a:ext cx="5367143" cy="3391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C1DE3A9-B27F-483F-9A32-7B4DE7C07BD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0688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pic>
        <p:nvPicPr>
          <p:cNvPr id="24" name="Graphic 86">
            <a:extLst>
              <a:ext uri="{FF2B5EF4-FFF2-40B4-BE49-F238E27FC236}">
                <a16:creationId xmlns:a16="http://schemas.microsoft.com/office/drawing/2014/main" id="{766A2769-959C-4E61-974C-1114877241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5" r="8225" b="7330"/>
          <a:stretch/>
        </p:blipFill>
        <p:spPr>
          <a:xfrm>
            <a:off x="1179595" y="1992225"/>
            <a:ext cx="4444027" cy="3890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55D1BC2-0C01-4D38-99F9-8FA7C5DB5170}"/>
              </a:ext>
            </a:extLst>
          </p:cNvPr>
          <p:cNvGrpSpPr/>
          <p:nvPr/>
        </p:nvGrpSpPr>
        <p:grpSpPr>
          <a:xfrm>
            <a:off x="6339107" y="2403287"/>
            <a:ext cx="5593249" cy="931756"/>
            <a:chOff x="7596983" y="1381124"/>
            <a:chExt cx="4693625" cy="8498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685D42-532B-4AD7-86AD-BA65D6FF39C9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9AEADAA3-B7E2-46E7-ADC6-043E6A36C6C4}"/>
                </a:ext>
              </a:extLst>
            </p:cNvPr>
            <p:cNvSpPr txBox="1"/>
            <p:nvPr/>
          </p:nvSpPr>
          <p:spPr>
            <a:xfrm>
              <a:off x="11143149" y="1623076"/>
              <a:ext cx="1147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أستنتج</a:t>
              </a:r>
              <a:endParaRPr lang="en-US" sz="11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4B3C1486-10D1-4ECE-941F-506F74693EAB}"/>
                </a:ext>
              </a:extLst>
            </p:cNvPr>
            <p:cNvSpPr/>
            <p:nvPr/>
          </p:nvSpPr>
          <p:spPr>
            <a:xfrm>
              <a:off x="7596983" y="1381124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26">
              <a:extLst>
                <a:ext uri="{FF2B5EF4-FFF2-40B4-BE49-F238E27FC236}">
                  <a16:creationId xmlns:a16="http://schemas.microsoft.com/office/drawing/2014/main" id="{C8DEDF12-A174-447F-B5E1-9878F59146FE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52">
              <a:extLst>
                <a:ext uri="{FF2B5EF4-FFF2-40B4-BE49-F238E27FC236}">
                  <a16:creationId xmlns:a16="http://schemas.microsoft.com/office/drawing/2014/main" id="{2C58A654-372D-41F3-985F-F746F86BC295}"/>
                </a:ext>
              </a:extLst>
            </p:cNvPr>
            <p:cNvSpPr txBox="1"/>
            <p:nvPr/>
          </p:nvSpPr>
          <p:spPr>
            <a:xfrm>
              <a:off x="7763917" y="1399947"/>
              <a:ext cx="30941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2400" b="1" noProof="0" dirty="0">
                  <a:latin typeface="Oswald" panose="02000503000000000000" pitchFamily="2" charset="0"/>
                </a:rPr>
                <a:t>كيف يمكن لمالك الحزين أن يعيش إذا اختفت الضفادع ؟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D3FACE9E-8266-4A4B-886D-25C45FA7DB24}"/>
              </a:ext>
            </a:extLst>
          </p:cNvPr>
          <p:cNvGrpSpPr/>
          <p:nvPr/>
        </p:nvGrpSpPr>
        <p:grpSpPr>
          <a:xfrm>
            <a:off x="6803216" y="3937520"/>
            <a:ext cx="4140474" cy="2294260"/>
            <a:chOff x="3638054" y="4490919"/>
            <a:chExt cx="3506755" cy="1486077"/>
          </a:xfrm>
        </p:grpSpPr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BF21D516-8D94-437A-8DA9-816B83BE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8" r="16111" b="23188"/>
            <a:stretch/>
          </p:blipFill>
          <p:spPr>
            <a:xfrm>
              <a:off x="6382793" y="5677758"/>
              <a:ext cx="306977" cy="299238"/>
            </a:xfrm>
            <a:prstGeom prst="rect">
              <a:avLst/>
            </a:prstGeom>
          </p:spPr>
        </p:pic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A4BBD65-DF5A-4AB0-8AC0-0D664E801AC5}"/>
                </a:ext>
              </a:extLst>
            </p:cNvPr>
            <p:cNvSpPr txBox="1"/>
            <p:nvPr/>
          </p:nvSpPr>
          <p:spPr>
            <a:xfrm>
              <a:off x="3638054" y="4490919"/>
              <a:ext cx="3506755" cy="37878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ar-SY" sz="3200" b="1" dirty="0">
                  <a:latin typeface="Oswald" panose="02000503000000000000" pitchFamily="2" charset="0"/>
                </a:rPr>
                <a:t>يمكن</a:t>
              </a:r>
              <a:r>
                <a:rPr lang="ar-SA" sz="3200" b="1" dirty="0">
                  <a:latin typeface="Oswald" panose="02000503000000000000" pitchFamily="2" charset="0"/>
                </a:rPr>
                <a:t> </a:t>
              </a:r>
              <a:r>
                <a:rPr lang="ar-SY" sz="3200" b="1" dirty="0">
                  <a:latin typeface="Oswald" panose="02000503000000000000" pitchFamily="2" charset="0"/>
                </a:rPr>
                <a:t>أن يأكل الأسماك</a:t>
              </a:r>
              <a:endParaRPr lang="ar-SY" sz="3200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40A9106-70F2-4BEE-A916-95F1D4F1742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5426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86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01C18A1-6317-45CB-8034-4C2784F931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39579"/>
          <a:stretch/>
        </p:blipFill>
        <p:spPr>
          <a:xfrm>
            <a:off x="2667813" y="1233052"/>
            <a:ext cx="6912604" cy="4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0279" y="-293252"/>
            <a:ext cx="13667758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62  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1" y="3152486"/>
            <a:ext cx="177829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C17BA99-9E54-4C1D-A32A-20E2A10974E9}"/>
              </a:ext>
            </a:extLst>
          </p:cNvPr>
          <p:cNvSpPr txBox="1"/>
          <p:nvPr/>
        </p:nvSpPr>
        <p:spPr>
          <a:xfrm>
            <a:off x="2241434" y="2400779"/>
            <a:ext cx="2127987" cy="2677656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شاهدي الصورة </a:t>
            </a:r>
            <a:r>
              <a:rPr lang="ar-SA" sz="2400" b="1" dirty="0" err="1">
                <a:solidFill>
                  <a:schemeClr val="bg1"/>
                </a:solidFill>
              </a:rPr>
              <a:t>وأجيبي</a:t>
            </a:r>
            <a:r>
              <a:rPr lang="ar-SA" sz="2400" b="1" dirty="0">
                <a:solidFill>
                  <a:schemeClr val="bg1"/>
                </a:solidFill>
              </a:rPr>
              <a:t> على السؤال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بماذا ؟ 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1726224-CD9B-4674-807D-F6676F583BCD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3D34109D-3A80-4EBC-96C6-CA2D0AE9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41" y="1624083"/>
            <a:ext cx="4677364" cy="42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0279" y="-293252"/>
            <a:ext cx="13667758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62  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1" y="3152486"/>
            <a:ext cx="177829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C17BA99-9E54-4C1D-A32A-20E2A10974E9}"/>
              </a:ext>
            </a:extLst>
          </p:cNvPr>
          <p:cNvSpPr txBox="1"/>
          <p:nvPr/>
        </p:nvSpPr>
        <p:spPr>
          <a:xfrm>
            <a:off x="2241434" y="2400779"/>
            <a:ext cx="2127987" cy="3046988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>
              <a:solidFill>
                <a:schemeClr val="bg1"/>
              </a:solidFill>
            </a:endParaRP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شاهدي الصورة </a:t>
            </a:r>
            <a:r>
              <a:rPr lang="ar-SA" sz="2400" b="1" err="1">
                <a:solidFill>
                  <a:schemeClr val="bg1"/>
                </a:solidFill>
              </a:rPr>
              <a:t>وأجيبي</a:t>
            </a:r>
            <a:r>
              <a:rPr lang="ar-SA" sz="2400" b="1">
                <a:solidFill>
                  <a:schemeClr val="bg1"/>
                </a:solidFill>
              </a:rPr>
              <a:t> على السؤال </a:t>
            </a:r>
          </a:p>
          <a:p>
            <a:pPr algn="ctr"/>
            <a:r>
              <a:rPr lang="ar-SA" sz="2400" b="1">
                <a:solidFill>
                  <a:schemeClr val="bg1"/>
                </a:solidFill>
              </a:rPr>
              <a:t>على ماذا تدل الصورة ؟  </a:t>
            </a: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52B3C0FA-4486-4E75-980B-5BE2C821C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r="10012"/>
          <a:stretch/>
        </p:blipFill>
        <p:spPr bwMode="auto">
          <a:xfrm>
            <a:off x="4416853" y="1521519"/>
            <a:ext cx="7095923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53">
            <a:extLst>
              <a:ext uri="{FF2B5EF4-FFF2-40B4-BE49-F238E27FC236}">
                <a16:creationId xmlns:a16="http://schemas.microsoft.com/office/drawing/2014/main" id="{2793F114-C596-413D-98FF-4EE2A526F133}"/>
              </a:ext>
            </a:extLst>
          </p:cNvPr>
          <p:cNvSpPr txBox="1"/>
          <p:nvPr/>
        </p:nvSpPr>
        <p:spPr>
          <a:xfrm>
            <a:off x="5265934" y="4649857"/>
            <a:ext cx="5568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sz="2800" b="1">
                <a:latin typeface="Oswald" panose="02000503000000000000" pitchFamily="2" charset="0"/>
              </a:rPr>
              <a:t>المخلوقات الحية </a:t>
            </a:r>
            <a:r>
              <a:rPr lang="ar-SY" sz="2800" b="1">
                <a:solidFill>
                  <a:schemeClr val="accent2"/>
                </a:solidFill>
                <a:latin typeface="Oswald" panose="02000503000000000000" pitchFamily="2" charset="0"/>
              </a:rPr>
              <a:t>يتغذّى</a:t>
            </a:r>
            <a:r>
              <a:rPr lang="ar-SY" sz="2800" b="1">
                <a:latin typeface="Oswald" panose="02000503000000000000" pitchFamily="2" charset="0"/>
              </a:rPr>
              <a:t> بعضها على بعض , و بهذا </a:t>
            </a:r>
            <a:r>
              <a:rPr lang="ar-SY" sz="2800" b="1">
                <a:solidFill>
                  <a:schemeClr val="accent2"/>
                </a:solidFill>
                <a:latin typeface="Oswald" panose="02000503000000000000" pitchFamily="2" charset="0"/>
              </a:rPr>
              <a:t>تنتقل</a:t>
            </a:r>
            <a:r>
              <a:rPr lang="ar-SY" sz="2800" b="1">
                <a:latin typeface="Oswald" panose="02000503000000000000" pitchFamily="2" charset="0"/>
              </a:rPr>
              <a:t> </a:t>
            </a:r>
            <a:r>
              <a:rPr lang="ar-SY" sz="2800" b="1">
                <a:solidFill>
                  <a:schemeClr val="accent2"/>
                </a:solidFill>
                <a:latin typeface="Oswald" panose="02000503000000000000" pitchFamily="2" charset="0"/>
              </a:rPr>
              <a:t>الطاقة</a:t>
            </a:r>
            <a:r>
              <a:rPr lang="ar-SY" sz="2800" b="1">
                <a:latin typeface="Oswald" panose="02000503000000000000" pitchFamily="2" charset="0"/>
              </a:rPr>
              <a:t> من مخلوق إلى آخر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1726224-CD9B-4674-807D-F6676F583BCD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/>
          </a:p>
        </p:txBody>
      </p:sp>
    </p:spTree>
    <p:extLst>
      <p:ext uri="{BB962C8B-B14F-4D97-AF65-F5344CB8AC3E}">
        <p14:creationId xmlns:p14="http://schemas.microsoft.com/office/powerpoint/2010/main" val="26993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1495" y="-35010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3C190BF-63C7-43E9-BE44-1693A7409C88}"/>
              </a:ext>
            </a:extLst>
          </p:cNvPr>
          <p:cNvSpPr txBox="1"/>
          <p:nvPr/>
        </p:nvSpPr>
        <p:spPr>
          <a:xfrm>
            <a:off x="3662866" y="1403110"/>
            <a:ext cx="4357371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dirty="0">
                <a:solidFill>
                  <a:schemeClr val="bg1"/>
                </a:solidFill>
              </a:rPr>
              <a:t>خصائص المخلوقات الحية</a:t>
            </a:r>
            <a:r>
              <a:rPr lang="ar-EG" sz="2667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FE3ACEF-7D67-454B-8EFE-3D56E45D5875}"/>
              </a:ext>
            </a:extLst>
          </p:cNvPr>
          <p:cNvSpPr txBox="1"/>
          <p:nvPr/>
        </p:nvSpPr>
        <p:spPr>
          <a:xfrm>
            <a:off x="8535336" y="3093974"/>
            <a:ext cx="2254555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تنمو</a:t>
            </a:r>
            <a:r>
              <a:rPr lang="ar-EG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C555FD2-158C-473F-8FB7-E672B7BF0B40}"/>
              </a:ext>
            </a:extLst>
          </p:cNvPr>
          <p:cNvSpPr txBox="1"/>
          <p:nvPr/>
        </p:nvSpPr>
        <p:spPr>
          <a:xfrm>
            <a:off x="4749640" y="3060629"/>
            <a:ext cx="2254553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تستجيب</a:t>
            </a:r>
            <a:endParaRPr lang="ar-EG" sz="2667" b="1" spc="6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54E9594-E394-4238-9ADB-0A547BB08A24}"/>
              </a:ext>
            </a:extLst>
          </p:cNvPr>
          <p:cNvCxnSpPr>
            <a:cxnSpLocks/>
          </p:cNvCxnSpPr>
          <p:nvPr/>
        </p:nvCxnSpPr>
        <p:spPr>
          <a:xfrm flipH="1" flipV="1">
            <a:off x="2412952" y="2538418"/>
            <a:ext cx="7290341" cy="338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CB2C3066-3B01-4166-A8B4-50AD3F6996A4}"/>
              </a:ext>
            </a:extLst>
          </p:cNvPr>
          <p:cNvCxnSpPr>
            <a:cxnSpLocks/>
          </p:cNvCxnSpPr>
          <p:nvPr/>
        </p:nvCxnSpPr>
        <p:spPr>
          <a:xfrm flipH="1">
            <a:off x="9694522" y="2564919"/>
            <a:ext cx="1" cy="439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49801A4B-4730-4B1F-883C-1867F0B7482C}"/>
              </a:ext>
            </a:extLst>
          </p:cNvPr>
          <p:cNvCxnSpPr>
            <a:cxnSpLocks/>
          </p:cNvCxnSpPr>
          <p:nvPr/>
        </p:nvCxnSpPr>
        <p:spPr>
          <a:xfrm flipH="1">
            <a:off x="5950039" y="2564919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963C093-572F-412C-BCEA-E539803376FD}"/>
              </a:ext>
            </a:extLst>
          </p:cNvPr>
          <p:cNvSpPr txBox="1"/>
          <p:nvPr/>
        </p:nvSpPr>
        <p:spPr>
          <a:xfrm>
            <a:off x="1037974" y="3021830"/>
            <a:ext cx="2377348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تتكاثر</a:t>
            </a:r>
            <a:endParaRPr lang="ar-EG" sz="2667" b="1" spc="6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5" name="Picture 8" descr="مشاهدة صورة المصدر">
            <a:extLst>
              <a:ext uri="{FF2B5EF4-FFF2-40B4-BE49-F238E27FC236}">
                <a16:creationId xmlns:a16="http://schemas.microsoft.com/office/drawing/2014/main" id="{F6CA82F8-9F60-4AA8-98D3-745BE5B5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11" y="4323080"/>
            <a:ext cx="2015985" cy="118849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id="{E1012B5E-D98B-4813-9596-29662031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87" y="4282664"/>
            <a:ext cx="2262837" cy="132169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مشاهدة صورة المصدر">
            <a:extLst>
              <a:ext uri="{FF2B5EF4-FFF2-40B4-BE49-F238E27FC236}">
                <a16:creationId xmlns:a16="http://schemas.microsoft.com/office/drawing/2014/main" id="{B4C3327C-C9C5-4B37-8656-58DED54B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10" y="4323080"/>
            <a:ext cx="2316641" cy="13244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C82DA2B9-80CB-476E-9707-80A2B4D7DE4B}"/>
              </a:ext>
            </a:extLst>
          </p:cNvPr>
          <p:cNvCxnSpPr>
            <a:cxnSpLocks/>
          </p:cNvCxnSpPr>
          <p:nvPr/>
        </p:nvCxnSpPr>
        <p:spPr>
          <a:xfrm flipH="1">
            <a:off x="2425502" y="2572283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38A505BB-C8D4-459C-9452-47283E157713}"/>
              </a:ext>
            </a:extLst>
          </p:cNvPr>
          <p:cNvCxnSpPr>
            <a:cxnSpLocks/>
          </p:cNvCxnSpPr>
          <p:nvPr/>
        </p:nvCxnSpPr>
        <p:spPr>
          <a:xfrm flipH="1">
            <a:off x="5950038" y="2130447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330D3E9-AA1C-4B88-B34C-A849A30BCFBF}"/>
              </a:ext>
            </a:extLst>
          </p:cNvPr>
          <p:cNvSpPr txBox="1"/>
          <p:nvPr/>
        </p:nvSpPr>
        <p:spPr>
          <a:xfrm>
            <a:off x="4471621" y="1388780"/>
            <a:ext cx="3371676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667" b="1" dirty="0">
                <a:solidFill>
                  <a:schemeClr val="bg1"/>
                </a:solidFill>
              </a:rPr>
              <a:t>حاجات المخلوقات الحية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39CA195-BA00-4C84-A539-CB39FECED265}"/>
              </a:ext>
            </a:extLst>
          </p:cNvPr>
          <p:cNvSpPr txBox="1"/>
          <p:nvPr/>
        </p:nvSpPr>
        <p:spPr>
          <a:xfrm>
            <a:off x="10236022" y="3046475"/>
            <a:ext cx="1357323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الغذاء</a:t>
            </a:r>
            <a:r>
              <a:rPr lang="ar-EG" sz="320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B6D2DED-A0AA-4330-B8D9-8571EEACA90D}"/>
              </a:ext>
            </a:extLst>
          </p:cNvPr>
          <p:cNvSpPr txBox="1"/>
          <p:nvPr/>
        </p:nvSpPr>
        <p:spPr>
          <a:xfrm>
            <a:off x="7547075" y="3014354"/>
            <a:ext cx="1285884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الماء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7B59A8-449C-4DC3-B4A5-ED584A9825D0}"/>
              </a:ext>
            </a:extLst>
          </p:cNvPr>
          <p:cNvSpPr txBox="1"/>
          <p:nvPr/>
        </p:nvSpPr>
        <p:spPr>
          <a:xfrm>
            <a:off x="1395993" y="3060863"/>
            <a:ext cx="1714512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المكان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3AF93F4-F75E-4413-9DAB-5A0B3BC76924}"/>
              </a:ext>
            </a:extLst>
          </p:cNvPr>
          <p:cNvSpPr txBox="1"/>
          <p:nvPr/>
        </p:nvSpPr>
        <p:spPr>
          <a:xfrm>
            <a:off x="4336595" y="2982779"/>
            <a:ext cx="1857388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الغازات</a:t>
            </a:r>
            <a:r>
              <a:rPr lang="ar-SA" sz="320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endParaRPr lang="ar-EG" sz="320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D8D7D38E-641E-4365-A2E6-035A42346382}"/>
              </a:ext>
            </a:extLst>
          </p:cNvPr>
          <p:cNvCxnSpPr>
            <a:cxnSpLocks/>
          </p:cNvCxnSpPr>
          <p:nvPr/>
        </p:nvCxnSpPr>
        <p:spPr>
          <a:xfrm>
            <a:off x="6114169" y="2251773"/>
            <a:ext cx="0" cy="3460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E47FF4F7-D317-4264-A47A-0032FF982289}"/>
              </a:ext>
            </a:extLst>
          </p:cNvPr>
          <p:cNvCxnSpPr>
            <a:cxnSpLocks/>
          </p:cNvCxnSpPr>
          <p:nvPr/>
        </p:nvCxnSpPr>
        <p:spPr>
          <a:xfrm flipH="1">
            <a:off x="2155277" y="2589489"/>
            <a:ext cx="8784047" cy="646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67D43B5F-E81E-4D8E-8F7D-70A261F78751}"/>
              </a:ext>
            </a:extLst>
          </p:cNvPr>
          <p:cNvCxnSpPr>
            <a:cxnSpLocks/>
          </p:cNvCxnSpPr>
          <p:nvPr/>
        </p:nvCxnSpPr>
        <p:spPr>
          <a:xfrm flipH="1">
            <a:off x="10965960" y="2567618"/>
            <a:ext cx="1" cy="439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63BDD06D-8188-4A20-974C-5CDE4004430A}"/>
              </a:ext>
            </a:extLst>
          </p:cNvPr>
          <p:cNvCxnSpPr>
            <a:cxnSpLocks/>
          </p:cNvCxnSpPr>
          <p:nvPr/>
        </p:nvCxnSpPr>
        <p:spPr>
          <a:xfrm flipH="1">
            <a:off x="5312686" y="2577159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A03BB5D1-6B11-4A11-B477-89BE44F4B76F}"/>
              </a:ext>
            </a:extLst>
          </p:cNvPr>
          <p:cNvCxnSpPr>
            <a:cxnSpLocks/>
          </p:cNvCxnSpPr>
          <p:nvPr/>
        </p:nvCxnSpPr>
        <p:spPr>
          <a:xfrm>
            <a:off x="8190017" y="2563178"/>
            <a:ext cx="0" cy="449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Picture 7">
            <a:extLst>
              <a:ext uri="{FF2B5EF4-FFF2-40B4-BE49-F238E27FC236}">
                <a16:creationId xmlns:a16="http://schemas.microsoft.com/office/drawing/2014/main" id="{F3705B33-E41D-4253-AE9A-40CEC104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20" y="4185699"/>
            <a:ext cx="1924685" cy="142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id="{B929E654-2C42-468D-A5DE-2E392EC0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17" y="4156398"/>
            <a:ext cx="2105273" cy="1543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مشاهدة صورة المصدر">
            <a:extLst>
              <a:ext uri="{FF2B5EF4-FFF2-40B4-BE49-F238E27FC236}">
                <a16:creationId xmlns:a16="http://schemas.microsoft.com/office/drawing/2014/main" id="{BC021619-DE4E-40F6-90B4-FD877D8C6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9045"/>
          <a:stretch/>
        </p:blipFill>
        <p:spPr bwMode="auto">
          <a:xfrm>
            <a:off x="4336595" y="3880164"/>
            <a:ext cx="1948601" cy="142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565A8B11-C4F1-4ECB-B794-CD9A8F87DA52}"/>
              </a:ext>
            </a:extLst>
          </p:cNvPr>
          <p:cNvCxnSpPr>
            <a:cxnSpLocks/>
          </p:cNvCxnSpPr>
          <p:nvPr/>
        </p:nvCxnSpPr>
        <p:spPr>
          <a:xfrm flipH="1">
            <a:off x="2181321" y="2622261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6" descr="مشاهدة صورة المصدر">
            <a:extLst>
              <a:ext uri="{FF2B5EF4-FFF2-40B4-BE49-F238E27FC236}">
                <a16:creationId xmlns:a16="http://schemas.microsoft.com/office/drawing/2014/main" id="{BB4CDC50-6F23-4636-BF5F-4452E800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060" y="4154374"/>
            <a:ext cx="1644125" cy="141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80 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CBB3578-6D72-4AA6-A0E4-0FE49C05EEDF}"/>
              </a:ext>
            </a:extLst>
          </p:cNvPr>
          <p:cNvSpPr txBox="1"/>
          <p:nvPr/>
        </p:nvSpPr>
        <p:spPr>
          <a:xfrm>
            <a:off x="2576401" y="2177504"/>
            <a:ext cx="7481159" cy="30123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ar-SA" sz="6600" dirty="0">
                <a:latin typeface="Arabic Typesetting" panose="03020402040406030203" pitchFamily="66" charset="-78"/>
                <a:cs typeface="Arabic Typesetting" panose="03020402040406030203" pitchFamily="66" charset="-78"/>
                <a:sym typeface="AGA Arabesque"/>
              </a:rPr>
              <a:t></a:t>
            </a:r>
            <a:r>
              <a:rPr lang="ar-SA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SA" sz="6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وَآيَةٌ لَّهُمُ الْأَرْضُ الْمَيْتَةُ أَحْيَيْنَاهَا وَأَخْرَجْنَا مِنْهَا حَبًّا فَمِنْهُ يَأْكُلُونَ </a:t>
            </a:r>
            <a:r>
              <a:rPr lang="ar-SA" sz="6600" dirty="0">
                <a:latin typeface="Arabic Typesetting" panose="03020402040406030203" pitchFamily="66" charset="-78"/>
                <a:cs typeface="Arabic Typesetting" panose="03020402040406030203" pitchFamily="66" charset="-78"/>
                <a:sym typeface="AGA Arabesque"/>
              </a:rPr>
              <a:t></a:t>
            </a:r>
            <a:r>
              <a:rPr lang="ar-SA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[يس:33]</a:t>
            </a:r>
          </a:p>
        </p:txBody>
      </p:sp>
      <p:pic>
        <p:nvPicPr>
          <p:cNvPr id="41" name="القرآن الكريم - مشروع المصحف الإلكتروني بجامعة الملك سعود_2.mp3">
            <a:hlinkClick r:id="" action="ppaction://media"/>
            <a:extLst>
              <a:ext uri="{FF2B5EF4-FFF2-40B4-BE49-F238E27FC236}">
                <a16:creationId xmlns:a16="http://schemas.microsoft.com/office/drawing/2014/main" id="{96533D7D-7854-433C-AFA1-8DF1C401D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7746" y="5046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7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300025" y="201604"/>
            <a:ext cx="1284215" cy="4330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381741" y="56397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443025" y="93019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816783" y="255913"/>
            <a:ext cx="1861919" cy="475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97166" y="86718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80 </a:t>
            </a:r>
          </a:p>
        </p:txBody>
      </p:sp>
      <p:pic>
        <p:nvPicPr>
          <p:cNvPr id="30" name="object 5">
            <a:extLst>
              <a:ext uri="{FF2B5EF4-FFF2-40B4-BE49-F238E27FC236}">
                <a16:creationId xmlns:a16="http://schemas.microsoft.com/office/drawing/2014/main" id="{E5799A5D-3869-4A7E-AFF0-520E9DBE70F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3133" y="1980222"/>
            <a:ext cx="6840427" cy="4017444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DA4E76C-5704-43C8-B392-5DEEBBB3F1FA}"/>
              </a:ext>
            </a:extLst>
          </p:cNvPr>
          <p:cNvSpPr txBox="1"/>
          <p:nvPr/>
        </p:nvSpPr>
        <p:spPr>
          <a:xfrm>
            <a:off x="7027373" y="3635048"/>
            <a:ext cx="4564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7C80"/>
                </a:solidFill>
                <a:cs typeface="PT Bold Heading" pitchFamily="2" charset="-78"/>
              </a:rPr>
              <a:t>ت.</a:t>
            </a:r>
            <a:endParaRPr lang="en-US" sz="4267" b="1" dirty="0">
              <a:solidFill>
                <a:srgbClr val="FF7C8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224A9E2-DC82-4F2E-AB1F-543C81F74973}"/>
              </a:ext>
            </a:extLst>
          </p:cNvPr>
          <p:cNvSpPr txBox="1"/>
          <p:nvPr/>
        </p:nvSpPr>
        <p:spPr>
          <a:xfrm>
            <a:off x="9890169" y="612580"/>
            <a:ext cx="7534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4BB63FB-7F64-4408-8221-8539DA378EE0}"/>
              </a:ext>
            </a:extLst>
          </p:cNvPr>
          <p:cNvSpPr txBox="1"/>
          <p:nvPr/>
        </p:nvSpPr>
        <p:spPr>
          <a:xfrm>
            <a:off x="7233702" y="2359647"/>
            <a:ext cx="3884748" cy="83099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الأهداف 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08C6441-5FEC-49AF-A6D0-3370B6E03785}"/>
              </a:ext>
            </a:extLst>
          </p:cNvPr>
          <p:cNvSpPr txBox="1"/>
          <p:nvPr/>
        </p:nvSpPr>
        <p:spPr>
          <a:xfrm>
            <a:off x="9918243" y="967830"/>
            <a:ext cx="7534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ثالث </a:t>
            </a:r>
          </a:p>
        </p:txBody>
      </p:sp>
    </p:spTree>
    <p:extLst>
      <p:ext uri="{BB962C8B-B14F-4D97-AF65-F5344CB8AC3E}">
        <p14:creationId xmlns:p14="http://schemas.microsoft.com/office/powerpoint/2010/main" val="11503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81 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DEC571A-769A-44C1-B80D-DAD10B3B96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549" t="27311" r="35819" b="6209"/>
          <a:stretch/>
        </p:blipFill>
        <p:spPr>
          <a:xfrm>
            <a:off x="2193002" y="970887"/>
            <a:ext cx="4055327" cy="51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2961118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A680D-2E40-4305-9584-976487D87E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93325A-AFAF-4598-9084-B83561A996A9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83ED6CE-0EC0-46BE-A216-1E42E08745D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1326</Words>
  <Application>Microsoft Office PowerPoint</Application>
  <PresentationFormat>شاشة عريضة</PresentationFormat>
  <Paragraphs>447</Paragraphs>
  <Slides>48</Slides>
  <Notes>48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4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2</cp:revision>
  <dcterms:created xsi:type="dcterms:W3CDTF">2021-10-09T20:32:22Z</dcterms:created>
  <dcterms:modified xsi:type="dcterms:W3CDTF">2021-10-14T11:48:25Z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