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77" r:id="rId2"/>
    <p:sldId id="256" r:id="rId3"/>
    <p:sldId id="257" r:id="rId4"/>
    <p:sldId id="259" r:id="rId5"/>
    <p:sldId id="278" r:id="rId6"/>
    <p:sldId id="279" r:id="rId7"/>
    <p:sldId id="258" r:id="rId8"/>
    <p:sldId id="280" r:id="rId9"/>
    <p:sldId id="281" r:id="rId10"/>
    <p:sldId id="282" r:id="rId11"/>
    <p:sldId id="283" r:id="rId12"/>
    <p:sldId id="260" r:id="rId13"/>
    <p:sldId id="263" r:id="rId14"/>
    <p:sldId id="262" r:id="rId15"/>
    <p:sldId id="284" r:id="rId16"/>
    <p:sldId id="261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65" r:id="rId25"/>
    <p:sldId id="266" r:id="rId26"/>
    <p:sldId id="267" r:id="rId27"/>
    <p:sldId id="268" r:id="rId28"/>
    <p:sldId id="292" r:id="rId29"/>
    <p:sldId id="293" r:id="rId30"/>
    <p:sldId id="269" r:id="rId31"/>
    <p:sldId id="270" r:id="rId32"/>
    <p:sldId id="271" r:id="rId33"/>
    <p:sldId id="294" r:id="rId34"/>
    <p:sldId id="272" r:id="rId35"/>
    <p:sldId id="295" r:id="rId36"/>
    <p:sldId id="273" r:id="rId37"/>
    <p:sldId id="296" r:id="rId38"/>
    <p:sldId id="299" r:id="rId39"/>
    <p:sldId id="297" r:id="rId40"/>
    <p:sldId id="298" r:id="rId41"/>
    <p:sldId id="300" r:id="rId42"/>
    <p:sldId id="274" r:id="rId43"/>
    <p:sldId id="275" r:id="rId44"/>
    <p:sldId id="303" r:id="rId45"/>
    <p:sldId id="301" r:id="rId46"/>
    <p:sldId id="302" r:id="rId47"/>
    <p:sldId id="305" r:id="rId48"/>
    <p:sldId id="276" r:id="rId49"/>
    <p:sldId id="304" r:id="rId50"/>
    <p:sldId id="30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0" autoAdjust="0"/>
    <p:restoredTop sz="97509" autoAdjust="0"/>
  </p:normalViewPr>
  <p:slideViewPr>
    <p:cSldViewPr>
      <p:cViewPr>
        <p:scale>
          <a:sx n="42" d="100"/>
          <a:sy n="42" d="100"/>
        </p:scale>
        <p:origin x="-2220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E96CD-CAD2-4D09-B228-E8327200AD35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E209F-B57C-46CF-BEF3-8320BBB64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11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E209F-B57C-46CF-BEF3-8320BBB6475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BA6A-62EA-4E51-9502-C9D274AD923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B7B-FE10-43AF-B9FA-1E6C10C06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BA6A-62EA-4E51-9502-C9D274AD923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B7B-FE10-43AF-B9FA-1E6C10C06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BA6A-62EA-4E51-9502-C9D274AD923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B7B-FE10-43AF-B9FA-1E6C10C06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BA6A-62EA-4E51-9502-C9D274AD923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B7B-FE10-43AF-B9FA-1E6C10C06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BA6A-62EA-4E51-9502-C9D274AD923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B7B-FE10-43AF-B9FA-1E6C10C06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BA6A-62EA-4E51-9502-C9D274AD923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B7B-FE10-43AF-B9FA-1E6C10C06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BA6A-62EA-4E51-9502-C9D274AD923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B7B-FE10-43AF-B9FA-1E6C10C06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BA6A-62EA-4E51-9502-C9D274AD923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B7B-FE10-43AF-B9FA-1E6C10C06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BA6A-62EA-4E51-9502-C9D274AD923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B7B-FE10-43AF-B9FA-1E6C10C06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BA6A-62EA-4E51-9502-C9D274AD923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B7B-FE10-43AF-B9FA-1E6C10C06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BA6A-62EA-4E51-9502-C9D274AD923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DB7B-FE10-43AF-B9FA-1E6C10C06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8BA6A-62EA-4E51-9502-C9D274AD9233}" type="datetimeFigureOut">
              <a:rPr lang="en-US" smtClean="0"/>
              <a:pPr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3DB7B-FE10-43AF-B9FA-1E6C10C06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7625"/>
            <a:ext cx="885825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5132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84606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1"/>
            <a:ext cx="434339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13643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ar-SA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أماكن العيش</a:t>
            </a:r>
            <a:endParaRPr lang="en-US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5257800"/>
          </a:xfrm>
        </p:spPr>
        <p:txBody>
          <a:bodyPr>
            <a:normAutofit/>
          </a:bodyPr>
          <a:lstStyle/>
          <a:p>
            <a:pPr algn="r" rtl="1"/>
            <a:r>
              <a:rPr lang="ar-SA" b="1" dirty="0" smtClean="0"/>
              <a:t>كيف تستخدم المخلوقات الحية موطنها؟</a:t>
            </a:r>
          </a:p>
          <a:p>
            <a:pPr marL="0" indent="0" algn="r" rtl="1">
              <a:buNone/>
            </a:pPr>
            <a:endParaRPr lang="ar-SA" b="1" dirty="0" smtClean="0"/>
          </a:p>
          <a:p>
            <a:pPr algn="r" rtl="1"/>
            <a:r>
              <a:rPr lang="ar-SA" dirty="0" smtClean="0"/>
              <a:t>بعض الحيوانات تجد غذائها فى النباتات التى تنمو فى موطنها. كما </a:t>
            </a:r>
            <a:r>
              <a:rPr lang="ar-SA" u="sng" dirty="0" smtClean="0"/>
              <a:t>تتغذى</a:t>
            </a:r>
            <a:r>
              <a:rPr lang="ar-SA" dirty="0" smtClean="0"/>
              <a:t> بعض الحيوانات على حيوانات أخرى فى الموطن نفسه. و تستخدم الحيوانات </a:t>
            </a:r>
            <a:r>
              <a:rPr lang="ar-SA" u="sng" dirty="0" smtClean="0"/>
              <a:t>موطنها للاختباء و النوم</a:t>
            </a:r>
            <a:r>
              <a:rPr lang="ar-SA" dirty="0" smtClean="0"/>
              <a:t>.</a:t>
            </a:r>
          </a:p>
          <a:p>
            <a:pPr algn="r" rtl="1"/>
            <a:endParaRPr lang="ar-SA" dirty="0" smtClean="0"/>
          </a:p>
          <a:p>
            <a:pPr algn="r" rtl="1"/>
            <a:r>
              <a:rPr lang="ar-SA" dirty="0" smtClean="0"/>
              <a:t>بعض الحيوانات ومنها الضب و الأرنب يحفر </a:t>
            </a:r>
            <a:r>
              <a:rPr lang="ar-SA" u="sng" dirty="0" smtClean="0"/>
              <a:t>أنفاقاً</a:t>
            </a:r>
            <a:r>
              <a:rPr lang="ar-SA" dirty="0" smtClean="0"/>
              <a:t> فى التربة للاختباء و المأوى. و بعض الحشرات تبنى بيوتها </a:t>
            </a:r>
            <a:r>
              <a:rPr lang="ar-SA" u="sng" dirty="0" smtClean="0"/>
              <a:t>تحت الصخور</a:t>
            </a:r>
            <a:r>
              <a:rPr lang="ar-SA" dirty="0" smtClean="0"/>
              <a:t>.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90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2" y="304800"/>
            <a:ext cx="8567988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239000" cy="684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7873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6600" dirty="0" smtClean="0">
                <a:solidFill>
                  <a:srgbClr val="FF0000"/>
                </a:solidFill>
              </a:rPr>
              <a:t>سلاسل الغذاء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6000" b="1" dirty="0" smtClean="0"/>
              <a:t>ما السلسلة الغذائية؟</a:t>
            </a:r>
          </a:p>
          <a:p>
            <a:pPr algn="r" rtl="1"/>
            <a:r>
              <a:rPr lang="ar-SA" sz="4800" dirty="0" smtClean="0"/>
              <a:t>السلسلة الغذائية توضح التسلسل الذى تحصل فيه المخلوقات الحية على الغذاء.</a:t>
            </a:r>
          </a:p>
          <a:p>
            <a:pPr algn="r" rtl="1"/>
            <a:r>
              <a:rPr lang="ar-SA" sz="4800" dirty="0" smtClean="0"/>
              <a:t>تبدأ معظم سلاسل الغذاء بالشمس.</a:t>
            </a:r>
            <a:endParaRPr lang="en-US" sz="4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" y="0"/>
            <a:ext cx="90976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8505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0434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"/>
            <a:ext cx="8702661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536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5530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04800"/>
            <a:ext cx="87820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5678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43000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39"/>
            <a:ext cx="9144000" cy="356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862" y="3581400"/>
            <a:ext cx="9143999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عدد الحيوانات التى أكلها الضفدع = 3+5+4 = 12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2" y="4831080"/>
            <a:ext cx="942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2" y="5764530"/>
            <a:ext cx="942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5848060"/>
            <a:ext cx="942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2" y="4772025"/>
            <a:ext cx="942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40" y="5569930"/>
            <a:ext cx="914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57900"/>
            <a:ext cx="914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5969980"/>
            <a:ext cx="914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040340"/>
            <a:ext cx="914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40" y="5040340"/>
            <a:ext cx="838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6172200"/>
            <a:ext cx="1419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95" y="5341330"/>
            <a:ext cx="1419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95" y="4560570"/>
            <a:ext cx="1419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90175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19142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ar-SA" sz="5400" b="1" dirty="0" smtClean="0">
                <a:solidFill>
                  <a:srgbClr val="00B050"/>
                </a:solidFill>
              </a:rPr>
              <a:t>مفردات الفصل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990600"/>
            <a:ext cx="6781800" cy="5867400"/>
          </a:xfrm>
        </p:spPr>
        <p:txBody>
          <a:bodyPr>
            <a:normAutofit lnSpcReduction="10000"/>
          </a:bodyPr>
          <a:lstStyle/>
          <a:p>
            <a:pPr algn="r" rtl="1"/>
            <a:r>
              <a:rPr lang="ar-SA" b="1" u="sng" dirty="0" smtClean="0">
                <a:solidFill>
                  <a:srgbClr val="FF0000"/>
                </a:solidFill>
              </a:rPr>
              <a:t>الصحراء الحارة</a:t>
            </a:r>
            <a:r>
              <a:rPr lang="ar-SA" dirty="0" smtClean="0"/>
              <a:t>: موطن حار جاف ، أمطاره قليلة جداً.</a:t>
            </a:r>
          </a:p>
          <a:p>
            <a:pPr algn="r" rtl="1"/>
            <a:endParaRPr lang="ar-SA" dirty="0" smtClean="0"/>
          </a:p>
          <a:p>
            <a:pPr algn="r" rtl="1"/>
            <a:r>
              <a:rPr lang="ar-SA" b="1" u="sng" dirty="0" smtClean="0">
                <a:solidFill>
                  <a:srgbClr val="FF0000"/>
                </a:solidFill>
              </a:rPr>
              <a:t>المنطقة القطبية</a:t>
            </a:r>
            <a:r>
              <a:rPr lang="ar-SA" dirty="0" smtClean="0"/>
              <a:t>: منطقة باردة جداً ،تقع بالقرب من القطب الشمالى.</a:t>
            </a:r>
          </a:p>
          <a:p>
            <a:pPr algn="r" rtl="1"/>
            <a:endParaRPr lang="ar-SA" dirty="0" smtClean="0"/>
          </a:p>
          <a:p>
            <a:pPr algn="r" rtl="1"/>
            <a:r>
              <a:rPr lang="ar-SA" b="1" u="sng" dirty="0" smtClean="0">
                <a:solidFill>
                  <a:srgbClr val="FF0000"/>
                </a:solidFill>
              </a:rPr>
              <a:t>الغابة</a:t>
            </a:r>
            <a:r>
              <a:rPr lang="ar-SA" dirty="0" smtClean="0"/>
              <a:t>: موطن تنمو فيه الأشجار جيداً، بسبب نزول الأمطار و توافر ضوء الشمس.</a:t>
            </a:r>
          </a:p>
          <a:p>
            <a:pPr algn="r" rtl="1"/>
            <a:endParaRPr lang="ar-SA" dirty="0" smtClean="0"/>
          </a:p>
          <a:p>
            <a:pPr algn="r" rtl="1"/>
            <a:r>
              <a:rPr lang="ar-SA" b="1" u="sng" dirty="0" smtClean="0">
                <a:solidFill>
                  <a:srgbClr val="FF0000"/>
                </a:solidFill>
              </a:rPr>
              <a:t>الغابات المطيرة: </a:t>
            </a:r>
            <a:r>
              <a:rPr lang="ar-SA" dirty="0" smtClean="0"/>
              <a:t>موطن تسقط فيه الأمطار كل يوم تقريباً.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52400"/>
            <a:ext cx="204216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15827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56749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3"/>
            <a:ext cx="914400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3230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95173"/>
            <a:ext cx="7010400" cy="533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5694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1981200" y="3048000"/>
            <a:ext cx="4876800" cy="12192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124200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ar-SA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الدرس الأول</a:t>
            </a:r>
            <a:endParaRPr lang="en-US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ar-S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الصحراء الحارة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600200"/>
            <a:ext cx="4495800" cy="452596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rtl="1"/>
            <a:r>
              <a:rPr lang="ar-SA" b="1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ما الصحراء الحارة؟</a:t>
            </a:r>
          </a:p>
          <a:p>
            <a:pPr algn="r" rtl="1"/>
            <a:r>
              <a:rPr lang="ar-S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الصحراء موطن جاف ،أمطاره قليلة جداً.</a:t>
            </a:r>
          </a:p>
          <a:p>
            <a:pPr algn="r" rtl="1"/>
            <a:r>
              <a:rPr lang="ar-S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الصحارى الحارة باردة ليلاً وحارة نهاراً، و تربتها رملية و صخرية ينمو فيها نبات الصبار و الأعشاب.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42957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63035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4600" y="0"/>
            <a:ext cx="4953000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</a:rPr>
              <a:t>الصحراء الحارة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89916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42222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Autofit/>
          </a:bodyPr>
          <a:lstStyle/>
          <a:p>
            <a:r>
              <a:rPr lang="ar-SA" sz="7200" dirty="0" smtClean="0">
                <a:solidFill>
                  <a:srgbClr val="FF0000"/>
                </a:solidFill>
              </a:rPr>
              <a:t>الصحاري الحارة 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839200" cy="571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77768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493" y="7620"/>
            <a:ext cx="4710887" cy="25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81450"/>
            <a:ext cx="357378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"/>
            <a:ext cx="344709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" y="3981450"/>
            <a:ext cx="33528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97" y="2895600"/>
            <a:ext cx="6382703" cy="96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172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ar-SA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ما الصحراء </a:t>
            </a:r>
            <a:r>
              <a:rPr lang="ar-SA" sz="6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الباردة ؟</a:t>
            </a:r>
            <a:r>
              <a:rPr lang="ar-SA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ar-SA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6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rtl="1">
              <a:buNone/>
            </a:pPr>
            <a:r>
              <a:rPr lang="ar-S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ليست كل الصحارى حارة. </a:t>
            </a:r>
            <a:r>
              <a:rPr lang="ar-SA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فالمنطقة القطبية صحراء</a:t>
            </a:r>
            <a:r>
              <a:rPr lang="ar-S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، لكنها باردة جافة، وتقع بالقرب من القطب الشمالى.</a:t>
            </a:r>
          </a:p>
          <a:p>
            <a:pPr algn="r" rtl="1"/>
            <a:r>
              <a:rPr lang="ar-S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فى المنطقة القطبية تعيش الثعالب القطبية، و غزال الرنة ،و الدب القطبى.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9601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325" y="0"/>
            <a:ext cx="4716676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3810000" cy="287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325" y="4267200"/>
            <a:ext cx="4701435" cy="25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810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400"/>
            <a:ext cx="4191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03231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28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5328354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20153"/>
            <a:ext cx="1571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343026"/>
            <a:ext cx="29146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55" y="2457450"/>
            <a:ext cx="28670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2343150"/>
            <a:ext cx="22193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1279208"/>
            <a:ext cx="219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971800"/>
            <a:ext cx="2085975" cy="164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4624131"/>
            <a:ext cx="1524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81" y="4504978"/>
            <a:ext cx="1671638" cy="233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4" y="4848702"/>
            <a:ext cx="1201102" cy="19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37001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20153"/>
            <a:ext cx="1571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67778"/>
            <a:ext cx="13620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734"/>
            <a:ext cx="8886825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733799"/>
            <a:ext cx="6196012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5584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9660"/>
            <a:ext cx="8991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06140"/>
            <a:ext cx="8953500" cy="154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702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5400" b="1" dirty="0" smtClean="0"/>
              <a:t>مفردات الفصل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990600"/>
            <a:ext cx="7086600" cy="5867400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ar-SA" sz="3500" b="1" dirty="0">
                <a:solidFill>
                  <a:srgbClr val="FF0000"/>
                </a:solidFill>
              </a:rPr>
              <a:t>الموطن</a:t>
            </a:r>
          </a:p>
          <a:p>
            <a:pPr marL="0" indent="0" algn="r" rtl="1">
              <a:buNone/>
            </a:pPr>
            <a:r>
              <a:rPr lang="ar-SA" sz="3000" dirty="0" smtClean="0"/>
              <a:t>المكان الذى تعيش فيه النباتات و الحيوانات.</a:t>
            </a:r>
          </a:p>
          <a:p>
            <a:pPr marL="0" indent="0" algn="r" rtl="1">
              <a:buNone/>
            </a:pPr>
            <a:endParaRPr lang="ar-SA" sz="3000" dirty="0" smtClean="0"/>
          </a:p>
          <a:p>
            <a:pPr algn="r" rtl="1"/>
            <a:r>
              <a:rPr lang="ar-SA" sz="3500" b="1" dirty="0">
                <a:solidFill>
                  <a:srgbClr val="FF0000"/>
                </a:solidFill>
              </a:rPr>
              <a:t>السلسلة الغذائية</a:t>
            </a:r>
          </a:p>
          <a:p>
            <a:pPr marL="0" indent="0" algn="r" rtl="1">
              <a:buNone/>
            </a:pPr>
            <a:r>
              <a:rPr lang="ar-SA" dirty="0" smtClean="0"/>
              <a:t>ترتيب يوضح التسلسل الذى تحصل به الخلوقات الحية على غذائها.</a:t>
            </a:r>
          </a:p>
          <a:p>
            <a:pPr marL="0" indent="0" algn="r" rtl="1">
              <a:buNone/>
            </a:pPr>
            <a:endParaRPr lang="ar-SA" dirty="0" smtClean="0"/>
          </a:p>
          <a:p>
            <a:pPr algn="r" rtl="1"/>
            <a:r>
              <a:rPr lang="ar-SA" sz="3500" b="1" dirty="0">
                <a:solidFill>
                  <a:srgbClr val="FF0000"/>
                </a:solidFill>
              </a:rPr>
              <a:t>الفريسة</a:t>
            </a:r>
          </a:p>
          <a:p>
            <a:pPr marL="0" indent="0" algn="r" rtl="1">
              <a:buNone/>
            </a:pPr>
            <a:r>
              <a:rPr lang="ar-SA" dirty="0" smtClean="0"/>
              <a:t>الحيوان الذى يصطاده حيوانات أخرى ليتغذو عليه.</a:t>
            </a:r>
          </a:p>
          <a:p>
            <a:pPr marL="0" indent="0" algn="r" rtl="1">
              <a:buNone/>
            </a:pPr>
            <a:endParaRPr lang="ar-SA" dirty="0" smtClean="0"/>
          </a:p>
          <a:p>
            <a:pPr algn="r" rtl="1"/>
            <a:r>
              <a:rPr lang="ar-SA" sz="3500" b="1" dirty="0" err="1">
                <a:solidFill>
                  <a:srgbClr val="FF0000"/>
                </a:solidFill>
              </a:rPr>
              <a:t>المفترس :-</a:t>
            </a:r>
            <a:endParaRPr lang="ar-SA" sz="3500" b="1" dirty="0">
              <a:solidFill>
                <a:srgbClr val="FF0000"/>
              </a:solidFill>
            </a:endParaRPr>
          </a:p>
          <a:p>
            <a:pPr marL="0" indent="0" algn="r" rtl="1">
              <a:buNone/>
            </a:pPr>
            <a:r>
              <a:rPr lang="ar-SA" dirty="0" smtClean="0"/>
              <a:t>الحيوان الذي يصطاد حيوانات أخري ليتغذى عليها</a:t>
            </a:r>
          </a:p>
          <a:p>
            <a:pPr algn="r" rt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2029776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53602"/>
            <a:ext cx="190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3810000"/>
            <a:ext cx="216598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1" y="5410200"/>
            <a:ext cx="220408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2286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890016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31287" y="5623530"/>
            <a:ext cx="27635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EG" sz="3200" b="1" dirty="0">
                <a:solidFill>
                  <a:srgbClr val="FF0000"/>
                </a:solidFill>
              </a:rPr>
              <a:t>الحشرة تموت.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43600" y="4407932"/>
            <a:ext cx="2919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</a:rPr>
              <a:t>الحشرة تأكل الأوراق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997032" y="4964668"/>
            <a:ext cx="1919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EG" sz="3200" b="1" dirty="0">
                <a:solidFill>
                  <a:srgbClr val="FF0000"/>
                </a:solidFill>
              </a:rPr>
              <a:t>يموت النبات.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2497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3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4101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ar-SA" sz="7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الغابات</a:t>
            </a:r>
            <a:endParaRPr lang="en-US" sz="9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600200"/>
            <a:ext cx="6172200" cy="4525963"/>
          </a:xfrm>
        </p:spPr>
        <p:txBody>
          <a:bodyPr>
            <a:normAutofit fontScale="9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rtl="1"/>
            <a:r>
              <a:rPr lang="ar-SA" b="1" spc="50" dirty="0" smtClean="0">
                <a:ln w="11430"/>
                <a:solidFill>
                  <a:schemeClr val="tx2">
                    <a:lumMod val="50000"/>
                  </a:schemeClr>
                </a:solidFill>
              </a:rPr>
              <a:t>كيف تبدو الغابة؟</a:t>
            </a:r>
          </a:p>
          <a:p>
            <a:pPr algn="r" rtl="1"/>
            <a:r>
              <a:rPr lang="ar-SA" b="1" u="sng" spc="50" dirty="0" smtClean="0">
                <a:ln w="11430"/>
                <a:solidFill>
                  <a:srgbClr val="FF0000"/>
                </a:solidFill>
              </a:rPr>
              <a:t>الغابة</a:t>
            </a:r>
            <a:r>
              <a:rPr lang="ar-S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ar-SA" b="1" spc="50" dirty="0" smtClean="0">
                <a:ln w="11430"/>
                <a:solidFill>
                  <a:srgbClr val="002060"/>
                </a:solidFill>
              </a:rPr>
              <a:t>هى الموطن الذى تنمو فيه الأشجار جيداً بسبب نزول الأمطار و توافر ضوء الشمس.</a:t>
            </a:r>
          </a:p>
          <a:p>
            <a:pPr algn="r" rtl="1"/>
            <a:r>
              <a:rPr lang="ar-S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فى الغابات تعيش الغزلان و الدببة السوداء و </a:t>
            </a:r>
            <a:r>
              <a:rPr lang="ar-SA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الثعالب .</a:t>
            </a:r>
            <a:r>
              <a:rPr lang="ar-S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وتعيش فيها الطيور و الحشرات و الديدان. </a:t>
            </a:r>
          </a:p>
          <a:p>
            <a:pPr algn="r" rtl="1"/>
            <a:r>
              <a:rPr lang="ar-S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معظم الأشجار لها أوراق تتغير لونها ، و تتساقط فى فصل الخريف ، ولكن بعضها يبقى أخضر طوال السنة.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1905000" cy="263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038600"/>
            <a:ext cx="2286000" cy="226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976536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1"/>
          <a:stretch/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"/>
            <a:ext cx="8229600" cy="1143000"/>
          </a:xfrm>
        </p:spPr>
        <p:txBody>
          <a:bodyPr>
            <a:norm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الحياة في الغابة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9822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82999" y="1981200"/>
            <a:ext cx="51085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EG" sz="4800" b="1" dirty="0" smtClean="0">
                <a:solidFill>
                  <a:srgbClr val="FF0000"/>
                </a:solidFill>
              </a:rPr>
              <a:t>نقار </a:t>
            </a:r>
            <a:r>
              <a:rPr lang="ar-EG" sz="4800" b="1" dirty="0">
                <a:solidFill>
                  <a:srgbClr val="FF0000"/>
                </a:solidFill>
              </a:rPr>
              <a:t>الخشب </a:t>
            </a:r>
            <a:r>
              <a:rPr lang="ar-EG" sz="4800" b="1" dirty="0" smtClean="0">
                <a:solidFill>
                  <a:srgbClr val="FF0000"/>
                </a:solidFill>
              </a:rPr>
              <a:t>له </a:t>
            </a:r>
            <a:r>
              <a:rPr lang="ar-EG" sz="4800" b="1" dirty="0">
                <a:solidFill>
                  <a:srgbClr val="FF0000"/>
                </a:solidFill>
              </a:rPr>
              <a:t>منقار طويل حاد ينقر به الأخشاب ليحصل على الحشرات ليأكلها.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7171" name="Picture 3" descr="C:\Users\pc-ham\AppData\Local\Microsoft\Windows\INetCache\IE\4ITNASLT\290px-HoffmannWoodpecker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3060"/>
            <a:ext cx="3683000" cy="523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122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08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0"/>
            <a:ext cx="4657725" cy="141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54294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14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2420" y="3090147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EG" sz="3600" b="1" dirty="0">
                <a:solidFill>
                  <a:srgbClr val="C00000"/>
                </a:solidFill>
              </a:rPr>
              <a:t>أجزاء جسم كل حيوان تساعده في الحصول في حاجاته.</a:t>
            </a:r>
            <a:endParaRPr lang="en-US" sz="3600" b="1" dirty="0">
              <a:solidFill>
                <a:srgbClr val="C00000"/>
              </a:solidFill>
            </a:endParaRPr>
          </a:p>
          <a:p>
            <a:pPr algn="ctr" rtl="1"/>
            <a:r>
              <a:rPr lang="ar-EG" sz="3600" b="1" dirty="0">
                <a:solidFill>
                  <a:srgbClr val="C00000"/>
                </a:solidFill>
              </a:rPr>
              <a:t>فالبوم له عينان كبيرتان ويصطاد في الليل مستخدمًا حاستي السمع والبصر.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070" y="4884299"/>
            <a:ext cx="876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EG" sz="3600" b="1" dirty="0">
                <a:solidFill>
                  <a:srgbClr val="002060"/>
                </a:solidFill>
              </a:rPr>
              <a:t>أما نقار الخشب فله منقار طويل حاد ينقر به الأخشاب ليحصل على الحشرات ليأكلها.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 rtl="1"/>
            <a:r>
              <a:rPr lang="ar-EG" sz="3600" b="1" dirty="0">
                <a:solidFill>
                  <a:srgbClr val="002060"/>
                </a:solidFill>
              </a:rPr>
              <a:t>والغزال منقط وملون مما يساعده على الاختباء.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26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ما الغابة المطيرة؟</a:t>
            </a:r>
            <a:br>
              <a:rPr lang="ar-SA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295400"/>
            <a:ext cx="9372600" cy="3124201"/>
          </a:xfrm>
        </p:spPr>
        <p:txBody>
          <a:bodyPr>
            <a:noAutofit/>
          </a:bodyPr>
          <a:lstStyle/>
          <a:p>
            <a:pPr algn="r" rtl="1"/>
            <a:r>
              <a:rPr lang="ar-SA" sz="4000" b="1" dirty="0" smtClean="0"/>
              <a:t>هي موطن تتساقط فيه الأمطار كل يوم تقريباً، </a:t>
            </a:r>
          </a:p>
          <a:p>
            <a:pPr algn="r" rtl="1"/>
            <a:r>
              <a:rPr lang="ar-SA" sz="4000" b="1" dirty="0" smtClean="0"/>
              <a:t>لذا تنمو فيه الأشجار عالياً ، و تكون لها أوراق ضخمة.</a:t>
            </a:r>
          </a:p>
          <a:p>
            <a:pPr algn="r" rtl="1"/>
            <a:r>
              <a:rPr lang="ar-SA" sz="3600" b="1" dirty="0" smtClean="0"/>
              <a:t>فى الغابات المطرية ،تعيش أنواع كثيرة من النباتات و الحيوانات.</a:t>
            </a:r>
          </a:p>
          <a:p>
            <a:pPr algn="r" rtl="1"/>
            <a:r>
              <a:rPr lang="ar-EG" sz="3600" b="1" dirty="0">
                <a:latin typeface="Calibri" pitchFamily="34" charset="0"/>
              </a:rPr>
              <a:t>الخفافيش والحشرات والطيور الملونة وحيوانات أخرى تعيش على قمم الأشجار. أما النمور وآكلات النمل فتعيش على الأرض.</a:t>
            </a:r>
            <a:endParaRPr lang="en-US" sz="3600" b="1" dirty="0"/>
          </a:p>
          <a:p>
            <a:pPr algn="r" rtl="1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8267395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762000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ar-SA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الغابة </a:t>
            </a:r>
            <a:r>
              <a:rPr lang="ar-SA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المطيرة؟</a:t>
            </a:r>
            <a:br>
              <a:rPr lang="ar-SA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6374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6" y="304800"/>
            <a:ext cx="848894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0600" y="2505670"/>
            <a:ext cx="4343400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EG" sz="3600" b="1" dirty="0" smtClean="0">
                <a:solidFill>
                  <a:srgbClr val="C00000"/>
                </a:solidFill>
              </a:rPr>
              <a:t>الأشجار </a:t>
            </a:r>
            <a:r>
              <a:rPr lang="ar-EG" sz="3600" b="1" dirty="0">
                <a:solidFill>
                  <a:srgbClr val="C00000"/>
                </a:solidFill>
              </a:rPr>
              <a:t>عالية في الغابة المطيرة وذات أوراق ضخمة لتستطيع العيش في تلك الظروف.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8195" name="Picture 3" descr="C:\Users\pc-ham\AppData\Local\Microsoft\Windows\INetCache\IE\4ITNASLT\120px-0904_Pusz_Wkrzan_ZPL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828800"/>
            <a:ext cx="4622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6949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3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22440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236219"/>
            <a:ext cx="82525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800" b="1" dirty="0">
                <a:solidFill>
                  <a:srgbClr val="C00000"/>
                </a:solidFill>
                <a:latin typeface="Calibri" pitchFamily="34" charset="0"/>
              </a:rPr>
              <a:t>أقارن </a:t>
            </a:r>
            <a:r>
              <a:rPr lang="ar-EG" sz="4800" b="1" dirty="0">
                <a:latin typeface="Calibri" pitchFamily="34" charset="0"/>
              </a:rPr>
              <a:t>بين نباتات الغابة ونباتات الصحراء</a:t>
            </a:r>
            <a:endParaRPr lang="en-US" sz="4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021682"/>
              </p:ext>
            </p:extLst>
          </p:nvPr>
        </p:nvGraphicFramePr>
        <p:xfrm>
          <a:off x="152400" y="1067216"/>
          <a:ext cx="8686800" cy="5790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0"/>
                <a:gridCol w="2438400"/>
              </a:tblGrid>
              <a:tr h="1276162">
                <a:tc>
                  <a:txBody>
                    <a:bodyPr/>
                    <a:lstStyle/>
                    <a:p>
                      <a:pPr algn="ctr"/>
                      <a:r>
                        <a:rPr lang="ar-SA" sz="4000" dirty="0" smtClean="0">
                          <a:solidFill>
                            <a:srgbClr val="FF0000"/>
                          </a:solidFill>
                        </a:rPr>
                        <a:t>نباتات الصحراء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4000" b="1" dirty="0" smtClean="0">
                          <a:solidFill>
                            <a:srgbClr val="FF0000"/>
                          </a:solidFill>
                        </a:rPr>
                        <a:t>نباتات الغابة</a:t>
                      </a:r>
                      <a:endParaRPr lang="ar-EG" sz="4000" dirty="0" smtClean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4514622"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1" dirty="0" smtClean="0">
                          <a:solidFill>
                            <a:srgbClr val="FF0000"/>
                          </a:solidFill>
                        </a:rPr>
                        <a:t>لها سيقان وأوراق تستطيع أن تختزن الماء.</a:t>
                      </a:r>
                      <a:endParaRPr lang="en-US" sz="40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 rtl="1"/>
                      <a:r>
                        <a:rPr lang="ar-EG" sz="4000" b="1" dirty="0" smtClean="0">
                          <a:solidFill>
                            <a:srgbClr val="FF0000"/>
                          </a:solidFill>
                        </a:rPr>
                        <a:t>لها جذور تنتشر بالقرب من سطح التربة أو تمتد عميقًا بحثاً عن ماء الأمطار.</a:t>
                      </a:r>
                      <a:endParaRPr lang="en-US" sz="40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 rtl="1"/>
                      <a:r>
                        <a:rPr lang="ar-EG" sz="4000" b="1" dirty="0" smtClean="0">
                          <a:solidFill>
                            <a:srgbClr val="FF0000"/>
                          </a:solidFill>
                        </a:rPr>
                        <a:t>الأوراق يلتف بعضها نهاراً لتحمي نفسها من الشمس.</a:t>
                      </a:r>
                      <a:endParaRPr lang="ar-SA" sz="4000" dirty="0" smtClean="0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4000" b="1" dirty="0" smtClean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بها أشجار عالية وأوراقها ضخمة للتخلص من الماء الزائد.</a:t>
                      </a:r>
                      <a:endParaRPr lang="en-US" sz="400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Arial" charset="0"/>
                        <a:cs typeface="Arial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125402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1007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400"/>
            <a:ext cx="82296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ar-SA" sz="6600" dirty="0" smtClean="0"/>
              <a:t>أماكن العيش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rtl="1"/>
            <a:r>
              <a:rPr lang="ar-SA" sz="4800" b="1" dirty="0" smtClean="0">
                <a:solidFill>
                  <a:srgbClr val="FF0000"/>
                </a:solidFill>
              </a:rPr>
              <a:t>ما الموطن؟</a:t>
            </a:r>
          </a:p>
          <a:p>
            <a:pPr marL="0" indent="0" algn="r" rtl="1">
              <a:buNone/>
            </a:pPr>
            <a:r>
              <a:rPr lang="ar-SA" sz="4800" b="1" dirty="0" smtClean="0"/>
              <a:t>الموطن هو المكان الذى تعيش فيه النباتات و الحيوانات.</a:t>
            </a:r>
          </a:p>
          <a:p>
            <a:pPr algn="r" rtl="1"/>
            <a:r>
              <a:rPr lang="ar-SA" sz="4800" b="1" dirty="0" smtClean="0"/>
              <a:t>فى الموطن تجد ما تحتاج إليه من مأوى وغذاء وماء لكى تعيش.</a:t>
            </a:r>
          </a:p>
          <a:p>
            <a:pPr algn="r" rtl="1"/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336"/>
            <a:ext cx="8734044" cy="681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2592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4" y="-92476"/>
            <a:ext cx="9023936" cy="695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23561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550</Words>
  <Application>Microsoft Office PowerPoint</Application>
  <PresentationFormat>On-screen Show (4:3)</PresentationFormat>
  <Paragraphs>74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الدرس الأول</vt:lpstr>
      <vt:lpstr>مفردات الفصل</vt:lpstr>
      <vt:lpstr>PowerPoint Presentation</vt:lpstr>
      <vt:lpstr>PowerPoint Presentation</vt:lpstr>
      <vt:lpstr>أماكن العيش</vt:lpstr>
      <vt:lpstr>PowerPoint Presentation</vt:lpstr>
      <vt:lpstr>PowerPoint Presentation</vt:lpstr>
      <vt:lpstr>PowerPoint Presentation</vt:lpstr>
      <vt:lpstr>PowerPoint Presentation</vt:lpstr>
      <vt:lpstr>أماكن العيش</vt:lpstr>
      <vt:lpstr>PowerPoint Presentation</vt:lpstr>
      <vt:lpstr>PowerPoint Presentation</vt:lpstr>
      <vt:lpstr>PowerPoint Presentation</vt:lpstr>
      <vt:lpstr>سلاسل الغذاء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مفردات الفصل</vt:lpstr>
      <vt:lpstr>PowerPoint Presentation</vt:lpstr>
      <vt:lpstr>PowerPoint Presentation</vt:lpstr>
      <vt:lpstr>PowerPoint Presentation</vt:lpstr>
      <vt:lpstr>الصحراء الحارة</vt:lpstr>
      <vt:lpstr>PowerPoint Presentation</vt:lpstr>
      <vt:lpstr>الصحاري الحارة </vt:lpstr>
      <vt:lpstr>PowerPoint Presentation</vt:lpstr>
      <vt:lpstr>ما الصحراء الباردة 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الغابات</vt:lpstr>
      <vt:lpstr>الحياة في الغابة</vt:lpstr>
      <vt:lpstr>PowerPoint Presentation</vt:lpstr>
      <vt:lpstr>PowerPoint Presentation</vt:lpstr>
      <vt:lpstr>PowerPoint Presentation</vt:lpstr>
      <vt:lpstr>ما الغابة المطيرة؟ </vt:lpstr>
      <vt:lpstr>الغابة المطيرة؟ </vt:lpstr>
      <vt:lpstr>PowerPoint Presentation</vt:lpstr>
      <vt:lpstr>PowerPoint Presentation</vt:lpstr>
    </vt:vector>
  </TitlesOfParts>
  <Company>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pc-ham</cp:lastModifiedBy>
  <cp:revision>90</cp:revision>
  <dcterms:created xsi:type="dcterms:W3CDTF">2012-06-21T07:38:20Z</dcterms:created>
  <dcterms:modified xsi:type="dcterms:W3CDTF">2017-04-10T20:55:05Z</dcterms:modified>
</cp:coreProperties>
</file>